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75" r:id="rId4"/>
    <p:sldId id="277" r:id="rId5"/>
    <p:sldId id="405" r:id="rId6"/>
    <p:sldId id="269" r:id="rId7"/>
    <p:sldId id="270" r:id="rId8"/>
    <p:sldId id="271" r:id="rId9"/>
    <p:sldId id="407" r:id="rId10"/>
    <p:sldId id="406" r:id="rId11"/>
    <p:sldId id="260" r:id="rId12"/>
    <p:sldId id="408" r:id="rId13"/>
    <p:sldId id="409" r:id="rId14"/>
    <p:sldId id="268"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7502F-E54F-4DF5-BFBC-54FE0DE5443A}" type="datetimeFigureOut">
              <a:rPr lang="en-US" smtClean="0"/>
              <a:t>27/12/2025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70AF4-8954-4F40-80BD-227AF4640CA1}" type="slidenum">
              <a:rPr lang="en-US" smtClean="0"/>
              <a:t>‹#›</a:t>
            </a:fld>
            <a:endParaRPr lang="en-US"/>
          </a:p>
        </p:txBody>
      </p:sp>
    </p:spTree>
    <p:extLst>
      <p:ext uri="{BB962C8B-B14F-4D97-AF65-F5344CB8AC3E}">
        <p14:creationId xmlns:p14="http://schemas.microsoft.com/office/powerpoint/2010/main" val="250734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70AF4-8954-4F40-80BD-227AF4640CA1}" type="slidenum">
              <a:rPr lang="en-US" smtClean="0"/>
              <a:t>11</a:t>
            </a:fld>
            <a:endParaRPr lang="en-US"/>
          </a:p>
        </p:txBody>
      </p:sp>
    </p:spTree>
    <p:extLst>
      <p:ext uri="{BB962C8B-B14F-4D97-AF65-F5344CB8AC3E}">
        <p14:creationId xmlns:p14="http://schemas.microsoft.com/office/powerpoint/2010/main" val="4055453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A3E5-9E60-16B7-8AF7-A862ED87A0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FA51DD-818B-24CC-DB91-2B6613205C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37B619-BC85-053A-936A-A8037B3FABC4}"/>
              </a:ext>
            </a:extLst>
          </p:cNvPr>
          <p:cNvSpPr>
            <a:spLocks noGrp="1"/>
          </p:cNvSpPr>
          <p:nvPr>
            <p:ph type="dt" sz="half" idx="10"/>
          </p:nvPr>
        </p:nvSpPr>
        <p:spPr/>
        <p:txBody>
          <a:bodyPr/>
          <a:lstStyle/>
          <a:p>
            <a:fld id="{8490036E-DDED-4AB8-A1DF-4FAA8F037ED0}" type="datetimeFigureOut">
              <a:rPr lang="en-US" smtClean="0"/>
              <a:t>27/12/2025</a:t>
            </a:fld>
            <a:endParaRPr lang="en-US"/>
          </a:p>
        </p:txBody>
      </p:sp>
      <p:sp>
        <p:nvSpPr>
          <p:cNvPr id="5" name="Footer Placeholder 4">
            <a:extLst>
              <a:ext uri="{FF2B5EF4-FFF2-40B4-BE49-F238E27FC236}">
                <a16:creationId xmlns:a16="http://schemas.microsoft.com/office/drawing/2014/main" id="{2316EADF-9739-CF49-F069-566F349E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49A08-7758-E317-EEF9-F6C3C4A035DF}"/>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3442346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5F4C-16B7-5CA9-7E85-A80CC5A06C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FFFF1A-9997-F7A4-6C2D-ED144BB88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A3187-D9D9-8899-F15C-D19D30F855E7}"/>
              </a:ext>
            </a:extLst>
          </p:cNvPr>
          <p:cNvSpPr>
            <a:spLocks noGrp="1"/>
          </p:cNvSpPr>
          <p:nvPr>
            <p:ph type="dt" sz="half" idx="10"/>
          </p:nvPr>
        </p:nvSpPr>
        <p:spPr/>
        <p:txBody>
          <a:bodyPr/>
          <a:lstStyle/>
          <a:p>
            <a:fld id="{8490036E-DDED-4AB8-A1DF-4FAA8F037ED0}" type="datetimeFigureOut">
              <a:rPr lang="en-US" smtClean="0"/>
              <a:t>27/12/2025</a:t>
            </a:fld>
            <a:endParaRPr lang="en-US"/>
          </a:p>
        </p:txBody>
      </p:sp>
      <p:sp>
        <p:nvSpPr>
          <p:cNvPr id="5" name="Footer Placeholder 4">
            <a:extLst>
              <a:ext uri="{FF2B5EF4-FFF2-40B4-BE49-F238E27FC236}">
                <a16:creationId xmlns:a16="http://schemas.microsoft.com/office/drawing/2014/main" id="{BE3121F9-5EC9-02DF-26A1-D5C3C45BC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FB158-1228-E0DC-EDD4-3F242C0F1A62}"/>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416719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52C082-192C-D361-3393-3D7C8B2942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2889E6-079C-ADD4-FB7C-ED03AD6ADB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0BCA8-F5E0-A811-00E9-95D206FE0798}"/>
              </a:ext>
            </a:extLst>
          </p:cNvPr>
          <p:cNvSpPr>
            <a:spLocks noGrp="1"/>
          </p:cNvSpPr>
          <p:nvPr>
            <p:ph type="dt" sz="half" idx="10"/>
          </p:nvPr>
        </p:nvSpPr>
        <p:spPr/>
        <p:txBody>
          <a:bodyPr/>
          <a:lstStyle/>
          <a:p>
            <a:fld id="{8490036E-DDED-4AB8-A1DF-4FAA8F037ED0}" type="datetimeFigureOut">
              <a:rPr lang="en-US" smtClean="0"/>
              <a:t>27/12/2025</a:t>
            </a:fld>
            <a:endParaRPr lang="en-US"/>
          </a:p>
        </p:txBody>
      </p:sp>
      <p:sp>
        <p:nvSpPr>
          <p:cNvPr id="5" name="Footer Placeholder 4">
            <a:extLst>
              <a:ext uri="{FF2B5EF4-FFF2-40B4-BE49-F238E27FC236}">
                <a16:creationId xmlns:a16="http://schemas.microsoft.com/office/drawing/2014/main" id="{071B2D3D-7E40-2261-7A1E-BF2EC933B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C05F9-8BD2-9DAC-2D10-5CD98E1ECA03}"/>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330939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761D-8152-4DA9-E39B-46C28B315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223F2-8737-300F-EE23-5D577CD7F9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38AC3-27F6-0597-C4D6-039B24E384E6}"/>
              </a:ext>
            </a:extLst>
          </p:cNvPr>
          <p:cNvSpPr>
            <a:spLocks noGrp="1"/>
          </p:cNvSpPr>
          <p:nvPr>
            <p:ph type="dt" sz="half" idx="10"/>
          </p:nvPr>
        </p:nvSpPr>
        <p:spPr/>
        <p:txBody>
          <a:bodyPr/>
          <a:lstStyle/>
          <a:p>
            <a:fld id="{8490036E-DDED-4AB8-A1DF-4FAA8F037ED0}" type="datetimeFigureOut">
              <a:rPr lang="en-US" smtClean="0"/>
              <a:t>27/12/2025</a:t>
            </a:fld>
            <a:endParaRPr lang="en-US"/>
          </a:p>
        </p:txBody>
      </p:sp>
      <p:sp>
        <p:nvSpPr>
          <p:cNvPr id="5" name="Footer Placeholder 4">
            <a:extLst>
              <a:ext uri="{FF2B5EF4-FFF2-40B4-BE49-F238E27FC236}">
                <a16:creationId xmlns:a16="http://schemas.microsoft.com/office/drawing/2014/main" id="{2C09EEE1-4F85-A35F-C70C-F22347880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3723E-0525-B6FA-9BDE-7C073CDB7D21}"/>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159970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A8F1-35A1-0C5F-5C22-0E21BB28D2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F4C235-021D-4943-F3F8-1EEE3CACD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344BCA-3292-F042-5880-7787C0BC51E1}"/>
              </a:ext>
            </a:extLst>
          </p:cNvPr>
          <p:cNvSpPr>
            <a:spLocks noGrp="1"/>
          </p:cNvSpPr>
          <p:nvPr>
            <p:ph type="dt" sz="half" idx="10"/>
          </p:nvPr>
        </p:nvSpPr>
        <p:spPr/>
        <p:txBody>
          <a:bodyPr/>
          <a:lstStyle/>
          <a:p>
            <a:fld id="{8490036E-DDED-4AB8-A1DF-4FAA8F037ED0}" type="datetimeFigureOut">
              <a:rPr lang="en-US" smtClean="0"/>
              <a:t>27/12/2025</a:t>
            </a:fld>
            <a:endParaRPr lang="en-US"/>
          </a:p>
        </p:txBody>
      </p:sp>
      <p:sp>
        <p:nvSpPr>
          <p:cNvPr id="5" name="Footer Placeholder 4">
            <a:extLst>
              <a:ext uri="{FF2B5EF4-FFF2-40B4-BE49-F238E27FC236}">
                <a16:creationId xmlns:a16="http://schemas.microsoft.com/office/drawing/2014/main" id="{D149DA03-6DD8-5FE7-C730-BBF8B892A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959A8-FDE8-7B16-4548-305A7118428E}"/>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168481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32B3-CDBB-FDCF-632C-40BEA306E7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48732-3346-3A15-A41A-92E9141023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32C686-D26F-3F13-B840-25FD715567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58F5A3-54E5-DD9C-92E0-B4CA9AA917C2}"/>
              </a:ext>
            </a:extLst>
          </p:cNvPr>
          <p:cNvSpPr>
            <a:spLocks noGrp="1"/>
          </p:cNvSpPr>
          <p:nvPr>
            <p:ph type="dt" sz="half" idx="10"/>
          </p:nvPr>
        </p:nvSpPr>
        <p:spPr/>
        <p:txBody>
          <a:bodyPr/>
          <a:lstStyle/>
          <a:p>
            <a:fld id="{8490036E-DDED-4AB8-A1DF-4FAA8F037ED0}" type="datetimeFigureOut">
              <a:rPr lang="en-US" smtClean="0"/>
              <a:t>27/12/2025</a:t>
            </a:fld>
            <a:endParaRPr lang="en-US"/>
          </a:p>
        </p:txBody>
      </p:sp>
      <p:sp>
        <p:nvSpPr>
          <p:cNvPr id="6" name="Footer Placeholder 5">
            <a:extLst>
              <a:ext uri="{FF2B5EF4-FFF2-40B4-BE49-F238E27FC236}">
                <a16:creationId xmlns:a16="http://schemas.microsoft.com/office/drawing/2014/main" id="{2DA2D2B2-3A27-4203-6CD5-F733B346E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1B228-67EF-7FB4-60FE-33D55F0E3B65}"/>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189428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E9F2-91E1-9E50-90F6-41E2FA8A50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8225BA-B942-919D-FB1C-415DC5A43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24BD3-1C8D-A305-310F-0006228B9B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44BD52-C7EE-BE53-916A-C85C47374B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C255B-0089-9BFC-B5C9-F8BB1F4978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B76529-BCAA-BB09-F8B7-04B5E2F6C467}"/>
              </a:ext>
            </a:extLst>
          </p:cNvPr>
          <p:cNvSpPr>
            <a:spLocks noGrp="1"/>
          </p:cNvSpPr>
          <p:nvPr>
            <p:ph type="dt" sz="half" idx="10"/>
          </p:nvPr>
        </p:nvSpPr>
        <p:spPr/>
        <p:txBody>
          <a:bodyPr/>
          <a:lstStyle/>
          <a:p>
            <a:fld id="{8490036E-DDED-4AB8-A1DF-4FAA8F037ED0}" type="datetimeFigureOut">
              <a:rPr lang="en-US" smtClean="0"/>
              <a:t>27/12/2025</a:t>
            </a:fld>
            <a:endParaRPr lang="en-US"/>
          </a:p>
        </p:txBody>
      </p:sp>
      <p:sp>
        <p:nvSpPr>
          <p:cNvPr id="8" name="Footer Placeholder 7">
            <a:extLst>
              <a:ext uri="{FF2B5EF4-FFF2-40B4-BE49-F238E27FC236}">
                <a16:creationId xmlns:a16="http://schemas.microsoft.com/office/drawing/2014/main" id="{8738FC25-28BA-B323-0A16-83DDCE8A3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05644F-40F3-4CD8-A7C4-35DFF0539899}"/>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236231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708C-F18C-56D5-8CE5-4EA93DA74A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98860-FDD3-9BC6-EDCB-4E27EABE12C8}"/>
              </a:ext>
            </a:extLst>
          </p:cNvPr>
          <p:cNvSpPr>
            <a:spLocks noGrp="1"/>
          </p:cNvSpPr>
          <p:nvPr>
            <p:ph type="dt" sz="half" idx="10"/>
          </p:nvPr>
        </p:nvSpPr>
        <p:spPr/>
        <p:txBody>
          <a:bodyPr/>
          <a:lstStyle/>
          <a:p>
            <a:fld id="{8490036E-DDED-4AB8-A1DF-4FAA8F037ED0}" type="datetimeFigureOut">
              <a:rPr lang="en-US" smtClean="0"/>
              <a:t>27/12/2025</a:t>
            </a:fld>
            <a:endParaRPr lang="en-US"/>
          </a:p>
        </p:txBody>
      </p:sp>
      <p:sp>
        <p:nvSpPr>
          <p:cNvPr id="4" name="Footer Placeholder 3">
            <a:extLst>
              <a:ext uri="{FF2B5EF4-FFF2-40B4-BE49-F238E27FC236}">
                <a16:creationId xmlns:a16="http://schemas.microsoft.com/office/drawing/2014/main" id="{6D673667-00CA-A53A-95B8-D013C06EF1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8A2ADB-8E8C-00B6-9C2A-DAA3DC153D50}"/>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157077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EF123D-6366-7B42-BEEE-6BB3984DFFE9}"/>
              </a:ext>
            </a:extLst>
          </p:cNvPr>
          <p:cNvSpPr>
            <a:spLocks noGrp="1"/>
          </p:cNvSpPr>
          <p:nvPr>
            <p:ph type="dt" sz="half" idx="10"/>
          </p:nvPr>
        </p:nvSpPr>
        <p:spPr/>
        <p:txBody>
          <a:bodyPr/>
          <a:lstStyle/>
          <a:p>
            <a:fld id="{8490036E-DDED-4AB8-A1DF-4FAA8F037ED0}" type="datetimeFigureOut">
              <a:rPr lang="en-US" smtClean="0"/>
              <a:t>27/12/2025</a:t>
            </a:fld>
            <a:endParaRPr lang="en-US"/>
          </a:p>
        </p:txBody>
      </p:sp>
      <p:sp>
        <p:nvSpPr>
          <p:cNvPr id="3" name="Footer Placeholder 2">
            <a:extLst>
              <a:ext uri="{FF2B5EF4-FFF2-40B4-BE49-F238E27FC236}">
                <a16:creationId xmlns:a16="http://schemas.microsoft.com/office/drawing/2014/main" id="{48E506D1-872D-D61A-282D-9D4FABE188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BF369A-9422-7DBE-3F57-2438E1CF9041}"/>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3943793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973C-A6CA-25C2-2F05-86D8C2ACC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000720-A40A-96D4-8624-CD77AEF3D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93DC3C-DD73-8E9C-CF11-343D3CE24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1F3BCD-2A0B-0B3D-D8B8-EE7947CACCF8}"/>
              </a:ext>
            </a:extLst>
          </p:cNvPr>
          <p:cNvSpPr>
            <a:spLocks noGrp="1"/>
          </p:cNvSpPr>
          <p:nvPr>
            <p:ph type="dt" sz="half" idx="10"/>
          </p:nvPr>
        </p:nvSpPr>
        <p:spPr/>
        <p:txBody>
          <a:bodyPr/>
          <a:lstStyle/>
          <a:p>
            <a:fld id="{8490036E-DDED-4AB8-A1DF-4FAA8F037ED0}" type="datetimeFigureOut">
              <a:rPr lang="en-US" smtClean="0"/>
              <a:t>27/12/2025</a:t>
            </a:fld>
            <a:endParaRPr lang="en-US"/>
          </a:p>
        </p:txBody>
      </p:sp>
      <p:sp>
        <p:nvSpPr>
          <p:cNvPr id="6" name="Footer Placeholder 5">
            <a:extLst>
              <a:ext uri="{FF2B5EF4-FFF2-40B4-BE49-F238E27FC236}">
                <a16:creationId xmlns:a16="http://schemas.microsoft.com/office/drawing/2014/main" id="{AF09556F-8CA5-0586-1EA2-75C7823BE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3E90F-CB3E-4435-8A5E-B60CB8EA58FC}"/>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418082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A8A6-8EBD-6F18-C33F-62A446236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31E4E4-BB7A-048A-B803-074F401C6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E2DA70-AE25-1C23-1793-5A4023616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E0FEC-F98E-3B92-B2C4-F7D3D1CCF330}"/>
              </a:ext>
            </a:extLst>
          </p:cNvPr>
          <p:cNvSpPr>
            <a:spLocks noGrp="1"/>
          </p:cNvSpPr>
          <p:nvPr>
            <p:ph type="dt" sz="half" idx="10"/>
          </p:nvPr>
        </p:nvSpPr>
        <p:spPr/>
        <p:txBody>
          <a:bodyPr/>
          <a:lstStyle/>
          <a:p>
            <a:fld id="{8490036E-DDED-4AB8-A1DF-4FAA8F037ED0}" type="datetimeFigureOut">
              <a:rPr lang="en-US" smtClean="0"/>
              <a:t>27/12/2025</a:t>
            </a:fld>
            <a:endParaRPr lang="en-US"/>
          </a:p>
        </p:txBody>
      </p:sp>
      <p:sp>
        <p:nvSpPr>
          <p:cNvPr id="6" name="Footer Placeholder 5">
            <a:extLst>
              <a:ext uri="{FF2B5EF4-FFF2-40B4-BE49-F238E27FC236}">
                <a16:creationId xmlns:a16="http://schemas.microsoft.com/office/drawing/2014/main" id="{CE397C81-51FA-F875-B46A-D2F548132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77CCD-C733-0EB1-0D92-DA3C376E8EB0}"/>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62359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C7A19-7439-F777-506C-74EF448ABB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5032EA-A528-8C58-D315-41A480031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E3797-B10B-32A3-BC17-019372C04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0036E-DDED-4AB8-A1DF-4FAA8F037ED0}" type="datetimeFigureOut">
              <a:rPr lang="en-US" smtClean="0"/>
              <a:t>27/12/2025</a:t>
            </a:fld>
            <a:endParaRPr lang="en-US"/>
          </a:p>
        </p:txBody>
      </p:sp>
      <p:sp>
        <p:nvSpPr>
          <p:cNvPr id="5" name="Footer Placeholder 4">
            <a:extLst>
              <a:ext uri="{FF2B5EF4-FFF2-40B4-BE49-F238E27FC236}">
                <a16:creationId xmlns:a16="http://schemas.microsoft.com/office/drawing/2014/main" id="{648E37BE-CFF5-F6FB-5292-6E7315C350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287708-A506-C783-CA43-0FDEEA59E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05AE5-711F-4FB2-A5AF-CB08785B1AF6}" type="slidenum">
              <a:rPr lang="en-US" smtClean="0"/>
              <a:t>‹#›</a:t>
            </a:fld>
            <a:endParaRPr lang="en-US"/>
          </a:p>
        </p:txBody>
      </p:sp>
    </p:spTree>
    <p:extLst>
      <p:ext uri="{BB962C8B-B14F-4D97-AF65-F5344CB8AC3E}">
        <p14:creationId xmlns:p14="http://schemas.microsoft.com/office/powerpoint/2010/main" val="779755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020845-8348-2E3A-30E6-8D9AB17850A5}"/>
              </a:ext>
            </a:extLst>
          </p:cNvPr>
          <p:cNvSpPr txBox="1"/>
          <p:nvPr/>
        </p:nvSpPr>
        <p:spPr>
          <a:xfrm>
            <a:off x="850484" y="1699707"/>
            <a:ext cx="10491031" cy="1200329"/>
          </a:xfrm>
          <a:prstGeom prst="rect">
            <a:avLst/>
          </a:prstGeom>
          <a:noFill/>
        </p:spPr>
        <p:txBody>
          <a:bodyPr wrap="square" rtlCol="0">
            <a:spAutoFit/>
          </a:bodyPr>
          <a:lstStyle/>
          <a:p>
            <a:pPr algn="ctr"/>
            <a:r>
              <a:rPr lang="vi-VN" sz="7200" b="1" dirty="0">
                <a:solidFill>
                  <a:srgbClr val="FF0000"/>
                </a:solidFill>
                <a:latin typeface="+mj-lt"/>
              </a:rPr>
              <a:t>Bài </a:t>
            </a:r>
            <a:r>
              <a:rPr lang="en-US" sz="7200" b="1" dirty="0">
                <a:solidFill>
                  <a:srgbClr val="FF0000"/>
                </a:solidFill>
                <a:latin typeface="+mj-lt"/>
                <a:cs typeface="Arial" panose="020B0604020202020204" pitchFamily="34" charset="0"/>
              </a:rPr>
              <a:t>: </a:t>
            </a:r>
            <a:r>
              <a:rPr lang="en-US" sz="7200" b="1" dirty="0">
                <a:solidFill>
                  <a:srgbClr val="FF0000"/>
                </a:solidFill>
                <a:latin typeface="Times New Roman" panose="02020603050405020304" pitchFamily="18" charset="0"/>
                <a:cs typeface="Times New Roman" panose="02020603050405020304" pitchFamily="18" charset="0"/>
              </a:rPr>
              <a:t>CÁNH</a:t>
            </a:r>
            <a:r>
              <a:rPr lang="en-US" sz="7200" b="1" dirty="0">
                <a:solidFill>
                  <a:srgbClr val="FF0000"/>
                </a:solidFill>
                <a:latin typeface="+mj-lt"/>
                <a:cs typeface="Arial" panose="020B0604020202020204" pitchFamily="34" charset="0"/>
              </a:rPr>
              <a:t> </a:t>
            </a:r>
            <a:r>
              <a:rPr lang="en-US" sz="7200" b="1" dirty="0">
                <a:solidFill>
                  <a:srgbClr val="FF0000"/>
                </a:solidFill>
                <a:latin typeface="Times New Roman" panose="02020603050405020304" pitchFamily="18" charset="0"/>
                <a:cs typeface="Times New Roman" panose="02020603050405020304" pitchFamily="18" charset="0"/>
              </a:rPr>
              <a:t>ĐỒNG HOA</a:t>
            </a:r>
            <a:endParaRPr lang="vi-VN" sz="7200" b="1" dirty="0">
              <a:solidFill>
                <a:srgbClr val="FF0000"/>
              </a:solidFill>
              <a:latin typeface="Times New Roman" panose="02020603050405020304" pitchFamily="18" charset="0"/>
              <a:cs typeface="Times New Roman" panose="02020603050405020304" pitchFamily="18" charset="0"/>
            </a:endParaRPr>
          </a:p>
        </p:txBody>
      </p:sp>
      <p:pic>
        <p:nvPicPr>
          <p:cNvPr id="2"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2"/>
          <a:srcRect/>
          <a:stretch>
            <a:fillRect/>
          </a:stretch>
        </p:blipFill>
        <p:spPr bwMode="auto">
          <a:xfrm rot="5400000">
            <a:off x="10529298" y="-265415"/>
            <a:ext cx="1397285" cy="1928116"/>
          </a:xfrm>
          <a:prstGeom prst="rect">
            <a:avLst/>
          </a:prstGeom>
          <a:noFill/>
          <a:ln w="9525">
            <a:noFill/>
            <a:miter lim="800000"/>
            <a:headEnd/>
            <a:tailEnd/>
          </a:ln>
        </p:spPr>
      </p:pic>
      <p:pic>
        <p:nvPicPr>
          <p:cNvPr id="3"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2"/>
          <a:srcRect/>
          <a:stretch>
            <a:fillRect/>
          </a:stretch>
        </p:blipFill>
        <p:spPr bwMode="auto">
          <a:xfrm>
            <a:off x="-1588" y="1191"/>
            <a:ext cx="2225091" cy="1663022"/>
          </a:xfrm>
          <a:prstGeom prst="rect">
            <a:avLst/>
          </a:prstGeom>
          <a:noFill/>
          <a:ln w="9525">
            <a:noFill/>
            <a:miter lim="800000"/>
            <a:headEnd/>
            <a:tailEnd/>
          </a:ln>
        </p:spPr>
      </p:pic>
      <p:pic>
        <p:nvPicPr>
          <p:cNvPr id="9" name="Picture 2" descr="Hoa, Mặt Cười, Sung Sướng, Màu Vàng">
            <a:extLst>
              <a:ext uri="{FF2B5EF4-FFF2-40B4-BE49-F238E27FC236}">
                <a16:creationId xmlns:a16="http://schemas.microsoft.com/office/drawing/2014/main" id="{686BBDC9-2A8A-95C9-5CD3-1B5DEA3D5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4" y="3975634"/>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oa, Mặt Cười, Sung Sướng, Màu Vàng">
            <a:extLst>
              <a:ext uri="{FF2B5EF4-FFF2-40B4-BE49-F238E27FC236}">
                <a16:creationId xmlns:a16="http://schemas.microsoft.com/office/drawing/2014/main" id="{C5551D81-D92F-81FF-1F11-1C530E0FA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112" y="3975634"/>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oa, Mặt Cười, Sung Sướng, Màu Vàng">
            <a:extLst>
              <a:ext uri="{FF2B5EF4-FFF2-40B4-BE49-F238E27FC236}">
                <a16:creationId xmlns:a16="http://schemas.microsoft.com/office/drawing/2014/main" id="{9FE9946A-AFD8-D62F-F1B8-BE9C1C226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497" y="3970497"/>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a, Mặt Cười, Sung Sướng, Màu Vàng">
            <a:extLst>
              <a:ext uri="{FF2B5EF4-FFF2-40B4-BE49-F238E27FC236}">
                <a16:creationId xmlns:a16="http://schemas.microsoft.com/office/drawing/2014/main" id="{3B5E0682-0E2D-B35F-80D8-DC9D09B7B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31" y="4756470"/>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a, Mặt Cười, Sung Sướng, Màu Vàng">
            <a:extLst>
              <a:ext uri="{FF2B5EF4-FFF2-40B4-BE49-F238E27FC236}">
                <a16:creationId xmlns:a16="http://schemas.microsoft.com/office/drawing/2014/main" id="{786DF23D-CB49-E20C-F821-25456C8F1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096" y="4791964"/>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a, Mặt Cười, Sung Sướng, Màu Vàng">
            <a:extLst>
              <a:ext uri="{FF2B5EF4-FFF2-40B4-BE49-F238E27FC236}">
                <a16:creationId xmlns:a16="http://schemas.microsoft.com/office/drawing/2014/main" id="{C58FAB2C-5AD8-1A65-2D51-92CB3054C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7264" y="4756470"/>
            <a:ext cx="4650769" cy="206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66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EA7569-8B63-F7F7-BB30-B34DD9D7D3D7}"/>
              </a:ext>
            </a:extLst>
          </p:cNvPr>
          <p:cNvSpPr txBox="1"/>
          <p:nvPr/>
        </p:nvSpPr>
        <p:spPr>
          <a:xfrm>
            <a:off x="613880" y="305171"/>
            <a:ext cx="11139755" cy="6247864"/>
          </a:xfrm>
          <a:prstGeom prst="rect">
            <a:avLst/>
          </a:prstGeom>
          <a:noFill/>
        </p:spPr>
        <p:txBody>
          <a:bodyPr wrap="square">
            <a:spAutoFit/>
          </a:bodyPr>
          <a:lstStyle/>
          <a:p>
            <a:pPr algn="just"/>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sướng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Bỗng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mùi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nhỏ</a:t>
            </a:r>
            <a:r>
              <a:rPr lang="en-US" sz="4000" dirty="0">
                <a:latin typeface="Times New Roman" panose="02020603050405020304" pitchFamily="18" charset="0"/>
                <a:cs typeface="Times New Roman" panose="02020603050405020304" pitchFamily="18" charset="0"/>
              </a:rPr>
              <a:t> lo </a:t>
            </a:r>
            <a:r>
              <a:rPr lang="en-US" sz="4000" dirty="0" err="1">
                <a:latin typeface="Times New Roman" panose="02020603050405020304" pitchFamily="18" charset="0"/>
                <a:cs typeface="Times New Roman" panose="02020603050405020304" pitchFamily="18" charset="0"/>
              </a:rPr>
              <a:t>lắng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Chợt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tưởng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hoa</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tưởng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mọi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hưởng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đẹp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khoe</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còn</a:t>
            </a:r>
            <a:r>
              <a:rPr lang="en-US" sz="4000" dirty="0">
                <a:latin typeface="Times New Roman" panose="02020603050405020304" pitchFamily="18" charset="0"/>
                <a:cs typeface="Times New Roman" panose="02020603050405020304" pitchFamily="18" charset="0"/>
              </a:rPr>
              <a:t> ai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vứt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hò</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đùa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vui</a:t>
            </a:r>
            <a:r>
              <a:rPr 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751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0F538D-DD0F-4829-EF35-F1F132A0A734}"/>
              </a:ext>
            </a:extLst>
          </p:cNvPr>
          <p:cNvSpPr txBox="1"/>
          <p:nvPr/>
        </p:nvSpPr>
        <p:spPr>
          <a:xfrm>
            <a:off x="510137" y="133564"/>
            <a:ext cx="1117172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 </a:t>
            </a:r>
            <a:r>
              <a:rPr lang="vi-VN" sz="3600" dirty="0">
                <a:latin typeface="Times New Roman" panose="02020603050405020304" pitchFamily="18" charset="0"/>
                <a:cs typeface="Times New Roman" panose="02020603050405020304" pitchFamily="18" charset="0"/>
              </a:rPr>
              <a:t>Em rút ra được bài học gì từ câu chuyện?</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E5A8130-0562-3D7F-A051-BC6260B1C88C}"/>
              </a:ext>
            </a:extLst>
          </p:cNvPr>
          <p:cNvSpPr txBox="1"/>
          <p:nvPr/>
        </p:nvSpPr>
        <p:spPr>
          <a:xfrm>
            <a:off x="510134" y="1110320"/>
            <a:ext cx="10541285" cy="3341107"/>
          </a:xfrm>
          <a:prstGeom prst="rect">
            <a:avLst/>
          </a:prstGeom>
          <a:noFill/>
          <a:ln>
            <a:solidFill>
              <a:srgbClr val="FF0000"/>
            </a:solidFill>
          </a:ln>
        </p:spPr>
        <p:txBody>
          <a:bodyPr wrap="square">
            <a:spAutoFit/>
          </a:bodyPr>
          <a:lstStyle/>
          <a:p>
            <a:pPr marL="30480" marR="30480" algn="just">
              <a:lnSpc>
                <a:spcPct val="107000"/>
              </a:lnSpc>
              <a:spcAft>
                <a:spcPts val="800"/>
              </a:spcAft>
            </a:pPr>
            <a:r>
              <a:rPr lang="en-US" sz="40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vi-VN"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 có ý thức bảo vệ môi trường. Luôn có những cách làm, biện pháp để khắc phục mọi vấn đề gặp phải trong cuộc sống. Không thể dễ dàng bị khuất phục trước những thử thách, chướng ngại cản trở.</a:t>
            </a:r>
            <a:r>
              <a:rPr lang="en-US" sz="40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060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CC25DD-1670-9406-4765-10B32F798731}"/>
              </a:ext>
            </a:extLst>
          </p:cNvPr>
          <p:cNvSpPr txBox="1"/>
          <p:nvPr/>
        </p:nvSpPr>
        <p:spPr>
          <a:xfrm>
            <a:off x="644704" y="263342"/>
            <a:ext cx="11221948" cy="645113"/>
          </a:xfrm>
          <a:prstGeom prst="rect">
            <a:avLst/>
          </a:prstGeom>
          <a:noFill/>
        </p:spPr>
        <p:txBody>
          <a:bodyPr wrap="square">
            <a:spAutoFit/>
          </a:bodyPr>
          <a:lstStyle/>
          <a:p>
            <a:pPr marL="30480" marR="30480" algn="just">
              <a:lnSpc>
                <a:spcPct val="107000"/>
              </a:lnSpc>
              <a:spcAft>
                <a:spcPts val="800"/>
              </a:spcAft>
            </a:pPr>
            <a:r>
              <a:rPr lang="en-US" sz="36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3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 Xếp những từ in đậm dưới đây vào nhóm thích hợp</a:t>
            </a:r>
            <a:r>
              <a:rPr lang="en-US" sz="3600" dirty="0">
                <a:latin typeface="Times New Roman" panose="02020603050405020304" pitchFamily="18"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8F3FA55-F91A-EE68-832C-091DCA6CD6FF}"/>
              </a:ext>
            </a:extLst>
          </p:cNvPr>
          <p:cNvSpPr txBox="1"/>
          <p:nvPr/>
        </p:nvSpPr>
        <p:spPr>
          <a:xfrm>
            <a:off x="644704" y="1013684"/>
            <a:ext cx="11304142" cy="2554545"/>
          </a:xfrm>
          <a:prstGeom prst="rect">
            <a:avLst/>
          </a:prstGeom>
          <a:noFill/>
        </p:spPr>
        <p:txBody>
          <a:bodyPr wrap="square">
            <a:spAutoFit/>
          </a:bodyPr>
          <a:lstStyle/>
          <a:p>
            <a:r>
              <a:rPr lang="vi-VN" sz="3200" dirty="0">
                <a:latin typeface="+mj-lt"/>
              </a:rPr>
              <a:t>- </a:t>
            </a:r>
            <a:r>
              <a:rPr lang="en-US" sz="3200" dirty="0">
                <a:latin typeface="+mj-lt"/>
              </a:rPr>
              <a:t>   </a:t>
            </a:r>
            <a:r>
              <a:rPr lang="vi-VN" sz="3200" dirty="0">
                <a:latin typeface="+mj-lt"/>
              </a:rPr>
              <a:t>Mỗi lần Ja Ka v</a:t>
            </a:r>
            <a:r>
              <a:rPr lang="en-US" sz="3200" dirty="0">
                <a:latin typeface="+mj-lt"/>
              </a:rPr>
              <a:t>ỗ</a:t>
            </a:r>
            <a:r>
              <a:rPr lang="vi-VN" sz="3200" dirty="0">
                <a:latin typeface="+mj-lt"/>
              </a:rPr>
              <a:t> trồng, các bạn lại cùng múa hát </a:t>
            </a:r>
            <a:r>
              <a:rPr lang="vi-VN" sz="3200" b="1" dirty="0">
                <a:latin typeface="+mj-lt"/>
              </a:rPr>
              <a:t>tưng bừng.</a:t>
            </a:r>
            <a:endParaRPr lang="en-US" sz="3200" b="1" dirty="0">
              <a:latin typeface="+mj-lt"/>
            </a:endParaRPr>
          </a:p>
          <a:p>
            <a:pPr marL="285750" indent="-285750">
              <a:buFontTx/>
              <a:buChar char="-"/>
            </a:pPr>
            <a:r>
              <a:rPr lang="vi-VN" sz="3200" dirty="0">
                <a:latin typeface="+mj-lt"/>
              </a:rPr>
              <a:t>Bọn mình còn </a:t>
            </a:r>
            <a:r>
              <a:rPr lang="en-US" sz="3200" dirty="0">
                <a:latin typeface="+mj-lt"/>
              </a:rPr>
              <a:t>đ</a:t>
            </a:r>
            <a:r>
              <a:rPr lang="vi-VN" sz="3200" dirty="0">
                <a:latin typeface="+mj-lt"/>
              </a:rPr>
              <a:t>âu chỗ mà </a:t>
            </a:r>
            <a:r>
              <a:rPr lang="vi-VN" sz="3200" b="1" dirty="0">
                <a:latin typeface="+mj-lt"/>
              </a:rPr>
              <a:t>vui chơi</a:t>
            </a:r>
            <a:r>
              <a:rPr lang="vi-VN" sz="3200" dirty="0">
                <a:latin typeface="+mj-lt"/>
              </a:rPr>
              <a:t>!</a:t>
            </a:r>
            <a:endParaRPr lang="en-US" sz="3200" dirty="0">
              <a:latin typeface="+mj-lt"/>
            </a:endParaRPr>
          </a:p>
          <a:p>
            <a:pPr marL="285750" indent="-285750">
              <a:buFontTx/>
              <a:buChar char="-"/>
            </a:pPr>
            <a:r>
              <a:rPr lang="vi-VN" sz="3200" dirty="0">
                <a:latin typeface="+mj-lt"/>
              </a:rPr>
              <a:t>Biết ý tưởng đó, nhiều cô bác trong làng đã </a:t>
            </a:r>
            <a:r>
              <a:rPr lang="vi-VN" sz="3200" b="1" dirty="0">
                <a:latin typeface="+mj-lt"/>
              </a:rPr>
              <a:t>hưởng ứng</a:t>
            </a:r>
            <a:r>
              <a:rPr lang="vi-VN" sz="3200" dirty="0">
                <a:latin typeface="+mj-lt"/>
              </a:rPr>
              <a:t>.</a:t>
            </a:r>
            <a:endParaRPr lang="en-US" sz="3200" dirty="0">
              <a:latin typeface="+mj-lt"/>
            </a:endParaRPr>
          </a:p>
          <a:p>
            <a:pPr marL="285750" indent="-285750">
              <a:buFontTx/>
              <a:buChar char="-"/>
            </a:pPr>
            <a:r>
              <a:rPr lang="vi-VN" sz="3200" dirty="0">
                <a:latin typeface="+mj-lt"/>
              </a:rPr>
              <a:t>Nhóm bạn vui mừng nhảy múa, ca hát giữa muôn hoa rực rỡ, trong tiếng trống </a:t>
            </a:r>
            <a:r>
              <a:rPr lang="vi-VN" sz="3200" b="1" dirty="0">
                <a:latin typeface="+mj-lt"/>
              </a:rPr>
              <a:t>rộn ràng</a:t>
            </a:r>
            <a:r>
              <a:rPr lang="vi-VN" sz="3200" dirty="0">
                <a:latin typeface="+mj-lt"/>
              </a:rPr>
              <a:t>.</a:t>
            </a:r>
            <a:endParaRPr lang="en-US" sz="3200" dirty="0">
              <a:latin typeface="+mj-lt"/>
            </a:endParaRPr>
          </a:p>
        </p:txBody>
      </p:sp>
      <p:graphicFrame>
        <p:nvGraphicFramePr>
          <p:cNvPr id="8" name="Table 7">
            <a:extLst>
              <a:ext uri="{FF2B5EF4-FFF2-40B4-BE49-F238E27FC236}">
                <a16:creationId xmlns:a16="http://schemas.microsoft.com/office/drawing/2014/main" id="{E0F879B1-0C42-9EDC-58EA-2960393DF3B6}"/>
              </a:ext>
            </a:extLst>
          </p:cNvPr>
          <p:cNvGraphicFramePr>
            <a:graphicFrameLocks noGrp="1"/>
          </p:cNvGraphicFramePr>
          <p:nvPr>
            <p:extLst>
              <p:ext uri="{D42A27DB-BD31-4B8C-83A1-F6EECF244321}">
                <p14:modId xmlns:p14="http://schemas.microsoft.com/office/powerpoint/2010/main" val="3826127821"/>
              </p:ext>
            </p:extLst>
          </p:nvPr>
        </p:nvGraphicFramePr>
        <p:xfrm>
          <a:off x="644704" y="3877405"/>
          <a:ext cx="11304142" cy="1828800"/>
        </p:xfrm>
        <a:graphic>
          <a:graphicData uri="http://schemas.openxmlformats.org/drawingml/2006/table">
            <a:tbl>
              <a:tblPr firstRow="1" bandRow="1">
                <a:tableStyleId>{5C22544A-7EE6-4342-B048-85BDC9FD1C3A}</a:tableStyleId>
              </a:tblPr>
              <a:tblGrid>
                <a:gridCol w="5458304">
                  <a:extLst>
                    <a:ext uri="{9D8B030D-6E8A-4147-A177-3AD203B41FA5}">
                      <a16:colId xmlns:a16="http://schemas.microsoft.com/office/drawing/2014/main" val="1804500068"/>
                    </a:ext>
                  </a:extLst>
                </a:gridCol>
                <a:gridCol w="5845838">
                  <a:extLst>
                    <a:ext uri="{9D8B030D-6E8A-4147-A177-3AD203B41FA5}">
                      <a16:colId xmlns:a16="http://schemas.microsoft.com/office/drawing/2014/main" val="255434399"/>
                    </a:ext>
                  </a:extLst>
                </a:gridCol>
              </a:tblGrid>
              <a:tr h="370840">
                <a:tc>
                  <a:txBody>
                    <a:bodyPr/>
                    <a:lstStyle/>
                    <a:p>
                      <a:pPr algn="ctr"/>
                      <a:r>
                        <a:rPr lang="en-US" sz="3600" dirty="0" err="1">
                          <a:solidFill>
                            <a:schemeClr val="tx1"/>
                          </a:solidFill>
                          <a:latin typeface="Times New Roman" panose="02020603050405020304" pitchFamily="18" charset="0"/>
                          <a:cs typeface="Times New Roman" panose="02020603050405020304" pitchFamily="18" charset="0"/>
                        </a:rPr>
                        <a:t>Động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endParaRPr lang="en-US" sz="3600" dirty="0">
                        <a:ln>
                          <a:solidFill>
                            <a:schemeClr val="bg1"/>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schemeClr val="tx1"/>
                          </a:solidFill>
                          <a:latin typeface="Times New Roman" panose="02020603050405020304" pitchFamily="18" charset="0"/>
                          <a:cs typeface="Times New Roman" panose="02020603050405020304" pitchFamily="18" charset="0"/>
                        </a:rPr>
                        <a:t>Tính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p>
                    <a:p>
                      <a:pPr algn="ctr"/>
                      <a:endParaRPr lang="en-US" sz="3600" dirty="0">
                        <a:ln>
                          <a:solidFill>
                            <a:schemeClr val="bg1"/>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2756986"/>
                  </a:ext>
                </a:extLst>
              </a:tr>
              <a:tr h="370840">
                <a:tc>
                  <a:txBody>
                    <a:bodyPr/>
                    <a:lstStyle/>
                    <a:p>
                      <a:pPr algn="ctr"/>
                      <a:endParaRPr lang="en-US" sz="3600" dirty="0">
                        <a:ln>
                          <a:solidFill>
                            <a:schemeClr val="bg1"/>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dirty="0">
                        <a:ln>
                          <a:solidFill>
                            <a:schemeClr val="bg1"/>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2557942"/>
                  </a:ext>
                </a:extLst>
              </a:tr>
            </a:tbl>
          </a:graphicData>
        </a:graphic>
      </p:graphicFrame>
      <p:sp>
        <p:nvSpPr>
          <p:cNvPr id="2" name="TextBox 1">
            <a:extLst>
              <a:ext uri="{FF2B5EF4-FFF2-40B4-BE49-F238E27FC236}">
                <a16:creationId xmlns:a16="http://schemas.microsoft.com/office/drawing/2014/main" id="{88F22A3D-1B63-DB35-D519-07DA3A19C765}"/>
              </a:ext>
            </a:extLst>
          </p:cNvPr>
          <p:cNvSpPr txBox="1"/>
          <p:nvPr/>
        </p:nvSpPr>
        <p:spPr>
          <a:xfrm>
            <a:off x="1130157" y="5034338"/>
            <a:ext cx="3924728" cy="584775"/>
          </a:xfrm>
          <a:prstGeom prst="rect">
            <a:avLst/>
          </a:prstGeom>
          <a:noFill/>
        </p:spPr>
        <p:txBody>
          <a:bodyPr wrap="square" rtlCol="0">
            <a:spAutoFit/>
          </a:bodyPr>
          <a:lstStyle/>
          <a:p>
            <a:r>
              <a:rPr lang="vi-VN" sz="3200" dirty="0">
                <a:latin typeface="+mj-lt"/>
              </a:rPr>
              <a:t>Vui chơi, hưởng ứng</a:t>
            </a:r>
            <a:endParaRPr lang="en-US" sz="3200" dirty="0">
              <a:latin typeface="+mj-lt"/>
            </a:endParaRPr>
          </a:p>
        </p:txBody>
      </p:sp>
      <p:sp>
        <p:nvSpPr>
          <p:cNvPr id="3" name="TextBox 2">
            <a:extLst>
              <a:ext uri="{FF2B5EF4-FFF2-40B4-BE49-F238E27FC236}">
                <a16:creationId xmlns:a16="http://schemas.microsoft.com/office/drawing/2014/main" id="{49BFC692-32F7-C294-41EF-3C03C1C4AFAD}"/>
              </a:ext>
            </a:extLst>
          </p:cNvPr>
          <p:cNvSpPr txBox="1"/>
          <p:nvPr/>
        </p:nvSpPr>
        <p:spPr>
          <a:xfrm>
            <a:off x="6554912" y="5121430"/>
            <a:ext cx="3924728"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Tưng bừng, rộn r</a:t>
            </a:r>
            <a:r>
              <a:rPr lang="en-US" sz="3200" dirty="0" err="1">
                <a:latin typeface="Times New Roman" panose="02020603050405020304" pitchFamily="18" charset="0"/>
                <a:cs typeface="Times New Roman" panose="02020603050405020304" pitchFamily="18" charset="0"/>
              </a:rPr>
              <a:t>àn</a:t>
            </a:r>
            <a:r>
              <a:rPr lang="vi-VN" sz="3200" dirty="0">
                <a:latin typeface="Times New Roman" panose="02020603050405020304" pitchFamily="18" charset="0"/>
                <a:cs typeface="Times New Roman" panose="02020603050405020304" pitchFamily="18" charset="0"/>
              </a:rPr>
              <a:t>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7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CC25DD-1670-9406-4765-10B32F798731}"/>
              </a:ext>
            </a:extLst>
          </p:cNvPr>
          <p:cNvSpPr txBox="1"/>
          <p:nvPr/>
        </p:nvSpPr>
        <p:spPr>
          <a:xfrm>
            <a:off x="133565" y="160600"/>
            <a:ext cx="12058436" cy="583750"/>
          </a:xfrm>
          <a:prstGeom prst="rect">
            <a:avLst/>
          </a:prstGeom>
          <a:noFill/>
        </p:spPr>
        <p:txBody>
          <a:bodyPr wrap="square">
            <a:spAutoFit/>
          </a:bodyPr>
          <a:lstStyle/>
          <a:p>
            <a:pPr marL="30480" marR="30480" algn="just">
              <a:lnSpc>
                <a:spcPct val="107000"/>
              </a:lnSpc>
              <a:spcAft>
                <a:spcPts val="800"/>
              </a:spcAft>
            </a:pPr>
            <a:r>
              <a:rPr lang="en-US" sz="32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Tìm từ có thể thay thế từ in đậm trong mỗi câu ở bài tập 1</a:t>
            </a:r>
            <a:r>
              <a:rPr lang="en-US" sz="3200" dirty="0">
                <a:latin typeface="Times New Roman" panose="02020603050405020304" pitchFamily="18" charset="0"/>
                <a:cs typeface="Times New Roman" panose="02020603050405020304" pitchFamily="18" charset="0"/>
              </a:rPr>
              <a:t>.</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8F3FA55-F91A-EE68-832C-091DCA6CD6FF}"/>
              </a:ext>
            </a:extLst>
          </p:cNvPr>
          <p:cNvSpPr txBox="1"/>
          <p:nvPr/>
        </p:nvSpPr>
        <p:spPr>
          <a:xfrm>
            <a:off x="510712" y="816612"/>
            <a:ext cx="11304142" cy="2554545"/>
          </a:xfrm>
          <a:prstGeom prst="rect">
            <a:avLst/>
          </a:prstGeom>
          <a:noFill/>
        </p:spPr>
        <p:txBody>
          <a:bodyPr wrap="square">
            <a:spAutoFit/>
          </a:bodyPr>
          <a:lstStyle/>
          <a:p>
            <a:r>
              <a:rPr lang="vi-VN" sz="3200" dirty="0">
                <a:latin typeface="+mj-lt"/>
              </a:rPr>
              <a:t>- Mỗi lần Ja Ka v</a:t>
            </a:r>
            <a:r>
              <a:rPr lang="en-US" sz="3200" dirty="0">
                <a:latin typeface="+mj-lt"/>
              </a:rPr>
              <a:t>ỗ</a:t>
            </a:r>
            <a:r>
              <a:rPr lang="vi-VN" sz="3200" dirty="0">
                <a:latin typeface="+mj-lt"/>
              </a:rPr>
              <a:t> trồng, các bạn lại cùng múa hát </a:t>
            </a:r>
            <a:r>
              <a:rPr lang="vi-VN" sz="3200" b="1" dirty="0">
                <a:latin typeface="+mj-lt"/>
              </a:rPr>
              <a:t>tưng bừng.</a:t>
            </a:r>
            <a:endParaRPr lang="en-US" sz="3200" b="1" dirty="0">
              <a:latin typeface="+mj-lt"/>
            </a:endParaRPr>
          </a:p>
          <a:p>
            <a:pPr marL="285750" indent="-285750">
              <a:buFontTx/>
              <a:buChar char="-"/>
            </a:pPr>
            <a:r>
              <a:rPr lang="vi-VN" sz="3200" dirty="0">
                <a:latin typeface="+mj-lt"/>
              </a:rPr>
              <a:t>Bọn mình còn </a:t>
            </a:r>
            <a:r>
              <a:rPr lang="en-US" sz="3200" dirty="0">
                <a:latin typeface="+mj-lt"/>
              </a:rPr>
              <a:t>đ</a:t>
            </a:r>
            <a:r>
              <a:rPr lang="vi-VN" sz="3200" dirty="0">
                <a:latin typeface="+mj-lt"/>
              </a:rPr>
              <a:t>âu chỗ mà </a:t>
            </a:r>
            <a:r>
              <a:rPr lang="vi-VN" sz="3200" b="1" dirty="0">
                <a:latin typeface="+mj-lt"/>
              </a:rPr>
              <a:t>vui chơi</a:t>
            </a:r>
            <a:r>
              <a:rPr lang="vi-VN" sz="3200" dirty="0">
                <a:latin typeface="+mj-lt"/>
              </a:rPr>
              <a:t>!</a:t>
            </a:r>
            <a:endParaRPr lang="en-US" sz="3200" dirty="0">
              <a:latin typeface="+mj-lt"/>
            </a:endParaRPr>
          </a:p>
          <a:p>
            <a:pPr marL="285750" indent="-285750">
              <a:buFontTx/>
              <a:buChar char="-"/>
            </a:pPr>
            <a:r>
              <a:rPr lang="vi-VN" sz="3200" dirty="0">
                <a:latin typeface="+mj-lt"/>
              </a:rPr>
              <a:t>Biết ý tưởng đó, nhiều cô bác trong làng đã </a:t>
            </a:r>
            <a:r>
              <a:rPr lang="vi-VN" sz="3200" b="1" dirty="0">
                <a:latin typeface="+mj-lt"/>
              </a:rPr>
              <a:t>hưởng ứng</a:t>
            </a:r>
            <a:r>
              <a:rPr lang="vi-VN" sz="3200" dirty="0">
                <a:latin typeface="+mj-lt"/>
              </a:rPr>
              <a:t>.</a:t>
            </a:r>
            <a:endParaRPr lang="en-US" sz="3200" dirty="0">
              <a:latin typeface="+mj-lt"/>
            </a:endParaRPr>
          </a:p>
          <a:p>
            <a:pPr marL="285750" indent="-285750">
              <a:buFontTx/>
              <a:buChar char="-"/>
            </a:pPr>
            <a:r>
              <a:rPr lang="vi-VN" sz="3200" dirty="0">
                <a:latin typeface="+mj-lt"/>
              </a:rPr>
              <a:t>Nhóm bạn vui mừng nhảy múa, ca hát giữa muôn hoa rực rỡ, trong tiếng trống </a:t>
            </a:r>
            <a:r>
              <a:rPr lang="vi-VN" sz="3200" b="1" dirty="0">
                <a:latin typeface="+mj-lt"/>
              </a:rPr>
              <a:t>rộn ràng</a:t>
            </a:r>
            <a:r>
              <a:rPr lang="vi-VN" sz="3200" dirty="0">
                <a:latin typeface="+mj-lt"/>
              </a:rPr>
              <a:t>.</a:t>
            </a:r>
            <a:endParaRPr lang="en-US" sz="3200" dirty="0">
              <a:latin typeface="+mj-lt"/>
            </a:endParaRPr>
          </a:p>
        </p:txBody>
      </p:sp>
      <p:sp>
        <p:nvSpPr>
          <p:cNvPr id="7" name="TextBox 6">
            <a:extLst>
              <a:ext uri="{FF2B5EF4-FFF2-40B4-BE49-F238E27FC236}">
                <a16:creationId xmlns:a16="http://schemas.microsoft.com/office/drawing/2014/main" id="{180B76DB-E9CD-D43E-C36B-B1710D865DA7}"/>
              </a:ext>
            </a:extLst>
          </p:cNvPr>
          <p:cNvSpPr txBox="1"/>
          <p:nvPr/>
        </p:nvSpPr>
        <p:spPr>
          <a:xfrm>
            <a:off x="613879" y="3346205"/>
            <a:ext cx="10708241" cy="3316742"/>
          </a:xfrm>
          <a:prstGeom prst="rect">
            <a:avLst/>
          </a:prstGeom>
          <a:noFill/>
        </p:spPr>
        <p:txBody>
          <a:bodyPr wrap="square">
            <a:spAutoFit/>
          </a:bodyPr>
          <a:lstStyle/>
          <a:p>
            <a:pPr marL="285750" indent="-285750">
              <a:lnSpc>
                <a:spcPct val="150000"/>
              </a:lnSpc>
              <a:buFontTx/>
              <a:buChar char="-"/>
            </a:pPr>
            <a:r>
              <a:rPr lang="vi-VN" sz="3600" dirty="0">
                <a:latin typeface="Times New Roman" panose="02020603050405020304" pitchFamily="18" charset="0"/>
                <a:cs typeface="Times New Roman" panose="02020603050405020304" pitchFamily="18" charset="0"/>
              </a:rPr>
              <a:t>Từ ngữ thay thế cho “</a:t>
            </a:r>
            <a:r>
              <a:rPr lang="en-US" sz="3600" dirty="0" err="1">
                <a:latin typeface="Times New Roman" panose="02020603050405020304" pitchFamily="18" charset="0"/>
                <a:cs typeface="Times New Roman" panose="02020603050405020304" pitchFamily="18" charset="0"/>
              </a:rPr>
              <a:t>tưng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bừng</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vi-VN" sz="3600" dirty="0">
                <a:latin typeface="Times New Roman" panose="02020603050405020304" pitchFamily="18" charset="0"/>
                <a:cs typeface="Times New Roman" panose="02020603050405020304" pitchFamily="18" charset="0"/>
              </a:rPr>
              <a:t> Từ ngữ thay thế cho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vi-VN" sz="3600" dirty="0">
                <a:latin typeface="Times New Roman" panose="02020603050405020304" pitchFamily="18" charset="0"/>
                <a:cs typeface="Times New Roman" panose="02020603050405020304" pitchFamily="18" charset="0"/>
              </a:rPr>
              <a:t> Từ ngữ thay thế cho “</a:t>
            </a:r>
            <a:r>
              <a:rPr lang="en-US" sz="3600" dirty="0" err="1">
                <a:latin typeface="Times New Roman" panose="02020603050405020304" pitchFamily="18" charset="0"/>
                <a:cs typeface="Times New Roman" panose="02020603050405020304" pitchFamily="18" charset="0"/>
              </a:rPr>
              <a:t>hưởng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vi-VN" sz="3600" dirty="0">
                <a:latin typeface="Times New Roman" panose="02020603050405020304" pitchFamily="18" charset="0"/>
                <a:cs typeface="Times New Roman" panose="02020603050405020304" pitchFamily="18" charset="0"/>
              </a:rPr>
              <a:t> Từ ngữ thay thế cho “rộn ràng”:</a:t>
            </a:r>
            <a:endParaRPr lang="en-US" sz="3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EF6E60E-B7DC-0C0F-C309-5ACE99A77312}"/>
              </a:ext>
            </a:extLst>
          </p:cNvPr>
          <p:cNvSpPr txBox="1"/>
          <p:nvPr/>
        </p:nvSpPr>
        <p:spPr>
          <a:xfrm>
            <a:off x="7867852" y="4358758"/>
            <a:ext cx="3854961" cy="584775"/>
          </a:xfrm>
          <a:prstGeom prst="rect">
            <a:avLst/>
          </a:prstGeom>
          <a:solidFill>
            <a:schemeClr val="accent4">
              <a:lumMod val="20000"/>
              <a:lumOff val="80000"/>
            </a:schemeClr>
          </a:solidFill>
        </p:spPr>
        <p:txBody>
          <a:bodyPr wrap="square">
            <a:spAutoFit/>
          </a:bodyPr>
          <a:lstStyle/>
          <a:p>
            <a:r>
              <a:rPr lang="vi-VN" sz="3200" dirty="0">
                <a:latin typeface="Times New Roman" panose="02020603050405020304" pitchFamily="18" charset="0"/>
                <a:cs typeface="Times New Roman" panose="02020603050405020304" pitchFamily="18" charset="0"/>
              </a:rPr>
              <a:t>giải trí,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đùa</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56963AC-11DC-47A8-E494-3672BC67CA91}"/>
              </a:ext>
            </a:extLst>
          </p:cNvPr>
          <p:cNvSpPr txBox="1"/>
          <p:nvPr/>
        </p:nvSpPr>
        <p:spPr>
          <a:xfrm>
            <a:off x="7713323" y="5171517"/>
            <a:ext cx="2951251" cy="584775"/>
          </a:xfrm>
          <a:prstGeom prst="rect">
            <a:avLst/>
          </a:prstGeom>
          <a:solidFill>
            <a:schemeClr val="accent4">
              <a:lumMod val="20000"/>
              <a:lumOff val="80000"/>
            </a:schemeClr>
          </a:solidFill>
        </p:spPr>
        <p:txBody>
          <a:bodyPr wrap="square">
            <a:spAutoFit/>
          </a:bodyPr>
          <a:lstStyle/>
          <a:p>
            <a:r>
              <a:rPr lang="vi-VN" sz="3200" dirty="0">
                <a:latin typeface="Times New Roman" panose="02020603050405020304" pitchFamily="18" charset="0"/>
                <a:cs typeface="Times New Roman" panose="02020603050405020304" pitchFamily="18" charset="0"/>
              </a:rPr>
              <a:t>tham gia, ủng hộ</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8A1EB48-FDB3-3E7E-875A-1278F33E5DBC}"/>
              </a:ext>
            </a:extLst>
          </p:cNvPr>
          <p:cNvSpPr txBox="1"/>
          <p:nvPr/>
        </p:nvSpPr>
        <p:spPr>
          <a:xfrm>
            <a:off x="7713323" y="3680088"/>
            <a:ext cx="4341259" cy="584775"/>
          </a:xfrm>
          <a:prstGeom prst="rect">
            <a:avLst/>
          </a:prstGeom>
          <a:solidFill>
            <a:schemeClr val="accent4">
              <a:lumMod val="20000"/>
              <a:lumOff val="80000"/>
            </a:schemeClr>
          </a:solidFill>
        </p:spPr>
        <p:txBody>
          <a:bodyPr wrap="square">
            <a:spAutoFit/>
          </a:bodyPr>
          <a:lstStyle/>
          <a:p>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nhộn</a:t>
            </a:r>
            <a:r>
              <a:rPr lang="vi-VN" sz="3200" dirty="0">
                <a:latin typeface="Times New Roman" panose="02020603050405020304" pitchFamily="18" charset="0"/>
                <a:cs typeface="Times New Roman" panose="02020603050405020304" pitchFamily="18" charset="0"/>
              </a:rPr>
              <a:t>, phấn khích</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85DCBD8-1545-C1F9-DE4F-1B5D49E68112}"/>
              </a:ext>
            </a:extLst>
          </p:cNvPr>
          <p:cNvSpPr txBox="1"/>
          <p:nvPr/>
        </p:nvSpPr>
        <p:spPr>
          <a:xfrm>
            <a:off x="7713323" y="6014507"/>
            <a:ext cx="3608797" cy="584775"/>
          </a:xfrm>
          <a:prstGeom prst="rect">
            <a:avLst/>
          </a:prstGeom>
          <a:solidFill>
            <a:schemeClr val="accent4">
              <a:lumMod val="20000"/>
              <a:lumOff val="80000"/>
            </a:schemeClr>
          </a:solidFill>
        </p:spPr>
        <p:txBody>
          <a:bodyPr wrap="square">
            <a:spAutoFit/>
          </a:bodyPr>
          <a:lstStyle/>
          <a:p>
            <a:r>
              <a:rPr lang="vi-VN" sz="3200" dirty="0">
                <a:latin typeface="Times New Roman" panose="02020603050405020304" pitchFamily="18" charset="0"/>
                <a:cs typeface="Times New Roman" panose="02020603050405020304" pitchFamily="18" charset="0"/>
              </a:rPr>
              <a:t>náo nhiệt, nhộn nhịp</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1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41CCC-1832-50AB-C41A-70635B44CC6C}"/>
              </a:ext>
            </a:extLst>
          </p:cNvPr>
          <p:cNvPicPr>
            <a:picLocks noChangeAspect="1"/>
          </p:cNvPicPr>
          <p:nvPr/>
        </p:nvPicPr>
        <p:blipFill>
          <a:blip r:embed="rId2"/>
          <a:stretch>
            <a:fillRect/>
          </a:stretch>
        </p:blipFill>
        <p:spPr>
          <a:xfrm>
            <a:off x="0" y="0"/>
            <a:ext cx="12192001" cy="6858000"/>
          </a:xfrm>
          <a:prstGeom prst="rect">
            <a:avLst/>
          </a:prstGeom>
        </p:spPr>
      </p:pic>
      <p:sp>
        <p:nvSpPr>
          <p:cNvPr id="5" name="TextBox 4">
            <a:extLst>
              <a:ext uri="{FF2B5EF4-FFF2-40B4-BE49-F238E27FC236}">
                <a16:creationId xmlns:a16="http://schemas.microsoft.com/office/drawing/2014/main" id="{EC6E3E61-35CA-2637-2AEA-18C535B83909}"/>
              </a:ext>
            </a:extLst>
          </p:cNvPr>
          <p:cNvSpPr txBox="1"/>
          <p:nvPr/>
        </p:nvSpPr>
        <p:spPr>
          <a:xfrm>
            <a:off x="3175780" y="1859340"/>
            <a:ext cx="5840438" cy="1569660"/>
          </a:xfrm>
          <a:prstGeom prst="rect">
            <a:avLst/>
          </a:prstGeom>
          <a:noFill/>
        </p:spPr>
        <p:txBody>
          <a:bodyPr wrap="square" rtlCol="0">
            <a:spAutoFit/>
          </a:bodyPr>
          <a:lstStyle/>
          <a:p>
            <a:r>
              <a:rPr lang="en-US" sz="9600" dirty="0" err="1">
                <a:solidFill>
                  <a:srgbClr val="FF0000"/>
                </a:solidFill>
                <a:latin typeface="Arial" panose="020B0604020202020204" pitchFamily="34" charset="0"/>
                <a:cs typeface="Arial" panose="020B0604020202020204" pitchFamily="34" charset="0"/>
              </a:rPr>
              <a:t>Vận</a:t>
            </a:r>
            <a:r>
              <a:rPr lang="en-US" sz="9600" dirty="0">
                <a:solidFill>
                  <a:srgbClr val="FF0000"/>
                </a:solidFill>
                <a:latin typeface="Arial" panose="020B0604020202020204" pitchFamily="34" charset="0"/>
                <a:cs typeface="Arial" panose="020B0604020202020204" pitchFamily="34" charset="0"/>
              </a:rPr>
              <a:t> </a:t>
            </a:r>
            <a:r>
              <a:rPr lang="en-US" sz="9600" dirty="0" err="1">
                <a:solidFill>
                  <a:srgbClr val="FF0000"/>
                </a:solidFill>
                <a:latin typeface="Arial" panose="020B0604020202020204" pitchFamily="34" charset="0"/>
                <a:cs typeface="Arial" panose="020B0604020202020204" pitchFamily="34" charset="0"/>
              </a:rPr>
              <a:t>dụng</a:t>
            </a:r>
            <a:endParaRPr lang="en-US" sz="9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681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31F211-ACE1-2F06-AE42-F1402CBBDAE3}"/>
              </a:ext>
            </a:extLst>
          </p:cNvPr>
          <p:cNvSpPr txBox="1"/>
          <p:nvPr/>
        </p:nvSpPr>
        <p:spPr>
          <a:xfrm>
            <a:off x="778267" y="320438"/>
            <a:ext cx="11006191" cy="923330"/>
          </a:xfrm>
          <a:prstGeom prst="rect">
            <a:avLst/>
          </a:prstGeom>
          <a:solidFill>
            <a:schemeClr val="accent4">
              <a:lumMod val="20000"/>
              <a:lumOff val="80000"/>
            </a:schemeClr>
          </a:solidFill>
        </p:spPr>
        <p:txBody>
          <a:bodyPr wrap="square">
            <a:spAutoFit/>
          </a:bodyPr>
          <a:lstStyle/>
          <a:p>
            <a:pPr algn="ctr"/>
            <a:r>
              <a:rPr lang="en-US" sz="5400" dirty="0" err="1">
                <a:latin typeface="Times New Roman" panose="02020603050405020304" pitchFamily="18" charset="0"/>
                <a:cs typeface="Times New Roman" panose="02020603050405020304" pitchFamily="18" charset="0"/>
              </a:rPr>
              <a:t>Giới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thiệu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cảnh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đẹp</a:t>
            </a:r>
            <a:r>
              <a:rPr lang="en-US" sz="5400" dirty="0">
                <a:latin typeface="Times New Roman" panose="02020603050405020304" pitchFamily="18" charset="0"/>
                <a:cs typeface="Times New Roman" panose="02020603050405020304" pitchFamily="18" charset="0"/>
              </a:rPr>
              <a:t> ở </a:t>
            </a:r>
            <a:r>
              <a:rPr lang="en-US" sz="5400" dirty="0" err="1">
                <a:latin typeface="Times New Roman" panose="02020603050405020304" pitchFamily="18" charset="0"/>
                <a:cs typeface="Times New Roman" panose="02020603050405020304" pitchFamily="18" charset="0"/>
              </a:rPr>
              <a:t>quê</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em</a:t>
            </a:r>
            <a:endParaRPr lang="en-US" sz="5400" dirty="0">
              <a:latin typeface="Times New Roman" panose="02020603050405020304" pitchFamily="18" charset="0"/>
              <a:cs typeface="Times New Roman" panose="02020603050405020304" pitchFamily="18" charset="0"/>
            </a:endParaRPr>
          </a:p>
        </p:txBody>
      </p:sp>
      <p:pic>
        <p:nvPicPr>
          <p:cNvPr id="4098" name="Picture 2" descr="Hoang sơ Khe Lim tại địa điểm du lịch gần Hội An - Vntrip.vn">
            <a:extLst>
              <a:ext uri="{FF2B5EF4-FFF2-40B4-BE49-F238E27FC236}">
                <a16:creationId xmlns:a16="http://schemas.microsoft.com/office/drawing/2014/main" id="{0C557B1F-AD4A-04BF-01C5-F3B3E2536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380" y="1566349"/>
            <a:ext cx="4489807" cy="43562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m Thông – Vùng đất lạ kỳ trên đỉnh núi cao vời vợi năm 2024">
            <a:extLst>
              <a:ext uri="{FF2B5EF4-FFF2-40B4-BE49-F238E27FC236}">
                <a16:creationId xmlns:a16="http://schemas.microsoft.com/office/drawing/2014/main" id="{F5059D33-EF03-4172-8E76-AEFE4B8CA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584" y="1489752"/>
            <a:ext cx="4489807" cy="43562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AE4BB7-7AFC-A281-3A46-7EC80721900C}"/>
              </a:ext>
            </a:extLst>
          </p:cNvPr>
          <p:cNvSpPr txBox="1"/>
          <p:nvPr/>
        </p:nvSpPr>
        <p:spPr>
          <a:xfrm>
            <a:off x="1576653" y="6119113"/>
            <a:ext cx="4341259" cy="584775"/>
          </a:xfrm>
          <a:prstGeom prst="rect">
            <a:avLst/>
          </a:prstGeom>
          <a:solidFill>
            <a:schemeClr val="accent4">
              <a:lumMod val="20000"/>
              <a:lumOff val="80000"/>
            </a:schemeClr>
          </a:solidFill>
        </p:spPr>
        <p:txBody>
          <a:bodyPr wrap="square">
            <a:spAutoFit/>
          </a:bodyPr>
          <a:lstStyle/>
          <a:p>
            <a:pPr algn="ctr"/>
            <a:r>
              <a:rPr lang="en-US" sz="3200" dirty="0" err="1">
                <a:latin typeface="Times New Roman" panose="02020603050405020304" pitchFamily="18" charset="0"/>
                <a:cs typeface="Times New Roman" panose="02020603050405020304" pitchFamily="18" charset="0"/>
              </a:rPr>
              <a:t>Khe</a:t>
            </a:r>
            <a:r>
              <a:rPr lang="en-US" sz="3200" dirty="0">
                <a:latin typeface="Times New Roman" panose="02020603050405020304" pitchFamily="18" charset="0"/>
                <a:cs typeface="Times New Roman" panose="02020603050405020304" pitchFamily="18" charset="0"/>
              </a:rPr>
              <a:t> Lim</a:t>
            </a:r>
          </a:p>
        </p:txBody>
      </p:sp>
      <p:sp>
        <p:nvSpPr>
          <p:cNvPr id="4" name="TextBox 3">
            <a:extLst>
              <a:ext uri="{FF2B5EF4-FFF2-40B4-BE49-F238E27FC236}">
                <a16:creationId xmlns:a16="http://schemas.microsoft.com/office/drawing/2014/main" id="{3E209B49-FF22-3E5C-F8E3-F1854DCA108D}"/>
              </a:ext>
            </a:extLst>
          </p:cNvPr>
          <p:cNvSpPr txBox="1"/>
          <p:nvPr/>
        </p:nvSpPr>
        <p:spPr>
          <a:xfrm>
            <a:off x="6991136" y="6119112"/>
            <a:ext cx="4341259" cy="584775"/>
          </a:xfrm>
          <a:prstGeom prst="rect">
            <a:avLst/>
          </a:prstGeom>
          <a:solidFill>
            <a:schemeClr val="accent4">
              <a:lumMod val="20000"/>
              <a:lumOff val="80000"/>
            </a:schemeClr>
          </a:solidFill>
        </p:spPr>
        <p:txBody>
          <a:bodyPr wrap="square">
            <a:spAutoFit/>
          </a:bodyPr>
          <a:lstStyle/>
          <a:p>
            <a:pPr algn="ct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Am</a:t>
            </a:r>
          </a:p>
        </p:txBody>
      </p:sp>
    </p:spTree>
    <p:extLst>
      <p:ext uri="{BB962C8B-B14F-4D97-AF65-F5344CB8AC3E}">
        <p14:creationId xmlns:p14="http://schemas.microsoft.com/office/powerpoint/2010/main" val="3256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par>
                                <p:cTn id="13" presetID="22" presetClass="entr" presetSubtype="4"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wipe(down)">
                                      <p:cBhvr>
                                        <p:cTn id="15" dur="500"/>
                                        <p:tgtEl>
                                          <p:spTgt spid="410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41CCC-1832-50AB-C41A-70635B44CC6C}"/>
              </a:ext>
            </a:extLst>
          </p:cNvPr>
          <p:cNvPicPr>
            <a:picLocks noChangeAspect="1"/>
          </p:cNvPicPr>
          <p:nvPr/>
        </p:nvPicPr>
        <p:blipFill>
          <a:blip r:embed="rId2"/>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EC6E3E61-35CA-2637-2AEA-18C535B83909}"/>
              </a:ext>
            </a:extLst>
          </p:cNvPr>
          <p:cNvSpPr txBox="1"/>
          <p:nvPr/>
        </p:nvSpPr>
        <p:spPr>
          <a:xfrm>
            <a:off x="3175780" y="1859340"/>
            <a:ext cx="5840438" cy="1569660"/>
          </a:xfrm>
          <a:prstGeom prst="rect">
            <a:avLst/>
          </a:prstGeom>
          <a:noFill/>
        </p:spPr>
        <p:txBody>
          <a:bodyPr wrap="square" rtlCol="0">
            <a:spAutoFit/>
          </a:bodyPr>
          <a:lstStyle/>
          <a:p>
            <a:r>
              <a:rPr lang="en-US" sz="9600" dirty="0" err="1">
                <a:solidFill>
                  <a:srgbClr val="FF0000"/>
                </a:solidFill>
                <a:latin typeface="Arial" panose="020B0604020202020204" pitchFamily="34" charset="0"/>
                <a:cs typeface="Arial" panose="020B0604020202020204" pitchFamily="34" charset="0"/>
              </a:rPr>
              <a:t>Khởi</a:t>
            </a:r>
            <a:r>
              <a:rPr lang="en-US" sz="9600" dirty="0">
                <a:solidFill>
                  <a:srgbClr val="FF0000"/>
                </a:solidFill>
                <a:latin typeface="Arial" panose="020B0604020202020204" pitchFamily="34" charset="0"/>
                <a:cs typeface="Arial" panose="020B0604020202020204" pitchFamily="34" charset="0"/>
              </a:rPr>
              <a:t> </a:t>
            </a:r>
            <a:r>
              <a:rPr lang="en-US" sz="9600" dirty="0" err="1">
                <a:solidFill>
                  <a:srgbClr val="FF0000"/>
                </a:solidFill>
                <a:latin typeface="Arial" panose="020B0604020202020204" pitchFamily="34" charset="0"/>
                <a:cs typeface="Arial" panose="020B0604020202020204" pitchFamily="34" charset="0"/>
              </a:rPr>
              <a:t>động</a:t>
            </a:r>
            <a:endParaRPr lang="en-US" sz="9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95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1ABD23-DE7C-253E-BE53-55EB37AE9B39}"/>
              </a:ext>
            </a:extLst>
          </p:cNvPr>
          <p:cNvSpPr txBox="1"/>
          <p:nvPr/>
        </p:nvSpPr>
        <p:spPr>
          <a:xfrm>
            <a:off x="821934" y="308225"/>
            <a:ext cx="10387172" cy="1446550"/>
          </a:xfrm>
          <a:prstGeom prst="rect">
            <a:avLst/>
          </a:prstGeom>
          <a:noFill/>
        </p:spPr>
        <p:txBody>
          <a:bodyPr wrap="square" rtlCol="0">
            <a:spAutoFit/>
          </a:bodyPr>
          <a:lstStyle/>
          <a:p>
            <a:pPr marL="30480" marR="30480" algn="just"/>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72F3EC1-4D42-B577-84E0-0C58BF5925E0}"/>
              </a:ext>
            </a:extLst>
          </p:cNvPr>
          <p:cNvSpPr txBox="1"/>
          <p:nvPr/>
        </p:nvSpPr>
        <p:spPr>
          <a:xfrm>
            <a:off x="1041114" y="2225094"/>
            <a:ext cx="10109771" cy="3477875"/>
          </a:xfrm>
          <a:prstGeom prst="rect">
            <a:avLst/>
          </a:prstGeom>
          <a:noFill/>
        </p:spPr>
        <p:txBody>
          <a:bodyPr wrap="square">
            <a:spAutoFit/>
          </a:bodyPr>
          <a:lstStyle/>
          <a:p>
            <a:pPr marL="30480" marR="30480" algn="just">
              <a:spcAft>
                <a:spcPts val="1200"/>
              </a:spcAft>
            </a:pP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xóm</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nhổ</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ven</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nhặt</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rác</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rác</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bừa</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bãi</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dọc</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ven</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44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603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B74D95-B742-74C0-97F6-3E151F2F0B2C}"/>
              </a:ext>
            </a:extLst>
          </p:cNvPr>
          <p:cNvPicPr>
            <a:picLocks noChangeAspect="1"/>
          </p:cNvPicPr>
          <p:nvPr/>
        </p:nvPicPr>
        <p:blipFill>
          <a:blip r:embed="rId2"/>
          <a:stretch>
            <a:fillRect/>
          </a:stretch>
        </p:blipFill>
        <p:spPr>
          <a:xfrm>
            <a:off x="332570" y="1099333"/>
            <a:ext cx="11526859" cy="5602627"/>
          </a:xfrm>
          <a:prstGeom prst="rect">
            <a:avLst/>
          </a:prstGeom>
        </p:spPr>
      </p:pic>
      <p:sp>
        <p:nvSpPr>
          <p:cNvPr id="4" name="TextBox 3">
            <a:extLst>
              <a:ext uri="{FF2B5EF4-FFF2-40B4-BE49-F238E27FC236}">
                <a16:creationId xmlns:a16="http://schemas.microsoft.com/office/drawing/2014/main" id="{385CBAF5-1E57-8245-CABB-8CE3C45671B6}"/>
              </a:ext>
            </a:extLst>
          </p:cNvPr>
          <p:cNvSpPr txBox="1"/>
          <p:nvPr/>
        </p:nvSpPr>
        <p:spPr>
          <a:xfrm>
            <a:off x="932678" y="0"/>
            <a:ext cx="10491031" cy="830997"/>
          </a:xfrm>
          <a:prstGeom prst="rect">
            <a:avLst/>
          </a:prstGeom>
          <a:noFill/>
        </p:spPr>
        <p:txBody>
          <a:bodyPr wrap="square" rtlCol="0">
            <a:spAutoFit/>
          </a:bodyPr>
          <a:lstStyle/>
          <a:p>
            <a:pPr algn="ctr"/>
            <a:r>
              <a:rPr lang="vi-VN" sz="4800" b="1" dirty="0">
                <a:solidFill>
                  <a:srgbClr val="FF0000"/>
                </a:solidFill>
                <a:latin typeface="+mj-lt"/>
              </a:rPr>
              <a:t>Bài </a:t>
            </a:r>
            <a:r>
              <a:rPr lang="en-US" sz="4800" b="1" dirty="0">
                <a:solidFill>
                  <a:srgbClr val="FF0000"/>
                </a:solidFill>
                <a:latin typeface="+mj-lt"/>
                <a:cs typeface="Arial" panose="020B0604020202020204" pitchFamily="34" charset="0"/>
              </a:rPr>
              <a:t>: </a:t>
            </a:r>
            <a:r>
              <a:rPr lang="en-US" sz="4800" b="1" dirty="0">
                <a:solidFill>
                  <a:srgbClr val="FF0000"/>
                </a:solidFill>
                <a:latin typeface="Times New Roman" panose="02020603050405020304" pitchFamily="18" charset="0"/>
                <a:cs typeface="Times New Roman" panose="02020603050405020304" pitchFamily="18" charset="0"/>
              </a:rPr>
              <a:t>CÁNH</a:t>
            </a:r>
            <a:r>
              <a:rPr lang="en-US" sz="4800" b="1" dirty="0">
                <a:solidFill>
                  <a:srgbClr val="FF0000"/>
                </a:solidFill>
                <a:latin typeface="+mj-lt"/>
                <a:cs typeface="Arial" panose="020B0604020202020204" pitchFamily="34" charset="0"/>
              </a:rPr>
              <a:t> </a:t>
            </a:r>
            <a:r>
              <a:rPr lang="en-US" sz="4800" b="1" dirty="0">
                <a:solidFill>
                  <a:srgbClr val="FF0000"/>
                </a:solidFill>
                <a:latin typeface="Times New Roman" panose="02020603050405020304" pitchFamily="18" charset="0"/>
                <a:cs typeface="Times New Roman" panose="02020603050405020304" pitchFamily="18" charset="0"/>
              </a:rPr>
              <a:t>ĐỒNG HOA</a:t>
            </a:r>
            <a:endParaRPr lang="vi-VN"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39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874C42-114C-63A4-0F83-B0D2B5A0E6A2}"/>
              </a:ext>
            </a:extLst>
          </p:cNvPr>
          <p:cNvCxnSpPr/>
          <p:nvPr/>
        </p:nvCxnSpPr>
        <p:spPr>
          <a:xfrm>
            <a:off x="5931423" y="302671"/>
            <a:ext cx="0" cy="4656667"/>
          </a:xfrm>
          <a:prstGeom prst="line">
            <a:avLst/>
          </a:prstGeom>
        </p:spPr>
        <p:style>
          <a:lnRef idx="2">
            <a:schemeClr val="dk1"/>
          </a:lnRef>
          <a:fillRef idx="0">
            <a:schemeClr val="dk1"/>
          </a:fillRef>
          <a:effectRef idx="1">
            <a:schemeClr val="dk1"/>
          </a:effectRef>
          <a:fontRef idx="minor">
            <a:schemeClr val="tx1"/>
          </a:fontRef>
        </p:style>
      </p:cxnSp>
      <p:sp>
        <p:nvSpPr>
          <p:cNvPr id="12" name="Text Box 9">
            <a:extLst>
              <a:ext uri="{FF2B5EF4-FFF2-40B4-BE49-F238E27FC236}">
                <a16:creationId xmlns:a16="http://schemas.microsoft.com/office/drawing/2014/main" id="{05839B66-9F4C-DF52-A6DF-BD93706DED85}"/>
              </a:ext>
            </a:extLst>
          </p:cNvPr>
          <p:cNvSpPr txBox="1">
            <a:spLocks noChangeArrowheads="1"/>
          </p:cNvSpPr>
          <p:nvPr/>
        </p:nvSpPr>
        <p:spPr bwMode="auto">
          <a:xfrm>
            <a:off x="585258" y="384366"/>
            <a:ext cx="4849284"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GB" altLang="en-US" sz="3733" dirty="0">
                <a:latin typeface="Times New Roman" panose="02020603050405020304" pitchFamily="18" charset="0"/>
                <a:cs typeface="Times New Roman" panose="02020603050405020304" pitchFamily="18" charset="0"/>
              </a:rPr>
              <a:t>    </a:t>
            </a:r>
            <a:r>
              <a:rPr lang="en-GB" altLang="en-US" sz="3733" b="1" u="sng" dirty="0" err="1">
                <a:solidFill>
                  <a:srgbClr val="800080"/>
                </a:solidFill>
                <a:latin typeface="Times New Roman" panose="02020603050405020304" pitchFamily="18" charset="0"/>
                <a:cs typeface="Times New Roman" panose="02020603050405020304" pitchFamily="18" charset="0"/>
              </a:rPr>
              <a:t>Luyện</a:t>
            </a:r>
            <a:r>
              <a:rPr lang="en-GB" altLang="en-US" sz="3733" b="1" u="sng" dirty="0">
                <a:solidFill>
                  <a:srgbClr val="800080"/>
                </a:solidFill>
                <a:latin typeface="Times New Roman" panose="02020603050405020304" pitchFamily="18" charset="0"/>
                <a:cs typeface="Times New Roman" panose="02020603050405020304" pitchFamily="18" charset="0"/>
              </a:rPr>
              <a:t> </a:t>
            </a:r>
            <a:r>
              <a:rPr lang="en-GB" altLang="en-US" sz="3733" b="1" u="sng" dirty="0" err="1">
                <a:solidFill>
                  <a:srgbClr val="800080"/>
                </a:solidFill>
                <a:latin typeface="Times New Roman" panose="02020603050405020304" pitchFamily="18" charset="0"/>
                <a:cs typeface="Times New Roman" panose="02020603050405020304" pitchFamily="18" charset="0"/>
              </a:rPr>
              <a:t>đọc</a:t>
            </a:r>
            <a:r>
              <a:rPr lang="en-GB" altLang="en-US" sz="3733" b="1" dirty="0">
                <a:solidFill>
                  <a:srgbClr val="800080"/>
                </a:solidFill>
                <a:latin typeface="Times New Roman" panose="02020603050405020304" pitchFamily="18" charset="0"/>
                <a:cs typeface="Times New Roman" panose="02020603050405020304" pitchFamily="18" charset="0"/>
              </a:rPr>
              <a:t>:                                             </a:t>
            </a:r>
          </a:p>
        </p:txBody>
      </p:sp>
      <p:sp>
        <p:nvSpPr>
          <p:cNvPr id="13" name="Text Box 9">
            <a:extLst>
              <a:ext uri="{FF2B5EF4-FFF2-40B4-BE49-F238E27FC236}">
                <a16:creationId xmlns:a16="http://schemas.microsoft.com/office/drawing/2014/main" id="{07120176-E156-9256-5D96-E03313996057}"/>
              </a:ext>
            </a:extLst>
          </p:cNvPr>
          <p:cNvSpPr txBox="1">
            <a:spLocks noChangeArrowheads="1"/>
          </p:cNvSpPr>
          <p:nvPr/>
        </p:nvSpPr>
        <p:spPr bwMode="auto">
          <a:xfrm>
            <a:off x="6589541" y="384366"/>
            <a:ext cx="4849284"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GB" altLang="en-US" sz="3733" dirty="0">
                <a:latin typeface="Times New Roman" panose="02020603050405020304" pitchFamily="18" charset="0"/>
                <a:cs typeface="Times New Roman" panose="02020603050405020304" pitchFamily="18" charset="0"/>
              </a:rPr>
              <a:t>    </a:t>
            </a:r>
            <a:r>
              <a:rPr lang="en-GB" altLang="en-US" sz="3733" b="1" u="sng" dirty="0" err="1">
                <a:solidFill>
                  <a:srgbClr val="800080"/>
                </a:solidFill>
                <a:latin typeface="Times New Roman" panose="02020603050405020304" pitchFamily="18" charset="0"/>
                <a:cs typeface="Times New Roman" panose="02020603050405020304" pitchFamily="18" charset="0"/>
              </a:rPr>
              <a:t>Tìm</a:t>
            </a:r>
            <a:r>
              <a:rPr lang="en-GB" altLang="en-US" sz="3733" b="1" u="sng" dirty="0">
                <a:solidFill>
                  <a:srgbClr val="800080"/>
                </a:solidFill>
                <a:latin typeface="Times New Roman" panose="02020603050405020304" pitchFamily="18" charset="0"/>
                <a:cs typeface="Times New Roman" panose="02020603050405020304" pitchFamily="18" charset="0"/>
              </a:rPr>
              <a:t> </a:t>
            </a:r>
            <a:r>
              <a:rPr lang="en-GB" altLang="en-US" sz="3733" b="1" u="sng" dirty="0" err="1">
                <a:solidFill>
                  <a:srgbClr val="800080"/>
                </a:solidFill>
                <a:latin typeface="Times New Roman" panose="02020603050405020304" pitchFamily="18" charset="0"/>
                <a:cs typeface="Times New Roman" panose="02020603050405020304" pitchFamily="18" charset="0"/>
              </a:rPr>
              <a:t>hiểu</a:t>
            </a:r>
            <a:r>
              <a:rPr lang="en-GB" altLang="en-US" sz="3733" b="1" u="sng" dirty="0">
                <a:solidFill>
                  <a:srgbClr val="800080"/>
                </a:solidFill>
                <a:latin typeface="Times New Roman" panose="02020603050405020304" pitchFamily="18" charset="0"/>
                <a:cs typeface="Times New Roman" panose="02020603050405020304" pitchFamily="18" charset="0"/>
              </a:rPr>
              <a:t> </a:t>
            </a:r>
            <a:r>
              <a:rPr lang="en-GB" altLang="en-US" sz="3733" b="1" u="sng" dirty="0" err="1">
                <a:solidFill>
                  <a:srgbClr val="800080"/>
                </a:solidFill>
                <a:latin typeface="Times New Roman" panose="02020603050405020304" pitchFamily="18" charset="0"/>
                <a:cs typeface="Times New Roman" panose="02020603050405020304" pitchFamily="18" charset="0"/>
              </a:rPr>
              <a:t>bài</a:t>
            </a:r>
            <a:r>
              <a:rPr lang="en-GB" altLang="en-US" sz="3733" b="1" dirty="0">
                <a:solidFill>
                  <a:srgbClr val="800080"/>
                </a:solidFill>
                <a:latin typeface="Times New Roman" panose="02020603050405020304" pitchFamily="18" charset="0"/>
                <a:cs typeface="Times New Roman" panose="02020603050405020304" pitchFamily="18" charset="0"/>
              </a:rPr>
              <a:t>:                                             </a:t>
            </a:r>
          </a:p>
        </p:txBody>
      </p:sp>
      <p:sp>
        <p:nvSpPr>
          <p:cNvPr id="18" name="Text Box 6">
            <a:extLst>
              <a:ext uri="{FF2B5EF4-FFF2-40B4-BE49-F238E27FC236}">
                <a16:creationId xmlns:a16="http://schemas.microsoft.com/office/drawing/2014/main" id="{111485A2-B8DB-8EBF-392A-272E6C21568D}"/>
              </a:ext>
            </a:extLst>
          </p:cNvPr>
          <p:cNvSpPr txBox="1">
            <a:spLocks noChangeArrowheads="1"/>
          </p:cNvSpPr>
          <p:nvPr/>
        </p:nvSpPr>
        <p:spPr bwMode="auto">
          <a:xfrm>
            <a:off x="678380" y="1334123"/>
            <a:ext cx="5156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r>
              <a:rPr lang="vi-VN" altLang="en-US" sz="3200" dirty="0">
                <a:solidFill>
                  <a:srgbClr val="0000FF"/>
                </a:solidFill>
                <a:latin typeface="Times New Roman" panose="02020603050405020304" pitchFamily="18" charset="0"/>
                <a:cs typeface="Times New Roman" panose="02020603050405020304" pitchFamily="18" charset="0"/>
              </a:rPr>
              <a:t>Ja Ka, </a:t>
            </a:r>
            <a:endParaRPr lang="en-US" altLang="en-US" sz="3200" dirty="0">
              <a:solidFill>
                <a:srgbClr val="0000FF"/>
              </a:solidFill>
              <a:latin typeface="Times New Roman" panose="02020603050405020304" pitchFamily="18" charset="0"/>
              <a:cs typeface="Times New Roman" panose="02020603050405020304" pitchFamily="18" charset="0"/>
            </a:endParaRPr>
          </a:p>
          <a:p>
            <a:r>
              <a:rPr lang="vi-VN" altLang="en-US" sz="3200" dirty="0">
                <a:solidFill>
                  <a:srgbClr val="0000FF"/>
                </a:solidFill>
                <a:latin typeface="Times New Roman" panose="02020603050405020304" pitchFamily="18" charset="0"/>
                <a:cs typeface="Times New Roman" panose="02020603050405020304" pitchFamily="18" charset="0"/>
              </a:rPr>
              <a:t>Mư Hoa, </a:t>
            </a:r>
            <a:endParaRPr lang="en-US" altLang="en-US" sz="3200" dirty="0">
              <a:solidFill>
                <a:srgbClr val="0000FF"/>
              </a:solidFill>
              <a:latin typeface="Times New Roman" panose="02020603050405020304" pitchFamily="18" charset="0"/>
              <a:cs typeface="Times New Roman" panose="02020603050405020304" pitchFamily="18" charset="0"/>
            </a:endParaRPr>
          </a:p>
          <a:p>
            <a:r>
              <a:rPr lang="vi-VN" altLang="en-US" sz="3200" dirty="0">
                <a:solidFill>
                  <a:srgbClr val="0000FF"/>
                </a:solidFill>
                <a:latin typeface="Times New Roman" panose="02020603050405020304" pitchFamily="18" charset="0"/>
                <a:cs typeface="Times New Roman" panose="02020603050405020304" pitchFamily="18" charset="0"/>
              </a:rPr>
              <a:t>Ja Prok </a:t>
            </a:r>
            <a:endParaRPr lang="en-US" altLang="en-US" sz="3200" dirty="0">
              <a:solidFill>
                <a:srgbClr val="0000FF"/>
              </a:solidFill>
              <a:latin typeface="Times New Roman" panose="02020603050405020304" pitchFamily="18" charset="0"/>
              <a:cs typeface="Times New Roman" panose="02020603050405020304" pitchFamily="18" charset="0"/>
            </a:endParaRPr>
          </a:p>
          <a:p>
            <a:r>
              <a:rPr lang="vi-VN" altLang="en-US" sz="3200" dirty="0">
                <a:solidFill>
                  <a:srgbClr val="0000FF"/>
                </a:solidFill>
                <a:latin typeface="Times New Roman" panose="02020603050405020304" pitchFamily="18" charset="0"/>
                <a:cs typeface="Times New Roman" panose="02020603050405020304" pitchFamily="18" charset="0"/>
              </a:rPr>
              <a:t>Mư Nhơ</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19" name="Text Box 8">
            <a:extLst>
              <a:ext uri="{FF2B5EF4-FFF2-40B4-BE49-F238E27FC236}">
                <a16:creationId xmlns:a16="http://schemas.microsoft.com/office/drawing/2014/main" id="{647C4CD1-2EFA-03A4-B510-CED11561A362}"/>
              </a:ext>
            </a:extLst>
          </p:cNvPr>
          <p:cNvSpPr txBox="1">
            <a:spLocks noChangeArrowheads="1"/>
          </p:cNvSpPr>
          <p:nvPr/>
        </p:nvSpPr>
        <p:spPr bwMode="auto">
          <a:xfrm>
            <a:off x="802431" y="3396226"/>
            <a:ext cx="2454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r>
              <a:rPr lang="en-US" altLang="en-US" sz="3600" dirty="0" err="1">
                <a:solidFill>
                  <a:srgbClr val="0000FF"/>
                </a:solidFill>
                <a:latin typeface="Times New Roman" panose="02020603050405020304" pitchFamily="18" charset="0"/>
                <a:cs typeface="Times New Roman" panose="02020603050405020304" pitchFamily="18" charset="0"/>
              </a:rPr>
              <a:t>rầu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rĩ</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23" name="Rectangle 10">
            <a:extLst>
              <a:ext uri="{FF2B5EF4-FFF2-40B4-BE49-F238E27FC236}">
                <a16:creationId xmlns:a16="http://schemas.microsoft.com/office/drawing/2014/main" id="{8615C0E4-A375-451A-51A5-9325D7F3BAAB}"/>
              </a:ext>
            </a:extLst>
          </p:cNvPr>
          <p:cNvSpPr>
            <a:spLocks noChangeArrowheads="1"/>
          </p:cNvSpPr>
          <p:nvPr/>
        </p:nvSpPr>
        <p:spPr bwMode="auto">
          <a:xfrm>
            <a:off x="6455833" y="1292164"/>
            <a:ext cx="40555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cải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tạo</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24" name="Rectangle 12">
            <a:extLst>
              <a:ext uri="{FF2B5EF4-FFF2-40B4-BE49-F238E27FC236}">
                <a16:creationId xmlns:a16="http://schemas.microsoft.com/office/drawing/2014/main" id="{E78AD09F-81C8-45EE-6842-B9A3911B3890}"/>
              </a:ext>
            </a:extLst>
          </p:cNvPr>
          <p:cNvSpPr>
            <a:spLocks noChangeArrowheads="1"/>
          </p:cNvSpPr>
          <p:nvPr/>
        </p:nvSpPr>
        <p:spPr bwMode="auto">
          <a:xfrm>
            <a:off x="6400800" y="1965536"/>
            <a:ext cx="436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hoa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sắc</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pic>
        <p:nvPicPr>
          <p:cNvPr id="2050" name="Picture 2" descr="Hoa Ngũ Sắc - Đặc điểm, ý nghĩa và cách chăm cho hoa nở quanh năm - 2">
            <a:extLst>
              <a:ext uri="{FF2B5EF4-FFF2-40B4-BE49-F238E27FC236}">
                <a16:creationId xmlns:a16="http://schemas.microsoft.com/office/drawing/2014/main" id="{1B06020E-2B0C-D6D8-188A-8E15101ED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577" y="2928135"/>
            <a:ext cx="5128991" cy="3667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1" nodeType="afterEffect">
                                  <p:stCondLst>
                                    <p:cond delay="0"/>
                                  </p:stCondLst>
                                  <p:childTnLst>
                                    <p:set>
                                      <p:cBhvr>
                                        <p:cTn id="9" dur="1" fill="hold">
                                          <p:stCondLst>
                                            <p:cond delay="499"/>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type="lt">
                                    <p:tmAbs val="75"/>
                                  </p:iterate>
                                  <p:childTnLst>
                                    <p:set>
                                      <p:cBhvr>
                                        <p:cTn id="13" dur="1" fill="hold">
                                          <p:stCondLst>
                                            <p:cond delay="74"/>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iterate type="lt">
                                    <p:tmAbs val="75"/>
                                  </p:iterate>
                                  <p:childTnLst>
                                    <p:set>
                                      <p:cBhvr>
                                        <p:cTn id="17" dur="1" fill="hold">
                                          <p:stCondLst>
                                            <p:cond delay="74"/>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iterate type="lt">
                                    <p:tmAbs val="75"/>
                                  </p:iterate>
                                  <p:childTnLst>
                                    <p:set>
                                      <p:cBhvr>
                                        <p:cTn id="21" dur="1" fill="hold">
                                          <p:stCondLst>
                                            <p:cond delay="74"/>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iterate type="lt">
                                    <p:tmAbs val="75"/>
                                  </p:iterate>
                                  <p:childTnLst>
                                    <p:set>
                                      <p:cBhvr>
                                        <p:cTn id="25" dur="1" fill="hold">
                                          <p:stCondLst>
                                            <p:cond delay="74"/>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barn(inVertical)">
                                      <p:cBhvr>
                                        <p:cTn id="3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autoUpdateAnimBg="0"/>
      <p:bldP spid="13" grpId="0"/>
      <p:bldP spid="13" grpId="1" autoUpdateAnimBg="0"/>
      <p:bldP spid="18" grpId="0"/>
      <p:bldP spid="18" grpId="1" autoUpdateAnimBg="0"/>
      <p:bldP spid="19" grpId="0"/>
      <p:bldP spid="19" grpId="1" autoUpdateAnimBg="0"/>
      <p:bldP spid="23" grpId="0"/>
      <p:bldP spid="23" grpId="1" autoUpdateAnimBg="0"/>
      <p:bldP spid="24" grpId="0"/>
      <p:bldP spid="24" grpId="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7B6B82-5362-27D5-4740-437A7CEF7DF7}"/>
              </a:ext>
            </a:extLst>
          </p:cNvPr>
          <p:cNvSpPr txBox="1"/>
          <p:nvPr/>
        </p:nvSpPr>
        <p:spPr>
          <a:xfrm>
            <a:off x="510137" y="174661"/>
            <a:ext cx="11171725" cy="1323439"/>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1. </a:t>
            </a:r>
            <a:r>
              <a:rPr lang="vi-VN" sz="4000" dirty="0">
                <a:latin typeface="Times New Roman" panose="02020603050405020304" pitchFamily="18" charset="0"/>
                <a:cs typeface="Times New Roman" panose="02020603050405020304" pitchFamily="18" charset="0"/>
              </a:rPr>
              <a:t>Các bạn nhỏ có những hoạt động vui chơi nào trên đồng cỏ đầu làng? Chuyện gì xảy ra ở đó?</a:t>
            </a:r>
            <a:r>
              <a:rPr lang="en-US" sz="400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8A2B6217-2D97-7F0F-6AB5-A0C25A9B08C6}"/>
              </a:ext>
            </a:extLst>
          </p:cNvPr>
          <p:cNvSpPr txBox="1"/>
          <p:nvPr/>
        </p:nvSpPr>
        <p:spPr>
          <a:xfrm>
            <a:off x="623152" y="1505806"/>
            <a:ext cx="11171725" cy="2023824"/>
          </a:xfrm>
          <a:prstGeom prst="rect">
            <a:avLst/>
          </a:prstGeom>
          <a:solidFill>
            <a:schemeClr val="accent5">
              <a:lumMod val="40000"/>
              <a:lumOff val="60000"/>
            </a:schemeClr>
          </a:solidFill>
        </p:spPr>
        <p:txBody>
          <a:bodyPr wrap="square">
            <a:spAutoFit/>
          </a:bodyPr>
          <a:lstStyle/>
          <a:p>
            <a:pPr marL="30480" marR="30480" algn="just">
              <a:lnSpc>
                <a:spcPct val="107000"/>
              </a:lnSpc>
              <a:spcAft>
                <a:spcPts val="800"/>
              </a:spcAft>
            </a:pPr>
            <a:r>
              <a:rPr lang="vi-VN"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bạn nhỏ thường có những hoạt động vui chơi như vỗ trống, múa hát tưng bừng trên đồng cỏ đầu làng. </a:t>
            </a: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FBA8AE5-5FFE-16A1-81B8-E3AC76D47260}"/>
              </a:ext>
            </a:extLst>
          </p:cNvPr>
          <p:cNvSpPr txBox="1"/>
          <p:nvPr/>
        </p:nvSpPr>
        <p:spPr>
          <a:xfrm>
            <a:off x="510137" y="3701336"/>
            <a:ext cx="11171725" cy="2682466"/>
          </a:xfrm>
          <a:prstGeom prst="rect">
            <a:avLst/>
          </a:prstGeom>
          <a:solidFill>
            <a:schemeClr val="accent4">
              <a:lumMod val="20000"/>
              <a:lumOff val="80000"/>
            </a:schemeClr>
          </a:solidFill>
        </p:spPr>
        <p:txBody>
          <a:bodyPr wrap="square">
            <a:spAutoFit/>
          </a:bodyPr>
          <a:lstStyle/>
          <a:p>
            <a:pPr marL="30480" marR="30480" algn="just">
              <a:lnSpc>
                <a:spcPct val="107000"/>
              </a:lnSpc>
              <a:spcAft>
                <a:spcPts val="800"/>
              </a:spcAft>
            </a:pPr>
            <a:r>
              <a:rPr lang="en-US"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t>
            </a:r>
            <a:r>
              <a:rPr lang="vi-VN"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ần đây, một bãi rác đã xuất hiện và lớn dần, khiến cho không gian bốc mùi khó chịu, không còn trong lành và dễ chịu như trước. Các bạn nhỏ chẳng còn nô đùa, hò hét như mọi ngày.</a:t>
            </a:r>
            <a:r>
              <a:rPr lang="en-US"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464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2B6217-2D97-7F0F-6AB5-A0C25A9B08C6}"/>
              </a:ext>
            </a:extLst>
          </p:cNvPr>
          <p:cNvSpPr txBox="1"/>
          <p:nvPr/>
        </p:nvSpPr>
        <p:spPr>
          <a:xfrm>
            <a:off x="452062" y="280857"/>
            <a:ext cx="11548153" cy="1110689"/>
          </a:xfrm>
          <a:prstGeom prst="rect">
            <a:avLst/>
          </a:prstGeom>
          <a:solidFill>
            <a:schemeClr val="accent1">
              <a:lumMod val="40000"/>
              <a:lumOff val="60000"/>
            </a:schemeClr>
          </a:solidFill>
        </p:spPr>
        <p:txBody>
          <a:bodyPr wrap="square">
            <a:spAutoFit/>
          </a:bodyPr>
          <a:lstStyle/>
          <a:p>
            <a:pPr marL="30480" marR="30480" algn="just">
              <a:lnSpc>
                <a:spcPct val="107000"/>
              </a:lnSpc>
              <a:spcAft>
                <a:spcPts val="800"/>
              </a:spcAft>
            </a:pPr>
            <a:r>
              <a:rPr lang="en-US"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thấy đồng cỏ có nguy cơ trở thành bãi rác, các bạn nhỏ lo buồn thế nào? Các bạn đã có ý tưởng gì?</a:t>
            </a:r>
            <a:r>
              <a:rPr lang="en-US"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9104FF4-40D0-3136-DDC8-6417486A28F5}"/>
              </a:ext>
            </a:extLst>
          </p:cNvPr>
          <p:cNvSpPr txBox="1"/>
          <p:nvPr/>
        </p:nvSpPr>
        <p:spPr>
          <a:xfrm>
            <a:off x="643847" y="1998736"/>
            <a:ext cx="11356368" cy="1637628"/>
          </a:xfrm>
          <a:prstGeom prst="rect">
            <a:avLst/>
          </a:prstGeom>
          <a:solidFill>
            <a:schemeClr val="accent4">
              <a:lumMod val="20000"/>
              <a:lumOff val="80000"/>
            </a:schemeClr>
          </a:solidFill>
        </p:spPr>
        <p:txBody>
          <a:bodyPr wrap="square">
            <a:spAutoFit/>
          </a:bodyPr>
          <a:lstStyle/>
          <a:p>
            <a:pPr marL="30480" marR="30480" algn="just">
              <a:lnSpc>
                <a:spcPct val="107000"/>
              </a:lnSpc>
              <a:spcAft>
                <a:spcPts val="800"/>
              </a:spcAft>
            </a:pPr>
            <a:r>
              <a:rPr lang="vi-VN"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nhìn thấy đồng cỏ có nguy cơ trở thành bãi rác, các bạn nhỏ cảm thấy lo buồn. Họ không muốn mất đi nơi vui chơi yêu thích và không muốn thấy môi trường xung quanh bị ô nhiễm.</a:t>
            </a:r>
            <a:r>
              <a:rPr lang="en-US"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975A8D5-73AC-3D71-D02F-143D7EF5013C}"/>
              </a:ext>
            </a:extLst>
          </p:cNvPr>
          <p:cNvSpPr txBox="1"/>
          <p:nvPr/>
        </p:nvSpPr>
        <p:spPr>
          <a:xfrm>
            <a:off x="756864" y="4446610"/>
            <a:ext cx="11356368" cy="1110689"/>
          </a:xfrm>
          <a:prstGeom prst="rect">
            <a:avLst/>
          </a:prstGeom>
          <a:solidFill>
            <a:schemeClr val="accent4">
              <a:lumMod val="20000"/>
              <a:lumOff val="80000"/>
            </a:schemeClr>
          </a:solidFill>
        </p:spPr>
        <p:txBody>
          <a:bodyPr wrap="square">
            <a:spAutoFit/>
          </a:bodyPr>
          <a:lstStyle/>
          <a:p>
            <a:pPr marL="30480" marR="30480" algn="just">
              <a:lnSpc>
                <a:spcPct val="107000"/>
              </a:lnSpc>
              <a:spcAft>
                <a:spcPts val="800"/>
              </a:spcAft>
            </a:pPr>
            <a:r>
              <a:rPr lang="en-US"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r>
              <a:rPr lang="vi-VN"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ọ đã nảy ra ý tưởng biến đổi đồng cỏ thành một cánh đồng hoa đẹp mắt.</a:t>
            </a:r>
            <a:r>
              <a:rPr lang="en-US"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29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CE17E0-92CB-6C88-6418-A0D0F3B345AD}"/>
              </a:ext>
            </a:extLst>
          </p:cNvPr>
          <p:cNvSpPr txBox="1"/>
          <p:nvPr/>
        </p:nvSpPr>
        <p:spPr>
          <a:xfrm>
            <a:off x="239729" y="1648973"/>
            <a:ext cx="11548153" cy="3288401"/>
          </a:xfrm>
          <a:prstGeom prst="rect">
            <a:avLst/>
          </a:prstGeom>
          <a:solidFill>
            <a:schemeClr val="accent1">
              <a:lumMod val="20000"/>
              <a:lumOff val="80000"/>
            </a:schemeClr>
          </a:solidFill>
        </p:spPr>
        <p:txBody>
          <a:bodyPr wrap="square">
            <a:spAutoFit/>
          </a:bodyPr>
          <a:lstStyle/>
          <a:p>
            <a:pPr marL="30480" marR="30480" algn="just">
              <a:lnSpc>
                <a:spcPct val="107000"/>
              </a:lnSpc>
              <a:spcAft>
                <a:spcPts val="800"/>
              </a:spcAft>
            </a:pPr>
            <a:r>
              <a:rPr lang="en-US" sz="28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8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ác bạn nhỏ đã thực hiện ý tưởng bằng cách tổ chức tham gia vào việc dọn dẹp, xử lý rác thải, và trồng cây trên đồng cỏ: Các bạn nhỏ chụm đầu bàn tính và quyết tâm cải tạo đồng cỏ. Họ hồ hởi cùng bắt tay vào dọn rác, xới đất, gieo hạt, trồng cây; ngày ngày tưới nước, nhỏ cỏ, bắt sâu; cây đâm chồi, nảy lộc, rồi nhú nở những bông hoa; hoa đua nhau khoe sắc: cúc bách nhật tím lịm, cúc vạn thọ vàng tươi, mào gà đỏ thắm,...Kết quả là đồng cỏ đã biến thành một cánh đồng hoa xinh đẹp, không còn là nơi đổ rác nữa.</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65D0482-6619-AE3E-064C-80640765E2E5}"/>
              </a:ext>
            </a:extLst>
          </p:cNvPr>
          <p:cNvSpPr txBox="1"/>
          <p:nvPr/>
        </p:nvSpPr>
        <p:spPr>
          <a:xfrm>
            <a:off x="321923" y="235474"/>
            <a:ext cx="11548153" cy="1110689"/>
          </a:xfrm>
          <a:prstGeom prst="rect">
            <a:avLst/>
          </a:prstGeom>
          <a:solidFill>
            <a:srgbClr val="FFFF00"/>
          </a:solidFill>
        </p:spPr>
        <p:txBody>
          <a:bodyPr wrap="square">
            <a:spAutoFit/>
          </a:bodyPr>
          <a:lstStyle/>
          <a:p>
            <a:pPr marL="30480" marR="30480" algn="just">
              <a:lnSpc>
                <a:spcPct val="107000"/>
              </a:lnSpc>
              <a:spcAft>
                <a:spcPts val="800"/>
              </a:spcAft>
            </a:pPr>
            <a:r>
              <a:rPr lang="en-US"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bạn nhỏ đã thực hiện ý tưởng đó như thế nào và kết quả ra sao? Các bạn có cảm xúc gì trước thành quả đạt được?</a:t>
            </a:r>
            <a:r>
              <a:rPr lang="en-US" sz="32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357CD6B-FC8D-D6D1-A069-BC8B1B79C696}"/>
              </a:ext>
            </a:extLst>
          </p:cNvPr>
          <p:cNvSpPr txBox="1"/>
          <p:nvPr/>
        </p:nvSpPr>
        <p:spPr>
          <a:xfrm>
            <a:off x="455059" y="5240184"/>
            <a:ext cx="11281880" cy="1384995"/>
          </a:xfrm>
          <a:prstGeom prst="rect">
            <a:avLst/>
          </a:prstGeom>
          <a:solidFill>
            <a:schemeClr val="accent4">
              <a:lumMod val="20000"/>
              <a:lumOff val="80000"/>
            </a:schemeClr>
          </a:solidFill>
        </p:spPr>
        <p:txBody>
          <a:bodyPr wrap="square">
            <a:spAutoFit/>
          </a:bodyPr>
          <a:lstStyle/>
          <a:p>
            <a:r>
              <a:rPr lang="vi-VN" sz="28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 xúc của các bạn nhỏ trước thành quả đạt được là vui mừng và hạnh phúc, khi thấy môi trường xanh sạch và cả làng hưởng ứng tích cực ý tưởng của họ.</a:t>
            </a:r>
            <a:r>
              <a:rPr lang="en-US" sz="28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67435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5D0482-6619-AE3E-064C-80640765E2E5}"/>
              </a:ext>
            </a:extLst>
          </p:cNvPr>
          <p:cNvSpPr txBox="1"/>
          <p:nvPr/>
        </p:nvSpPr>
        <p:spPr>
          <a:xfrm>
            <a:off x="321923" y="235474"/>
            <a:ext cx="11548153" cy="5068760"/>
          </a:xfrm>
          <a:prstGeom prst="rect">
            <a:avLst/>
          </a:prstGeom>
          <a:solidFill>
            <a:schemeClr val="accent1">
              <a:lumMod val="20000"/>
              <a:lumOff val="80000"/>
            </a:schemeClr>
          </a:solidFill>
        </p:spPr>
        <p:txBody>
          <a:bodyPr wrap="square">
            <a:spAutoFit/>
          </a:bodyPr>
          <a:lstStyle/>
          <a:p>
            <a:pPr marL="30480" marR="30480" algn="just">
              <a:lnSpc>
                <a:spcPct val="107000"/>
              </a:lnSpc>
              <a:spcAft>
                <a:spcPts val="800"/>
              </a:spcAft>
            </a:pPr>
            <a:r>
              <a:rPr lang="en-US"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 tóm tắt nội dung câu chuyện Cánh đồng hoa theo gợi ý dưới đây:</a:t>
            </a:r>
            <a:endParaRPr lang="en-US"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7680" marR="30480" indent="-457200" algn="just">
              <a:lnSpc>
                <a:spcPct val="107000"/>
              </a:lnSpc>
              <a:spcAft>
                <a:spcPts val="800"/>
              </a:spcAft>
              <a:buFontTx/>
              <a:buChar char="-"/>
            </a:pPr>
            <a:r>
              <a:rPr lang="vi-VN"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Niềm vui trên đồng cỏ.</a:t>
            </a:r>
            <a:endParaRPr lang="en-US"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7680" marR="30480" indent="-457200" algn="just">
              <a:lnSpc>
                <a:spcPct val="107000"/>
              </a:lnSpc>
              <a:spcAft>
                <a:spcPts val="800"/>
              </a:spcAft>
              <a:buFontTx/>
              <a:buChar char="-"/>
            </a:pPr>
            <a:r>
              <a:rPr lang="vi-VN"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 cơ đồng cỏ trở thành bãi rác và ý tưởng cải tạo đồng cỏ.</a:t>
            </a:r>
            <a:endParaRPr lang="en-US"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7680" marR="30480" indent="-457200" algn="just">
              <a:lnSpc>
                <a:spcPct val="107000"/>
              </a:lnSpc>
              <a:spcAft>
                <a:spcPts val="800"/>
              </a:spcAft>
              <a:buFontTx/>
              <a:buChar char="-"/>
            </a:pPr>
            <a:r>
              <a:rPr lang="vi-VN"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 hiện ý tưởng.</a:t>
            </a:r>
            <a:endParaRPr lang="en-US"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87680" marR="30480" indent="-457200" algn="just">
              <a:lnSpc>
                <a:spcPct val="107000"/>
              </a:lnSpc>
              <a:spcAft>
                <a:spcPts val="800"/>
              </a:spcAft>
              <a:buFontTx/>
              <a:buChar char="-"/>
            </a:pPr>
            <a:r>
              <a:rPr lang="vi-VN"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Kết quả tốt đẹp.</a:t>
            </a:r>
            <a:r>
              <a:rPr lang="en-US" sz="4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12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TotalTime>
  <Words>990</Words>
  <Application>Microsoft Office PowerPoint</Application>
  <PresentationFormat>Widescreen</PresentationFormat>
  <Paragraphs>58</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Sách giáo khoa Kết nối tri thức với cuộc sống</dc:title>
  <dc:creator>Admin</dc:creator>
  <cp:lastModifiedBy>Admin</cp:lastModifiedBy>
  <cp:revision>39</cp:revision>
  <dcterms:created xsi:type="dcterms:W3CDTF">2024-04-08T13:00:23Z</dcterms:created>
  <dcterms:modified xsi:type="dcterms:W3CDTF">2025-12-27T15:08:20Z</dcterms:modified>
</cp:coreProperties>
</file>