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87" r:id="rId4"/>
    <p:sldId id="260" r:id="rId5"/>
    <p:sldId id="257" r:id="rId6"/>
    <p:sldId id="261" r:id="rId7"/>
    <p:sldId id="256" r:id="rId8"/>
    <p:sldId id="258" r:id="rId9"/>
    <p:sldId id="259" r:id="rId10"/>
    <p:sldId id="271" r:id="rId11"/>
    <p:sldId id="264" r:id="rId12"/>
    <p:sldId id="272" r:id="rId13"/>
    <p:sldId id="268" r:id="rId14"/>
    <p:sldId id="273" r:id="rId15"/>
    <p:sldId id="274" r:id="rId16"/>
    <p:sldId id="269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70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76B5-7A2B-4604-B176-8D7D08F632CA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ACC5-DB41-4B06-B9AA-608B8412AB2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27/12/2025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27/12/2025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27/12/2025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27/12/2025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/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4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09"/>
            <a:ext cx="5181600" cy="1000125"/>
          </a:xfrm>
        </p:spPr>
        <p:txBody>
          <a:bodyPr anchor="b"/>
          <a:lstStyle>
            <a:lvl1pPr marL="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60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60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27/12/2025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3" cy="774700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3"/>
            <a:ext cx="3407833" cy="3902076"/>
          </a:xfrm>
        </p:spPr>
        <p:txBody>
          <a:bodyPr/>
          <a:lstStyle>
            <a:lvl1pPr>
              <a:defRPr sz="2140"/>
            </a:lvl1pPr>
            <a:lvl2pPr>
              <a:defRPr sz="1865"/>
            </a:lvl2pPr>
            <a:lvl3pPr>
              <a:defRPr sz="1600"/>
            </a:lvl3pPr>
            <a:lvl4pPr>
              <a:defRPr sz="1340"/>
            </a:lvl4pPr>
            <a:lvl5pPr>
              <a:defRPr sz="1340"/>
            </a:lvl5pPr>
            <a:lvl6pPr>
              <a:defRPr sz="1340"/>
            </a:lvl6pPr>
            <a:lvl7pPr>
              <a:defRPr sz="1340"/>
            </a:lvl7pPr>
            <a:lvl8pPr>
              <a:defRPr sz="1340"/>
            </a:lvl8pPr>
            <a:lvl9pPr>
              <a:defRPr sz="13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3" cy="31273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60" y="3200400"/>
            <a:ext cx="3657600" cy="377825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60" y="408517"/>
            <a:ext cx="3657600" cy="2743200"/>
          </a:xfrm>
        </p:spPr>
        <p:txBody>
          <a:bodyPr/>
          <a:lstStyle>
            <a:lvl1pPr marL="0" indent="0">
              <a:buNone/>
              <a:defRPr sz="2140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40"/>
            </a:lvl4pPr>
            <a:lvl5pPr marL="1219200" indent="0">
              <a:buNone/>
              <a:defRPr sz="1340"/>
            </a:lvl5pPr>
            <a:lvl6pPr marL="1524000" indent="0">
              <a:buNone/>
              <a:defRPr sz="1340"/>
            </a:lvl6pPr>
            <a:lvl7pPr marL="1828800" indent="0">
              <a:buNone/>
              <a:defRPr sz="1340"/>
            </a:lvl7pPr>
            <a:lvl8pPr marL="2133600" indent="0">
              <a:buNone/>
              <a:defRPr sz="1340"/>
            </a:lvl8pPr>
            <a:lvl9pPr marL="2438400" indent="0">
              <a:buNone/>
              <a:defRPr sz="134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60" y="3578225"/>
            <a:ext cx="3657600" cy="5365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27/12/2025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27/12/2025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27/12/2025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27/12/2025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27/12/2025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27/12/2025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27/12/2025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214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12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–"/>
        <a:defRPr sz="134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»"/>
        <a:defRPr sz="134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52600" y="84139"/>
            <a:ext cx="86868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Trường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Tiểu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4800" b="1" dirty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Đa Phúc</a:t>
            </a:r>
            <a:endParaRPr lang="en-US" altLang="en-US" sz="935" b="1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276600" y="2480948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LỚP : 5</a:t>
            </a:r>
            <a:r>
              <a:rPr lang="vi-VN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A4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MÔN : TIẾNG VIỆT</a:t>
            </a:r>
          </a:p>
          <a:p>
            <a:pPr algn="ctr"/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4152900" y="6022976"/>
            <a:ext cx="4419600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Người thực hiện: Lê Thị Thu Hường</a:t>
            </a:r>
            <a:endParaRPr lang="en-US" sz="36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 animBg="1"/>
      <p:bldP spid="6" grpId="0" animBg="1"/>
      <p:bldP spid="378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629981">
            <a:off x="672294" y="813790"/>
            <a:ext cx="7623758" cy="2092399"/>
            <a:chOff x="676348" y="769676"/>
            <a:chExt cx="3968803" cy="2092399"/>
          </a:xfrm>
        </p:grpSpPr>
        <p:sp>
          <p:nvSpPr>
            <p:cNvPr id="2" name="Freeform 3"/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20877293">
              <a:off x="1039760" y="793892"/>
              <a:ext cx="32784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Sử dụng Từ điển thành ngữ và tục ngữ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để tìm hiểu nghĩa của thành ngữ học một biết mười hoặc thành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ngữ mắt thấy tai nghe.</a:t>
              </a:r>
              <a:endPara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Freeform 23"/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86" y="3292774"/>
            <a:ext cx="2303008" cy="3079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90472" y="749808"/>
            <a:ext cx="9564624" cy="1289304"/>
            <a:chOff x="1490472" y="749808"/>
            <a:chExt cx="9564624" cy="1207008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490472" y="749808"/>
              <a:ext cx="9564624" cy="107899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490472" y="877824"/>
              <a:ext cx="9564624" cy="10789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nghĩa của thành ngữ mắt thấy tai nghe dựa vào mẫu dưới đây:</a:t>
              </a:r>
            </a:p>
          </p:txBody>
        </p:sp>
      </p:grpSp>
      <p:sp>
        <p:nvSpPr>
          <p:cNvPr id="9" name="Freeform 3"/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73086" y="2209800"/>
            <a:ext cx="8675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Tìm nghĩa của thành ngữ 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Top Corners One Rounded and One Snipped 2"/>
          <p:cNvSpPr/>
          <p:nvPr/>
        </p:nvSpPr>
        <p:spPr>
          <a:xfrm>
            <a:off x="1636501" y="3047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1948543" y="3352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6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từ điển thành ngữ.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mục từ bắt đầu bằng chữ H.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Tìm tiếng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/>
          <p:cNvSpPr/>
          <p:nvPr/>
        </p:nvSpPr>
        <p:spPr>
          <a:xfrm>
            <a:off x="1429672" y="761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1714" y="1066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nghĩa của thành ngữ học một biết mười.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bảng chữ viết tắt để biết quy ước chữ viết tắt trong từ điển (Vd: ví dụ, Gngh: gần nghĩa,...).</a:t>
            </a:r>
            <a:endParaRPr kumimoji="0" lang="vi-VN" sz="36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1" y="4616904"/>
            <a:ext cx="8382000" cy="1390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90472" y="749808"/>
            <a:ext cx="9564624" cy="991906"/>
            <a:chOff x="1490472" y="749808"/>
            <a:chExt cx="9564624" cy="92859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490472" y="749808"/>
              <a:ext cx="9564624" cy="92859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490472" y="877824"/>
              <a:ext cx="9564624" cy="7292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Freeform 3"/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2315" y="1905000"/>
            <a:ext cx="7739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utoShape 2" descr="Từ Điển Bằng Tranh - Thế Giới Động Vậ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28" name="Picture 4" descr="Từ Điển Bằng Tranh Thế Giới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43" y="1426709"/>
            <a:ext cx="3429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27" y="1458685"/>
            <a:ext cx="4539343" cy="4539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2314" y="762391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8" name="Picture 6" descr="Từ điển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1382486"/>
            <a:ext cx="3111273" cy="4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2124710"/>
            <a:ext cx="9753600" cy="323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06174" y="685800"/>
            <a:ext cx="6435025" cy="5271773"/>
          </a:xfrm>
          <a:custGeom>
            <a:avLst/>
            <a:gdLst/>
            <a:ahLst/>
            <a:cxnLst/>
            <a:rect l="l" t="t" r="r" b="b"/>
            <a:pathLst>
              <a:path w="9652538" h="7907659">
                <a:moveTo>
                  <a:pt x="0" y="0"/>
                </a:moveTo>
                <a:lnTo>
                  <a:pt x="9652538" y="0"/>
                </a:lnTo>
                <a:lnTo>
                  <a:pt x="9652538" y="7907659"/>
                </a:lnTo>
                <a:lnTo>
                  <a:pt x="0" y="790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93" r="-232" b="-17655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6305" y="-87470"/>
            <a:ext cx="12284609" cy="7032939"/>
          </a:xfrm>
          <a:custGeom>
            <a:avLst/>
            <a:gdLst/>
            <a:ahLst/>
            <a:cxnLst/>
            <a:rect l="l" t="t" r="r" b="b"/>
            <a:pathLst>
              <a:path w="18426914" h="10549408">
                <a:moveTo>
                  <a:pt x="0" y="0"/>
                </a:moveTo>
                <a:lnTo>
                  <a:pt x="18426914" y="0"/>
                </a:lnTo>
                <a:lnTo>
                  <a:pt x="18426914" y="10549408"/>
                </a:lnTo>
                <a:lnTo>
                  <a:pt x="0" y="1054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220" y="1356180"/>
            <a:ext cx="6919560" cy="414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/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lang="en-US" sz="3600" b="1" dirty="0">
                <a:solidFill>
                  <a:srgbClr val="EFD4A4"/>
                </a:solidFill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vóc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học</a:t>
            </a:r>
            <a:r>
              <a:rPr lang="en-US" sz="4800" b="1" dirty="0">
                <a:solidFill>
                  <a:srgbClr val="FF0000"/>
                </a:solidFill>
              </a:rPr>
              <a:t> 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27" y="2374770"/>
            <a:ext cx="7453530" cy="2108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 panose="020F0502020204030204"/>
              </a:rPr>
              <a:t>Bão táp mưa sa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 panose="020F0502020204030204"/>
              </a:rPr>
              <a:t>Chôn rau cắt rốn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libri" panose="020F0502020204030204"/>
              </a:rPr>
              <a:t>Hai sương một nắng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frame of various items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92" y="1857959"/>
            <a:ext cx="8748518" cy="35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/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3563" y="601762"/>
            <a:ext cx="7913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81091" y="1984248"/>
            <a:ext cx="6720840" cy="4096512"/>
            <a:chOff x="981091" y="1984248"/>
            <a:chExt cx="6720840" cy="4096512"/>
          </a:xfrm>
        </p:grpSpPr>
        <p:grpSp>
          <p:nvGrpSpPr>
            <p:cNvPr id="11" name="Group 10"/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/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Rectangle: Diagonal Corners Rounded 9"/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 rot="153831">
              <a:off x="1399681" y="2555214"/>
              <a:ext cx="6003331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cấp thông tin về từ loại (danh từ, động từ, tính từ,...). Cung cấp cách sử dụng từ thông qua các ví dụ. Giúp hiểu nghĩa của từ.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/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1857" y="612648"/>
            <a:ext cx="109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bước sử dụng từ điển tra nghĩa từ?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33491" y="1940706"/>
            <a:ext cx="7270280" cy="4096512"/>
            <a:chOff x="981091" y="1984248"/>
            <a:chExt cx="6720840" cy="4096512"/>
          </a:xfrm>
        </p:grpSpPr>
        <p:grpSp>
          <p:nvGrpSpPr>
            <p:cNvPr id="14" name="Group 13"/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1091" y="1984248"/>
                <a:ext cx="6720840" cy="4096512"/>
                <a:chOff x="981091" y="1984248"/>
                <a:chExt cx="6720840" cy="4096512"/>
              </a:xfrm>
            </p:grpSpPr>
            <p:sp>
              <p:nvSpPr>
                <p:cNvPr id="9" name="Rectangle: Diagonal Corners Rounded 8"/>
                <p:cNvSpPr/>
                <p:nvPr/>
              </p:nvSpPr>
              <p:spPr>
                <a:xfrm>
                  <a:off x="981091" y="1984248"/>
                  <a:ext cx="6720840" cy="3895344"/>
                </a:xfrm>
                <a:prstGeom prst="round2Diag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" name="Rectangle: Diagonal Corners Rounded 9"/>
                <p:cNvSpPr/>
                <p:nvPr/>
              </p:nvSpPr>
              <p:spPr>
                <a:xfrm rot="563031">
                  <a:off x="981091" y="2185416"/>
                  <a:ext cx="6720840" cy="3895344"/>
                </a:xfrm>
                <a:prstGeom prst="round2DiagRect">
                  <a:avLst/>
                </a:prstGeom>
                <a:solidFill>
                  <a:schemeClr val="bg1"/>
                </a:solidFill>
                <a:ln w="762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 rot="153831">
                <a:off x="1399842" y="3779145"/>
                <a:ext cx="56825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081410" y="2493958"/>
              <a:ext cx="6328694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Chọn từ điển phù hợp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mục từ bắt đầu bằng chữ cái đầu tiên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từ cần tra nghĩa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nghĩa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ví dụ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u thêm ý nghĩa và cách dùng từ.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859" y="1122363"/>
            <a:ext cx="10378083" cy="2387600"/>
          </a:xfrm>
        </p:spPr>
        <p:txBody>
          <a:bodyPr>
            <a:normAutofit/>
          </a:bodyPr>
          <a:lstStyle/>
          <a:p>
            <a:endParaRPr lang="vi-VN" sz="8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erson writing in a book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210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687" y="0"/>
            <a:ext cx="2316681" cy="938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04" y="605506"/>
            <a:ext cx="11430991" cy="4035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rame of various item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674" y="2296020"/>
            <a:ext cx="7942590" cy="2086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8240" y="697121"/>
            <a:ext cx="10799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từ điển tiếng Việt để tra cứu nghĩa của các từ chăm chỉ và kiên trì.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Top Corners One Rounded and One Snipped 1"/>
          <p:cNvSpPr/>
          <p:nvPr/>
        </p:nvSpPr>
        <p:spPr>
          <a:xfrm>
            <a:off x="1269518" y="2263272"/>
            <a:ext cx="10073396" cy="12310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Chăm chỉ: </a:t>
            </a:r>
            <a:r>
              <a:rPr lang="vi-VN" sz="3200" dirty="0">
                <a:solidFill>
                  <a:srgbClr val="FF3399"/>
                </a:solidFill>
              </a:rPr>
              <a:t>chăm (có sự chú ý thường xuyên để làm công việc gì có ích một cách đều đặn). </a:t>
            </a:r>
          </a:p>
        </p:txBody>
      </p:sp>
      <p:sp>
        <p:nvSpPr>
          <p:cNvPr id="3" name="Rectangle: Top Corners One Rounded and One Snipped 2"/>
          <p:cNvSpPr/>
          <p:nvPr/>
        </p:nvSpPr>
        <p:spPr>
          <a:xfrm>
            <a:off x="1280404" y="3907015"/>
            <a:ext cx="10073396" cy="219987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Kiên trì: </a:t>
            </a:r>
            <a:r>
              <a:rPr lang="vi-VN" sz="3200" dirty="0">
                <a:solidFill>
                  <a:srgbClr val="FF3399"/>
                </a:solidFill>
              </a:rPr>
              <a:t>Giữ vững, không thay đổi ý chí, ý định  để làm việc gì đó đến cùng, mặc dù gặp nhiều khó khăn, trở lực. (Theo Từ điển tiếng Việt – Hoàng Phê chủ biên.)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8240" y="697121"/>
            <a:ext cx="1079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tên các cuốn từ điển dưới đây và trả lời câu hỏi.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23" y="1653267"/>
            <a:ext cx="6181725" cy="226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571" y="4016829"/>
            <a:ext cx="10951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Từ điển nào giúp em tìm được những từ đồng nghĩa với từ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chỉ, kiên trì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Em sử dụng từ điển nào để tìm hiểu nghĩa của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một biết mười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hoặc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thấy tai nghe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629981">
            <a:off x="676347" y="769676"/>
            <a:ext cx="7139595" cy="2092399"/>
            <a:chOff x="676348" y="769676"/>
            <a:chExt cx="3968803" cy="2092399"/>
          </a:xfrm>
        </p:grpSpPr>
        <p:sp>
          <p:nvSpPr>
            <p:cNvPr id="2" name="Freeform 3"/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20877293">
              <a:off x="1039760" y="1009336"/>
              <a:ext cx="32784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/>
                <a:t>Từ điển từ đồng nghĩa tiếng Việt </a:t>
              </a:r>
              <a:r>
                <a:rPr lang="vi-VN" sz="2800" dirty="0"/>
                <a:t>giúp tìm được những từ đồng nghĩa với từ chăm chỉ, kiên trì. </a:t>
              </a:r>
              <a:endParaRPr lang="vi-VN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23"/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971" y="2838619"/>
            <a:ext cx="2710543" cy="3289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558</Words>
  <Application>Microsoft Office PowerPoint</Application>
  <PresentationFormat>Widescreen</PresentationFormat>
  <Paragraphs>48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.VnAristote</vt:lpstr>
      <vt:lpstr>Amaranth Bold</vt:lpstr>
      <vt:lpstr>Aptos</vt:lpstr>
      <vt:lpstr>Aptos Display</vt:lpstr>
      <vt:lpstr>Arial</vt:lpstr>
      <vt:lpstr>Calibri</vt:lpstr>
      <vt:lpstr>Cambria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16</cp:revision>
  <dcterms:created xsi:type="dcterms:W3CDTF">2024-08-14T06:45:00Z</dcterms:created>
  <dcterms:modified xsi:type="dcterms:W3CDTF">2025-12-27T12:53:41Z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4EE669EC6D854C33BF85B2DF7BF561D5_12</vt:lpwstr>
  </property>
  <property fmtid="{D5CDD505-2E9C-101B-9397-08002B2CF9AE}" pid="3" name="KSOProductBuildVer">
    <vt:lpwstr>1033-12.2.0.18283</vt:lpwstr>
  </property>
</Properties>
</file>