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Lst>
  <p:sldIdLst>
    <p:sldId id="301" r:id="rId3"/>
    <p:sldId id="304" r:id="rId4"/>
    <p:sldId id="306" r:id="rId5"/>
    <p:sldId id="310" r:id="rId6"/>
    <p:sldId id="309" r:id="rId7"/>
    <p:sldId id="321" r:id="rId8"/>
    <p:sldId id="298" r:id="rId9"/>
    <p:sldId id="315" r:id="rId10"/>
    <p:sldId id="313" r:id="rId11"/>
    <p:sldId id="314" r:id="rId12"/>
    <p:sldId id="317" r:id="rId13"/>
    <p:sldId id="286" r:id="rId14"/>
    <p:sldId id="303" r:id="rId15"/>
  </p:sldIdLst>
  <p:sldSz cx="12192000" cy="6858000"/>
  <p:notesSz cx="6858000" cy="9144000"/>
  <p:embeddedFontLst>
    <p:embeddedFont>
      <p:font typeface="等线" panose="02010600030101010101" pitchFamily="2" charset="-122"/>
      <p:regular r:id="rId16"/>
      <p:bold r:id="rId17"/>
    </p:embeddedFont>
    <p:embeddedFont>
      <p:font typeface="#9Slide05 Aphrodite Pro" panose="020B0604020202020204" charset="0"/>
      <p:regular r:id="rId18"/>
    </p:embeddedFont>
    <p:embeddedFont>
      <p:font typeface="#9Slide07 HoneyCream" panose="020B0604020202020204" charset="0"/>
      <p:regular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D1F"/>
    <a:srgbClr val="01D2EC"/>
    <a:srgbClr val="796FB5"/>
    <a:srgbClr val="00B0F0"/>
    <a:srgbClr val="FFC000"/>
    <a:srgbClr val="2AB4C7"/>
    <a:srgbClr val="01D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0657467"/>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F1A3-8657-EE84-545F-08460CDE2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0F1D8-F9EC-1352-2E5D-71127E0DB8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87601-7231-086B-6B95-C9EC7276124E}"/>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5" name="Footer Placeholder 4">
            <a:extLst>
              <a:ext uri="{FF2B5EF4-FFF2-40B4-BE49-F238E27FC236}">
                <a16:creationId xmlns:a16="http://schemas.microsoft.com/office/drawing/2014/main" id="{F3BB9143-DCE7-CFE3-73DE-6AEBECD71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BDB78-1BE8-51E4-2468-1FDCEA2C5B8B}"/>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627678785"/>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3809-4FB6-27FD-2DEF-83DFE3EF2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0B7B8-E361-1A83-5CD7-942AF669B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34BB3-01F7-0EA8-566D-7B4839C1B051}"/>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5" name="Footer Placeholder 4">
            <a:extLst>
              <a:ext uri="{FF2B5EF4-FFF2-40B4-BE49-F238E27FC236}">
                <a16:creationId xmlns:a16="http://schemas.microsoft.com/office/drawing/2014/main" id="{8ABD0BCD-6FC6-15B6-9128-F36FB14A4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AD2FC-C333-94A9-1555-291569E8F1B3}"/>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90167377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E3C8-0989-C2BC-F63C-5ECB97D3F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4F6AD-0DE7-32B6-42E3-70F36ADD3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1443C-8526-9F88-E0D3-720B72ABE5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80886-BB6F-186C-334A-E74BD5EB3314}"/>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6" name="Footer Placeholder 5">
            <a:extLst>
              <a:ext uri="{FF2B5EF4-FFF2-40B4-BE49-F238E27FC236}">
                <a16:creationId xmlns:a16="http://schemas.microsoft.com/office/drawing/2014/main" id="{E3A22769-33C2-AEFD-AD5B-A04DCAEEB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13285-B5A4-08AB-3AA8-94A3D3F01619}"/>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500760888"/>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02EE-A043-6A5A-F3C3-5D0FBE92E3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7A591D-9043-0D7F-B882-495CD67F0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961D4E-6ED5-B6C9-BA43-FA74FC32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A6B0F-CA12-B619-3545-94B4DB132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53BBDA-1723-DF54-531C-981EED6A1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2D69E-1204-E279-D111-AF3F8FF3533C}"/>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8" name="Footer Placeholder 7">
            <a:extLst>
              <a:ext uri="{FF2B5EF4-FFF2-40B4-BE49-F238E27FC236}">
                <a16:creationId xmlns:a16="http://schemas.microsoft.com/office/drawing/2014/main" id="{D31C6440-5DBD-F3C0-4268-6DDDFC174E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026CA-D997-31E2-D562-832E55606E91}"/>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567008024"/>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2F56-A199-D794-524E-BCDD903102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A8B3E8-44DF-9C30-0196-CF010018D184}"/>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4" name="Footer Placeholder 3">
            <a:extLst>
              <a:ext uri="{FF2B5EF4-FFF2-40B4-BE49-F238E27FC236}">
                <a16:creationId xmlns:a16="http://schemas.microsoft.com/office/drawing/2014/main" id="{CCA42F4D-9B4A-2542-0134-49FA527298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CF886-3EA8-0E35-AE9D-E338B100A966}"/>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792298020"/>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4F787-D084-B024-196B-894B99CD3E50}"/>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3" name="Footer Placeholder 2">
            <a:extLst>
              <a:ext uri="{FF2B5EF4-FFF2-40B4-BE49-F238E27FC236}">
                <a16:creationId xmlns:a16="http://schemas.microsoft.com/office/drawing/2014/main" id="{8D792B0D-ED42-1AF6-EBAA-08F4842B2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578724-6D41-BF62-2C2F-8529DFD84DD5}"/>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426871890"/>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13-B2E3-2369-2FBD-C01E128DD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52EBB-1BCA-7523-0B12-C57BAE416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AD41F-EDEF-79D7-D135-CC0A4C09E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B15AE-9745-7446-1DB6-FC2B29FE37C0}"/>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6" name="Footer Placeholder 5">
            <a:extLst>
              <a:ext uri="{FF2B5EF4-FFF2-40B4-BE49-F238E27FC236}">
                <a16:creationId xmlns:a16="http://schemas.microsoft.com/office/drawing/2014/main" id="{829FADF5-AD90-BF53-2F71-2327D50B7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63914-BEC6-6DAD-A677-CD8B2F32BC3F}"/>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612981759"/>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53D8-7648-1855-EB6C-20781EA282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F43E91-6990-8367-741E-871878D52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533EB-E2CA-DACA-7344-D658DDEE3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0204-6968-856D-2332-4F6A64DE30D3}"/>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6" name="Footer Placeholder 5">
            <a:extLst>
              <a:ext uri="{FF2B5EF4-FFF2-40B4-BE49-F238E27FC236}">
                <a16:creationId xmlns:a16="http://schemas.microsoft.com/office/drawing/2014/main" id="{DB45F557-FA09-CA23-6428-BB8F39D79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4A593-474D-E57E-908C-AEDE64DFD7F7}"/>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115113095"/>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E451-350F-0B5F-C3A0-459788FBC5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E0EBB-1B29-3DAB-5577-262C0B722F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56254-8E9E-5D5E-3F63-0EF7085F57A5}"/>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5" name="Footer Placeholder 4">
            <a:extLst>
              <a:ext uri="{FF2B5EF4-FFF2-40B4-BE49-F238E27FC236}">
                <a16:creationId xmlns:a16="http://schemas.microsoft.com/office/drawing/2014/main" id="{42256E58-3F1A-3E0E-FD0E-9CE1E7332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BB03C-D9D9-3E20-C355-ECAB5F13E90C}"/>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213348324"/>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450D8-34E6-AFA8-4E88-660D99BFF6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8D9D8-1A93-EC45-D2F7-F4CFD95C7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4D81F-6D33-7D0E-5713-3A5D6F06EBAE}"/>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5" name="Footer Placeholder 4">
            <a:extLst>
              <a:ext uri="{FF2B5EF4-FFF2-40B4-BE49-F238E27FC236}">
                <a16:creationId xmlns:a16="http://schemas.microsoft.com/office/drawing/2014/main" id="{B8478F1A-8739-0DCF-EE51-90F59C02B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A4ECD-43D5-3D4F-162F-91BE9471B4BE}"/>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286411012"/>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42578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777159"/>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552348"/>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5963"/>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7996986"/>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98686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032934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0379-76FC-F595-ABF6-C099495F1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D1F87-3C40-5A51-9618-7CC3711E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0415F-0CBA-84AE-2A05-76A1707FE66E}"/>
              </a:ext>
            </a:extLst>
          </p:cNvPr>
          <p:cNvSpPr>
            <a:spLocks noGrp="1"/>
          </p:cNvSpPr>
          <p:nvPr>
            <p:ph type="dt" sz="half" idx="10"/>
          </p:nvPr>
        </p:nvSpPr>
        <p:spPr/>
        <p:txBody>
          <a:bodyPr/>
          <a:lstStyle/>
          <a:p>
            <a:fld id="{2C466D62-3D50-4A6B-A445-ECE907A9E88B}" type="datetimeFigureOut">
              <a:rPr lang="en-US" smtClean="0"/>
              <a:t>27/12/2025</a:t>
            </a:fld>
            <a:endParaRPr lang="en-US"/>
          </a:p>
        </p:txBody>
      </p:sp>
      <p:sp>
        <p:nvSpPr>
          <p:cNvPr id="5" name="Footer Placeholder 4">
            <a:extLst>
              <a:ext uri="{FF2B5EF4-FFF2-40B4-BE49-F238E27FC236}">
                <a16:creationId xmlns:a16="http://schemas.microsoft.com/office/drawing/2014/main" id="{5DBE3B8D-A270-DD16-924C-B6BE6FF82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2A839-9374-2D0F-5FA9-FE3E8A699E72}"/>
              </a:ext>
            </a:extLst>
          </p:cNvPr>
          <p:cNvSpPr>
            <a:spLocks noGrp="1"/>
          </p:cNvSpPr>
          <p:nvPr>
            <p:ph type="sldNum" sz="quarter" idx="12"/>
          </p:nvPr>
        </p:nvSpPr>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6261207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1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0.xml"/><Relationship Id="rId16"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4.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sp>
        <p:nvSpPr>
          <p:cNvPr id="14" name="Title 1">
            <a:extLst>
              <a:ext uri="{FF2B5EF4-FFF2-40B4-BE49-F238E27FC236}">
                <a16:creationId xmlns:a16="http://schemas.microsoft.com/office/drawing/2014/main" id="{599851F2-57EF-1C68-2740-50AE48E0F28A}"/>
              </a:ext>
            </a:extLst>
          </p:cNvPr>
          <p:cNvSpPr txBox="1">
            <a:spLocks/>
          </p:cNvSpPr>
          <p:nvPr userDrawn="1"/>
        </p:nvSpPr>
        <p:spPr>
          <a:xfrm>
            <a:off x="-254924" y="589758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extBox 15">
            <a:extLst>
              <a:ext uri="{FF2B5EF4-FFF2-40B4-BE49-F238E27FC236}">
                <a16:creationId xmlns:a16="http://schemas.microsoft.com/office/drawing/2014/main" id="{0A344BFE-1F96-AC00-B7ED-B193392362CF}"/>
              </a:ext>
            </a:extLst>
          </p:cNvPr>
          <p:cNvSpPr txBox="1"/>
          <p:nvPr userDrawn="1"/>
        </p:nvSpPr>
        <p:spPr>
          <a:xfrm>
            <a:off x="10105236" y="419573"/>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7" name="TextBox 16">
            <a:extLst>
              <a:ext uri="{FF2B5EF4-FFF2-40B4-BE49-F238E27FC236}">
                <a16:creationId xmlns:a16="http://schemas.microsoft.com/office/drawing/2014/main" id="{713C209A-3DC9-965A-F4FC-7EF01B73BA6E}"/>
              </a:ext>
            </a:extLst>
          </p:cNvPr>
          <p:cNvSpPr txBox="1"/>
          <p:nvPr userDrawn="1"/>
        </p:nvSpPr>
        <p:spPr>
          <a:xfrm>
            <a:off x="466549" y="9236827"/>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pic>
        <p:nvPicPr>
          <p:cNvPr id="2" name="Picture 1">
            <a:extLst>
              <a:ext uri="{FF2B5EF4-FFF2-40B4-BE49-F238E27FC236}">
                <a16:creationId xmlns:a16="http://schemas.microsoft.com/office/drawing/2014/main" id="{D99DD3A1-D641-95B0-4890-9086925CBA15}"/>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8" name="Rectangle: Rounded Corners 17">
            <a:extLst>
              <a:ext uri="{FF2B5EF4-FFF2-40B4-BE49-F238E27FC236}">
                <a16:creationId xmlns:a16="http://schemas.microsoft.com/office/drawing/2014/main" id="{D7763DED-BD6C-4ADA-BB3E-76FDAF904B32}"/>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9" name="TextBox 18">
            <a:extLst>
              <a:ext uri="{FF2B5EF4-FFF2-40B4-BE49-F238E27FC236}">
                <a16:creationId xmlns:a16="http://schemas.microsoft.com/office/drawing/2014/main" id="{3E2DDB61-7FA7-8BBB-1893-063F34B40FFC}"/>
              </a:ext>
            </a:extLst>
          </p:cNvPr>
          <p:cNvSpPr txBox="1"/>
          <p:nvPr userDrawn="1"/>
        </p:nvSpPr>
        <p:spPr>
          <a:xfrm>
            <a:off x="-624055" y="669897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0" name="TextBox 19">
            <a:extLst>
              <a:ext uri="{FF2B5EF4-FFF2-40B4-BE49-F238E27FC236}">
                <a16:creationId xmlns:a16="http://schemas.microsoft.com/office/drawing/2014/main" id="{7D47A9A9-630C-DCC5-D7ED-308D3C98AF59}"/>
              </a:ext>
            </a:extLst>
          </p:cNvPr>
          <p:cNvSpPr txBox="1"/>
          <p:nvPr userDrawn="1"/>
        </p:nvSpPr>
        <p:spPr>
          <a:xfrm>
            <a:off x="10069077" y="3115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8" name="TextBox 3">
            <a:extLst>
              <a:ext uri="{FF2B5EF4-FFF2-40B4-BE49-F238E27FC236}">
                <a16:creationId xmlns:a16="http://schemas.microsoft.com/office/drawing/2014/main" id="{524B23B8-A3EC-5370-0397-4E1B9C4A47F4}"/>
              </a:ext>
            </a:extLst>
          </p:cNvPr>
          <p:cNvSpPr txBox="1"/>
          <p:nvPr userDrawn="1"/>
        </p:nvSpPr>
        <p:spPr>
          <a:xfrm>
            <a:off x="3316511" y="7852475"/>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Hình ảnh 31">
            <a:extLst>
              <a:ext uri="{FF2B5EF4-FFF2-40B4-BE49-F238E27FC236}">
                <a16:creationId xmlns:a16="http://schemas.microsoft.com/office/drawing/2014/main" id="{52C1889E-C22F-562A-8327-8142290E990C}"/>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21" name="Hình ảnh 32">
            <a:extLst>
              <a:ext uri="{FF2B5EF4-FFF2-40B4-BE49-F238E27FC236}">
                <a16:creationId xmlns:a16="http://schemas.microsoft.com/office/drawing/2014/main" id="{495B1F48-5482-4A11-24AF-F6D4C8F040C3}"/>
              </a:ext>
            </a:extLst>
          </p:cNvPr>
          <p:cNvPicPr>
            <a:picLocks noChangeAspect="1"/>
          </p:cNvPicPr>
          <p:nvPr userDrawn="1"/>
        </p:nvPicPr>
        <p:blipFill>
          <a:blip r:embed="rId14"/>
          <a:stretch>
            <a:fillRect/>
          </a:stretch>
        </p:blipFill>
        <p:spPr>
          <a:xfrm>
            <a:off x="1220637" y="6904330"/>
            <a:ext cx="1804572" cy="2542252"/>
          </a:xfrm>
          <a:prstGeom prst="rect">
            <a:avLst/>
          </a:prstGeom>
        </p:spPr>
      </p:pic>
    </p:spTree>
    <p:extLst>
      <p:ext uri="{BB962C8B-B14F-4D97-AF65-F5344CB8AC3E}">
        <p14:creationId xmlns:p14="http://schemas.microsoft.com/office/powerpoint/2010/main" val="1240949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0ABA02-2C32-845D-967F-74B4BFBD12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5DF88B-CF60-A81A-EF8C-AC91E7DF6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78B68-7E2B-B4BA-74D0-45D623D7A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66D62-3D50-4A6B-A445-ECE907A9E88B}" type="datetimeFigureOut">
              <a:rPr lang="en-US" smtClean="0"/>
              <a:t>27/12/2025</a:t>
            </a:fld>
            <a:endParaRPr lang="en-US"/>
          </a:p>
        </p:txBody>
      </p:sp>
      <p:sp>
        <p:nvSpPr>
          <p:cNvPr id="5" name="Footer Placeholder 4">
            <a:extLst>
              <a:ext uri="{FF2B5EF4-FFF2-40B4-BE49-F238E27FC236}">
                <a16:creationId xmlns:a16="http://schemas.microsoft.com/office/drawing/2014/main" id="{F5F88ECE-C922-5708-7398-C8A280B5B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1C3688-6A11-4788-C062-7D314CAAD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8D2E5-74B3-4D42-A1F3-F36E35052BF8}" type="slidenum">
              <a:rPr lang="en-US" smtClean="0"/>
              <a:t>‹#›</a:t>
            </a:fld>
            <a:endParaRPr lang="en-US"/>
          </a:p>
        </p:txBody>
      </p:sp>
      <p:pic>
        <p:nvPicPr>
          <p:cNvPr id="7" name="图片 6">
            <a:extLst>
              <a:ext uri="{FF2B5EF4-FFF2-40B4-BE49-F238E27FC236}">
                <a16:creationId xmlns:a16="http://schemas.microsoft.com/office/drawing/2014/main" id="{4926FB1C-6636-451B-1B0A-061592596634}"/>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DFF2A30-3F6D-66A8-4DE7-E6C09D320640}"/>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FEF9921A-E818-E7C6-2836-F8ACFF1717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559673" y="6916900"/>
            <a:ext cx="1824009" cy="2002485"/>
          </a:xfrm>
          <a:prstGeom prst="rect">
            <a:avLst/>
          </a:prstGeom>
        </p:spPr>
      </p:pic>
      <p:sp>
        <p:nvSpPr>
          <p:cNvPr id="10" name="TextBox 9">
            <a:extLst>
              <a:ext uri="{FF2B5EF4-FFF2-40B4-BE49-F238E27FC236}">
                <a16:creationId xmlns:a16="http://schemas.microsoft.com/office/drawing/2014/main" id="{2B154EDD-511C-4C80-BD5B-C17613F3060B}"/>
              </a:ext>
            </a:extLst>
          </p:cNvPr>
          <p:cNvSpPr txBox="1"/>
          <p:nvPr userDrawn="1"/>
        </p:nvSpPr>
        <p:spPr>
          <a:xfrm>
            <a:off x="2976529" y="8054955"/>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F58C4447-B38D-E8BB-694B-8FDF2465D569}"/>
              </a:ext>
            </a:extLst>
          </p:cNvPr>
          <p:cNvSpPr txBox="1">
            <a:spLocks/>
          </p:cNvSpPr>
          <p:nvPr userDrawn="1"/>
        </p:nvSpPr>
        <p:spPr>
          <a:xfrm>
            <a:off x="1378553" y="862506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44248379-2EAE-CEE9-9533-0AF0201B1EE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3" name="Picture 12">
            <a:extLst>
              <a:ext uri="{FF2B5EF4-FFF2-40B4-BE49-F238E27FC236}">
                <a16:creationId xmlns:a16="http://schemas.microsoft.com/office/drawing/2014/main" id="{6052B6D9-2435-D10D-083D-BF4DFDB38A6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4" name="Picture 13">
            <a:extLst>
              <a:ext uri="{FF2B5EF4-FFF2-40B4-BE49-F238E27FC236}">
                <a16:creationId xmlns:a16="http://schemas.microsoft.com/office/drawing/2014/main" id="{D251FE02-4767-8EDE-752B-F48A3028307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id="{BFB298F6-ED11-22C4-B358-CC103D17BA2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9665065-8CD7-2E80-3135-2A96A60AF8ED}"/>
              </a:ext>
            </a:extLst>
          </p:cNvPr>
          <p:cNvSpPr txBox="1">
            <a:spLocks/>
          </p:cNvSpPr>
          <p:nvPr userDrawn="1"/>
        </p:nvSpPr>
        <p:spPr>
          <a:xfrm>
            <a:off x="-254924" y="589758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91633575-B074-6E1B-D46A-0B2199518BE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DE0686D1-C51A-60FE-56D5-F252FFD699BF}"/>
              </a:ext>
            </a:extLst>
          </p:cNvPr>
          <p:cNvSpPr txBox="1"/>
          <p:nvPr userDrawn="1"/>
        </p:nvSpPr>
        <p:spPr>
          <a:xfrm>
            <a:off x="10105236" y="419573"/>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9" name="TextBox 18">
            <a:extLst>
              <a:ext uri="{FF2B5EF4-FFF2-40B4-BE49-F238E27FC236}">
                <a16:creationId xmlns:a16="http://schemas.microsoft.com/office/drawing/2014/main" id="{2722CE2F-2619-4140-879F-F89EC1311675}"/>
              </a:ext>
            </a:extLst>
          </p:cNvPr>
          <p:cNvSpPr txBox="1"/>
          <p:nvPr userDrawn="1"/>
        </p:nvSpPr>
        <p:spPr>
          <a:xfrm>
            <a:off x="466549" y="9236827"/>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pic>
        <p:nvPicPr>
          <p:cNvPr id="20" name="Picture 19">
            <a:extLst>
              <a:ext uri="{FF2B5EF4-FFF2-40B4-BE49-F238E27FC236}">
                <a16:creationId xmlns:a16="http://schemas.microsoft.com/office/drawing/2014/main" id="{F5A2D31B-A14F-5D85-C7CC-485EE11369F5}"/>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E54B7789-8BD4-18A7-BC88-F07E5D22B413}"/>
              </a:ext>
            </a:extLst>
          </p:cNvPr>
          <p:cNvSpPr txBox="1"/>
          <p:nvPr userDrawn="1"/>
        </p:nvSpPr>
        <p:spPr>
          <a:xfrm>
            <a:off x="-624055" y="669897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3" name="TextBox 22">
            <a:extLst>
              <a:ext uri="{FF2B5EF4-FFF2-40B4-BE49-F238E27FC236}">
                <a16:creationId xmlns:a16="http://schemas.microsoft.com/office/drawing/2014/main" id="{1F79BCB6-EA16-41F1-50AE-3AE44295F52E}"/>
              </a:ext>
            </a:extLst>
          </p:cNvPr>
          <p:cNvSpPr txBox="1"/>
          <p:nvPr userDrawn="1"/>
        </p:nvSpPr>
        <p:spPr>
          <a:xfrm>
            <a:off x="10069077" y="3115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8589236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8">
            <a:extLst>
              <a:ext uri="{FF2B5EF4-FFF2-40B4-BE49-F238E27FC236}">
                <a16:creationId xmlns:a16="http://schemas.microsoft.com/office/drawing/2014/main" id="{9B75EE85-0E94-8D86-7144-49A29A9E0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58" b="13608"/>
          <a:stretch/>
        </p:blipFill>
        <p:spPr>
          <a:xfrm rot="5195870">
            <a:off x="2987140" y="-2441781"/>
            <a:ext cx="6557111" cy="12010253"/>
          </a:xfrm>
          <a:prstGeom prst="rect">
            <a:avLst/>
          </a:prstGeom>
        </p:spPr>
      </p:pic>
      <p:pic>
        <p:nvPicPr>
          <p:cNvPr id="21" name="Picture 20">
            <a:extLst>
              <a:ext uri="{FF2B5EF4-FFF2-40B4-BE49-F238E27FC236}">
                <a16:creationId xmlns:a16="http://schemas.microsoft.com/office/drawing/2014/main" id="{92E6325E-6976-A98B-57A7-5F4CB991348E}"/>
              </a:ext>
            </a:extLst>
          </p:cNvPr>
          <p:cNvPicPr>
            <a:picLocks noChangeAspect="1"/>
          </p:cNvPicPr>
          <p:nvPr/>
        </p:nvPicPr>
        <p:blipFill>
          <a:blip r:embed="rId3"/>
          <a:stretch>
            <a:fillRect/>
          </a:stretch>
        </p:blipFill>
        <p:spPr>
          <a:xfrm>
            <a:off x="4135073" y="1084450"/>
            <a:ext cx="4252879" cy="1361726"/>
          </a:xfrm>
          <a:prstGeom prst="rect">
            <a:avLst/>
          </a:prstGeom>
        </p:spPr>
      </p:pic>
      <p:pic>
        <p:nvPicPr>
          <p:cNvPr id="22" name="Picture 21">
            <a:extLst>
              <a:ext uri="{FF2B5EF4-FFF2-40B4-BE49-F238E27FC236}">
                <a16:creationId xmlns:a16="http://schemas.microsoft.com/office/drawing/2014/main" id="{97CB8267-D6B2-E2AC-8634-E3D251B13A62}"/>
              </a:ext>
            </a:extLst>
          </p:cNvPr>
          <p:cNvPicPr>
            <a:picLocks noChangeAspect="1"/>
          </p:cNvPicPr>
          <p:nvPr/>
        </p:nvPicPr>
        <p:blipFill>
          <a:blip r:embed="rId4"/>
          <a:stretch>
            <a:fillRect/>
          </a:stretch>
        </p:blipFill>
        <p:spPr>
          <a:xfrm>
            <a:off x="1737913" y="1136553"/>
            <a:ext cx="1664352" cy="1402202"/>
          </a:xfrm>
          <a:prstGeom prst="rect">
            <a:avLst/>
          </a:prstGeom>
        </p:spPr>
      </p:pic>
      <p:pic>
        <p:nvPicPr>
          <p:cNvPr id="27" name="Picture 26">
            <a:extLst>
              <a:ext uri="{FF2B5EF4-FFF2-40B4-BE49-F238E27FC236}">
                <a16:creationId xmlns:a16="http://schemas.microsoft.com/office/drawing/2014/main" id="{2EF1B092-758D-884C-02DB-6951B70486AB}"/>
              </a:ext>
            </a:extLst>
          </p:cNvPr>
          <p:cNvPicPr>
            <a:picLocks noChangeAspect="1"/>
          </p:cNvPicPr>
          <p:nvPr/>
        </p:nvPicPr>
        <p:blipFill>
          <a:blip r:embed="rId5"/>
          <a:stretch>
            <a:fillRect/>
          </a:stretch>
        </p:blipFill>
        <p:spPr>
          <a:xfrm>
            <a:off x="1441760" y="2131000"/>
            <a:ext cx="9647870" cy="2329333"/>
          </a:xfrm>
          <a:prstGeom prst="rect">
            <a:avLst/>
          </a:prstGeom>
        </p:spPr>
      </p:pic>
      <p:pic>
        <p:nvPicPr>
          <p:cNvPr id="29" name="Picture 28">
            <a:extLst>
              <a:ext uri="{FF2B5EF4-FFF2-40B4-BE49-F238E27FC236}">
                <a16:creationId xmlns:a16="http://schemas.microsoft.com/office/drawing/2014/main" id="{C49737F0-E9D9-FDEE-3A15-1BD696AE935E}"/>
              </a:ext>
            </a:extLst>
          </p:cNvPr>
          <p:cNvPicPr>
            <a:picLocks noChangeAspect="1"/>
          </p:cNvPicPr>
          <p:nvPr/>
        </p:nvPicPr>
        <p:blipFill>
          <a:blip r:embed="rId6"/>
          <a:stretch>
            <a:fillRect/>
          </a:stretch>
        </p:blipFill>
        <p:spPr>
          <a:xfrm>
            <a:off x="4676758" y="4466322"/>
            <a:ext cx="2962913" cy="1286367"/>
          </a:xfrm>
          <a:prstGeom prst="rect">
            <a:avLst/>
          </a:prstGeom>
        </p:spPr>
      </p:pic>
      <p:pic>
        <p:nvPicPr>
          <p:cNvPr id="33" name="Picture 32">
            <a:extLst>
              <a:ext uri="{FF2B5EF4-FFF2-40B4-BE49-F238E27FC236}">
                <a16:creationId xmlns:a16="http://schemas.microsoft.com/office/drawing/2014/main" id="{4D066A28-71E8-0512-7925-16C2297BF33B}"/>
              </a:ext>
            </a:extLst>
          </p:cNvPr>
          <p:cNvPicPr>
            <a:picLocks noChangeAspect="1"/>
          </p:cNvPicPr>
          <p:nvPr/>
        </p:nvPicPr>
        <p:blipFill>
          <a:blip r:embed="rId7"/>
          <a:stretch>
            <a:fillRect/>
          </a:stretch>
        </p:blipFill>
        <p:spPr>
          <a:xfrm>
            <a:off x="6873339" y="5145554"/>
            <a:ext cx="2175077" cy="930798"/>
          </a:xfrm>
          <a:prstGeom prst="rect">
            <a:avLst/>
          </a:prstGeom>
        </p:spPr>
      </p:pic>
      <p:pic>
        <p:nvPicPr>
          <p:cNvPr id="34" name="Picture 33">
            <a:extLst>
              <a:ext uri="{FF2B5EF4-FFF2-40B4-BE49-F238E27FC236}">
                <a16:creationId xmlns:a16="http://schemas.microsoft.com/office/drawing/2014/main" id="{E8779403-153C-CC50-0842-CB6DAB0682D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1577" t="2015" r="-656" b="63"/>
          <a:stretch/>
        </p:blipFill>
        <p:spPr>
          <a:xfrm>
            <a:off x="9751963" y="4141018"/>
            <a:ext cx="1527243" cy="2716982"/>
          </a:xfrm>
          <a:prstGeom prst="rect">
            <a:avLst/>
          </a:prstGeom>
        </p:spPr>
      </p:pic>
      <p:grpSp>
        <p:nvGrpSpPr>
          <p:cNvPr id="35" name="Group 34">
            <a:extLst>
              <a:ext uri="{FF2B5EF4-FFF2-40B4-BE49-F238E27FC236}">
                <a16:creationId xmlns:a16="http://schemas.microsoft.com/office/drawing/2014/main" id="{C77075EA-8132-4BC7-8960-874C071C1791}"/>
              </a:ext>
            </a:extLst>
          </p:cNvPr>
          <p:cNvGrpSpPr/>
          <p:nvPr/>
        </p:nvGrpSpPr>
        <p:grpSpPr>
          <a:xfrm>
            <a:off x="8848812" y="877693"/>
            <a:ext cx="2664193" cy="1548888"/>
            <a:chOff x="9041702" y="52390"/>
            <a:chExt cx="3241053" cy="1762716"/>
          </a:xfrm>
        </p:grpSpPr>
        <p:pic>
          <p:nvPicPr>
            <p:cNvPr id="36" name="Picture 35">
              <a:extLst>
                <a:ext uri="{FF2B5EF4-FFF2-40B4-BE49-F238E27FC236}">
                  <a16:creationId xmlns:a16="http://schemas.microsoft.com/office/drawing/2014/main" id="{3424822A-8CD6-FA97-9591-3993ED0320BB}"/>
                </a:ext>
              </a:extLst>
            </p:cNvPr>
            <p:cNvPicPr>
              <a:picLocks noChangeAspect="1"/>
            </p:cNvPicPr>
            <p:nvPr/>
          </p:nvPicPr>
          <p:blipFill rotWithShape="1">
            <a:blip r:embed="rId9">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37" name="Picture 36">
              <a:extLst>
                <a:ext uri="{FF2B5EF4-FFF2-40B4-BE49-F238E27FC236}">
                  <a16:creationId xmlns:a16="http://schemas.microsoft.com/office/drawing/2014/main" id="{FFC04CAC-C078-67C0-DD33-0C942406B47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38" name="图片 32">
            <a:extLst>
              <a:ext uri="{FF2B5EF4-FFF2-40B4-BE49-F238E27FC236}">
                <a16:creationId xmlns:a16="http://schemas.microsoft.com/office/drawing/2014/main" id="{7EE47E12-6C0B-8906-B40E-CBB8F1FE409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548932" y="2420027"/>
            <a:ext cx="3539626" cy="4674300"/>
          </a:xfrm>
          <a:prstGeom prst="rect">
            <a:avLst/>
          </a:prstGeom>
        </p:spPr>
      </p:pic>
      <p:pic>
        <p:nvPicPr>
          <p:cNvPr id="39" name="图片 33">
            <a:extLst>
              <a:ext uri="{FF2B5EF4-FFF2-40B4-BE49-F238E27FC236}">
                <a16:creationId xmlns:a16="http://schemas.microsoft.com/office/drawing/2014/main" id="{7BCA7B3B-EF23-15E3-1E52-D9B44BCE08E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733743" y="5345842"/>
            <a:ext cx="1867527" cy="1823053"/>
          </a:xfrm>
          <a:prstGeom prst="rect">
            <a:avLst/>
          </a:prstGeom>
        </p:spPr>
      </p:pic>
      <p:pic>
        <p:nvPicPr>
          <p:cNvPr id="40" name="图片 40">
            <a:extLst>
              <a:ext uri="{FF2B5EF4-FFF2-40B4-BE49-F238E27FC236}">
                <a16:creationId xmlns:a16="http://schemas.microsoft.com/office/drawing/2014/main" id="{5F275177-5523-16A5-300A-C7F581F3518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590730" y="4730055"/>
            <a:ext cx="2926951" cy="2627604"/>
          </a:xfrm>
          <a:prstGeom prst="rect">
            <a:avLst/>
          </a:prstGeom>
        </p:spPr>
      </p:pic>
      <p:pic>
        <p:nvPicPr>
          <p:cNvPr id="41" name="Picture 40" descr="A picture containing watch, green&#10;&#10;Description automatically generated">
            <a:extLst>
              <a:ext uri="{FF2B5EF4-FFF2-40B4-BE49-F238E27FC236}">
                <a16:creationId xmlns:a16="http://schemas.microsoft.com/office/drawing/2014/main" id="{EAA4A561-E073-080B-1B8E-49C839E9C8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4674">
            <a:off x="2448357" y="4858426"/>
            <a:ext cx="1626711" cy="1726042"/>
          </a:xfrm>
          <a:prstGeom prst="rect">
            <a:avLst/>
          </a:prstGeom>
        </p:spPr>
      </p:pic>
    </p:spTree>
    <p:extLst>
      <p:ext uri="{BB962C8B-B14F-4D97-AF65-F5344CB8AC3E}">
        <p14:creationId xmlns:p14="http://schemas.microsoft.com/office/powerpoint/2010/main" val="187392112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53" presetClass="entr" presetSubtype="1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Effect transition="in" filter="fade">
                                      <p:cBhvr>
                                        <p:cTn id="54" dur="500"/>
                                        <p:tgtEl>
                                          <p:spTgt spid="39"/>
                                        </p:tgtEl>
                                      </p:cBhvr>
                                    </p:animEffect>
                                  </p:childTnLst>
                                </p:cTn>
                              </p:par>
                              <p:par>
                                <p:cTn id="55" presetID="53" presetClass="entr" presetSubtype="16"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par>
                                <p:cTn id="60" presetID="53" presetClass="entr" presetSubtype="16"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E95C49E-3120-4F3C-782D-64FF649D69EF}"/>
              </a:ext>
            </a:extLst>
          </p:cNvPr>
          <p:cNvGrpSpPr/>
          <p:nvPr/>
        </p:nvGrpSpPr>
        <p:grpSpPr>
          <a:xfrm>
            <a:off x="3904244" y="4060324"/>
            <a:ext cx="4264846" cy="2797676"/>
            <a:chOff x="4040417" y="4350935"/>
            <a:chExt cx="4264846" cy="2797676"/>
          </a:xfrm>
        </p:grpSpPr>
        <p:sp>
          <p:nvSpPr>
            <p:cNvPr id="8" name="Rectangle: Rounded Corners 7">
              <a:extLst>
                <a:ext uri="{FF2B5EF4-FFF2-40B4-BE49-F238E27FC236}">
                  <a16:creationId xmlns:a16="http://schemas.microsoft.com/office/drawing/2014/main" id="{D4C8FA80-8740-8BD3-106C-C6EC59F2D012}"/>
                </a:ext>
              </a:extLst>
            </p:cNvPr>
            <p:cNvSpPr/>
            <p:nvPr/>
          </p:nvSpPr>
          <p:spPr>
            <a:xfrm>
              <a:off x="4040417" y="4350935"/>
              <a:ext cx="4128673" cy="2192042"/>
            </a:xfrm>
            <a:prstGeom prst="roundRect">
              <a:avLst>
                <a:gd name="adj" fmla="val 1736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F340E57-43DC-4215-2EB7-CD37CFFB29B8}"/>
                </a:ext>
              </a:extLst>
            </p:cNvPr>
            <p:cNvSpPr txBox="1"/>
            <p:nvPr/>
          </p:nvSpPr>
          <p:spPr>
            <a:xfrm>
              <a:off x="4040417" y="4594066"/>
              <a:ext cx="4264846" cy="2554545"/>
            </a:xfrm>
            <a:prstGeom prst="rect">
              <a:avLst/>
            </a:prstGeom>
            <a:noFill/>
          </p:spPr>
          <p:txBody>
            <a:bodyPr wrap="square">
              <a:spAutoFit/>
            </a:bodyPr>
            <a:lstStyle/>
            <a:p>
              <a:pPr lvl="0" algn="ctr">
                <a:defRPr/>
              </a:pPr>
              <a:r>
                <a:rPr lang="vi-VN" sz="4000" b="1" i="1" dirty="0">
                  <a:solidFill>
                    <a:srgbClr val="276742"/>
                  </a:solidFill>
                  <a:latin typeface="Cambria" panose="02040503050406030204" pitchFamily="18" charset="0"/>
                </a:rPr>
                <a:t>Cách kể lại các sự việc trong câu chuyện</a:t>
              </a:r>
              <a:endParaRPr lang="en-US" sz="4000" b="1" i="1" dirty="0">
                <a:solidFill>
                  <a:srgbClr val="276742"/>
                </a:solidFill>
                <a:latin typeface="Cambria" panose="02040503050406030204" pitchFamily="18" charset="0"/>
              </a:endParaRPr>
            </a:p>
            <a:p>
              <a:pPr lvl="0" algn="ctr">
                <a:defRPr/>
              </a:pPr>
              <a:endParaRPr lang="en-US" sz="4000" b="1" i="1" dirty="0">
                <a:solidFill>
                  <a:srgbClr val="276742"/>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31F7D0BE-1439-4BB6-BB3C-AC67512D97D9}"/>
              </a:ext>
            </a:extLst>
          </p:cNvPr>
          <p:cNvGrpSpPr/>
          <p:nvPr/>
        </p:nvGrpSpPr>
        <p:grpSpPr>
          <a:xfrm>
            <a:off x="278519" y="352248"/>
            <a:ext cx="11913479" cy="3962789"/>
            <a:chOff x="278519" y="352248"/>
            <a:chExt cx="11913479" cy="3962789"/>
          </a:xfrm>
        </p:grpSpPr>
        <p:grpSp>
          <p:nvGrpSpPr>
            <p:cNvPr id="31" name="Group 30">
              <a:extLst>
                <a:ext uri="{FF2B5EF4-FFF2-40B4-BE49-F238E27FC236}">
                  <a16:creationId xmlns:a16="http://schemas.microsoft.com/office/drawing/2014/main" id="{F64A60A5-CB0A-D247-5991-28B48627D9CD}"/>
                </a:ext>
              </a:extLst>
            </p:cNvPr>
            <p:cNvGrpSpPr/>
            <p:nvPr/>
          </p:nvGrpSpPr>
          <p:grpSpPr>
            <a:xfrm>
              <a:off x="278519" y="352248"/>
              <a:ext cx="11913479" cy="3444273"/>
              <a:chOff x="1011877" y="2123536"/>
              <a:chExt cx="3578568" cy="3654113"/>
            </a:xfrm>
          </p:grpSpPr>
          <p:sp>
            <p:nvSpPr>
              <p:cNvPr id="32" name="Rectangle: Rounded Corners 31">
                <a:extLst>
                  <a:ext uri="{FF2B5EF4-FFF2-40B4-BE49-F238E27FC236}">
                    <a16:creationId xmlns:a16="http://schemas.microsoft.com/office/drawing/2014/main" id="{D8F9B2DB-4671-E04B-D54A-1210F0C5DCCA}"/>
                  </a:ext>
                </a:extLst>
              </p:cNvPr>
              <p:cNvSpPr/>
              <p:nvPr/>
            </p:nvSpPr>
            <p:spPr>
              <a:xfrm>
                <a:off x="1011877" y="3973929"/>
                <a:ext cx="1171710" cy="1803720"/>
              </a:xfrm>
              <a:prstGeom prst="roundRect">
                <a:avLst>
                  <a:gd name="adj" fmla="val 1736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4ED9046-A8BC-6419-FF2B-32CDEEC9EB28}"/>
                  </a:ext>
                </a:extLst>
              </p:cNvPr>
              <p:cNvSpPr txBox="1"/>
              <p:nvPr/>
            </p:nvSpPr>
            <p:spPr>
              <a:xfrm>
                <a:off x="1088250" y="2123536"/>
                <a:ext cx="3502195" cy="1404069"/>
              </a:xfrm>
              <a:prstGeom prst="rect">
                <a:avLst/>
              </a:prstGeom>
              <a:noFill/>
            </p:spPr>
            <p:txBody>
              <a:bodyPr wrap="square">
                <a:spAutoFit/>
              </a:bodyPr>
              <a:lstStyle/>
              <a:p>
                <a:pPr lvl="0">
                  <a:defRPr/>
                </a:pPr>
                <a:r>
                  <a:rPr lang="vi-VN" sz="4000" b="1" i="1" dirty="0">
                    <a:solidFill>
                      <a:srgbClr val="276742"/>
                    </a:solidFill>
                    <a:latin typeface="Cambria" panose="02040503050406030204" pitchFamily="18" charset="0"/>
                  </a:rPr>
                  <a:t>d. Cách kể chuyện trong các đoạn văn trên có gì khác với cách kể chuyện trong bài văn trang 11?</a:t>
                </a:r>
                <a:endParaRPr lang="en-US" sz="4000" b="1" i="1" dirty="0">
                  <a:solidFill>
                    <a:srgbClr val="276742"/>
                  </a:solidFill>
                  <a:latin typeface="Cambria" panose="02040503050406030204" pitchFamily="18" charset="0"/>
                </a:endParaRPr>
              </a:p>
            </p:txBody>
          </p:sp>
        </p:grpSp>
        <p:sp>
          <p:nvSpPr>
            <p:cNvPr id="11" name="TextBox 10">
              <a:extLst>
                <a:ext uri="{FF2B5EF4-FFF2-40B4-BE49-F238E27FC236}">
                  <a16:creationId xmlns:a16="http://schemas.microsoft.com/office/drawing/2014/main" id="{7E5F942E-422C-C20D-4BA8-386541B9A29B}"/>
                </a:ext>
              </a:extLst>
            </p:cNvPr>
            <p:cNvSpPr txBox="1"/>
            <p:nvPr/>
          </p:nvSpPr>
          <p:spPr>
            <a:xfrm>
              <a:off x="347371" y="2376045"/>
              <a:ext cx="3774558" cy="1938992"/>
            </a:xfrm>
            <a:prstGeom prst="rect">
              <a:avLst/>
            </a:prstGeom>
            <a:noFill/>
          </p:spPr>
          <p:txBody>
            <a:bodyPr wrap="square">
              <a:spAutoFit/>
            </a:bodyPr>
            <a:lstStyle/>
            <a:p>
              <a:pPr lvl="0" algn="ctr">
                <a:defRPr/>
              </a:pPr>
              <a:r>
                <a:rPr lang="vi-VN" sz="4000" b="1" i="1" dirty="0">
                  <a:solidFill>
                    <a:srgbClr val="276742"/>
                  </a:solidFill>
                  <a:latin typeface="Cambria" panose="02040503050406030204" pitchFamily="18" charset="0"/>
                </a:rPr>
                <a:t>Cách mở đầu câu chuyện</a:t>
              </a:r>
              <a:endParaRPr lang="en-US" sz="4000" b="1" i="1" dirty="0">
                <a:solidFill>
                  <a:srgbClr val="276742"/>
                </a:solidFill>
                <a:latin typeface="Cambria" panose="02040503050406030204" pitchFamily="18" charset="0"/>
              </a:endParaRPr>
            </a:p>
            <a:p>
              <a:pPr lvl="0" algn="ctr">
                <a:defRPr/>
              </a:pPr>
              <a:endParaRPr lang="en-US" sz="4000" b="1" i="1" dirty="0">
                <a:solidFill>
                  <a:srgbClr val="276742"/>
                </a:solidFill>
                <a:latin typeface="Cambria" panose="02040503050406030204" pitchFamily="18" charset="0"/>
              </a:endParaRPr>
            </a:p>
          </p:txBody>
        </p:sp>
      </p:grpSp>
      <p:grpSp>
        <p:nvGrpSpPr>
          <p:cNvPr id="13" name="Group 12">
            <a:extLst>
              <a:ext uri="{FF2B5EF4-FFF2-40B4-BE49-F238E27FC236}">
                <a16:creationId xmlns:a16="http://schemas.microsoft.com/office/drawing/2014/main" id="{11C35C99-DFA5-B252-6FEC-665862472692}"/>
              </a:ext>
            </a:extLst>
          </p:cNvPr>
          <p:cNvGrpSpPr/>
          <p:nvPr/>
        </p:nvGrpSpPr>
        <p:grpSpPr>
          <a:xfrm>
            <a:off x="8012720" y="2170427"/>
            <a:ext cx="3646506" cy="2069047"/>
            <a:chOff x="8012720" y="2170427"/>
            <a:chExt cx="3646506" cy="2069047"/>
          </a:xfrm>
        </p:grpSpPr>
        <p:sp>
          <p:nvSpPr>
            <p:cNvPr id="9" name="Rectangle: Rounded Corners 8">
              <a:extLst>
                <a:ext uri="{FF2B5EF4-FFF2-40B4-BE49-F238E27FC236}">
                  <a16:creationId xmlns:a16="http://schemas.microsoft.com/office/drawing/2014/main" id="{44A34D5C-4300-5AA5-2027-0CC8104BD099}"/>
                </a:ext>
              </a:extLst>
            </p:cNvPr>
            <p:cNvSpPr/>
            <p:nvPr/>
          </p:nvSpPr>
          <p:spPr>
            <a:xfrm>
              <a:off x="8012720" y="2170427"/>
              <a:ext cx="3646506" cy="1700140"/>
            </a:xfrm>
            <a:prstGeom prst="roundRect">
              <a:avLst>
                <a:gd name="adj" fmla="val 1736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F39404-12C3-F99A-A6B3-0149D2B8947E}"/>
                </a:ext>
              </a:extLst>
            </p:cNvPr>
            <p:cNvSpPr txBox="1"/>
            <p:nvPr/>
          </p:nvSpPr>
          <p:spPr>
            <a:xfrm>
              <a:off x="8169090" y="2300482"/>
              <a:ext cx="3290902" cy="1938992"/>
            </a:xfrm>
            <a:prstGeom prst="rect">
              <a:avLst/>
            </a:prstGeom>
            <a:noFill/>
          </p:spPr>
          <p:txBody>
            <a:bodyPr wrap="square">
              <a:spAutoFit/>
            </a:bodyPr>
            <a:lstStyle/>
            <a:p>
              <a:pPr lvl="0" algn="ctr">
                <a:defRPr/>
              </a:pPr>
              <a:r>
                <a:rPr lang="vi-VN" sz="4000" b="1" i="1" dirty="0">
                  <a:solidFill>
                    <a:srgbClr val="276742"/>
                  </a:solidFill>
                  <a:latin typeface="Cambria" panose="02040503050406030204" pitchFamily="18" charset="0"/>
                </a:rPr>
                <a:t>Cách kết thúc câu chuyện</a:t>
              </a:r>
              <a:r>
                <a:rPr lang="en-US" sz="4000" b="1" i="1" dirty="0">
                  <a:solidFill>
                    <a:srgbClr val="276742"/>
                  </a:solidFill>
                  <a:latin typeface="Cambria" panose="02040503050406030204" pitchFamily="18" charset="0"/>
                </a:rPr>
                <a:t>.</a:t>
              </a:r>
              <a:endParaRPr kumimoji="0" lang="en-US" sz="40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a:p>
              <a:pPr marL="742950" lvl="0" indent="-742950" algn="ctr">
                <a:buAutoNum type="alphaLcPeriod"/>
                <a:defRPr/>
              </a:pPr>
              <a:endParaRPr lang="en-US" sz="4000" b="1" i="1" dirty="0">
                <a:solidFill>
                  <a:srgbClr val="276742"/>
                </a:solidFill>
                <a:latin typeface="Cambria" panose="02040503050406030204" pitchFamily="18" charset="0"/>
              </a:endParaRPr>
            </a:p>
          </p:txBody>
        </p:sp>
      </p:grpSp>
      <p:pic>
        <p:nvPicPr>
          <p:cNvPr id="3" name="Picture 2" descr="A group of kids sitting at a table&#10;&#10;Description automatically generated">
            <a:extLst>
              <a:ext uri="{FF2B5EF4-FFF2-40B4-BE49-F238E27FC236}">
                <a16:creationId xmlns:a16="http://schemas.microsoft.com/office/drawing/2014/main" id="{88AC96F2-D5FE-DC85-926D-FBEB394E9C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0857" y="4683400"/>
            <a:ext cx="2629901" cy="1794653"/>
          </a:xfrm>
          <a:prstGeom prst="rect">
            <a:avLst/>
          </a:prstGeom>
        </p:spPr>
      </p:pic>
      <p:pic>
        <p:nvPicPr>
          <p:cNvPr id="4" name="3 Minute Timer with Music for Kids! Countdown Videos HD! (1)">
            <a:hlinkClick r:id="" action="ppaction://media"/>
            <a:extLst>
              <a:ext uri="{FF2B5EF4-FFF2-40B4-BE49-F238E27FC236}">
                <a16:creationId xmlns:a16="http://schemas.microsoft.com/office/drawing/2014/main" id="{826832AE-2DC0-FFEB-5451-00A8B62B4C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49014" y="4365307"/>
            <a:ext cx="3376949" cy="1899534"/>
          </a:xfrm>
          <a:prstGeom prst="rect">
            <a:avLst/>
          </a:prstGeom>
        </p:spPr>
      </p:pic>
    </p:spTree>
    <p:extLst>
      <p:ext uri="{BB962C8B-B14F-4D97-AF65-F5344CB8AC3E}">
        <p14:creationId xmlns:p14="http://schemas.microsoft.com/office/powerpoint/2010/main" val="346769639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81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4"/>
                </p:tgtEl>
              </p:cMediaNode>
            </p:video>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B3B920-C9DB-80C9-879B-602E4C9EC9C8}"/>
              </a:ext>
            </a:extLst>
          </p:cNvPr>
          <p:cNvSpPr txBox="1"/>
          <p:nvPr/>
        </p:nvSpPr>
        <p:spPr>
          <a:xfrm>
            <a:off x="288866" y="444350"/>
            <a:ext cx="11614267" cy="1077218"/>
          </a:xfrm>
          <a:prstGeom prst="rect">
            <a:avLst/>
          </a:prstGeom>
          <a:noFill/>
        </p:spPr>
        <p:txBody>
          <a:bodyPr wrap="square" rtlCol="0">
            <a:spAutoFit/>
          </a:bodyPr>
          <a:lstStyle/>
          <a:p>
            <a:pPr lvl="0" algn="just">
              <a:defRPr/>
            </a:pPr>
            <a:r>
              <a:rPr lang="vi-VN" sz="3200" b="1" i="1" dirty="0">
                <a:solidFill>
                  <a:srgbClr val="FF8F2F"/>
                </a:solidFill>
                <a:latin typeface="Cambria" panose="02040503050406030204" pitchFamily="18" charset="0"/>
              </a:rPr>
              <a:t>So với cách kể chuyện trong bài văn trang 11, cách kể chuyện trong các đoạn văn trên có những điểm khác:</a:t>
            </a:r>
            <a:endParaRPr lang="en-US" sz="3200" b="1" i="1" dirty="0">
              <a:solidFill>
                <a:srgbClr val="FF8F2F"/>
              </a:solidFill>
              <a:latin typeface="Cambria" panose="02040503050406030204" pitchFamily="18" charset="0"/>
            </a:endParaRPr>
          </a:p>
        </p:txBody>
      </p:sp>
      <p:sp>
        <p:nvSpPr>
          <p:cNvPr id="2" name="TextBox 1">
            <a:extLst>
              <a:ext uri="{FF2B5EF4-FFF2-40B4-BE49-F238E27FC236}">
                <a16:creationId xmlns:a16="http://schemas.microsoft.com/office/drawing/2014/main" id="{B9C1A5E7-4A15-5B00-A0A2-01CDFA5D6F49}"/>
              </a:ext>
            </a:extLst>
          </p:cNvPr>
          <p:cNvSpPr txBox="1"/>
          <p:nvPr/>
        </p:nvSpPr>
        <p:spPr>
          <a:xfrm>
            <a:off x="0" y="3237951"/>
            <a:ext cx="11614267" cy="2062103"/>
          </a:xfrm>
          <a:prstGeom prst="rect">
            <a:avLst/>
          </a:prstGeom>
          <a:noFill/>
        </p:spPr>
        <p:txBody>
          <a:bodyPr wrap="square" rtlCol="0">
            <a:spAutoFit/>
          </a:bodyPr>
          <a:lstStyle/>
          <a:p>
            <a:pPr marL="571500" lvl="0" indent="-571500" algn="just">
              <a:buFontTx/>
              <a:buChar char="-"/>
              <a:defRPr/>
            </a:pPr>
            <a:r>
              <a:rPr lang="vi-VN" sz="3200" b="1" i="1" dirty="0">
                <a:solidFill>
                  <a:schemeClr val="accent6">
                    <a:lumMod val="50000"/>
                  </a:schemeClr>
                </a:solidFill>
                <a:latin typeface="Cambria" panose="02040503050406030204" pitchFamily="18" charset="0"/>
              </a:rPr>
              <a:t>Cách kể lại các sự vật trong câu chuyện: </a:t>
            </a:r>
            <a:r>
              <a:rPr lang="vi-VN" sz="3200" b="1" i="1" dirty="0">
                <a:solidFill>
                  <a:srgbClr val="FF8F2F"/>
                </a:solidFill>
                <a:latin typeface="Cambria" panose="02040503050406030204" pitchFamily="18" charset="0"/>
              </a:rPr>
              <a:t>nhiều cảm xúc của bản thân chuột xù (người kể), cách kể các sự vật có đan cài suy nghĩ của chuột xù, các dự đoán và kết luận cá nhân của chuột xù.</a:t>
            </a:r>
            <a:endParaRPr lang="en-US" sz="3200" b="1" i="1" dirty="0">
              <a:solidFill>
                <a:srgbClr val="FF8F2F"/>
              </a:solidFill>
              <a:latin typeface="Cambria" panose="02040503050406030204" pitchFamily="18" charset="0"/>
            </a:endParaRPr>
          </a:p>
        </p:txBody>
      </p:sp>
      <p:sp>
        <p:nvSpPr>
          <p:cNvPr id="3" name="TextBox 2">
            <a:extLst>
              <a:ext uri="{FF2B5EF4-FFF2-40B4-BE49-F238E27FC236}">
                <a16:creationId xmlns:a16="http://schemas.microsoft.com/office/drawing/2014/main" id="{3D7E0420-4CC9-5AD7-E9A7-6E3DED64139A}"/>
              </a:ext>
            </a:extLst>
          </p:cNvPr>
          <p:cNvSpPr txBox="1"/>
          <p:nvPr/>
        </p:nvSpPr>
        <p:spPr>
          <a:xfrm>
            <a:off x="172100" y="5483154"/>
            <a:ext cx="11614267" cy="1077218"/>
          </a:xfrm>
          <a:prstGeom prst="rect">
            <a:avLst/>
          </a:prstGeom>
          <a:noFill/>
        </p:spPr>
        <p:txBody>
          <a:bodyPr wrap="square" rtlCol="0">
            <a:spAutoFit/>
          </a:bodyPr>
          <a:lstStyle/>
          <a:p>
            <a:pPr marL="571500" lvl="0" indent="-571500" algn="just">
              <a:buFontTx/>
              <a:buChar char="-"/>
              <a:defRPr/>
            </a:pPr>
            <a:r>
              <a:rPr lang="vi-VN" sz="3200" b="1" i="1" dirty="0">
                <a:solidFill>
                  <a:schemeClr val="accent6">
                    <a:lumMod val="50000"/>
                  </a:schemeClr>
                </a:solidFill>
                <a:latin typeface="Cambria" panose="02040503050406030204" pitchFamily="18" charset="0"/>
              </a:rPr>
              <a:t>Cách kết thúc câu chuyện: </a:t>
            </a:r>
            <a:r>
              <a:rPr lang="vi-VN" sz="3200" b="1" i="1" dirty="0">
                <a:solidFill>
                  <a:srgbClr val="FF8F2F"/>
                </a:solidFill>
                <a:latin typeface="Cambria" panose="02040503050406030204" pitchFamily="18" charset="0"/>
              </a:rPr>
              <a:t>châm biếm và mang tính cảm xúc, nhấn mạnh bài học dành cho mèo nhép.</a:t>
            </a:r>
            <a:endParaRPr kumimoji="0" lang="en-US" sz="3200" b="1" i="1" u="none" strike="noStrike" kern="1200" cap="none" spc="0" normalizeH="0" baseline="0" noProof="0" dirty="0">
              <a:ln>
                <a:noFill/>
              </a:ln>
              <a:solidFill>
                <a:srgbClr val="FF8F2F"/>
              </a:solidFill>
              <a:effectLst/>
              <a:uLnTx/>
              <a:uFillTx/>
              <a:latin typeface="Cambria" panose="02040503050406030204" pitchFamily="18" charset="0"/>
            </a:endParaRPr>
          </a:p>
        </p:txBody>
      </p:sp>
      <p:sp>
        <p:nvSpPr>
          <p:cNvPr id="4" name="TextBox 3">
            <a:extLst>
              <a:ext uri="{FF2B5EF4-FFF2-40B4-BE49-F238E27FC236}">
                <a16:creationId xmlns:a16="http://schemas.microsoft.com/office/drawing/2014/main" id="{D06202B3-CC8D-C0DA-059B-AD3ABEA7000A}"/>
              </a:ext>
            </a:extLst>
          </p:cNvPr>
          <p:cNvSpPr txBox="1"/>
          <p:nvPr/>
        </p:nvSpPr>
        <p:spPr>
          <a:xfrm>
            <a:off x="124691" y="1557946"/>
            <a:ext cx="11614267" cy="1569660"/>
          </a:xfrm>
          <a:prstGeom prst="rect">
            <a:avLst/>
          </a:prstGeom>
          <a:noFill/>
        </p:spPr>
        <p:txBody>
          <a:bodyPr wrap="square" rtlCol="0">
            <a:spAutoFit/>
          </a:bodyPr>
          <a:lstStyle/>
          <a:p>
            <a:pPr marL="571500" lvl="0" indent="-571500" algn="just">
              <a:buFontTx/>
              <a:buChar char="-"/>
              <a:defRPr/>
            </a:pPr>
            <a:r>
              <a:rPr lang="vi-VN" sz="3200" b="1" i="1" dirty="0">
                <a:solidFill>
                  <a:schemeClr val="accent6">
                    <a:lumMod val="50000"/>
                  </a:schemeClr>
                </a:solidFill>
                <a:latin typeface="Cambria" panose="02040503050406030204" pitchFamily="18" charset="0"/>
              </a:rPr>
              <a:t>Cách mở đầu câu chuyện: </a:t>
            </a:r>
            <a:r>
              <a:rPr lang="vi-VN" sz="3200" b="1" i="1" dirty="0">
                <a:solidFill>
                  <a:srgbClr val="FF8F2F"/>
                </a:solidFill>
                <a:latin typeface="Cambria" panose="02040503050406030204" pitchFamily="18" charset="0"/>
              </a:rPr>
              <a:t>chào hỏi với người đọc và giới thiệu về bản thân như đang giao tiếp, nói chuyện với người đọc.</a:t>
            </a:r>
            <a:endParaRPr lang="en-US" sz="3200" b="1" i="1" dirty="0">
              <a:solidFill>
                <a:srgbClr val="FF8F2F"/>
              </a:solidFill>
              <a:latin typeface="Cambria" panose="02040503050406030204" pitchFamily="18" charset="0"/>
            </a:endParaRPr>
          </a:p>
        </p:txBody>
      </p:sp>
    </p:spTree>
    <p:extLst>
      <p:ext uri="{BB962C8B-B14F-4D97-AF65-F5344CB8AC3E}">
        <p14:creationId xmlns:p14="http://schemas.microsoft.com/office/powerpoint/2010/main" val="341395989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A30920-079C-32FB-F260-C977A76DF12C}"/>
              </a:ext>
            </a:extLst>
          </p:cNvPr>
          <p:cNvPicPr>
            <a:picLocks noChangeAspect="1"/>
          </p:cNvPicPr>
          <p:nvPr/>
        </p:nvPicPr>
        <p:blipFill>
          <a:blip r:embed="rId2"/>
          <a:stretch>
            <a:fillRect/>
          </a:stretch>
        </p:blipFill>
        <p:spPr>
          <a:xfrm>
            <a:off x="6096000" y="0"/>
            <a:ext cx="5753120" cy="1606255"/>
          </a:xfrm>
          <a:prstGeom prst="rect">
            <a:avLst/>
          </a:prstGeom>
        </p:spPr>
      </p:pic>
      <p:grpSp>
        <p:nvGrpSpPr>
          <p:cNvPr id="9" name="Group 8">
            <a:extLst>
              <a:ext uri="{FF2B5EF4-FFF2-40B4-BE49-F238E27FC236}">
                <a16:creationId xmlns:a16="http://schemas.microsoft.com/office/drawing/2014/main" id="{C69955C5-6665-AE7C-06D1-1CAEF1CB50A6}"/>
              </a:ext>
            </a:extLst>
          </p:cNvPr>
          <p:cNvGrpSpPr/>
          <p:nvPr/>
        </p:nvGrpSpPr>
        <p:grpSpPr>
          <a:xfrm>
            <a:off x="120979" y="1489111"/>
            <a:ext cx="10303180" cy="5368888"/>
            <a:chOff x="863890" y="2246004"/>
            <a:chExt cx="4281447" cy="1198806"/>
          </a:xfrm>
        </p:grpSpPr>
        <p:sp>
          <p:nvSpPr>
            <p:cNvPr id="10" name="Rectangle: Rounded Corners 9">
              <a:extLst>
                <a:ext uri="{FF2B5EF4-FFF2-40B4-BE49-F238E27FC236}">
                  <a16:creationId xmlns:a16="http://schemas.microsoft.com/office/drawing/2014/main" id="{4B3CEFFF-44B9-67BB-5170-BFB74CE594D1}"/>
                </a:ext>
              </a:extLst>
            </p:cNvPr>
            <p:cNvSpPr/>
            <p:nvPr/>
          </p:nvSpPr>
          <p:spPr>
            <a:xfrm>
              <a:off x="863890" y="2246004"/>
              <a:ext cx="4281447" cy="1178540"/>
            </a:xfrm>
            <a:prstGeom prst="roundRect">
              <a:avLst>
                <a:gd name="adj" fmla="val 21405"/>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338806-C9AF-4409-6215-47F3FAC61471}"/>
                </a:ext>
              </a:extLst>
            </p:cNvPr>
            <p:cNvSpPr txBox="1"/>
            <p:nvPr/>
          </p:nvSpPr>
          <p:spPr>
            <a:xfrm>
              <a:off x="914706" y="2324630"/>
              <a:ext cx="4179814" cy="1120180"/>
            </a:xfrm>
            <a:prstGeom prst="rect">
              <a:avLst/>
            </a:prstGeom>
            <a:noFill/>
          </p:spPr>
          <p:txBody>
            <a:bodyPr wrap="square">
              <a:spAutoFit/>
            </a:bodyPr>
            <a:lstStyle/>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vai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lại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cũng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là</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một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cách</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viết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văn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sáng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tạo</a:t>
              </a:r>
              <a:r>
                <a:rPr lang="en-US" sz="3200" b="1" dirty="0">
                  <a:solidFill>
                    <a:srgbClr val="000000"/>
                  </a:solidFill>
                  <a:latin typeface="Cambria" panose="02040503050406030204" pitchFamily="18" charset="0"/>
                </a:rPr>
                <a:t>.</a:t>
              </a:r>
            </a:p>
            <a:p>
              <a:pPr algn="just" latinLnBrk="0"/>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văn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có</a:t>
              </a:r>
              <a:r>
                <a:rPr lang="en-US" sz="3200" b="1" dirty="0">
                  <a:solidFill>
                    <a:srgbClr val="000000"/>
                  </a:solidFill>
                  <a:latin typeface="Cambria" panose="02040503050406030204" pitchFamily="18" charset="0"/>
                </a:rPr>
                <a:t> 3 </a:t>
              </a:r>
              <a:r>
                <a:rPr lang="en-US" sz="3200" b="1" dirty="0" err="1">
                  <a:solidFill>
                    <a:srgbClr val="000000"/>
                  </a:solidFill>
                  <a:latin typeface="Cambria" panose="02040503050406030204" pitchFamily="18" charset="0"/>
                </a:rPr>
                <a:t>phần</a:t>
              </a:r>
              <a:r>
                <a:rPr lang="en-US" sz="3200" b="1" dirty="0">
                  <a:solidFill>
                    <a:srgbClr val="000000"/>
                  </a:solidFill>
                  <a:latin typeface="Cambria" panose="02040503050406030204" pitchFamily="18" charset="0"/>
                </a:rPr>
                <a:t>:</a:t>
              </a:r>
            </a:p>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Mở</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vai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tự</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giới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thiệu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và</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dẫn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dắt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vào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a:t>
              </a:r>
            </a:p>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lại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diễn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biến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theo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cảm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nhận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của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mà</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em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đóng</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vai</a:t>
              </a:r>
              <a:r>
                <a:rPr lang="en-US" sz="3200" b="1" dirty="0">
                  <a:solidFill>
                    <a:srgbClr val="000000"/>
                  </a:solidFill>
                  <a:latin typeface="Cambria" panose="02040503050406030204" pitchFamily="18" charset="0"/>
                </a:rPr>
                <a:t>.</a:t>
              </a:r>
            </a:p>
            <a:p>
              <a:pPr algn="just" latinLnBrk="0"/>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bài</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kết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thúc</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của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câu</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chuyện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theo</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cảm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nhận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của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nhân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vật</a:t>
              </a:r>
              <a:r>
                <a:rPr lang="en-US" sz="3200" b="1" dirty="0">
                  <a:solidFill>
                    <a:srgbClr val="000000"/>
                  </a:solidFill>
                  <a:latin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23A9ACD5-1C4F-C5B2-459E-05C106D3DF1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577" t="2015" r="-656" b="63"/>
          <a:stretch/>
        </p:blipFill>
        <p:spPr>
          <a:xfrm>
            <a:off x="10101378" y="3047999"/>
            <a:ext cx="2090621" cy="3719237"/>
          </a:xfrm>
          <a:prstGeom prst="rect">
            <a:avLst/>
          </a:prstGeom>
        </p:spPr>
      </p:pic>
    </p:spTree>
    <p:extLst>
      <p:ext uri="{BB962C8B-B14F-4D97-AF65-F5344CB8AC3E}">
        <p14:creationId xmlns:p14="http://schemas.microsoft.com/office/powerpoint/2010/main" val="94652857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188C14A-2CD9-7F4D-7398-506668B60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92407" y="-6171"/>
            <a:ext cx="9220958" cy="6440636"/>
          </a:xfrm>
          <a:prstGeom prst="rect">
            <a:avLst/>
          </a:prstGeom>
        </p:spPr>
      </p:pic>
      <p:sp>
        <p:nvSpPr>
          <p:cNvPr id="3" name="TextBox 2">
            <a:extLst>
              <a:ext uri="{FF2B5EF4-FFF2-40B4-BE49-F238E27FC236}">
                <a16:creationId xmlns:a16="http://schemas.microsoft.com/office/drawing/2014/main" id="{6806D4A9-C8F2-54F5-9020-592BEAD980DC}"/>
              </a:ext>
            </a:extLst>
          </p:cNvPr>
          <p:cNvSpPr txBox="1"/>
          <p:nvPr/>
        </p:nvSpPr>
        <p:spPr>
          <a:xfrm>
            <a:off x="2338529" y="3173116"/>
            <a:ext cx="751494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Xem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lại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hôm</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nay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Chuẩn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bị</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mới</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4" name="Picture 3">
            <a:extLst>
              <a:ext uri="{FF2B5EF4-FFF2-40B4-BE49-F238E27FC236}">
                <a16:creationId xmlns:a16="http://schemas.microsoft.com/office/drawing/2014/main" id="{A7932789-C92E-C16D-8128-CCA92E6C5780}"/>
              </a:ext>
            </a:extLst>
          </p:cNvPr>
          <p:cNvPicPr>
            <a:picLocks noChangeAspect="1"/>
          </p:cNvPicPr>
          <p:nvPr/>
        </p:nvPicPr>
        <p:blipFill>
          <a:blip r:embed="rId3"/>
          <a:stretch>
            <a:fillRect/>
          </a:stretch>
        </p:blipFill>
        <p:spPr>
          <a:xfrm>
            <a:off x="3853360" y="1197258"/>
            <a:ext cx="5121084" cy="2475191"/>
          </a:xfrm>
          <a:prstGeom prst="rect">
            <a:avLst/>
          </a:prstGeom>
        </p:spPr>
      </p:pic>
    </p:spTree>
    <p:extLst>
      <p:ext uri="{BB962C8B-B14F-4D97-AF65-F5344CB8AC3E}">
        <p14:creationId xmlns:p14="http://schemas.microsoft.com/office/powerpoint/2010/main" val="320221122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9600B85-18CB-1EA8-2D33-3F78D8DE9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5341" y="333252"/>
            <a:ext cx="7800008" cy="5887850"/>
          </a:xfrm>
          <a:prstGeom prst="rect">
            <a:avLst/>
          </a:prstGeom>
        </p:spPr>
      </p:pic>
      <p:pic>
        <p:nvPicPr>
          <p:cNvPr id="3" name="Picture 2">
            <a:extLst>
              <a:ext uri="{FF2B5EF4-FFF2-40B4-BE49-F238E27FC236}">
                <a16:creationId xmlns:a16="http://schemas.microsoft.com/office/drawing/2014/main" id="{4D2CBEC3-D00C-DC27-1A42-25BCA88B0E4B}"/>
              </a:ext>
            </a:extLst>
          </p:cNvPr>
          <p:cNvPicPr>
            <a:picLocks noChangeAspect="1"/>
          </p:cNvPicPr>
          <p:nvPr/>
        </p:nvPicPr>
        <p:blipFill>
          <a:blip r:embed="rId3"/>
          <a:stretch>
            <a:fillRect/>
          </a:stretch>
        </p:blipFill>
        <p:spPr>
          <a:xfrm>
            <a:off x="3177804" y="675363"/>
            <a:ext cx="6346486" cy="5645385"/>
          </a:xfrm>
          <a:prstGeom prst="rect">
            <a:avLst/>
          </a:prstGeom>
        </p:spPr>
      </p:pic>
    </p:spTree>
    <p:extLst>
      <p:ext uri="{BB962C8B-B14F-4D97-AF65-F5344CB8AC3E}">
        <p14:creationId xmlns:p14="http://schemas.microsoft.com/office/powerpoint/2010/main" val="229539405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9600B85-18CB-1EA8-2D33-3F78D8DE9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5341" y="333252"/>
            <a:ext cx="7800008" cy="5887850"/>
          </a:xfrm>
          <a:prstGeom prst="rect">
            <a:avLst/>
          </a:prstGeom>
        </p:spPr>
      </p:pic>
      <p:pic>
        <p:nvPicPr>
          <p:cNvPr id="8" name="Picture 7">
            <a:extLst>
              <a:ext uri="{FF2B5EF4-FFF2-40B4-BE49-F238E27FC236}">
                <a16:creationId xmlns:a16="http://schemas.microsoft.com/office/drawing/2014/main" id="{544D71EA-BF74-66EA-867E-E5F236DABBBF}"/>
              </a:ext>
            </a:extLst>
          </p:cNvPr>
          <p:cNvPicPr>
            <a:picLocks noChangeAspect="1"/>
          </p:cNvPicPr>
          <p:nvPr/>
        </p:nvPicPr>
        <p:blipFill>
          <a:blip r:embed="rId3"/>
          <a:stretch>
            <a:fillRect/>
          </a:stretch>
        </p:blipFill>
        <p:spPr>
          <a:xfrm>
            <a:off x="1727640" y="1666294"/>
            <a:ext cx="8695409" cy="4743994"/>
          </a:xfrm>
          <a:prstGeom prst="rect">
            <a:avLst/>
          </a:prstGeom>
        </p:spPr>
      </p:pic>
    </p:spTree>
    <p:extLst>
      <p:ext uri="{BB962C8B-B14F-4D97-AF65-F5344CB8AC3E}">
        <p14:creationId xmlns:p14="http://schemas.microsoft.com/office/powerpoint/2010/main" val="21842203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05BEA0-0DD7-E930-D351-41B5BF5F52BD}"/>
              </a:ext>
            </a:extLst>
          </p:cNvPr>
          <p:cNvGrpSpPr/>
          <p:nvPr/>
        </p:nvGrpSpPr>
        <p:grpSpPr>
          <a:xfrm>
            <a:off x="692727" y="281354"/>
            <a:ext cx="11111346" cy="1002757"/>
            <a:chOff x="853438" y="638750"/>
            <a:chExt cx="10806545" cy="928841"/>
          </a:xfrm>
        </p:grpSpPr>
        <p:sp>
          <p:nvSpPr>
            <p:cNvPr id="9" name="Rectangle: Rounded Corners 8">
              <a:extLst>
                <a:ext uri="{FF2B5EF4-FFF2-40B4-BE49-F238E27FC236}">
                  <a16:creationId xmlns:a16="http://schemas.microsoft.com/office/drawing/2014/main" id="{8E7E402B-D22A-A147-49EA-591EB40C1258}"/>
                </a:ext>
              </a:extLst>
            </p:cNvPr>
            <p:cNvSpPr/>
            <p:nvPr/>
          </p:nvSpPr>
          <p:spPr>
            <a:xfrm>
              <a:off x="1014153" y="638750"/>
              <a:ext cx="10485116" cy="928841"/>
            </a:xfrm>
            <a:prstGeom prst="roundRect">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D7D70B62-5F27-7BCF-7F39-8431D55F9441}"/>
                </a:ext>
              </a:extLst>
            </p:cNvPr>
            <p:cNvSpPr txBox="1"/>
            <p:nvPr/>
          </p:nvSpPr>
          <p:spPr>
            <a:xfrm>
              <a:off x="853438" y="800042"/>
              <a:ext cx="10806545" cy="598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Đọc các đoạn văn dưới đây và trả lời câu hỏi</a:t>
              </a:r>
              <a:endPar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296F43E-363A-C439-8406-9490CE285250}"/>
              </a:ext>
            </a:extLst>
          </p:cNvPr>
          <p:cNvSpPr txBox="1"/>
          <p:nvPr/>
        </p:nvSpPr>
        <p:spPr>
          <a:xfrm>
            <a:off x="242776" y="1356853"/>
            <a:ext cx="7806071" cy="5478423"/>
          </a:xfrm>
          <a:prstGeom prst="rect">
            <a:avLst/>
          </a:prstGeom>
          <a:noFill/>
        </p:spPr>
        <p:txBody>
          <a:bodyPr wrap="square" rtlCol="0">
            <a:spAutoFit/>
          </a:bodyPr>
          <a:lstStyle/>
          <a:p>
            <a:pPr lvl="0" algn="just">
              <a:defRPr/>
            </a:pPr>
            <a:r>
              <a:rPr lang="en-US" sz="2500" b="1" i="1" dirty="0">
                <a:solidFill>
                  <a:srgbClr val="276742"/>
                </a:solidFill>
                <a:latin typeface="Cambria" panose="02040503050406030204" pitchFamily="18" charset="0"/>
              </a:rPr>
              <a:t>	</a:t>
            </a:r>
            <a:r>
              <a:rPr lang="vi-VN" sz="2500" b="1" i="1" dirty="0">
                <a:solidFill>
                  <a:srgbClr val="276742"/>
                </a:solidFill>
                <a:latin typeface="Cambria" panose="02040503050406030204" pitchFamily="18" charset="0"/>
              </a:rPr>
              <a:t>Chào các bạn. Tôi là chuột xù. Tôi sẽ kể cho các bạn nghe câu chuyện phiêu lưu li kì của tôi và cậu bạn thân mèo nhép.</a:t>
            </a:r>
            <a:r>
              <a:rPr lang="en-US" sz="2500" b="1" i="1" dirty="0">
                <a:solidFill>
                  <a:srgbClr val="276742"/>
                </a:solidFill>
                <a:latin typeface="Cambria" panose="02040503050406030204" pitchFamily="18" charset="0"/>
              </a:rPr>
              <a:t> </a:t>
            </a:r>
            <a:r>
              <a:rPr lang="vi-VN" sz="2500" b="1" i="1" dirty="0">
                <a:solidFill>
                  <a:srgbClr val="276742"/>
                </a:solidFill>
                <a:latin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chẳng hiểu sao mèo nhép lại cứ muốn di chơi ở dó.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r>
              <a:rPr lang="en-US" sz="2500" b="1" i="1" dirty="0">
                <a:solidFill>
                  <a:srgbClr val="276742"/>
                </a:solidFill>
                <a:latin typeface="Cambria" panose="02040503050406030204" pitchFamily="18" charset="0"/>
              </a:rPr>
              <a:t> </a:t>
            </a:r>
          </a:p>
          <a:p>
            <a:pPr lvl="0" algn="just">
              <a:defRPr/>
            </a:pPr>
            <a:r>
              <a:rPr lang="en-US" sz="2500" b="1" i="1" dirty="0">
                <a:solidFill>
                  <a:srgbClr val="276742"/>
                </a:solidFill>
                <a:latin typeface="Cambria" panose="02040503050406030204" pitchFamily="18" charset="0"/>
              </a:rPr>
              <a:t>	</a:t>
            </a:r>
            <a:endParaRPr kumimoji="0" lang="en-US" sz="2500" b="1" i="1" u="none" strike="noStrike" kern="1200" cap="none" spc="0" normalizeH="0" baseline="0" noProof="0" dirty="0">
              <a:ln>
                <a:noFill/>
              </a:ln>
              <a:solidFill>
                <a:srgbClr val="276742"/>
              </a:solidFill>
              <a:effectLst/>
              <a:uLnTx/>
              <a:uFillTx/>
              <a:latin typeface="Cambria" panose="02040503050406030204" pitchFamily="18" charset="0"/>
            </a:endParaRPr>
          </a:p>
        </p:txBody>
      </p:sp>
      <p:pic>
        <p:nvPicPr>
          <p:cNvPr id="30" name="Picture 29" descr="A number and math symbols&#10;&#10;Description automatically generated">
            <a:extLst>
              <a:ext uri="{FF2B5EF4-FFF2-40B4-BE49-F238E27FC236}">
                <a16:creationId xmlns:a16="http://schemas.microsoft.com/office/drawing/2014/main" id="{29819E1E-DF1C-B4B6-63EE-829A5344225E}"/>
              </a:ext>
            </a:extLst>
          </p:cNvPr>
          <p:cNvPicPr>
            <a:picLocks noChangeAspect="1"/>
          </p:cNvPicPr>
          <p:nvPr/>
        </p:nvPicPr>
        <p:blipFill rotWithShape="1">
          <a:blip r:embed="rId2">
            <a:extLst>
              <a:ext uri="{28A0092B-C50C-407E-A947-70E740481C1C}">
                <a14:useLocalDpi xmlns:a14="http://schemas.microsoft.com/office/drawing/2010/main" val="0"/>
              </a:ext>
            </a:extLst>
          </a:blip>
          <a:srcRect l="1825" t="2958" r="80592" b="71168"/>
          <a:stretch/>
        </p:blipFill>
        <p:spPr>
          <a:xfrm>
            <a:off x="-115634" y="208612"/>
            <a:ext cx="1337615" cy="1294177"/>
          </a:xfrm>
          <a:prstGeom prst="rect">
            <a:avLst/>
          </a:prstGeom>
        </p:spPr>
      </p:pic>
      <p:pic>
        <p:nvPicPr>
          <p:cNvPr id="3" name="Picture 2">
            <a:extLst>
              <a:ext uri="{FF2B5EF4-FFF2-40B4-BE49-F238E27FC236}">
                <a16:creationId xmlns:a16="http://schemas.microsoft.com/office/drawing/2014/main" id="{EE077736-81DB-2132-8FE6-AF9147F85686}"/>
              </a:ext>
            </a:extLst>
          </p:cNvPr>
          <p:cNvPicPr>
            <a:picLocks noChangeAspect="1"/>
          </p:cNvPicPr>
          <p:nvPr/>
        </p:nvPicPr>
        <p:blipFill>
          <a:blip r:embed="rId3"/>
          <a:stretch>
            <a:fillRect/>
          </a:stretch>
        </p:blipFill>
        <p:spPr>
          <a:xfrm>
            <a:off x="8194605" y="1330499"/>
            <a:ext cx="3574705" cy="5372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188005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05BEA0-0DD7-E930-D351-41B5BF5F52BD}"/>
              </a:ext>
            </a:extLst>
          </p:cNvPr>
          <p:cNvGrpSpPr/>
          <p:nvPr/>
        </p:nvGrpSpPr>
        <p:grpSpPr>
          <a:xfrm>
            <a:off x="692727" y="281354"/>
            <a:ext cx="11111346" cy="1002757"/>
            <a:chOff x="853438" y="638750"/>
            <a:chExt cx="10806545" cy="928841"/>
          </a:xfrm>
        </p:grpSpPr>
        <p:sp>
          <p:nvSpPr>
            <p:cNvPr id="9" name="Rectangle: Rounded Corners 8">
              <a:extLst>
                <a:ext uri="{FF2B5EF4-FFF2-40B4-BE49-F238E27FC236}">
                  <a16:creationId xmlns:a16="http://schemas.microsoft.com/office/drawing/2014/main" id="{8E7E402B-D22A-A147-49EA-591EB40C1258}"/>
                </a:ext>
              </a:extLst>
            </p:cNvPr>
            <p:cNvSpPr/>
            <p:nvPr/>
          </p:nvSpPr>
          <p:spPr>
            <a:xfrm>
              <a:off x="1014153" y="638750"/>
              <a:ext cx="10485116" cy="928841"/>
            </a:xfrm>
            <a:prstGeom prst="roundRect">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D7D70B62-5F27-7BCF-7F39-8431D55F9441}"/>
                </a:ext>
              </a:extLst>
            </p:cNvPr>
            <p:cNvSpPr txBox="1"/>
            <p:nvPr/>
          </p:nvSpPr>
          <p:spPr>
            <a:xfrm>
              <a:off x="853438" y="800042"/>
              <a:ext cx="10806545" cy="598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Đọc các đoạn văn dưới đây và trả lời câu hỏi</a:t>
              </a:r>
              <a:endPar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296F43E-363A-C439-8406-9490CE285250}"/>
              </a:ext>
            </a:extLst>
          </p:cNvPr>
          <p:cNvSpPr txBox="1"/>
          <p:nvPr/>
        </p:nvSpPr>
        <p:spPr>
          <a:xfrm>
            <a:off x="3725701" y="1458238"/>
            <a:ext cx="5375769" cy="3939540"/>
          </a:xfrm>
          <a:prstGeom prst="rect">
            <a:avLst/>
          </a:prstGeom>
          <a:noFill/>
        </p:spPr>
        <p:txBody>
          <a:bodyPr wrap="square" rtlCol="0">
            <a:spAutoFit/>
          </a:bodyPr>
          <a:lstStyle/>
          <a:p>
            <a:pPr lvl="0" algn="just">
              <a:defRPr/>
            </a:pPr>
            <a:r>
              <a:rPr lang="en-US" sz="2500" b="1" i="1" dirty="0">
                <a:solidFill>
                  <a:srgbClr val="276742"/>
                </a:solidFill>
                <a:latin typeface="Cambria" panose="02040503050406030204" pitchFamily="18" charset="0"/>
              </a:rPr>
              <a:t>	</a:t>
            </a:r>
            <a:r>
              <a:rPr lang="vi-VN" sz="2500" b="1" i="1" dirty="0">
                <a:solidFill>
                  <a:srgbClr val="276742"/>
                </a:solidFill>
                <a:latin typeface="Cambria" panose="02040503050406030204" pitchFamily="18" charset="0"/>
              </a:rPr>
              <a:t>Trên lưng bác ngựa trở về, tôi vẫn giả vờ nằm </a:t>
            </a:r>
            <a:r>
              <a:rPr lang="vi-VN" sz="2500" b="1" i="1" dirty="0" err="1">
                <a:solidFill>
                  <a:srgbClr val="276742"/>
                </a:solidFill>
                <a:latin typeface="Cambria" panose="02040503050406030204" pitchFamily="18" charset="0"/>
              </a:rPr>
              <a:t>thiêm</a:t>
            </a:r>
            <a:r>
              <a:rPr lang="vi-VN" sz="2500" b="1" i="1" dirty="0">
                <a:solidFill>
                  <a:srgbClr val="276742"/>
                </a:solidFill>
                <a:latin typeface="Cambria" panose="02040503050406030204" pitchFamily="18" charset="0"/>
              </a:rPr>
              <a:t> thiếp. Mèo nhép chắc là biết lỗi, cứ sụt sịt, sụt sịt, nước mắt rơi ướt cả bộ lông của tôi. So với lúc cậu ấy khăng </a:t>
            </a:r>
            <a:r>
              <a:rPr lang="vi-VN" sz="2500" b="1" i="1" dirty="0" err="1">
                <a:solidFill>
                  <a:srgbClr val="276742"/>
                </a:solidFill>
                <a:latin typeface="Cambria" panose="02040503050406030204" pitchFamily="18" charset="0"/>
              </a:rPr>
              <a:t>khăng</a:t>
            </a:r>
            <a:r>
              <a:rPr lang="vi-VN" sz="2500" b="1" i="1" dirty="0">
                <a:solidFill>
                  <a:srgbClr val="276742"/>
                </a:solidFill>
                <a:latin typeface="Cambria" panose="02040503050406030204" pitchFamily="18" charset="0"/>
              </a:rPr>
              <a:t> đòi sang sông chơi thì bây giờ trông cậu ấy thật quá khác biệt. Tôi phải cô nén cười. Cứ dễ cậu ấy ăn hận một lúc nữa, như thế mới có bài học chứ.</a:t>
            </a:r>
            <a:endParaRPr kumimoji="0" lang="en-US" sz="2500" b="1" i="1" u="none" strike="noStrike" kern="1200" cap="none" spc="0" normalizeH="0" baseline="0" noProof="0" dirty="0">
              <a:ln>
                <a:noFill/>
              </a:ln>
              <a:solidFill>
                <a:srgbClr val="276742"/>
              </a:solidFill>
              <a:effectLst/>
              <a:uLnTx/>
              <a:uFillTx/>
              <a:latin typeface="Cambria" panose="02040503050406030204" pitchFamily="18" charset="0"/>
            </a:endParaRPr>
          </a:p>
        </p:txBody>
      </p:sp>
      <p:pic>
        <p:nvPicPr>
          <p:cNvPr id="30" name="Picture 29" descr="A number and math symbols&#10;&#10;Description automatically generated">
            <a:extLst>
              <a:ext uri="{FF2B5EF4-FFF2-40B4-BE49-F238E27FC236}">
                <a16:creationId xmlns:a16="http://schemas.microsoft.com/office/drawing/2014/main" id="{29819E1E-DF1C-B4B6-63EE-829A5344225E}"/>
              </a:ext>
            </a:extLst>
          </p:cNvPr>
          <p:cNvPicPr>
            <a:picLocks noChangeAspect="1"/>
          </p:cNvPicPr>
          <p:nvPr/>
        </p:nvPicPr>
        <p:blipFill rotWithShape="1">
          <a:blip r:embed="rId2">
            <a:extLst>
              <a:ext uri="{28A0092B-C50C-407E-A947-70E740481C1C}">
                <a14:useLocalDpi xmlns:a14="http://schemas.microsoft.com/office/drawing/2010/main" val="0"/>
              </a:ext>
            </a:extLst>
          </a:blip>
          <a:srcRect l="1825" t="2958" r="80592" b="71168"/>
          <a:stretch/>
        </p:blipFill>
        <p:spPr>
          <a:xfrm>
            <a:off x="-115634" y="208612"/>
            <a:ext cx="1337615" cy="1294177"/>
          </a:xfrm>
          <a:prstGeom prst="rect">
            <a:avLst/>
          </a:prstGeom>
        </p:spPr>
      </p:pic>
      <p:pic>
        <p:nvPicPr>
          <p:cNvPr id="3" name="Picture 2" descr="A cartoon mouse riding a cheese&#10;&#10;Description automatically generated">
            <a:extLst>
              <a:ext uri="{FF2B5EF4-FFF2-40B4-BE49-F238E27FC236}">
                <a16:creationId xmlns:a16="http://schemas.microsoft.com/office/drawing/2014/main" id="{EDC8E8FC-05B2-2F3C-66F2-3E8DD409EF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64281" y="3040456"/>
            <a:ext cx="4029740" cy="4029740"/>
          </a:xfrm>
          <a:prstGeom prst="rect">
            <a:avLst/>
          </a:prstGeom>
        </p:spPr>
      </p:pic>
      <p:pic>
        <p:nvPicPr>
          <p:cNvPr id="5" name="Picture 4" descr="A cartoon cat sitting on a rainbow&#10;&#10;Description automatically generated">
            <a:extLst>
              <a:ext uri="{FF2B5EF4-FFF2-40B4-BE49-F238E27FC236}">
                <a16:creationId xmlns:a16="http://schemas.microsoft.com/office/drawing/2014/main" id="{B3888183-8BE8-2453-B20A-F7F452C4BD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51" y="3229055"/>
            <a:ext cx="3694370" cy="3173464"/>
          </a:xfrm>
          <a:prstGeom prst="rect">
            <a:avLst/>
          </a:prstGeom>
        </p:spPr>
      </p:pic>
    </p:spTree>
    <p:extLst>
      <p:ext uri="{BB962C8B-B14F-4D97-AF65-F5344CB8AC3E}">
        <p14:creationId xmlns:p14="http://schemas.microsoft.com/office/powerpoint/2010/main" val="266050662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05BEA0-0DD7-E930-D351-41B5BF5F52BD}"/>
              </a:ext>
            </a:extLst>
          </p:cNvPr>
          <p:cNvGrpSpPr/>
          <p:nvPr/>
        </p:nvGrpSpPr>
        <p:grpSpPr>
          <a:xfrm>
            <a:off x="692727" y="281354"/>
            <a:ext cx="11111346" cy="1002757"/>
            <a:chOff x="853438" y="638750"/>
            <a:chExt cx="10806545" cy="928841"/>
          </a:xfrm>
        </p:grpSpPr>
        <p:sp>
          <p:nvSpPr>
            <p:cNvPr id="9" name="Rectangle: Rounded Corners 8">
              <a:extLst>
                <a:ext uri="{FF2B5EF4-FFF2-40B4-BE49-F238E27FC236}">
                  <a16:creationId xmlns:a16="http://schemas.microsoft.com/office/drawing/2014/main" id="{8E7E402B-D22A-A147-49EA-591EB40C1258}"/>
                </a:ext>
              </a:extLst>
            </p:cNvPr>
            <p:cNvSpPr/>
            <p:nvPr/>
          </p:nvSpPr>
          <p:spPr>
            <a:xfrm>
              <a:off x="1014153" y="638750"/>
              <a:ext cx="10485116" cy="928841"/>
            </a:xfrm>
            <a:prstGeom prst="roundRect">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D7D70B62-5F27-7BCF-7F39-8431D55F9441}"/>
                </a:ext>
              </a:extLst>
            </p:cNvPr>
            <p:cNvSpPr txBox="1"/>
            <p:nvPr/>
          </p:nvSpPr>
          <p:spPr>
            <a:xfrm>
              <a:off x="853438" y="800042"/>
              <a:ext cx="10806545" cy="598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Đọc các đoạn văn dưới đây và trả lời câu hỏi</a:t>
              </a:r>
              <a:endPar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endParaRPr>
            </a:p>
          </p:txBody>
        </p:sp>
      </p:grpSp>
      <p:pic>
        <p:nvPicPr>
          <p:cNvPr id="30" name="Picture 29" descr="A number and math symbols&#10;&#10;Description automatically generated">
            <a:extLst>
              <a:ext uri="{FF2B5EF4-FFF2-40B4-BE49-F238E27FC236}">
                <a16:creationId xmlns:a16="http://schemas.microsoft.com/office/drawing/2014/main" id="{29819E1E-DF1C-B4B6-63EE-829A5344225E}"/>
              </a:ext>
            </a:extLst>
          </p:cNvPr>
          <p:cNvPicPr>
            <a:picLocks noChangeAspect="1"/>
          </p:cNvPicPr>
          <p:nvPr/>
        </p:nvPicPr>
        <p:blipFill rotWithShape="1">
          <a:blip r:embed="rId2">
            <a:extLst>
              <a:ext uri="{28A0092B-C50C-407E-A947-70E740481C1C}">
                <a14:useLocalDpi xmlns:a14="http://schemas.microsoft.com/office/drawing/2010/main" val="0"/>
              </a:ext>
            </a:extLst>
          </a:blip>
          <a:srcRect l="1825" t="2958" r="80592" b="71168"/>
          <a:stretch/>
        </p:blipFill>
        <p:spPr>
          <a:xfrm>
            <a:off x="-115634" y="208612"/>
            <a:ext cx="1337615" cy="1294177"/>
          </a:xfrm>
          <a:prstGeom prst="rect">
            <a:avLst/>
          </a:prstGeom>
        </p:spPr>
      </p:pic>
      <p:grpSp>
        <p:nvGrpSpPr>
          <p:cNvPr id="11" name="Group 10">
            <a:extLst>
              <a:ext uri="{FF2B5EF4-FFF2-40B4-BE49-F238E27FC236}">
                <a16:creationId xmlns:a16="http://schemas.microsoft.com/office/drawing/2014/main" id="{F64A60A5-CB0A-D247-5991-28B48627D9CD}"/>
              </a:ext>
            </a:extLst>
          </p:cNvPr>
          <p:cNvGrpSpPr/>
          <p:nvPr/>
        </p:nvGrpSpPr>
        <p:grpSpPr>
          <a:xfrm>
            <a:off x="404967" y="1530980"/>
            <a:ext cx="11399106" cy="1121805"/>
            <a:chOff x="1131555" y="2024773"/>
            <a:chExt cx="3379696" cy="1588895"/>
          </a:xfrm>
        </p:grpSpPr>
        <p:sp>
          <p:nvSpPr>
            <p:cNvPr id="12" name="Rectangle: Rounded Corners 31">
              <a:extLst>
                <a:ext uri="{FF2B5EF4-FFF2-40B4-BE49-F238E27FC236}">
                  <a16:creationId xmlns:a16="http://schemas.microsoft.com/office/drawing/2014/main" id="{D8F9B2DB-4671-E04B-D54A-1210F0C5DCCA}"/>
                </a:ext>
              </a:extLst>
            </p:cNvPr>
            <p:cNvSpPr/>
            <p:nvPr/>
          </p:nvSpPr>
          <p:spPr>
            <a:xfrm>
              <a:off x="1131555" y="2024773"/>
              <a:ext cx="3379696" cy="158889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4ED9046-A8BC-6419-FF2B-32CDEEC9EB28}"/>
                </a:ext>
              </a:extLst>
            </p:cNvPr>
            <p:cNvSpPr txBox="1"/>
            <p:nvPr/>
          </p:nvSpPr>
          <p:spPr>
            <a:xfrm>
              <a:off x="1194425" y="2026551"/>
              <a:ext cx="3253955" cy="1525743"/>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a. </a:t>
              </a:r>
              <a:r>
                <a:rPr lang="vi-VN" sz="3200" b="1" i="1" dirty="0">
                  <a:solidFill>
                    <a:srgbClr val="276742"/>
                  </a:solidFill>
                  <a:latin typeface="Cambria" panose="02040503050406030204" pitchFamily="18" charset="0"/>
                </a:rPr>
                <a:t>Các đoạn văn trên kể lại câu chuyện theo lời của nhân vật nào?</a:t>
              </a:r>
              <a:endParaRPr lang="en-US" sz="3200" b="1" i="1" dirty="0">
                <a:solidFill>
                  <a:srgbClr val="276742"/>
                </a:solidFill>
                <a:latin typeface="Cambria" panose="02040503050406030204" pitchFamily="18" charset="0"/>
              </a:endParaRPr>
            </a:p>
          </p:txBody>
        </p:sp>
      </p:grpSp>
      <p:grpSp>
        <p:nvGrpSpPr>
          <p:cNvPr id="15" name="Group 14">
            <a:extLst>
              <a:ext uri="{FF2B5EF4-FFF2-40B4-BE49-F238E27FC236}">
                <a16:creationId xmlns:a16="http://schemas.microsoft.com/office/drawing/2014/main" id="{1352E729-F11B-6257-8A83-CD1F7A3868AA}"/>
              </a:ext>
            </a:extLst>
          </p:cNvPr>
          <p:cNvGrpSpPr/>
          <p:nvPr/>
        </p:nvGrpSpPr>
        <p:grpSpPr>
          <a:xfrm>
            <a:off x="404967" y="2745753"/>
            <a:ext cx="11429154" cy="1100384"/>
            <a:chOff x="1097280" y="2044931"/>
            <a:chExt cx="3451660" cy="1591613"/>
          </a:xfrm>
        </p:grpSpPr>
        <p:sp>
          <p:nvSpPr>
            <p:cNvPr id="16" name="Rectangle: Rounded Corners 40">
              <a:extLst>
                <a:ext uri="{FF2B5EF4-FFF2-40B4-BE49-F238E27FC236}">
                  <a16:creationId xmlns:a16="http://schemas.microsoft.com/office/drawing/2014/main" id="{AEBC5A7A-50C7-B1F3-30A6-20CE5F36221A}"/>
                </a:ext>
              </a:extLst>
            </p:cNvPr>
            <p:cNvSpPr/>
            <p:nvPr/>
          </p:nvSpPr>
          <p:spPr>
            <a:xfrm>
              <a:off x="1097280" y="2044931"/>
              <a:ext cx="3442585" cy="1591613"/>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EB971B2-C5D2-D177-71D8-1F5BB1A39CBB}"/>
                </a:ext>
              </a:extLst>
            </p:cNvPr>
            <p:cNvSpPr txBox="1"/>
            <p:nvPr/>
          </p:nvSpPr>
          <p:spPr>
            <a:xfrm>
              <a:off x="1142039" y="2080337"/>
              <a:ext cx="3406901" cy="1167089"/>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b. </a:t>
              </a:r>
              <a:r>
                <a:rPr lang="vi-VN" sz="3200" b="1" i="1" dirty="0">
                  <a:solidFill>
                    <a:srgbClr val="276742"/>
                  </a:solidFill>
                  <a:latin typeface="Cambria" panose="02040503050406030204" pitchFamily="18" charset="0"/>
                </a:rPr>
                <a:t>Nhân vật đó dùng những từ ngữ nào để gọi mình và các nhân vật khác?</a:t>
              </a:r>
              <a:endParaRPr lang="en-US" sz="3200" b="1" i="1" dirty="0">
                <a:solidFill>
                  <a:srgbClr val="276742"/>
                </a:solidFill>
                <a:latin typeface="Cambria" panose="02040503050406030204" pitchFamily="18" charset="0"/>
              </a:endParaRPr>
            </a:p>
          </p:txBody>
        </p:sp>
      </p:grpSp>
      <p:grpSp>
        <p:nvGrpSpPr>
          <p:cNvPr id="18" name="Group 17">
            <a:extLst>
              <a:ext uri="{FF2B5EF4-FFF2-40B4-BE49-F238E27FC236}">
                <a16:creationId xmlns:a16="http://schemas.microsoft.com/office/drawing/2014/main" id="{1352E729-F11B-6257-8A83-CD1F7A3868AA}"/>
              </a:ext>
            </a:extLst>
          </p:cNvPr>
          <p:cNvGrpSpPr/>
          <p:nvPr/>
        </p:nvGrpSpPr>
        <p:grpSpPr>
          <a:xfrm>
            <a:off x="479070" y="4086832"/>
            <a:ext cx="11429154" cy="586815"/>
            <a:chOff x="1097280" y="2044931"/>
            <a:chExt cx="3451660" cy="1591613"/>
          </a:xfrm>
        </p:grpSpPr>
        <p:sp>
          <p:nvSpPr>
            <p:cNvPr id="19" name="Rectangle: Rounded Corners 40">
              <a:extLst>
                <a:ext uri="{FF2B5EF4-FFF2-40B4-BE49-F238E27FC236}">
                  <a16:creationId xmlns:a16="http://schemas.microsoft.com/office/drawing/2014/main" id="{AEBC5A7A-50C7-B1F3-30A6-20CE5F36221A}"/>
                </a:ext>
              </a:extLst>
            </p:cNvPr>
            <p:cNvSpPr/>
            <p:nvPr/>
          </p:nvSpPr>
          <p:spPr>
            <a:xfrm>
              <a:off x="1097280" y="2044931"/>
              <a:ext cx="3442585" cy="1591613"/>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B971B2-C5D2-D177-71D8-1F5BB1A39CBB}"/>
                </a:ext>
              </a:extLst>
            </p:cNvPr>
            <p:cNvSpPr txBox="1"/>
            <p:nvPr/>
          </p:nvSpPr>
          <p:spPr>
            <a:xfrm>
              <a:off x="1142039" y="2080336"/>
              <a:ext cx="3406901" cy="845828"/>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c. </a:t>
              </a:r>
              <a:r>
                <a:rPr lang="en-US" sz="3200" b="1" i="1" dirty="0" err="1">
                  <a:solidFill>
                    <a:srgbClr val="276742"/>
                  </a:solidFill>
                  <a:latin typeface="Cambria" panose="02040503050406030204" pitchFamily="18" charset="0"/>
                </a:rPr>
                <a:t>Những</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từ</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ngữ</a:t>
              </a:r>
              <a:r>
                <a:rPr lang="en-US" sz="3200" b="1" i="1" dirty="0">
                  <a:solidFill>
                    <a:srgbClr val="276742"/>
                  </a:solidFill>
                  <a:latin typeface="Cambria" panose="02040503050406030204" pitchFamily="18" charset="0"/>
                </a:rPr>
                <a:t> in </a:t>
              </a:r>
              <a:r>
                <a:rPr lang="en-US" sz="3200" b="1" i="1" dirty="0" err="1">
                  <a:solidFill>
                    <a:srgbClr val="276742"/>
                  </a:solidFill>
                  <a:latin typeface="Cambria" panose="02040503050406030204" pitchFamily="18" charset="0"/>
                </a:rPr>
                <a:t>đậm</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thể</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hiện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điều</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gì</a:t>
              </a:r>
              <a:r>
                <a:rPr lang="en-US" sz="3200" b="1" i="1" dirty="0">
                  <a:solidFill>
                    <a:srgbClr val="276742"/>
                  </a:solidFill>
                  <a:latin typeface="Cambria" panose="02040503050406030204" pitchFamily="18" charset="0"/>
                </a:rPr>
                <a:t>? </a:t>
              </a:r>
            </a:p>
          </p:txBody>
        </p:sp>
      </p:grpSp>
      <p:grpSp>
        <p:nvGrpSpPr>
          <p:cNvPr id="21" name="Group 20">
            <a:extLst>
              <a:ext uri="{FF2B5EF4-FFF2-40B4-BE49-F238E27FC236}">
                <a16:creationId xmlns:a16="http://schemas.microsoft.com/office/drawing/2014/main" id="{1352E729-F11B-6257-8A83-CD1F7A3868AA}"/>
              </a:ext>
            </a:extLst>
          </p:cNvPr>
          <p:cNvGrpSpPr/>
          <p:nvPr/>
        </p:nvGrpSpPr>
        <p:grpSpPr>
          <a:xfrm>
            <a:off x="449020" y="4964364"/>
            <a:ext cx="11429075" cy="1295034"/>
            <a:chOff x="1097280" y="2044931"/>
            <a:chExt cx="3442585" cy="1255395"/>
          </a:xfrm>
        </p:grpSpPr>
        <p:sp>
          <p:nvSpPr>
            <p:cNvPr id="22" name="Rectangle: Rounded Corners 40">
              <a:extLst>
                <a:ext uri="{FF2B5EF4-FFF2-40B4-BE49-F238E27FC236}">
                  <a16:creationId xmlns:a16="http://schemas.microsoft.com/office/drawing/2014/main" id="{AEBC5A7A-50C7-B1F3-30A6-20CE5F36221A}"/>
                </a:ext>
              </a:extLst>
            </p:cNvPr>
            <p:cNvSpPr/>
            <p:nvPr/>
          </p:nvSpPr>
          <p:spPr>
            <a:xfrm>
              <a:off x="1097280" y="2044931"/>
              <a:ext cx="3442585" cy="125539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EB971B2-C5D2-D177-71D8-1F5BB1A39CBB}"/>
                </a:ext>
              </a:extLst>
            </p:cNvPr>
            <p:cNvSpPr txBox="1"/>
            <p:nvPr/>
          </p:nvSpPr>
          <p:spPr>
            <a:xfrm>
              <a:off x="1142039" y="2080336"/>
              <a:ext cx="2738971" cy="1044246"/>
            </a:xfrm>
            <a:prstGeom prst="rect">
              <a:avLst/>
            </a:prstGeom>
            <a:noFill/>
          </p:spPr>
          <p:txBody>
            <a:bodyPr wrap="square">
              <a:spAutoFit/>
            </a:bodyPr>
            <a:lstStyle/>
            <a:p>
              <a:pPr lvl="0">
                <a:defRPr/>
              </a:pPr>
              <a:r>
                <a:rPr lang="en-US" sz="3200" b="1" i="1" dirty="0">
                  <a:solidFill>
                    <a:srgbClr val="276742"/>
                  </a:solidFill>
                  <a:latin typeface="Cambria" panose="02040503050406030204" pitchFamily="18" charset="0"/>
                </a:rPr>
                <a:t>d. </a:t>
              </a:r>
              <a:r>
                <a:rPr lang="en-US" sz="3200" b="1" i="1" dirty="0" err="1">
                  <a:solidFill>
                    <a:srgbClr val="276742"/>
                  </a:solidFill>
                  <a:latin typeface="Cambria" panose="02040503050406030204" pitchFamily="18" charset="0"/>
                </a:rPr>
                <a:t>Cách</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kể</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chuyện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trong</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các</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đoạn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văn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trên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có</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gì</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khác</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với</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cách</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kể</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chuyện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trong</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bài</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văn</a:t>
              </a:r>
              <a:r>
                <a:rPr lang="en-US" sz="3200" b="1" i="1" dirty="0">
                  <a:solidFill>
                    <a:srgbClr val="276742"/>
                  </a:solidFill>
                  <a:latin typeface="Cambria" panose="02040503050406030204" pitchFamily="18" charset="0"/>
                </a:rPr>
                <a:t> </a:t>
              </a:r>
              <a:r>
                <a:rPr lang="en-US" sz="3200" b="1" i="1" dirty="0" err="1">
                  <a:solidFill>
                    <a:srgbClr val="276742"/>
                  </a:solidFill>
                  <a:latin typeface="Cambria" panose="02040503050406030204" pitchFamily="18" charset="0"/>
                </a:rPr>
                <a:t>trang</a:t>
              </a:r>
              <a:r>
                <a:rPr lang="en-US" sz="3200" b="1" i="1" dirty="0">
                  <a:solidFill>
                    <a:srgbClr val="276742"/>
                  </a:solidFill>
                  <a:latin typeface="Cambria" panose="02040503050406030204" pitchFamily="18" charset="0"/>
                </a:rPr>
                <a:t> 11?</a:t>
              </a:r>
            </a:p>
          </p:txBody>
        </p:sp>
      </p:grpSp>
      <p:pic>
        <p:nvPicPr>
          <p:cNvPr id="3" name="Picture 2" descr="A cartoon mouse riding a cheese&#10;&#10;Description automatically generated">
            <a:extLst>
              <a:ext uri="{FF2B5EF4-FFF2-40B4-BE49-F238E27FC236}">
                <a16:creationId xmlns:a16="http://schemas.microsoft.com/office/drawing/2014/main" id="{EDC8E8FC-05B2-2F3C-66F2-3E8DD409EF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194439" y="3870614"/>
            <a:ext cx="3199581" cy="3199581"/>
          </a:xfrm>
          <a:prstGeom prst="rect">
            <a:avLst/>
          </a:prstGeom>
        </p:spPr>
      </p:pic>
    </p:spTree>
    <p:extLst>
      <p:ext uri="{BB962C8B-B14F-4D97-AF65-F5344CB8AC3E}">
        <p14:creationId xmlns:p14="http://schemas.microsoft.com/office/powerpoint/2010/main" val="263741498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64A60A5-CB0A-D247-5991-28B48627D9CD}"/>
              </a:ext>
            </a:extLst>
          </p:cNvPr>
          <p:cNvGrpSpPr/>
          <p:nvPr/>
        </p:nvGrpSpPr>
        <p:grpSpPr>
          <a:xfrm>
            <a:off x="395343" y="589935"/>
            <a:ext cx="11399106" cy="1497651"/>
            <a:chOff x="1131555" y="2024773"/>
            <a:chExt cx="3379696" cy="1588895"/>
          </a:xfrm>
        </p:grpSpPr>
        <p:sp>
          <p:nvSpPr>
            <p:cNvPr id="32" name="Rectangle: Rounded Corners 31">
              <a:extLst>
                <a:ext uri="{FF2B5EF4-FFF2-40B4-BE49-F238E27FC236}">
                  <a16:creationId xmlns:a16="http://schemas.microsoft.com/office/drawing/2014/main" id="{D8F9B2DB-4671-E04B-D54A-1210F0C5DCCA}"/>
                </a:ext>
              </a:extLst>
            </p:cNvPr>
            <p:cNvSpPr/>
            <p:nvPr/>
          </p:nvSpPr>
          <p:spPr>
            <a:xfrm>
              <a:off x="1131555" y="2024773"/>
              <a:ext cx="3379696" cy="158889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4ED9046-A8BC-6419-FF2B-32CDEEC9EB28}"/>
                </a:ext>
              </a:extLst>
            </p:cNvPr>
            <p:cNvSpPr txBox="1"/>
            <p:nvPr/>
          </p:nvSpPr>
          <p:spPr>
            <a:xfrm>
              <a:off x="1194426" y="2110633"/>
              <a:ext cx="3253955" cy="1404068"/>
            </a:xfrm>
            <a:prstGeom prst="rect">
              <a:avLst/>
            </a:prstGeom>
            <a:noFill/>
          </p:spPr>
          <p:txBody>
            <a:bodyPr wrap="square">
              <a:spAutoFit/>
            </a:bodyPr>
            <a:lstStyle/>
            <a:p>
              <a:pPr marL="742950" lvl="0" indent="-742950">
                <a:buAutoNum type="alphaLcPeriod"/>
                <a:defRPr/>
              </a:pPr>
              <a:r>
                <a:rPr lang="vi-VN" sz="4000" b="1" i="1" dirty="0">
                  <a:solidFill>
                    <a:srgbClr val="276742"/>
                  </a:solidFill>
                  <a:latin typeface="Cambria" panose="02040503050406030204" pitchFamily="18" charset="0"/>
                </a:rPr>
                <a:t>Các đoạn văn trên kể lại câu chuyện theo lời của nhân vật nào?</a:t>
              </a:r>
              <a:endParaRPr lang="en-US" sz="4000" b="1" i="1" dirty="0">
                <a:solidFill>
                  <a:srgbClr val="276742"/>
                </a:solidFill>
                <a:latin typeface="Cambria" panose="02040503050406030204" pitchFamily="18" charset="0"/>
              </a:endParaRPr>
            </a:p>
          </p:txBody>
        </p:sp>
      </p:grpSp>
      <p:grpSp>
        <p:nvGrpSpPr>
          <p:cNvPr id="34" name="Group 33">
            <a:extLst>
              <a:ext uri="{FF2B5EF4-FFF2-40B4-BE49-F238E27FC236}">
                <a16:creationId xmlns:a16="http://schemas.microsoft.com/office/drawing/2014/main" id="{B197EA01-F719-D5B0-06FC-A711FE80AF9F}"/>
              </a:ext>
            </a:extLst>
          </p:cNvPr>
          <p:cNvGrpSpPr/>
          <p:nvPr/>
        </p:nvGrpSpPr>
        <p:grpSpPr>
          <a:xfrm>
            <a:off x="395343" y="2373288"/>
            <a:ext cx="11516798" cy="1995681"/>
            <a:chOff x="1097279" y="2044930"/>
            <a:chExt cx="10713589" cy="2026813"/>
          </a:xfrm>
        </p:grpSpPr>
        <p:sp>
          <p:nvSpPr>
            <p:cNvPr id="35" name="Rectangle: Rounded Corners 34">
              <a:extLst>
                <a:ext uri="{FF2B5EF4-FFF2-40B4-BE49-F238E27FC236}">
                  <a16:creationId xmlns:a16="http://schemas.microsoft.com/office/drawing/2014/main" id="{6AE7A6AA-A2E9-9A0C-4282-061DC60E4F45}"/>
                </a:ext>
              </a:extLst>
            </p:cNvPr>
            <p:cNvSpPr/>
            <p:nvPr/>
          </p:nvSpPr>
          <p:spPr>
            <a:xfrm>
              <a:off x="1097279" y="2044930"/>
              <a:ext cx="10713589" cy="2026813"/>
            </a:xfrm>
            <a:prstGeom prst="roundRect">
              <a:avLst>
                <a:gd name="adj" fmla="val 40803"/>
              </a:avLst>
            </a:prstGeom>
            <a:solidFill>
              <a:srgbClr val="FDBD1F"/>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5BFFCDC-E4FF-BC52-9C61-C0A0E0C75FAC}"/>
                </a:ext>
              </a:extLst>
            </p:cNvPr>
            <p:cNvSpPr txBox="1"/>
            <p:nvPr/>
          </p:nvSpPr>
          <p:spPr>
            <a:xfrm>
              <a:off x="1165227" y="2490095"/>
              <a:ext cx="10501682" cy="13440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đoạn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lời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xù</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 name="Picture 1" descr="A cartoon mouse riding a cheese&#10;&#10;Description automatically generated">
            <a:extLst>
              <a:ext uri="{FF2B5EF4-FFF2-40B4-BE49-F238E27FC236}">
                <a16:creationId xmlns:a16="http://schemas.microsoft.com/office/drawing/2014/main" id="{423CC223-B200-3FD9-7759-676BAFCB4B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64281" y="3040456"/>
            <a:ext cx="4029740" cy="4029740"/>
          </a:xfrm>
          <a:prstGeom prst="rect">
            <a:avLst/>
          </a:prstGeom>
        </p:spPr>
      </p:pic>
    </p:spTree>
    <p:extLst>
      <p:ext uri="{BB962C8B-B14F-4D97-AF65-F5344CB8AC3E}">
        <p14:creationId xmlns:p14="http://schemas.microsoft.com/office/powerpoint/2010/main" val="54237146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1352E729-F11B-6257-8A83-CD1F7A3868AA}"/>
              </a:ext>
            </a:extLst>
          </p:cNvPr>
          <p:cNvGrpSpPr/>
          <p:nvPr/>
        </p:nvGrpSpPr>
        <p:grpSpPr>
          <a:xfrm>
            <a:off x="427370" y="717532"/>
            <a:ext cx="11399105" cy="1688123"/>
            <a:chOff x="1097280" y="2044930"/>
            <a:chExt cx="3442585" cy="1828960"/>
          </a:xfrm>
        </p:grpSpPr>
        <p:sp>
          <p:nvSpPr>
            <p:cNvPr id="41" name="Rectangle: Rounded Corners 40">
              <a:extLst>
                <a:ext uri="{FF2B5EF4-FFF2-40B4-BE49-F238E27FC236}">
                  <a16:creationId xmlns:a16="http://schemas.microsoft.com/office/drawing/2014/main" id="{AEBC5A7A-50C7-B1F3-30A6-20CE5F36221A}"/>
                </a:ext>
              </a:extLst>
            </p:cNvPr>
            <p:cNvSpPr/>
            <p:nvPr/>
          </p:nvSpPr>
          <p:spPr>
            <a:xfrm>
              <a:off x="1097280" y="2044930"/>
              <a:ext cx="3442585" cy="1828960"/>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DEB971B2-C5D2-D177-71D8-1F5BB1A39CBB}"/>
                </a:ext>
              </a:extLst>
            </p:cNvPr>
            <p:cNvSpPr txBox="1"/>
            <p:nvPr/>
          </p:nvSpPr>
          <p:spPr>
            <a:xfrm>
              <a:off x="1132964" y="2222288"/>
              <a:ext cx="3406901" cy="1433851"/>
            </a:xfrm>
            <a:prstGeom prst="rect">
              <a:avLst/>
            </a:prstGeom>
            <a:noFill/>
          </p:spPr>
          <p:txBody>
            <a:bodyPr wrap="square">
              <a:spAutoFit/>
            </a:bodyPr>
            <a:lstStyle/>
            <a:p>
              <a:pPr lvl="0">
                <a:defRPr/>
              </a:pPr>
              <a:r>
                <a:rPr lang="en-US" sz="4000" b="1" i="1" dirty="0">
                  <a:solidFill>
                    <a:srgbClr val="276742"/>
                  </a:solidFill>
                  <a:latin typeface="Cambria" panose="02040503050406030204" pitchFamily="18" charset="0"/>
                </a:rPr>
                <a:t>b. </a:t>
              </a:r>
              <a:r>
                <a:rPr lang="vi-VN" sz="4000" b="1" i="1" dirty="0">
                  <a:solidFill>
                    <a:srgbClr val="276742"/>
                  </a:solidFill>
                  <a:latin typeface="Cambria" panose="02040503050406030204" pitchFamily="18" charset="0"/>
                </a:rPr>
                <a:t>Nhân vật đó dùng những từ ngữ nào để gọi mình và các nhân vật khác?</a:t>
              </a:r>
              <a:endParaRPr lang="en-US" sz="4000" b="1" i="1" dirty="0">
                <a:solidFill>
                  <a:srgbClr val="276742"/>
                </a:solidFill>
                <a:latin typeface="Cambria" panose="02040503050406030204" pitchFamily="18" charset="0"/>
              </a:endParaRPr>
            </a:p>
          </p:txBody>
        </p:sp>
      </p:grpSp>
      <p:graphicFrame>
        <p:nvGraphicFramePr>
          <p:cNvPr id="7" name="Table 6">
            <a:extLst>
              <a:ext uri="{FF2B5EF4-FFF2-40B4-BE49-F238E27FC236}">
                <a16:creationId xmlns:a16="http://schemas.microsoft.com/office/drawing/2014/main" id="{694E4402-70A9-8176-C074-6783B0AF85BD}"/>
              </a:ext>
            </a:extLst>
          </p:cNvPr>
          <p:cNvGraphicFramePr>
            <a:graphicFrameLocks noGrp="1"/>
          </p:cNvGraphicFramePr>
          <p:nvPr>
            <p:extLst>
              <p:ext uri="{D42A27DB-BD31-4B8C-83A1-F6EECF244321}">
                <p14:modId xmlns:p14="http://schemas.microsoft.com/office/powerpoint/2010/main" val="1944682466"/>
              </p:ext>
            </p:extLst>
          </p:nvPr>
        </p:nvGraphicFramePr>
        <p:xfrm>
          <a:off x="427370" y="2905030"/>
          <a:ext cx="11232998" cy="3290631"/>
        </p:xfrm>
        <a:graphic>
          <a:graphicData uri="http://schemas.openxmlformats.org/drawingml/2006/table">
            <a:tbl>
              <a:tblPr firstRow="1" bandRow="1">
                <a:tableStyleId>{D27102A9-8310-4765-A935-A1911B00CA55}</a:tableStyleId>
              </a:tblPr>
              <a:tblGrid>
                <a:gridCol w="5616499">
                  <a:extLst>
                    <a:ext uri="{9D8B030D-6E8A-4147-A177-3AD203B41FA5}">
                      <a16:colId xmlns:a16="http://schemas.microsoft.com/office/drawing/2014/main" val="2908101386"/>
                    </a:ext>
                  </a:extLst>
                </a:gridCol>
                <a:gridCol w="5616499">
                  <a:extLst>
                    <a:ext uri="{9D8B030D-6E8A-4147-A177-3AD203B41FA5}">
                      <a16:colId xmlns:a16="http://schemas.microsoft.com/office/drawing/2014/main" val="1454842512"/>
                    </a:ext>
                  </a:extLst>
                </a:gridCol>
              </a:tblGrid>
              <a:tr h="109687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31067749"/>
                  </a:ext>
                </a:extLst>
              </a:tr>
              <a:tr h="109687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63623551"/>
                  </a:ext>
                </a:extLst>
              </a:tr>
              <a:tr h="109687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64157066"/>
                  </a:ext>
                </a:extLst>
              </a:tr>
            </a:tbl>
          </a:graphicData>
        </a:graphic>
      </p:graphicFrame>
      <p:sp>
        <p:nvSpPr>
          <p:cNvPr id="8" name="TextBox 7">
            <a:extLst>
              <a:ext uri="{FF2B5EF4-FFF2-40B4-BE49-F238E27FC236}">
                <a16:creationId xmlns:a16="http://schemas.microsoft.com/office/drawing/2014/main" id="{34FA87B5-28D1-285B-48F4-7E8413EC7FD6}"/>
              </a:ext>
            </a:extLst>
          </p:cNvPr>
          <p:cNvSpPr txBox="1"/>
          <p:nvPr/>
        </p:nvSpPr>
        <p:spPr>
          <a:xfrm>
            <a:off x="391971" y="3171017"/>
            <a:ext cx="5651898" cy="646331"/>
          </a:xfrm>
          <a:prstGeom prst="rect">
            <a:avLst/>
          </a:prstGeom>
          <a:noFill/>
        </p:spPr>
        <p:txBody>
          <a:bodyPr wrap="square" rtlCol="0">
            <a:spAutoFit/>
          </a:bodyPr>
          <a:lstStyle/>
          <a:p>
            <a:pPr lvl="0">
              <a:defRPr/>
            </a:pPr>
            <a:r>
              <a:rPr lang="en-US" sz="3600" b="1" i="1" dirty="0" err="1">
                <a:solidFill>
                  <a:srgbClr val="276742"/>
                </a:solidFill>
                <a:latin typeface="Cambria" panose="02040503050406030204" pitchFamily="18" charset="0"/>
              </a:rPr>
              <a:t>Từ</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để</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gọi</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mình</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chuột</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xù</a:t>
            </a:r>
            <a:r>
              <a:rPr lang="en-US" sz="3600" b="1" i="1" dirty="0">
                <a:solidFill>
                  <a:srgbClr val="276742"/>
                </a:solidFill>
                <a:latin typeface="Cambria" panose="02040503050406030204" pitchFamily="18" charset="0"/>
              </a:rPr>
              <a:t>):</a:t>
            </a:r>
          </a:p>
        </p:txBody>
      </p:sp>
      <p:sp>
        <p:nvSpPr>
          <p:cNvPr id="9" name="TextBox 8">
            <a:extLst>
              <a:ext uri="{FF2B5EF4-FFF2-40B4-BE49-F238E27FC236}">
                <a16:creationId xmlns:a16="http://schemas.microsoft.com/office/drawing/2014/main" id="{F2F4C126-0FF2-6533-4430-8BCCA77B71B5}"/>
              </a:ext>
            </a:extLst>
          </p:cNvPr>
          <p:cNvSpPr txBox="1"/>
          <p:nvPr/>
        </p:nvSpPr>
        <p:spPr>
          <a:xfrm>
            <a:off x="391971" y="4214725"/>
            <a:ext cx="5651898" cy="646331"/>
          </a:xfrm>
          <a:prstGeom prst="rect">
            <a:avLst/>
          </a:prstGeom>
          <a:noFill/>
        </p:spPr>
        <p:txBody>
          <a:bodyPr wrap="square" rtlCol="0">
            <a:spAutoFit/>
          </a:bodyPr>
          <a:lstStyle/>
          <a:p>
            <a:pPr lvl="0">
              <a:defRPr/>
            </a:pPr>
            <a:r>
              <a:rPr lang="en-US" sz="3600" b="1" i="1" dirty="0" err="1">
                <a:solidFill>
                  <a:srgbClr val="276742"/>
                </a:solidFill>
                <a:latin typeface="Cambria" panose="02040503050406030204" pitchFamily="18" charset="0"/>
              </a:rPr>
              <a:t>Từ</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để</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gọi</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mèo</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nhép</a:t>
            </a:r>
            <a:r>
              <a:rPr lang="en-US" sz="3600" b="1" i="1" dirty="0">
                <a:solidFill>
                  <a:srgbClr val="276742"/>
                </a:solidFill>
                <a:latin typeface="Cambria" panose="02040503050406030204" pitchFamily="18" charset="0"/>
              </a:rPr>
              <a:t>:</a:t>
            </a:r>
          </a:p>
        </p:txBody>
      </p:sp>
      <p:sp>
        <p:nvSpPr>
          <p:cNvPr id="10" name="TextBox 9">
            <a:extLst>
              <a:ext uri="{FF2B5EF4-FFF2-40B4-BE49-F238E27FC236}">
                <a16:creationId xmlns:a16="http://schemas.microsoft.com/office/drawing/2014/main" id="{E433E119-8A53-A99D-FCF2-2DD5A2F9940C}"/>
              </a:ext>
            </a:extLst>
          </p:cNvPr>
          <p:cNvSpPr txBox="1"/>
          <p:nvPr/>
        </p:nvSpPr>
        <p:spPr>
          <a:xfrm>
            <a:off x="348331" y="5293453"/>
            <a:ext cx="5651898" cy="646331"/>
          </a:xfrm>
          <a:prstGeom prst="rect">
            <a:avLst/>
          </a:prstGeom>
          <a:noFill/>
        </p:spPr>
        <p:txBody>
          <a:bodyPr wrap="square" rtlCol="0">
            <a:spAutoFit/>
          </a:bodyPr>
          <a:lstStyle/>
          <a:p>
            <a:pPr lvl="0">
              <a:defRPr/>
            </a:pPr>
            <a:r>
              <a:rPr lang="en-US" sz="3600" b="1" i="1" dirty="0" err="1">
                <a:solidFill>
                  <a:srgbClr val="276742"/>
                </a:solidFill>
                <a:latin typeface="Cambria" panose="02040503050406030204" pitchFamily="18" charset="0"/>
              </a:rPr>
              <a:t>Từ</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để</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gọi</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bác</a:t>
            </a:r>
            <a:r>
              <a:rPr lang="en-US" sz="3600" b="1" i="1" dirty="0">
                <a:solidFill>
                  <a:srgbClr val="276742"/>
                </a:solidFill>
                <a:latin typeface="Cambria" panose="02040503050406030204" pitchFamily="18" charset="0"/>
              </a:rPr>
              <a:t> </a:t>
            </a:r>
            <a:r>
              <a:rPr lang="en-US" sz="3600" b="1" i="1" dirty="0" err="1">
                <a:solidFill>
                  <a:srgbClr val="276742"/>
                </a:solidFill>
                <a:latin typeface="Cambria" panose="02040503050406030204" pitchFamily="18" charset="0"/>
              </a:rPr>
              <a:t>ngựa</a:t>
            </a:r>
            <a:r>
              <a:rPr lang="en-US" sz="3600" b="1" i="1" dirty="0">
                <a:solidFill>
                  <a:srgbClr val="276742"/>
                </a:solidFill>
                <a:latin typeface="Cambria" panose="02040503050406030204" pitchFamily="18" charset="0"/>
              </a:rPr>
              <a:t>:</a:t>
            </a:r>
          </a:p>
        </p:txBody>
      </p:sp>
      <p:sp>
        <p:nvSpPr>
          <p:cNvPr id="5" name="TextBox 4">
            <a:extLst>
              <a:ext uri="{FF2B5EF4-FFF2-40B4-BE49-F238E27FC236}">
                <a16:creationId xmlns:a16="http://schemas.microsoft.com/office/drawing/2014/main" id="{9A4508A4-3714-AD7F-E79A-FB57FE0F5311}"/>
              </a:ext>
            </a:extLst>
          </p:cNvPr>
          <p:cNvSpPr txBox="1"/>
          <p:nvPr/>
        </p:nvSpPr>
        <p:spPr>
          <a:xfrm>
            <a:off x="3900756" y="3147747"/>
            <a:ext cx="9902726" cy="646331"/>
          </a:xfrm>
          <a:prstGeom prst="rect">
            <a:avLst/>
          </a:prstGeom>
          <a:noFill/>
        </p:spPr>
        <p:txBody>
          <a:bodyPr wrap="square" rtlCol="0">
            <a:spAutoFit/>
          </a:bodyPr>
          <a:lstStyle/>
          <a:p>
            <a:pPr lvl="0" algn="ctr">
              <a:defRPr/>
            </a:pPr>
            <a:r>
              <a:rPr lang="en-US" sz="3600" b="1" i="1" dirty="0" err="1">
                <a:solidFill>
                  <a:srgbClr val="FF8F2F"/>
                </a:solidFill>
                <a:latin typeface="Cambria" panose="02040503050406030204" pitchFamily="18" charset="0"/>
              </a:rPr>
              <a:t>tôi</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chúng</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tôi</a:t>
            </a:r>
            <a:r>
              <a:rPr lang="en-US" sz="3600" b="1" i="1" dirty="0">
                <a:solidFill>
                  <a:srgbClr val="FF8F2F"/>
                </a:solidFill>
                <a:latin typeface="Cambria" panose="02040503050406030204" pitchFamily="18" charset="0"/>
              </a:rPr>
              <a:t>.</a:t>
            </a: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560CAF62-9BCC-5166-04E0-09567226B388}"/>
              </a:ext>
            </a:extLst>
          </p:cNvPr>
          <p:cNvSpPr txBox="1"/>
          <p:nvPr/>
        </p:nvSpPr>
        <p:spPr>
          <a:xfrm>
            <a:off x="6475028" y="4260891"/>
            <a:ext cx="4754181" cy="646331"/>
          </a:xfrm>
          <a:prstGeom prst="rect">
            <a:avLst/>
          </a:prstGeom>
          <a:noFill/>
        </p:spPr>
        <p:txBody>
          <a:bodyPr wrap="square" rtlCol="0">
            <a:spAutoFit/>
          </a:bodyPr>
          <a:lstStyle/>
          <a:p>
            <a:pPr lvl="0" algn="ctr">
              <a:defRPr/>
            </a:pPr>
            <a:r>
              <a:rPr lang="en-US" sz="3600" b="1" i="1" dirty="0" err="1">
                <a:solidFill>
                  <a:srgbClr val="FF8F2F"/>
                </a:solidFill>
                <a:latin typeface="Cambria" panose="02040503050406030204" pitchFamily="18" charset="0"/>
              </a:rPr>
              <a:t>cậu</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bạn</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thân</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cậu</a:t>
            </a:r>
            <a:r>
              <a:rPr lang="en-US" sz="3600" b="1" i="1" dirty="0">
                <a:solidFill>
                  <a:srgbClr val="FF8F2F"/>
                </a:solidFill>
                <a:latin typeface="Cambria" panose="02040503050406030204" pitchFamily="18" charset="0"/>
              </a:rPr>
              <a:t> </a:t>
            </a:r>
            <a:r>
              <a:rPr lang="en-US" sz="3600" b="1" i="1" dirty="0" err="1">
                <a:solidFill>
                  <a:srgbClr val="FF8F2F"/>
                </a:solidFill>
                <a:latin typeface="Cambria" panose="02040503050406030204" pitchFamily="18" charset="0"/>
              </a:rPr>
              <a:t>ấy</a:t>
            </a:r>
            <a:r>
              <a:rPr lang="en-US" sz="3600" b="1" i="1" dirty="0">
                <a:solidFill>
                  <a:srgbClr val="FF8F2F"/>
                </a:solidFill>
                <a:latin typeface="Cambria" panose="02040503050406030204" pitchFamily="18" charset="0"/>
              </a:rPr>
              <a:t>.</a:t>
            </a: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8B13EFAF-D491-F6D2-44EB-D7A47B3955D9}"/>
              </a:ext>
            </a:extLst>
          </p:cNvPr>
          <p:cNvSpPr txBox="1"/>
          <p:nvPr/>
        </p:nvSpPr>
        <p:spPr>
          <a:xfrm>
            <a:off x="6475028" y="5293453"/>
            <a:ext cx="4754181" cy="1200329"/>
          </a:xfrm>
          <a:prstGeom prst="rect">
            <a:avLst/>
          </a:prstGeom>
          <a:noFill/>
        </p:spPr>
        <p:txBody>
          <a:bodyPr wrap="square" rtlCol="0">
            <a:spAutoFit/>
          </a:bodyPr>
          <a:lstStyle/>
          <a:p>
            <a:pPr lvl="0" algn="ctr">
              <a:defRPr/>
            </a:pPr>
            <a:r>
              <a:rPr lang="en-US" sz="3600" b="1" i="1" dirty="0" err="1">
                <a:solidFill>
                  <a:srgbClr val="FF8F2F"/>
                </a:solidFill>
                <a:latin typeface="Cambria" panose="02040503050406030204" pitchFamily="18" charset="0"/>
              </a:rPr>
              <a:t>bác</a:t>
            </a: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FF8F2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3010429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5" grpId="0"/>
      <p:bldP spid="2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924D12-27B2-5F00-DB9E-B28AA2E799DA}"/>
              </a:ext>
            </a:extLst>
          </p:cNvPr>
          <p:cNvGrpSpPr/>
          <p:nvPr/>
        </p:nvGrpSpPr>
        <p:grpSpPr>
          <a:xfrm>
            <a:off x="897765" y="840190"/>
            <a:ext cx="10887014" cy="1689564"/>
            <a:chOff x="-780536" y="147365"/>
            <a:chExt cx="15154849" cy="2021573"/>
          </a:xfrm>
        </p:grpSpPr>
        <p:sp>
          <p:nvSpPr>
            <p:cNvPr id="3" name="Rectangle 1">
              <a:extLst>
                <a:ext uri="{FF2B5EF4-FFF2-40B4-BE49-F238E27FC236}">
                  <a16:creationId xmlns:a16="http://schemas.microsoft.com/office/drawing/2014/main" id="{795CD0CD-D34D-FA7C-6999-4A0CE8EE78F9}"/>
                </a:ext>
              </a:extLst>
            </p:cNvPr>
            <p:cNvSpPr/>
            <p:nvPr/>
          </p:nvSpPr>
          <p:spPr>
            <a:xfrm>
              <a:off x="-780536" y="147365"/>
              <a:ext cx="14837856" cy="2021573"/>
            </a:xfrm>
            <a:custGeom>
              <a:avLst/>
              <a:gdLst>
                <a:gd name="connsiteX0" fmla="*/ 0 w 14837856"/>
                <a:gd name="connsiteY0" fmla="*/ 0 h 2021573"/>
                <a:gd name="connsiteX1" fmla="*/ 14837856 w 14837856"/>
                <a:gd name="connsiteY1" fmla="*/ 0 h 2021573"/>
                <a:gd name="connsiteX2" fmla="*/ 14837856 w 14837856"/>
                <a:gd name="connsiteY2" fmla="*/ 2021573 h 2021573"/>
                <a:gd name="connsiteX3" fmla="*/ 0 w 14837856"/>
                <a:gd name="connsiteY3" fmla="*/ 2021573 h 2021573"/>
                <a:gd name="connsiteX4" fmla="*/ 0 w 14837856"/>
                <a:gd name="connsiteY4" fmla="*/ 0 h 2021573"/>
                <a:gd name="connsiteX0" fmla="*/ 0 w 14837856"/>
                <a:gd name="connsiteY0" fmla="*/ 0 h 2021573"/>
                <a:gd name="connsiteX1" fmla="*/ 14837856 w 14837856"/>
                <a:gd name="connsiteY1" fmla="*/ 0 h 2021573"/>
                <a:gd name="connsiteX2" fmla="*/ 14837856 w 14837856"/>
                <a:gd name="connsiteY2" fmla="*/ 2021573 h 2021573"/>
                <a:gd name="connsiteX3" fmla="*/ 0 w 14837856"/>
                <a:gd name="connsiteY3" fmla="*/ 2021573 h 2021573"/>
                <a:gd name="connsiteX4" fmla="*/ 0 w 1483785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7856" h="2021573" fill="none" extrusionOk="0">
                  <a:moveTo>
                    <a:pt x="0" y="0"/>
                  </a:moveTo>
                  <a:cubicBezTo>
                    <a:pt x="7030195" y="-32450"/>
                    <a:pt x="13147448" y="47972"/>
                    <a:pt x="14837856" y="0"/>
                  </a:cubicBezTo>
                  <a:cubicBezTo>
                    <a:pt x="14917115" y="884495"/>
                    <a:pt x="14880608" y="1355774"/>
                    <a:pt x="14837856" y="2021573"/>
                  </a:cubicBezTo>
                  <a:cubicBezTo>
                    <a:pt x="12381012" y="1931797"/>
                    <a:pt x="5011905" y="1379102"/>
                    <a:pt x="0" y="2021573"/>
                  </a:cubicBezTo>
                  <a:cubicBezTo>
                    <a:pt x="218415" y="1205042"/>
                    <a:pt x="-8958" y="640284"/>
                    <a:pt x="0" y="0"/>
                  </a:cubicBezTo>
                  <a:close/>
                </a:path>
                <a:path w="14837856" h="2021573" stroke="0" extrusionOk="0">
                  <a:moveTo>
                    <a:pt x="0" y="0"/>
                  </a:moveTo>
                  <a:cubicBezTo>
                    <a:pt x="3851817" y="-120916"/>
                    <a:pt x="12694068" y="-145857"/>
                    <a:pt x="14837856" y="0"/>
                  </a:cubicBezTo>
                  <a:cubicBezTo>
                    <a:pt x="14866638" y="497651"/>
                    <a:pt x="14802686" y="1689332"/>
                    <a:pt x="14837856" y="2021573"/>
                  </a:cubicBezTo>
                  <a:cubicBezTo>
                    <a:pt x="9000397" y="1929444"/>
                    <a:pt x="5784981" y="2289296"/>
                    <a:pt x="0" y="2021573"/>
                  </a:cubicBezTo>
                  <a:cubicBezTo>
                    <a:pt x="154010" y="1620572"/>
                    <a:pt x="87728" y="591064"/>
                    <a:pt x="0" y="0"/>
                  </a:cubicBezTo>
                  <a:close/>
                </a:path>
                <a:path w="14837856" h="2021573" fill="none" stroke="0" extrusionOk="0">
                  <a:moveTo>
                    <a:pt x="0" y="0"/>
                  </a:moveTo>
                  <a:cubicBezTo>
                    <a:pt x="6865645" y="-168580"/>
                    <a:pt x="13359676" y="-35564"/>
                    <a:pt x="14837856" y="0"/>
                  </a:cubicBezTo>
                  <a:cubicBezTo>
                    <a:pt x="14892123" y="865941"/>
                    <a:pt x="14950572" y="1388682"/>
                    <a:pt x="14837856" y="2021573"/>
                  </a:cubicBezTo>
                  <a:cubicBezTo>
                    <a:pt x="11826040" y="1268269"/>
                    <a:pt x="5271187" y="1679371"/>
                    <a:pt x="0" y="2021573"/>
                  </a:cubicBezTo>
                  <a:cubicBezTo>
                    <a:pt x="227765" y="1202109"/>
                    <a:pt x="-54130" y="570482"/>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B7EE1C5A-A3FD-CAD7-BDA3-E360D53CF1D3}"/>
                </a:ext>
              </a:extLst>
            </p:cNvPr>
            <p:cNvSpPr txBox="1"/>
            <p:nvPr/>
          </p:nvSpPr>
          <p:spPr>
            <a:xfrm>
              <a:off x="-463543" y="579097"/>
              <a:ext cx="14837856" cy="920641"/>
            </a:xfrm>
            <a:prstGeom prst="rect">
              <a:avLst/>
            </a:prstGeom>
            <a:noFill/>
          </p:spPr>
          <p:txBody>
            <a:bodyPr wrap="square">
              <a:spAutoFit/>
            </a:bodyPr>
            <a:lstStyle/>
            <a:p>
              <a:pPr lvl="0">
                <a:defRPr/>
              </a:pPr>
              <a:r>
                <a:rPr lang="en-US" sz="4400" b="1" i="1" dirty="0">
                  <a:solidFill>
                    <a:srgbClr val="276742"/>
                  </a:solidFill>
                  <a:latin typeface="Cambria" panose="02040503050406030204" pitchFamily="18" charset="0"/>
                </a:rPr>
                <a:t>c. </a:t>
              </a:r>
              <a:r>
                <a:rPr lang="vi-VN" sz="4400" b="1" i="1" dirty="0">
                  <a:solidFill>
                    <a:srgbClr val="276742"/>
                  </a:solidFill>
                  <a:latin typeface="Cambria" panose="02040503050406030204" pitchFamily="18" charset="0"/>
                </a:rPr>
                <a:t>Những từ ngữ in đậm thể hiện điều gì? </a:t>
              </a:r>
              <a:endParaRPr lang="en-US" sz="4400" b="1" i="1" dirty="0">
                <a:solidFill>
                  <a:srgbClr val="276742"/>
                </a:solidFill>
                <a:latin typeface="Cambria" panose="02040503050406030204" pitchFamily="18" charset="0"/>
              </a:endParaRPr>
            </a:p>
          </p:txBody>
        </p:sp>
      </p:grpSp>
      <p:grpSp>
        <p:nvGrpSpPr>
          <p:cNvPr id="5" name="Group 4">
            <a:extLst>
              <a:ext uri="{FF2B5EF4-FFF2-40B4-BE49-F238E27FC236}">
                <a16:creationId xmlns:a16="http://schemas.microsoft.com/office/drawing/2014/main" id="{08AA261F-1F91-DA6F-3811-5E008950E506}"/>
              </a:ext>
            </a:extLst>
          </p:cNvPr>
          <p:cNvGrpSpPr/>
          <p:nvPr/>
        </p:nvGrpSpPr>
        <p:grpSpPr>
          <a:xfrm>
            <a:off x="1232446" y="2723106"/>
            <a:ext cx="4885410" cy="1851081"/>
            <a:chOff x="6830721" y="2761065"/>
            <a:chExt cx="4621966" cy="1612700"/>
          </a:xfrm>
          <a:solidFill>
            <a:sysClr val="window" lastClr="FFFFFF"/>
          </a:solidFill>
        </p:grpSpPr>
        <p:sp>
          <p:nvSpPr>
            <p:cNvPr id="6" name="Rectangle: Rounded Corners 5">
              <a:extLst>
                <a:ext uri="{FF2B5EF4-FFF2-40B4-BE49-F238E27FC236}">
                  <a16:creationId xmlns:a16="http://schemas.microsoft.com/office/drawing/2014/main" id="{FE264E3D-373C-8BFE-7D2C-FCF299E85FD4}"/>
                </a:ext>
              </a:extLst>
            </p:cNvPr>
            <p:cNvSpPr/>
            <p:nvPr/>
          </p:nvSpPr>
          <p:spPr>
            <a:xfrm>
              <a:off x="6830721" y="2761065"/>
              <a:ext cx="4621966" cy="1612700"/>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31A2245-DE44-C873-C780-6667032C57A2}"/>
                </a:ext>
              </a:extLst>
            </p:cNvPr>
            <p:cNvSpPr txBox="1"/>
            <p:nvPr/>
          </p:nvSpPr>
          <p:spPr>
            <a:xfrm>
              <a:off x="6974296" y="2903652"/>
              <a:ext cx="4128193" cy="1367521"/>
            </a:xfrm>
            <a:prstGeom prst="rect">
              <a:avLst/>
            </a:prstGeom>
            <a:noFill/>
          </p:spPr>
          <p:txBody>
            <a:bodyPr wrap="square" rtlCol="0">
              <a:spAutoFit/>
            </a:bodyPr>
            <a:lstStyle/>
            <a:p>
              <a:pPr lvl="0" algn="just">
                <a:defRPr/>
              </a:pPr>
              <a:r>
                <a:rPr lang="vi-VN" sz="3200" b="1" i="1" dirty="0">
                  <a:solidFill>
                    <a:srgbClr val="276742"/>
                  </a:solidFill>
                  <a:latin typeface="Cambria" panose="02040503050406030204" pitchFamily="18" charset="0"/>
                </a:rPr>
                <a:t>Chuột xù không chắc chắn về suy nghĩ, cảm xúc của mèo nhép.</a:t>
              </a:r>
              <a:endParaRPr lang="en-US" sz="3200" b="1" i="1" dirty="0">
                <a:solidFill>
                  <a:srgbClr val="276742"/>
                </a:solidFill>
                <a:latin typeface="Cambria" panose="02040503050406030204" pitchFamily="18" charset="0"/>
              </a:endParaRPr>
            </a:p>
          </p:txBody>
        </p:sp>
      </p:grpSp>
      <p:grpSp>
        <p:nvGrpSpPr>
          <p:cNvPr id="8" name="Group 7">
            <a:extLst>
              <a:ext uri="{FF2B5EF4-FFF2-40B4-BE49-F238E27FC236}">
                <a16:creationId xmlns:a16="http://schemas.microsoft.com/office/drawing/2014/main" id="{35E97D20-B7A9-D6FB-9BC3-1BD8589EFEDE}"/>
              </a:ext>
            </a:extLst>
          </p:cNvPr>
          <p:cNvGrpSpPr/>
          <p:nvPr/>
        </p:nvGrpSpPr>
        <p:grpSpPr>
          <a:xfrm>
            <a:off x="7019949" y="2752909"/>
            <a:ext cx="4537107" cy="1841968"/>
            <a:chOff x="981375" y="2619469"/>
            <a:chExt cx="4537107" cy="1841968"/>
          </a:xfrm>
        </p:grpSpPr>
        <p:sp>
          <p:nvSpPr>
            <p:cNvPr id="9" name="Rectangle: Rounded Corners 8">
              <a:extLst>
                <a:ext uri="{FF2B5EF4-FFF2-40B4-BE49-F238E27FC236}">
                  <a16:creationId xmlns:a16="http://schemas.microsoft.com/office/drawing/2014/main" id="{2FA2A9E5-618B-4FFE-F362-6F81528EBCBE}"/>
                </a:ext>
              </a:extLst>
            </p:cNvPr>
            <p:cNvSpPr/>
            <p:nvPr/>
          </p:nvSpPr>
          <p:spPr>
            <a:xfrm>
              <a:off x="981375" y="2619469"/>
              <a:ext cx="4537107" cy="1841968"/>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EB017F-8A7B-5021-2E3B-36CED73BA540}"/>
                </a:ext>
              </a:extLst>
            </p:cNvPr>
            <p:cNvSpPr txBox="1"/>
            <p:nvPr/>
          </p:nvSpPr>
          <p:spPr>
            <a:xfrm>
              <a:off x="1474806" y="2724857"/>
              <a:ext cx="3989811" cy="1569660"/>
            </a:xfrm>
            <a:prstGeom prst="rect">
              <a:avLst/>
            </a:prstGeom>
            <a:noFill/>
          </p:spPr>
          <p:txBody>
            <a:bodyPr wrap="square" rtlCol="0">
              <a:spAutoFit/>
            </a:bodyPr>
            <a:lstStyle/>
            <a:p>
              <a:pPr lvl="0">
                <a:defRPr/>
              </a:pPr>
              <a:r>
                <a:rPr lang="vi-VN" sz="3200" b="1" i="1" dirty="0">
                  <a:solidFill>
                    <a:srgbClr val="276742"/>
                  </a:solidFill>
                  <a:latin typeface="Cambria" panose="02040503050406030204" pitchFamily="18" charset="0"/>
                </a:rPr>
                <a:t>Chuột xù không chắc chắn về suy nghĩ, cảm xúc của mình.</a:t>
              </a:r>
              <a:endParaRPr lang="en-US" sz="3200" b="1" i="1" dirty="0">
                <a:solidFill>
                  <a:srgbClr val="276742"/>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7A3E303C-B896-B429-CA49-1CA720092CE2}"/>
              </a:ext>
            </a:extLst>
          </p:cNvPr>
          <p:cNvGrpSpPr/>
          <p:nvPr/>
        </p:nvGrpSpPr>
        <p:grpSpPr>
          <a:xfrm>
            <a:off x="1118934" y="4934924"/>
            <a:ext cx="4885410" cy="1732865"/>
            <a:chOff x="981375" y="4872763"/>
            <a:chExt cx="4885410" cy="1732865"/>
          </a:xfrm>
        </p:grpSpPr>
        <p:sp>
          <p:nvSpPr>
            <p:cNvPr id="12" name="Rectangle: Rounded Corners 11">
              <a:extLst>
                <a:ext uri="{FF2B5EF4-FFF2-40B4-BE49-F238E27FC236}">
                  <a16:creationId xmlns:a16="http://schemas.microsoft.com/office/drawing/2014/main" id="{01E282AD-6B92-8FFE-2921-EA17D84BC7E8}"/>
                </a:ext>
              </a:extLst>
            </p:cNvPr>
            <p:cNvSpPr/>
            <p:nvPr/>
          </p:nvSpPr>
          <p:spPr>
            <a:xfrm>
              <a:off x="981375" y="4872763"/>
              <a:ext cx="4885410" cy="1732865"/>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FCB2777-FADD-61F9-3713-9C14E2D878F0}"/>
                </a:ext>
              </a:extLst>
            </p:cNvPr>
            <p:cNvSpPr txBox="1"/>
            <p:nvPr/>
          </p:nvSpPr>
          <p:spPr>
            <a:xfrm>
              <a:off x="1362905" y="5002699"/>
              <a:ext cx="4155578" cy="1569660"/>
            </a:xfrm>
            <a:prstGeom prst="rect">
              <a:avLst/>
            </a:prstGeom>
            <a:noFill/>
          </p:spPr>
          <p:txBody>
            <a:bodyPr wrap="square" rtlCol="0">
              <a:spAutoFit/>
            </a:bodyPr>
            <a:lstStyle/>
            <a:p>
              <a:pPr lvl="0">
                <a:defRPr/>
              </a:pPr>
              <a:r>
                <a:rPr lang="vi-VN" sz="3200" b="1" i="1" dirty="0">
                  <a:solidFill>
                    <a:srgbClr val="276742"/>
                  </a:solidFill>
                  <a:latin typeface="Cambria" panose="02040503050406030204" pitchFamily="18" charset="0"/>
                </a:rPr>
                <a:t>Chuột xù dự </a:t>
              </a:r>
              <a:r>
                <a:rPr lang="vi-VN" sz="3200" b="1" i="1" dirty="0" err="1">
                  <a:solidFill>
                    <a:srgbClr val="276742"/>
                  </a:solidFill>
                  <a:latin typeface="Cambria" panose="02040503050406030204" pitchFamily="18" charset="0"/>
                </a:rPr>
                <a:t>doán</a:t>
              </a:r>
              <a:r>
                <a:rPr lang="vi-VN" sz="3200" b="1" i="1" dirty="0">
                  <a:solidFill>
                    <a:srgbClr val="276742"/>
                  </a:solidFill>
                  <a:latin typeface="Cambria" panose="02040503050406030204" pitchFamily="18" charset="0"/>
                </a:rPr>
                <a:t> được sự việc xảy ra tiếp theo.</a:t>
              </a:r>
              <a:endParaRPr lang="en-US" sz="3200" b="1" i="1" dirty="0">
                <a:solidFill>
                  <a:srgbClr val="276742"/>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4CFE7216-BE0C-70B5-5717-B049580EA692}"/>
              </a:ext>
            </a:extLst>
          </p:cNvPr>
          <p:cNvGrpSpPr/>
          <p:nvPr/>
        </p:nvGrpSpPr>
        <p:grpSpPr>
          <a:xfrm>
            <a:off x="7003771" y="4865867"/>
            <a:ext cx="4537107" cy="1841968"/>
            <a:chOff x="6830721" y="4714800"/>
            <a:chExt cx="4537107" cy="1841968"/>
          </a:xfrm>
          <a:solidFill>
            <a:sysClr val="window" lastClr="FFFFFF"/>
          </a:solidFill>
        </p:grpSpPr>
        <p:sp>
          <p:nvSpPr>
            <p:cNvPr id="15" name="Rectangle: Rounded Corners 14">
              <a:extLst>
                <a:ext uri="{FF2B5EF4-FFF2-40B4-BE49-F238E27FC236}">
                  <a16:creationId xmlns:a16="http://schemas.microsoft.com/office/drawing/2014/main" id="{15C14A0C-528B-C674-B9C9-35EFF6CB509D}"/>
                </a:ext>
              </a:extLst>
            </p:cNvPr>
            <p:cNvSpPr/>
            <p:nvPr/>
          </p:nvSpPr>
          <p:spPr>
            <a:xfrm>
              <a:off x="6830721" y="4714800"/>
              <a:ext cx="4537107" cy="1841968"/>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444E824-B1B9-F166-FFF8-7D55A8679170}"/>
                </a:ext>
              </a:extLst>
            </p:cNvPr>
            <p:cNvSpPr txBox="1"/>
            <p:nvPr/>
          </p:nvSpPr>
          <p:spPr>
            <a:xfrm>
              <a:off x="7586699" y="4839155"/>
              <a:ext cx="3643796" cy="1569660"/>
            </a:xfrm>
            <a:prstGeom prst="rect">
              <a:avLst/>
            </a:prstGeom>
            <a:noFill/>
          </p:spPr>
          <p:txBody>
            <a:bodyPr wrap="square" rtlCol="0">
              <a:spAutoFit/>
            </a:bodyPr>
            <a:lstStyle/>
            <a:p>
              <a:pPr lvl="0">
                <a:defRPr/>
              </a:pPr>
              <a:r>
                <a:rPr lang="vi-VN" sz="3200" b="1" i="1" dirty="0">
                  <a:solidFill>
                    <a:srgbClr val="276742"/>
                  </a:solidFill>
                  <a:latin typeface="Cambria" panose="02040503050406030204" pitchFamily="18" charset="0"/>
                </a:rPr>
                <a:t>Chuột xù thể hiện sự khách quan khi kể câu chuyện.</a:t>
              </a:r>
              <a:endParaRPr lang="en-US" sz="3200" b="1" i="1" dirty="0">
                <a:solidFill>
                  <a:srgbClr val="276742"/>
                </a:solidFill>
                <a:latin typeface="Cambria" panose="02040503050406030204" pitchFamily="18" charset="0"/>
              </a:endParaRPr>
            </a:p>
          </p:txBody>
        </p:sp>
      </p:grpSp>
      <p:pic>
        <p:nvPicPr>
          <p:cNvPr id="17" name="Picture 16">
            <a:extLst>
              <a:ext uri="{FF2B5EF4-FFF2-40B4-BE49-F238E27FC236}">
                <a16:creationId xmlns:a16="http://schemas.microsoft.com/office/drawing/2014/main" id="{EF2B9CE0-6BCF-7AA8-846D-277F70A9676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5617048" y="3324741"/>
            <a:ext cx="953350" cy="857536"/>
          </a:xfrm>
          <a:prstGeom prst="rect">
            <a:avLst/>
          </a:prstGeom>
        </p:spPr>
      </p:pic>
      <p:pic>
        <p:nvPicPr>
          <p:cNvPr id="18" name="Picture 17">
            <a:extLst>
              <a:ext uri="{FF2B5EF4-FFF2-40B4-BE49-F238E27FC236}">
                <a16:creationId xmlns:a16="http://schemas.microsoft.com/office/drawing/2014/main" id="{E6668E1E-98C8-F3C5-49DC-2A6624A857F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1111518" y="3261299"/>
            <a:ext cx="891076" cy="896464"/>
          </a:xfrm>
          <a:prstGeom prst="rect">
            <a:avLst/>
          </a:prstGeom>
        </p:spPr>
      </p:pic>
      <p:pic>
        <p:nvPicPr>
          <p:cNvPr id="19" name="Picture 18">
            <a:extLst>
              <a:ext uri="{FF2B5EF4-FFF2-40B4-BE49-F238E27FC236}">
                <a16:creationId xmlns:a16="http://schemas.microsoft.com/office/drawing/2014/main" id="{CBC96D2F-8810-DB4F-5F6A-F826B927B8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532756" y="5282427"/>
            <a:ext cx="891076" cy="896464"/>
          </a:xfrm>
          <a:prstGeom prst="rect">
            <a:avLst/>
          </a:prstGeom>
        </p:spPr>
      </p:pic>
      <p:pic>
        <p:nvPicPr>
          <p:cNvPr id="20" name="Picture 19">
            <a:extLst>
              <a:ext uri="{FF2B5EF4-FFF2-40B4-BE49-F238E27FC236}">
                <a16:creationId xmlns:a16="http://schemas.microsoft.com/office/drawing/2014/main" id="{899890E7-C9A8-EF0A-EB3F-717DB26B694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1198439" y="5269140"/>
            <a:ext cx="891076" cy="896464"/>
          </a:xfrm>
          <a:prstGeom prst="rect">
            <a:avLst/>
          </a:prstGeom>
        </p:spPr>
      </p:pic>
      <p:pic>
        <p:nvPicPr>
          <p:cNvPr id="21" name="Picture 20">
            <a:extLst>
              <a:ext uri="{FF2B5EF4-FFF2-40B4-BE49-F238E27FC236}">
                <a16:creationId xmlns:a16="http://schemas.microsoft.com/office/drawing/2014/main" id="{095A641F-B3C3-8314-6B81-6EACB9ADE468}"/>
              </a:ext>
            </a:extLst>
          </p:cNvPr>
          <p:cNvPicPr>
            <a:picLocks noChangeAspect="1"/>
          </p:cNvPicPr>
          <p:nvPr/>
        </p:nvPicPr>
        <p:blipFill>
          <a:blip r:embed="rId6"/>
          <a:stretch>
            <a:fillRect/>
          </a:stretch>
        </p:blipFill>
        <p:spPr>
          <a:xfrm>
            <a:off x="25193" y="2853500"/>
            <a:ext cx="1475271" cy="1492036"/>
          </a:xfrm>
          <a:prstGeom prst="rect">
            <a:avLst/>
          </a:prstGeom>
        </p:spPr>
      </p:pic>
      <p:pic>
        <p:nvPicPr>
          <p:cNvPr id="22" name="Picture 21">
            <a:extLst>
              <a:ext uri="{FF2B5EF4-FFF2-40B4-BE49-F238E27FC236}">
                <a16:creationId xmlns:a16="http://schemas.microsoft.com/office/drawing/2014/main" id="{2F8086F2-E965-57C9-0546-B51FCF66CAE3}"/>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374185" y="2990637"/>
            <a:ext cx="1385564" cy="1400861"/>
          </a:xfrm>
          <a:prstGeom prst="rect">
            <a:avLst/>
          </a:prstGeom>
        </p:spPr>
      </p:pic>
      <p:pic>
        <p:nvPicPr>
          <p:cNvPr id="23" name="Picture 22">
            <a:extLst>
              <a:ext uri="{FF2B5EF4-FFF2-40B4-BE49-F238E27FC236}">
                <a16:creationId xmlns:a16="http://schemas.microsoft.com/office/drawing/2014/main" id="{C629430C-E7C9-11D9-B235-14E33B54BE32}"/>
              </a:ext>
            </a:extLst>
          </p:cNvPr>
          <p:cNvPicPr>
            <a:picLocks noChangeAspect="1"/>
          </p:cNvPicPr>
          <p:nvPr/>
        </p:nvPicPr>
        <p:blipFill rotWithShape="1">
          <a:blip r:embed="rId8"/>
          <a:srcRect r="50703"/>
          <a:stretch/>
        </p:blipFill>
        <p:spPr>
          <a:xfrm>
            <a:off x="119507" y="5001458"/>
            <a:ext cx="1487889" cy="1570786"/>
          </a:xfrm>
          <a:prstGeom prst="rect">
            <a:avLst/>
          </a:prstGeom>
        </p:spPr>
      </p:pic>
      <p:pic>
        <p:nvPicPr>
          <p:cNvPr id="24" name="Picture 23">
            <a:extLst>
              <a:ext uri="{FF2B5EF4-FFF2-40B4-BE49-F238E27FC236}">
                <a16:creationId xmlns:a16="http://schemas.microsoft.com/office/drawing/2014/main" id="{41964E2A-31D0-368C-EB74-52836E03850B}"/>
              </a:ext>
            </a:extLst>
          </p:cNvPr>
          <p:cNvPicPr>
            <a:picLocks noChangeAspect="1"/>
          </p:cNvPicPr>
          <p:nvPr/>
        </p:nvPicPr>
        <p:blipFill>
          <a:blip r:embed="rId9"/>
          <a:stretch>
            <a:fillRect/>
          </a:stretch>
        </p:blipFill>
        <p:spPr>
          <a:xfrm>
            <a:off x="6455134" y="5097003"/>
            <a:ext cx="1365186" cy="1570786"/>
          </a:xfrm>
          <a:prstGeom prst="rect">
            <a:avLst/>
          </a:prstGeom>
        </p:spPr>
      </p:pic>
    </p:spTree>
    <p:extLst>
      <p:ext uri="{BB962C8B-B14F-4D97-AF65-F5344CB8AC3E}">
        <p14:creationId xmlns:p14="http://schemas.microsoft.com/office/powerpoint/2010/main" val="2482267725"/>
      </p:ext>
    </p:extLst>
  </p:cSld>
  <p:clrMapOvr>
    <a:masterClrMapping/>
  </p:clrMapOvr>
  <p:transition spd="slow" advTm="3000">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770</Words>
  <Application>Microsoft Office PowerPoint</Application>
  <PresentationFormat>Widescreen</PresentationFormat>
  <Paragraphs>40</Paragraphs>
  <Slides>13</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Times New Roman</vt:lpstr>
      <vt:lpstr>Calibri Light</vt:lpstr>
      <vt:lpstr>Cambria</vt:lpstr>
      <vt:lpstr>#9Slide07 HoneyCream</vt:lpstr>
      <vt:lpstr>SVN-Newton</vt:lpstr>
      <vt:lpstr>UTM Avo</vt:lpstr>
      <vt:lpstr>Calibri</vt:lpstr>
      <vt:lpstr>Arial</vt:lpstr>
      <vt:lpstr>等线</vt:lpstr>
      <vt:lpstr>#9Slide05 Aphrodite Pro</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Admin</cp:lastModifiedBy>
  <cp:revision>20</cp:revision>
  <dcterms:created xsi:type="dcterms:W3CDTF">2024-06-05T10:03:05Z</dcterms:created>
  <dcterms:modified xsi:type="dcterms:W3CDTF">2025-12-27T12:14:20Z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2024-06-05T10:50:47Z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00eb9dd5-8af6-419e-873c-f00ef8cfc4ff</vt:lpwstr>
  </property>
  <property fmtid="{D5CDD505-2E9C-101B-9397-08002B2CF9AE}" pid="8" name="MSIP_Label_defa4170-0d19-0005-0004-bc88714345d2_ContentBits">
    <vt:lpwstr>0</vt:lpwstr>
  </property>
</Properties>
</file>