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 id="2147483672" r:id="rId3"/>
    <p:sldMasterId id="2147483684" r:id="rId4"/>
    <p:sldMasterId id="2147483699" r:id="rId5"/>
  </p:sldMasterIdLst>
  <p:notesMasterIdLst>
    <p:notesMasterId r:id="rId37"/>
  </p:notesMasterIdLst>
  <p:sldIdLst>
    <p:sldId id="507" r:id="rId6"/>
    <p:sldId id="257" r:id="rId7"/>
    <p:sldId id="478" r:id="rId8"/>
    <p:sldId id="461" r:id="rId9"/>
    <p:sldId id="479" r:id="rId10"/>
    <p:sldId id="256" r:id="rId11"/>
    <p:sldId id="480" r:id="rId12"/>
    <p:sldId id="454" r:id="rId13"/>
    <p:sldId id="456" r:id="rId14"/>
    <p:sldId id="457" r:id="rId15"/>
    <p:sldId id="270" r:id="rId16"/>
    <p:sldId id="271" r:id="rId17"/>
    <p:sldId id="460" r:id="rId18"/>
    <p:sldId id="459" r:id="rId19"/>
    <p:sldId id="481" r:id="rId20"/>
    <p:sldId id="462" r:id="rId21"/>
    <p:sldId id="463" r:id="rId22"/>
    <p:sldId id="341" r:id="rId23"/>
    <p:sldId id="482" r:id="rId24"/>
    <p:sldId id="486" r:id="rId25"/>
    <p:sldId id="483" r:id="rId26"/>
    <p:sldId id="487" r:id="rId27"/>
    <p:sldId id="484" r:id="rId28"/>
    <p:sldId id="488" r:id="rId29"/>
    <p:sldId id="485" r:id="rId30"/>
    <p:sldId id="468" r:id="rId31"/>
    <p:sldId id="469" r:id="rId32"/>
    <p:sldId id="489" r:id="rId33"/>
    <p:sldId id="490" r:id="rId34"/>
    <p:sldId id="473" r:id="rId35"/>
    <p:sldId id="475" r:id="rId36"/>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9826" autoAdjust="0"/>
  </p:normalViewPr>
  <p:slideViewPr>
    <p:cSldViewPr snapToGrid="0">
      <p:cViewPr varScale="1">
        <p:scale>
          <a:sx n="65" d="100"/>
          <a:sy n="65" d="100"/>
        </p:scale>
        <p:origin x="93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58CD0B-5AB9-43C1-A9A2-04C7B170E9D7}" type="datetimeFigureOut">
              <a:rPr lang="vi-VN" smtClean="0"/>
              <a:t>27/12/2025</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18A4E4-D490-4B65-8230-199E309363F7}" type="slidenum">
              <a:rPr lang="vi-VN" smtClean="0"/>
              <a:t>‹#›</a:t>
            </a:fld>
            <a:endParaRPr lang="vi-V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diệu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từ</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ý </a:t>
            </a:r>
            <a:r>
              <a:rPr lang="en-US" sz="1800" dirty="0" err="1">
                <a:effectLst/>
                <a:latin typeface="Times New Roman" panose="02020603050405020304" pitchFamily="18" charset="0"/>
                <a:ea typeface="Calibri" panose="020F0502020204030204" pitchFamily="34" charset="0"/>
              </a:rPr>
              <a:t>nghĩa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trang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đối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tâm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hồn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phẩm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em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điều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gửi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6</a:t>
            </a:fld>
            <a:endParaRPr lang="vi-V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18A4E4-D490-4B65-8230-199E309363F7}" type="slidenum">
              <a:rPr lang="vi-VN" smtClean="0"/>
              <a:t>10</a:t>
            </a:fld>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AFA90E9-4947-4802-81FD-36F90647CDE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FA90E9-4947-4802-81FD-36F90647CDE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FA90E9-4947-4802-81FD-36F90647CDE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945D4FFB-F219-4F1E-97ED-4EF42660FCCA}"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45D4FFB-F219-4F1E-97ED-4EF42660FCCA}"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45D4FFB-F219-4F1E-97ED-4EF42660FCCA}"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45D4FFB-F219-4F1E-97ED-4EF42660FCCA}"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45D4FFB-F219-4F1E-97ED-4EF42660FCCA}" type="datetimeFigureOut">
              <a:rPr lang="vi-VN" smtClean="0"/>
              <a:t>27/12/2025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45D4FFB-F219-4F1E-97ED-4EF42660FCCA}" type="datetimeFigureOut">
              <a:rPr lang="vi-VN" smtClean="0"/>
              <a:t>27/12/2025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5D4FFB-F219-4F1E-97ED-4EF42660FCCA}" type="datetimeFigureOut">
              <a:rPr lang="vi-VN" smtClean="0"/>
              <a:t>27/12/2025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D4FFB-F219-4F1E-97ED-4EF42660FCCA}"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AFA90E9-4947-4802-81FD-36F90647CDE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cartoon of a landscape with flowers&#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rcRect t="15776" r="-2" b="-2"/>
          <a:stretch>
            <a:fillRect/>
          </a:stretch>
        </p:blipFill>
        <p:spPr>
          <a:xfrm>
            <a:off x="-6588" y="10"/>
            <a:ext cx="12198588" cy="6857990"/>
          </a:xfrm>
          <a:prstGeom prst="rect">
            <a:avLst/>
          </a:prstGeom>
        </p:spPr>
      </p:pic>
      <p:sp>
        <p:nvSpPr>
          <p:cNvPr id="8" name="Rectangle: Single Corner Rounded 7"/>
          <p:cNvSpPr/>
          <p:nvPr userDrawn="1"/>
        </p:nvSpPr>
        <p:spPr>
          <a:xfrm>
            <a:off x="228600" y="365124"/>
            <a:ext cx="11717866" cy="6238875"/>
          </a:xfrm>
          <a:prstGeom prst="round1Rect">
            <a:avLst/>
          </a:prstGeom>
          <a:solidFill>
            <a:schemeClr val="bg1"/>
          </a:solidFill>
          <a:ln w="38100">
            <a:solidFill>
              <a:srgbClr val="92D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45D4FFB-F219-4F1E-97ED-4EF42660FCCA}"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45D4FFB-F219-4F1E-97ED-4EF42660FCCA}"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945D4FFB-F219-4F1E-97ED-4EF42660FCCA}"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7FE1414-AAA8-467B-A60F-9DF5775A46F3}"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AFA90E9-4947-4802-81FD-36F90647CDE3}" type="datetimeFigureOut">
              <a:rPr lang="vi-VN" smtClean="0"/>
              <a:t>27/12/2025</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97B3DEC-D08D-4097-BDDA-541F2D47E38F}" type="slidenum">
              <a:rPr lang="vi-VN" smtClean="0"/>
              <a:t>‹#›</a:t>
            </a:fld>
            <a:endParaRPr lang="vi-VN"/>
          </a:p>
        </p:txBody>
      </p:sp>
      <p:pic>
        <p:nvPicPr>
          <p:cNvPr id="7" name="Picture 6" descr="A round pink label with white text and a black background&#10;&#10;Description automatically generat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43959" y="152501"/>
            <a:ext cx="1595385" cy="1595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5"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5"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0" y="0"/>
            <a:ext cx="14058900" cy="108422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9AFA90E9-4947-4802-81FD-36F90647CDE3}"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2025/12/27</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1016950" y="-895350"/>
            <a:ext cx="15533050" cy="117782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941442" y="-914400"/>
            <a:ext cx="14074883" cy="8020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stretch>
            <a:fillRect/>
          </a:stretch>
        </p:blipFill>
        <p:spPr>
          <a:xfrm>
            <a:off x="-1034394" y="-876300"/>
            <a:ext cx="15493343" cy="115574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4"/>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9AFA90E9-4947-4802-81FD-36F90647CDE3}" type="datetimeFigureOut">
              <a:rPr lang="vi-VN" smtClean="0"/>
              <a:t>27/12/2025</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5"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40">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40">
                <a:solidFill>
                  <a:schemeClr val="tx1">
                    <a:tint val="75000"/>
                  </a:schemeClr>
                </a:solidFill>
              </a:defRPr>
            </a:lvl4pPr>
            <a:lvl5pPr marL="1219200" indent="0">
              <a:buNone/>
              <a:defRPr sz="940">
                <a:solidFill>
                  <a:schemeClr val="tx1">
                    <a:tint val="75000"/>
                  </a:schemeClr>
                </a:solidFill>
              </a:defRPr>
            </a:lvl5pPr>
            <a:lvl6pPr marL="1524000" indent="0">
              <a:buNone/>
              <a:defRPr sz="940">
                <a:solidFill>
                  <a:schemeClr val="tx1">
                    <a:tint val="75000"/>
                  </a:schemeClr>
                </a:solidFill>
              </a:defRPr>
            </a:lvl6pPr>
            <a:lvl7pPr marL="1828800" indent="0">
              <a:buNone/>
              <a:defRPr sz="940">
                <a:solidFill>
                  <a:schemeClr val="tx1">
                    <a:tint val="75000"/>
                  </a:schemeClr>
                </a:solidFill>
              </a:defRPr>
            </a:lvl7pPr>
            <a:lvl8pPr marL="2133600" indent="0">
              <a:buNone/>
              <a:defRPr sz="940">
                <a:solidFill>
                  <a:schemeClr val="tx1">
                    <a:tint val="75000"/>
                  </a:schemeClr>
                </a:solidFill>
              </a:defRPr>
            </a:lvl8pPr>
            <a:lvl9pPr marL="2438400" indent="0">
              <a:buNone/>
              <a:defRPr sz="94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5"/>
            </a:lvl1pPr>
            <a:lvl2pPr>
              <a:defRPr sz="1600"/>
            </a:lvl2pPr>
            <a:lvl3pPr>
              <a:defRPr sz="134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60"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4" name="Content Placeholder 3"/>
          <p:cNvSpPr>
            <a:spLocks noGrp="1"/>
          </p:cNvSpPr>
          <p:nvPr>
            <p:ph sz="half" idx="2"/>
          </p:nvPr>
        </p:nvSpPr>
        <p:spPr>
          <a:xfrm>
            <a:off x="304800" y="1449917"/>
            <a:ext cx="2693460"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00" indent="0">
              <a:buNone/>
              <a:defRPr sz="1340"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40"/>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27/12/2025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27/12/2025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27/12/2025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3" cy="774700"/>
          </a:xfrm>
        </p:spPr>
        <p:txBody>
          <a:bodyPr anchor="b"/>
          <a:lstStyle>
            <a:lvl1pPr algn="l">
              <a:defRPr sz="1340" b="1"/>
            </a:lvl1pPr>
          </a:lstStyle>
          <a:p>
            <a:r>
              <a:rPr lang="en-US"/>
              <a:t>Click to edit Master title style</a:t>
            </a:r>
          </a:p>
        </p:txBody>
      </p:sp>
      <p:sp>
        <p:nvSpPr>
          <p:cNvPr id="3" name="Content Placeholder 2"/>
          <p:cNvSpPr>
            <a:spLocks noGrp="1"/>
          </p:cNvSpPr>
          <p:nvPr>
            <p:ph idx="1"/>
          </p:nvPr>
        </p:nvSpPr>
        <p:spPr>
          <a:xfrm>
            <a:off x="2383368" y="182033"/>
            <a:ext cx="3407833" cy="3902076"/>
          </a:xfrm>
        </p:spPr>
        <p:txBody>
          <a:bodyPr/>
          <a:lstStyle>
            <a:lvl1pPr>
              <a:defRPr sz="2140"/>
            </a:lvl1pPr>
            <a:lvl2pPr>
              <a:defRPr sz="1865"/>
            </a:lvl2pPr>
            <a:lvl3pPr>
              <a:defRPr sz="1600"/>
            </a:lvl3pPr>
            <a:lvl4pPr>
              <a:defRPr sz="1340"/>
            </a:lvl4pPr>
            <a:lvl5pPr>
              <a:defRPr sz="1340"/>
            </a:lvl5pPr>
            <a:lvl6pPr>
              <a:defRPr sz="1340"/>
            </a:lvl6pPr>
            <a:lvl7pPr>
              <a:defRPr sz="1340"/>
            </a:lvl7pPr>
            <a:lvl8pPr>
              <a:defRPr sz="1340"/>
            </a:lvl8pPr>
            <a:lvl9pPr>
              <a:defRPr sz="134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3"/>
            <a:ext cx="2005543" cy="31273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60" y="3200400"/>
            <a:ext cx="3657600" cy="377825"/>
          </a:xfrm>
        </p:spPr>
        <p:txBody>
          <a:bodyPr anchor="b"/>
          <a:lstStyle>
            <a:lvl1pPr algn="l">
              <a:defRPr sz="1340" b="1"/>
            </a:lvl1pPr>
          </a:lstStyle>
          <a:p>
            <a:r>
              <a:rPr lang="en-US"/>
              <a:t>Click to edit Master title style</a:t>
            </a:r>
          </a:p>
        </p:txBody>
      </p:sp>
      <p:sp>
        <p:nvSpPr>
          <p:cNvPr id="3" name="Picture Placeholder 2"/>
          <p:cNvSpPr>
            <a:spLocks noGrp="1"/>
          </p:cNvSpPr>
          <p:nvPr>
            <p:ph type="pic" idx="1"/>
          </p:nvPr>
        </p:nvSpPr>
        <p:spPr>
          <a:xfrm>
            <a:off x="1194860" y="408517"/>
            <a:ext cx="3657600" cy="2743200"/>
          </a:xfrm>
        </p:spPr>
        <p:txBody>
          <a:bodyPr/>
          <a:lstStyle>
            <a:lvl1pPr marL="0" indent="0">
              <a:buNone/>
              <a:defRPr sz="2140"/>
            </a:lvl1pPr>
            <a:lvl2pPr marL="304800" indent="0">
              <a:buNone/>
              <a:defRPr sz="1865"/>
            </a:lvl2pPr>
            <a:lvl3pPr marL="609600" indent="0">
              <a:buNone/>
              <a:defRPr sz="1600"/>
            </a:lvl3pPr>
            <a:lvl4pPr marL="914400" indent="0">
              <a:buNone/>
              <a:defRPr sz="1340"/>
            </a:lvl4pPr>
            <a:lvl5pPr marL="1219200" indent="0">
              <a:buNone/>
              <a:defRPr sz="1340"/>
            </a:lvl5pPr>
            <a:lvl6pPr marL="1524000" indent="0">
              <a:buNone/>
              <a:defRPr sz="1340"/>
            </a:lvl6pPr>
            <a:lvl7pPr marL="1828800" indent="0">
              <a:buNone/>
              <a:defRPr sz="1340"/>
            </a:lvl7pPr>
            <a:lvl8pPr marL="2133600" indent="0">
              <a:buNone/>
              <a:defRPr sz="1340"/>
            </a:lvl8pPr>
            <a:lvl9pPr marL="2438400" indent="0">
              <a:buNone/>
              <a:defRPr sz="1340"/>
            </a:lvl9pPr>
          </a:lstStyle>
          <a:p>
            <a:endParaRPr lang="en-US"/>
          </a:p>
        </p:txBody>
      </p:sp>
      <p:sp>
        <p:nvSpPr>
          <p:cNvPr id="4" name="Text Placeholder 3"/>
          <p:cNvSpPr>
            <a:spLocks noGrp="1"/>
          </p:cNvSpPr>
          <p:nvPr>
            <p:ph type="body" sz="half" idx="2"/>
          </p:nvPr>
        </p:nvSpPr>
        <p:spPr>
          <a:xfrm>
            <a:off x="1194860" y="3578225"/>
            <a:ext cx="3657600" cy="536576"/>
          </a:xfrm>
        </p:spPr>
        <p:txBody>
          <a:bodyPr/>
          <a:lstStyle>
            <a:lvl1pPr marL="0" indent="0">
              <a:buNone/>
              <a:defRPr sz="940"/>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27/12/2025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27/12/2025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9AFA90E9-4947-4802-81FD-36F90647CDE3}" type="datetimeFigureOut">
              <a:rPr lang="vi-VN" smtClean="0"/>
              <a:t>27/12/2025</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FA90E9-4947-4802-81FD-36F90647CDE3}" type="datetimeFigureOut">
              <a:rPr lang="vi-VN" smtClean="0"/>
              <a:t>27/12/2025</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A90E9-4947-4802-81FD-36F90647CDE3}"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AFA90E9-4947-4802-81FD-36F90647CDE3}" type="datetimeFigureOut">
              <a:rPr lang="vi-VN" smtClean="0"/>
              <a:t>27/12/2025</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97B3DEC-D08D-4097-BDDA-541F2D47E38F}" type="slidenum">
              <a:rPr lang="vi-VN" smtClean="0"/>
              <a:t>‹#›</a:t>
            </a:fld>
            <a:endParaRPr lang="vi-VN"/>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AFA90E9-4947-4802-81FD-36F90647CDE3}" type="datetimeFigureOut">
              <a:rPr lang="vi-VN" smtClean="0"/>
              <a:t>27/12/2025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97B3DEC-D08D-4097-BDDA-541F2D47E38F}"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45D4FFB-F219-4F1E-97ED-4EF42660FCCA}" type="datetimeFigureOut">
              <a:rPr lang="vi-VN" smtClean="0"/>
              <a:t>27/12/2025</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7FE1414-AAA8-467B-A60F-9DF5775A46F3}" type="slidenum">
              <a:rPr lang="vi-VN" smtClean="0"/>
              <a:t>‹#›</a:t>
            </a:fld>
            <a:endParaRPr lang="vi-VN"/>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27/12/2025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t>27/12/2025</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609600" rtl="0" eaLnBrk="1" latinLnBrk="0" hangingPunct="1">
        <a:spcBef>
          <a:spcPct val="0"/>
        </a:spcBef>
        <a:buNone/>
        <a:defRPr sz="2940" kern="1200">
          <a:solidFill>
            <a:schemeClr val="tx1"/>
          </a:solidFill>
          <a:latin typeface="+mj-lt"/>
          <a:ea typeface="+mj-ea"/>
          <a:cs typeface="+mj-cs"/>
        </a:defRPr>
      </a:lvl1pPr>
    </p:titleStyle>
    <p:bodyStyle>
      <a:lvl1pPr marL="228600" indent="-228600" algn="l" defTabSz="609600" rtl="0" eaLnBrk="1" latinLnBrk="0" hangingPunct="1">
        <a:spcBef>
          <a:spcPct val="12000"/>
        </a:spcBef>
        <a:buFont typeface="Arial" panose="020B0604020202020204" pitchFamily="34" charset="0"/>
        <a:buChar char="•"/>
        <a:defRPr sz="2140" kern="1200">
          <a:solidFill>
            <a:schemeClr val="tx1"/>
          </a:solidFill>
          <a:latin typeface="+mn-lt"/>
          <a:ea typeface="+mn-ea"/>
          <a:cs typeface="+mn-cs"/>
        </a:defRPr>
      </a:lvl1pPr>
      <a:lvl2pPr marL="495300" indent="-190500" algn="l" defTabSz="609600" rtl="0" eaLnBrk="1" latinLnBrk="0" hangingPunct="1">
        <a:spcBef>
          <a:spcPct val="12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12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4pPr>
      <a:lvl5pPr marL="13716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5pPr>
      <a:lvl6pPr marL="16764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6pPr>
      <a:lvl7pPr marL="19812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7pPr>
      <a:lvl8pPr marL="22860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8pPr>
      <a:lvl9pPr marL="2590800" indent="-152400" algn="l" defTabSz="609600" rtl="0" eaLnBrk="1" latinLnBrk="0" hangingPunct="1">
        <a:spcBef>
          <a:spcPct val="12000"/>
        </a:spcBef>
        <a:buFont typeface="Arial" panose="020B0604020202020204" pitchFamily="34" charset="0"/>
        <a:buChar char="•"/>
        <a:defRPr sz="1340"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48.xml"/><Relationship Id="rId7" Type="http://schemas.openxmlformats.org/officeDocument/2006/relationships/image" Target="../media/image10.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13.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image" Target="../media/image58.jpe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3.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svg"/><Relationship Id="rId3" Type="http://schemas.openxmlformats.org/officeDocument/2006/relationships/image" Target="../media/image12.sv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sv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png"/><Relationship Id="rId16" Type="http://schemas.openxmlformats.org/officeDocument/2006/relationships/image" Target="../media/image25.svg"/><Relationship Id="rId20" Type="http://schemas.openxmlformats.org/officeDocument/2006/relationships/image" Target="../media/image29.svg"/><Relationship Id="rId1" Type="http://schemas.openxmlformats.org/officeDocument/2006/relationships/slideLayout" Target="../slideLayouts/slideLayout29.xml"/><Relationship Id="rId6" Type="http://schemas.openxmlformats.org/officeDocument/2006/relationships/image" Target="../media/image15.jpeg"/><Relationship Id="rId11" Type="http://schemas.openxmlformats.org/officeDocument/2006/relationships/image" Target="../media/image20.png"/><Relationship Id="rId24" Type="http://schemas.openxmlformats.org/officeDocument/2006/relationships/image" Target="../media/image33.svg"/><Relationship Id="rId5" Type="http://schemas.openxmlformats.org/officeDocument/2006/relationships/image" Target="../media/image14.sv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sv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svg"/><Relationship Id="rId22"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5.xml"/><Relationship Id="rId5" Type="http://schemas.microsoft.com/office/2007/relationships/hdphoto" Target="../media/hdphoto1.wdp"/><Relationship Id="rId4" Type="http://schemas.openxmlformats.org/officeDocument/2006/relationships/image" Target="../media/image7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notesSlide" Target="../notesSlides/notesSlide1.xml"/><Relationship Id="rId16" Type="http://schemas.openxmlformats.org/officeDocument/2006/relationships/image" Target="../media/image51.png"/><Relationship Id="rId1" Type="http://schemas.openxmlformats.org/officeDocument/2006/relationships/slideLayout" Target="../slideLayouts/slideLayout29.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s>
</file>

<file path=ppt/slides/_rels/slide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P662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a:fillRect/>
          </a:stretch>
        </p:blipFill>
        <p:spPr bwMode="auto">
          <a:xfrm>
            <a:off x="10180640" y="637064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2" name="Text Box 4"/>
          <p:cNvSpPr txBox="1">
            <a:spLocks noChangeArrowheads="1"/>
          </p:cNvSpPr>
          <p:nvPr/>
        </p:nvSpPr>
        <p:spPr bwMode="auto">
          <a:xfrm>
            <a:off x="1752600" y="84139"/>
            <a:ext cx="8686800" cy="829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algn="ctr" eaLnBrk="1" hangingPunct="1">
              <a:spcBef>
                <a:spcPct val="50000"/>
              </a:spcBef>
              <a:buClrTx/>
              <a:buSzTx/>
              <a:buFontTx/>
              <a:buNone/>
            </a:pPr>
            <a:r>
              <a:rPr lang="en-US" altLang="en-US" sz="4800" b="1" dirty="0">
                <a:solidFill>
                  <a:srgbClr val="FF3300"/>
                </a:solidFill>
                <a:latin typeface="Times New Roman" panose="02020603050405020304" pitchFamily="18" charset="0"/>
                <a:cs typeface="Times New Roman" panose="02020603050405020304" pitchFamily="18" charset="0"/>
              </a:rPr>
              <a:t>Trường </a:t>
            </a:r>
            <a:r>
              <a:rPr lang="en-US" altLang="en-US" sz="4800" b="1" dirty="0" err="1">
                <a:solidFill>
                  <a:srgbClr val="FF3300"/>
                </a:solidFill>
                <a:latin typeface="Times New Roman" panose="02020603050405020304" pitchFamily="18" charset="0"/>
                <a:cs typeface="Times New Roman" panose="02020603050405020304" pitchFamily="18" charset="0"/>
              </a:rPr>
              <a:t>Tiểu</a:t>
            </a:r>
            <a:r>
              <a:rPr lang="en-US" altLang="en-US" sz="4800" b="1" dirty="0">
                <a:solidFill>
                  <a:srgbClr val="FF3300"/>
                </a:solidFill>
                <a:latin typeface="Times New Roman" panose="02020603050405020304" pitchFamily="18" charset="0"/>
                <a:cs typeface="Times New Roman" panose="02020603050405020304" pitchFamily="18" charset="0"/>
              </a:rPr>
              <a:t> </a:t>
            </a:r>
            <a:r>
              <a:rPr lang="en-US" altLang="en-US" sz="4800" b="1" dirty="0" err="1">
                <a:solidFill>
                  <a:srgbClr val="FF3300"/>
                </a:solidFill>
                <a:latin typeface="Times New Roman" panose="02020603050405020304" pitchFamily="18" charset="0"/>
                <a:cs typeface="Times New Roman" panose="02020603050405020304" pitchFamily="18" charset="0"/>
              </a:rPr>
              <a:t>học</a:t>
            </a:r>
            <a:r>
              <a:rPr lang="en-US" altLang="en-US" sz="4800" b="1" dirty="0">
                <a:solidFill>
                  <a:srgbClr val="FF3300"/>
                </a:solidFill>
                <a:latin typeface="Times New Roman" panose="02020603050405020304" pitchFamily="18" charset="0"/>
                <a:cs typeface="Times New Roman" panose="02020603050405020304" pitchFamily="18" charset="0"/>
              </a:rPr>
              <a:t> </a:t>
            </a:r>
            <a:r>
              <a:rPr lang="vi-VN" altLang="en-US" sz="4800" b="1" dirty="0">
                <a:solidFill>
                  <a:srgbClr val="FF3300"/>
                </a:solidFill>
                <a:latin typeface="Times New Roman" panose="02020603050405020304" pitchFamily="18" charset="0"/>
                <a:cs typeface="Times New Roman" panose="02020603050405020304" pitchFamily="18" charset="0"/>
              </a:rPr>
              <a:t>Đa Phúc</a:t>
            </a:r>
            <a:endParaRPr lang="en-US" altLang="en-US" sz="935" b="1" dirty="0">
              <a:solidFill>
                <a:srgbClr val="000000"/>
              </a:solidFill>
              <a:latin typeface="Times New Roman" panose="02020603050405020304" pitchFamily="18" charset="0"/>
              <a:cs typeface="Times New Roman" panose="02020603050405020304" pitchFamily="18" charset="0"/>
            </a:endParaRPr>
          </a:p>
        </p:txBody>
      </p:sp>
      <p:sp>
        <p:nvSpPr>
          <p:cNvPr id="37893" name="WordArt 9"/>
          <p:cNvSpPr>
            <a:spLocks noChangeArrowheads="1" noChangeShapeType="1" noTextEdit="1"/>
          </p:cNvSpPr>
          <p:nvPr/>
        </p:nvSpPr>
        <p:spPr bwMode="auto">
          <a:xfrm>
            <a:off x="1738313" y="1066800"/>
            <a:ext cx="8915400" cy="6096000"/>
          </a:xfrm>
          <a:prstGeom prst="rect">
            <a:avLst/>
          </a:prstGeom>
        </p:spPr>
        <p:txBody>
          <a:bodyPr wrap="none" fromWordArt="1">
            <a:prstTxWarp prst="textArchUpPour">
              <a:avLst>
                <a:gd name="adj1" fmla="val 10725588"/>
                <a:gd name="adj2" fmla="val 77241"/>
              </a:avLst>
            </a:prstTxWarp>
          </a:bodyPr>
          <a:lstStyle/>
          <a:p>
            <a:pPr algn="ctr"/>
            <a:endParaRPr lang="en-US" sz="3600" kern="10" dirty="0">
              <a:ln w="12700">
                <a:solidFill>
                  <a:srgbClr val="FF0000"/>
                </a:solidFill>
                <a:rou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algn="ctr" rotWithShape="0">
                  <a:srgbClr val="C0C0C0">
                    <a:alpha val="50000"/>
                  </a:srgbClr>
                </a:outerShdw>
              </a:effectLst>
              <a:latin typeface=".VnAristote" panose="020B7200000000000000" pitchFamily="34" charset="0"/>
            </a:endParaRPr>
          </a:p>
        </p:txBody>
      </p:sp>
      <p:sp>
        <p:nvSpPr>
          <p:cNvPr id="6" name="WordArt 7"/>
          <p:cNvSpPr>
            <a:spLocks noChangeArrowheads="1" noChangeShapeType="1" noTextEdit="1"/>
          </p:cNvSpPr>
          <p:nvPr/>
        </p:nvSpPr>
        <p:spPr bwMode="auto">
          <a:xfrm>
            <a:off x="3376613" y="2820988"/>
            <a:ext cx="5638800" cy="1447800"/>
          </a:xfrm>
          <a:prstGeom prst="rect">
            <a:avLst/>
          </a:prstGeom>
        </p:spPr>
        <p:txBody>
          <a:bodyPr wrap="none" fromWordArt="1">
            <a:prstTxWarp prst="textPlain">
              <a:avLst>
                <a:gd name="adj" fmla="val 50000"/>
              </a:avLst>
            </a:prstTxWarp>
          </a:bodyPr>
          <a:lstStyle/>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LỚP : 5</a:t>
            </a:r>
            <a:r>
              <a:rPr lang="vi-VN"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A4</a:t>
            </a: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a:p>
            <a:pPr algn="ctr"/>
            <a:r>
              <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MÔN : TIẾNG VIỆT</a:t>
            </a:r>
          </a:p>
          <a:p>
            <a:pPr algn="ctr"/>
            <a:endParaRPr lang="en-US" sz="3600" kern="10" dirty="0">
              <a:ln w="22225">
                <a:solidFill>
                  <a:srgbClr val="008000"/>
                </a:solidFill>
                <a:round/>
              </a:ln>
              <a:solidFill>
                <a:srgbClr val="00B05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37896" name="WordArt 8"/>
          <p:cNvSpPr>
            <a:spLocks noChangeArrowheads="1" noChangeShapeType="1" noTextEdit="1"/>
          </p:cNvSpPr>
          <p:nvPr/>
        </p:nvSpPr>
        <p:spPr bwMode="auto">
          <a:xfrm>
            <a:off x="4152900" y="6022976"/>
            <a:ext cx="4419600" cy="542925"/>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00FF"/>
              </a:contourClr>
            </a:sp3d>
          </a:bodyPr>
          <a:lstStyle/>
          <a:p>
            <a:pPr algn="ctr"/>
            <a:r>
              <a:rPr lang="vi-VN" sz="3600" kern="10" dirty="0">
                <a:ln w="9525">
                  <a:round/>
                </a:ln>
                <a:solidFill>
                  <a:srgbClr val="FF00FF">
                    <a:alpha val="92155"/>
                  </a:srgbClr>
                </a:solidFill>
                <a:latin typeface="Times New Roman" panose="02020603050405020304" pitchFamily="18" charset="0"/>
                <a:cs typeface="Times New Roman" panose="02020603050405020304" pitchFamily="18" charset="0"/>
              </a:rPr>
              <a:t>Người thực hiện: Lê Thị Thu Hường</a:t>
            </a:r>
            <a:endParaRPr lang="en-US" sz="3600" kern="10" dirty="0">
              <a:ln w="9525">
                <a:round/>
              </a:ln>
              <a:solidFill>
                <a:srgbClr val="FF00FF">
                  <a:alpha val="92155"/>
                </a:srgbClr>
              </a:solidFill>
              <a:latin typeface="Times New Roman" panose="02020603050405020304" pitchFamily="18" charset="0"/>
              <a:cs typeface="Times New Roman" panose="02020603050405020304" pitchFamily="18" charset="0"/>
            </a:endParaRPr>
          </a:p>
        </p:txBody>
      </p:sp>
      <p:sp>
        <p:nvSpPr>
          <p:cNvPr id="23560" name="Rectangle 9"/>
          <p:cNvSpPr>
            <a:spLocks noChangeArrowheads="1"/>
          </p:cNvSpPr>
          <p:nvPr/>
        </p:nvSpPr>
        <p:spPr bwMode="auto">
          <a:xfrm>
            <a:off x="0" y="0"/>
            <a:ext cx="12192000" cy="6858000"/>
          </a:xfrm>
          <a:prstGeom prst="rect">
            <a:avLst/>
          </a:prstGeom>
          <a:noFill/>
          <a:ln w="88900" cmpd="tri">
            <a:solidFill>
              <a:srgbClr val="0000FF"/>
            </a:solid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en-US" altLang="en-US" sz="2400">
              <a:solidFill>
                <a:srgbClr val="000000"/>
              </a:solidFill>
              <a:latin typeface="Times New Roman" panose="02020603050405020304" pitchFamily="18" charset="0"/>
              <a:cs typeface="Arial" panose="020B0604020202020204" pitchFamily="34" charset="0"/>
            </a:endParaRPr>
          </a:p>
        </p:txBody>
      </p:sp>
      <p:sp>
        <p:nvSpPr>
          <p:cNvPr id="23561" name="Rectangle 36"/>
          <p:cNvSpPr>
            <a:spLocks noChangeArrowheads="1"/>
          </p:cNvSpPr>
          <p:nvPr/>
        </p:nvSpPr>
        <p:spPr bwMode="auto">
          <a:xfrm>
            <a:off x="0" y="0"/>
            <a:ext cx="12192000" cy="6858000"/>
          </a:xfrm>
          <a:prstGeom prst="rect">
            <a:avLst/>
          </a:prstGeom>
          <a:noFill/>
          <a:ln w="57150">
            <a:pattFill prst="sphere">
              <a:fgClr>
                <a:srgbClr val="0000FF"/>
              </a:fgClr>
              <a:bgClr>
                <a:srgbClr val="FF0000"/>
              </a:bgClr>
            </a:pattFill>
            <a:miter lim="800000"/>
          </a:ln>
          <a:extLst>
            <a:ext uri="{909E8E84-426E-40DD-AFC4-6F175D3DCCD1}">
              <a14:hiddenFill xmlns:a14="http://schemas.microsoft.com/office/drawing/2010/main">
                <a:solidFill>
                  <a:srgbClr val="FFFFFF"/>
                </a:solidFill>
              </a14:hiddenFill>
            </a:ext>
          </a:extLst>
        </p:spPr>
        <p:txBody>
          <a:bodyPr wrap="none" anchor="ctr"/>
          <a:lstStyle>
            <a:lvl1pPr>
              <a:spcBef>
                <a:spcPts val="1000"/>
              </a:spcBef>
              <a:buClr>
                <a:schemeClr val="accent1"/>
              </a:buClr>
              <a:buSzPct val="80000"/>
              <a:buFont typeface="Wingdings 3" panose="05040102010807070707" charset="2"/>
              <a:buChar char=""/>
              <a:defRPr>
                <a:solidFill>
                  <a:srgbClr val="404040"/>
                </a:solidFill>
                <a:latin typeface="Trebuchet MS" panose="020B0603020202020204" charset="0"/>
              </a:defRPr>
            </a:lvl1pPr>
            <a:lvl2pPr marL="742950" indent="-285750">
              <a:spcBef>
                <a:spcPts val="1000"/>
              </a:spcBef>
              <a:buClr>
                <a:schemeClr val="accent1"/>
              </a:buClr>
              <a:buSzPct val="80000"/>
              <a:buFont typeface="Wingdings 3" panose="05040102010807070707" charset="2"/>
              <a:buChar char=""/>
              <a:defRPr sz="1600">
                <a:solidFill>
                  <a:srgbClr val="404040"/>
                </a:solidFill>
                <a:latin typeface="Trebuchet MS" panose="020B0603020202020204" charset="0"/>
              </a:defRPr>
            </a:lvl2pPr>
            <a:lvl3pPr marL="1143000" indent="-228600">
              <a:spcBef>
                <a:spcPts val="1000"/>
              </a:spcBef>
              <a:buClr>
                <a:schemeClr val="accent1"/>
              </a:buClr>
              <a:buSzPct val="80000"/>
              <a:buFont typeface="Wingdings 3" panose="05040102010807070707" charset="2"/>
              <a:buChar char=""/>
              <a:defRPr sz="1400">
                <a:solidFill>
                  <a:srgbClr val="404040"/>
                </a:solidFill>
                <a:latin typeface="Trebuchet MS" panose="020B0603020202020204" charset="0"/>
              </a:defRPr>
            </a:lvl3pPr>
            <a:lvl4pPr marL="16002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4pPr>
            <a:lvl5pPr marL="2057400" indent="-228600">
              <a:spcBef>
                <a:spcPts val="1000"/>
              </a:spcBef>
              <a:buClr>
                <a:schemeClr val="accent1"/>
              </a:buClr>
              <a:buSzPct val="80000"/>
              <a:buFont typeface="Wingdings 3" panose="05040102010807070707" charset="2"/>
              <a:buChar char=""/>
              <a:defRPr sz="1200">
                <a:solidFill>
                  <a:srgbClr val="404040"/>
                </a:solidFill>
                <a:latin typeface="Trebuchet MS" panose="020B0603020202020204" charset="0"/>
              </a:defRPr>
            </a:lvl5pPr>
            <a:lvl6pPr marL="25146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6pPr>
            <a:lvl7pPr marL="29718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7pPr>
            <a:lvl8pPr marL="34290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8pPr>
            <a:lvl9pPr marL="3886200" indent="-228600" fontAlgn="base">
              <a:spcBef>
                <a:spcPts val="1000"/>
              </a:spcBef>
              <a:spcAft>
                <a:spcPct val="0"/>
              </a:spcAft>
              <a:buClr>
                <a:schemeClr val="accent1"/>
              </a:buClr>
              <a:buSzPct val="80000"/>
              <a:buFont typeface="Wingdings 3" panose="05040102010807070707" charset="2"/>
              <a:buChar char=""/>
              <a:defRPr sz="1200">
                <a:solidFill>
                  <a:srgbClr val="404040"/>
                </a:solidFill>
                <a:latin typeface="Trebuchet MS" panose="020B0603020202020204" charset="0"/>
              </a:defRPr>
            </a:lvl9pPr>
          </a:lstStyle>
          <a:p>
            <a:pPr eaLnBrk="1" hangingPunct="1">
              <a:spcBef>
                <a:spcPct val="0"/>
              </a:spcBef>
              <a:buClrTx/>
              <a:buSzTx/>
              <a:buFontTx/>
              <a:buNone/>
            </a:pPr>
            <a:endParaRPr lang="vi-VN" altLang="en-US" sz="1400">
              <a:solidFill>
                <a:srgbClr val="000000"/>
              </a:solidFill>
              <a:latin typeface="Arial" panose="020B0604020202020204" pitchFamily="34" charset="0"/>
            </a:endParaRPr>
          </a:p>
        </p:txBody>
      </p:sp>
      <p:pic>
        <p:nvPicPr>
          <p:cNvPr id="23562"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76" y="-316"/>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3"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506201" y="4"/>
            <a:ext cx="682625" cy="248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D71"/>
                  </a:outerShdw>
                </a:effectLst>
              </a14:hiddenEffects>
            </a:ext>
          </a:extLst>
        </p:spPr>
      </p:pic>
      <p:pic>
        <p:nvPicPr>
          <p:cNvPr id="23564" name="Picture 3" descr="WhitecornerFlow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6" y="5632452"/>
            <a:ext cx="1219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4" descr="WhitecornerFlow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20400" y="54800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par>
                          <p:cTn id="7" fill="hold">
                            <p:stCondLst>
                              <p:cond delay="0"/>
                            </p:stCondLst>
                            <p:childTnLst>
                              <p:par>
                                <p:cTn id="8" presetID="2" presetClass="entr" presetSubtype="2" repeatCount="indefinite" fill="remove" nodeType="afterEffect">
                                  <p:stCondLst>
                                    <p:cond delay="0"/>
                                  </p:stCondLst>
                                  <p:childTnLst>
                                    <p:set>
                                      <p:cBhvr>
                                        <p:cTn id="9" dur="1" fill="hold">
                                          <p:stCondLst>
                                            <p:cond delay="0"/>
                                          </p:stCondLst>
                                        </p:cTn>
                                        <p:tgtEl>
                                          <p:spTgt spid="37892">
                                            <p:txEl>
                                              <p:pRg st="0" end="0"/>
                                            </p:txEl>
                                          </p:spTgt>
                                        </p:tgtEl>
                                        <p:attrNameLst>
                                          <p:attrName>style.visibility</p:attrName>
                                        </p:attrNameLst>
                                      </p:cBhvr>
                                      <p:to>
                                        <p:strVal val="visible"/>
                                      </p:to>
                                    </p:set>
                                    <p:anim calcmode="lin" valueType="num">
                                      <p:cBhvr additive="base">
                                        <p:cTn id="10" dur="3000" fill="hold"/>
                                        <p:tgtEl>
                                          <p:spTgt spid="37892">
                                            <p:txEl>
                                              <p:pRg st="0" end="0"/>
                                            </p:txEl>
                                          </p:spTgt>
                                        </p:tgtEl>
                                        <p:attrNameLst>
                                          <p:attrName>ppt_x</p:attrName>
                                        </p:attrNameLst>
                                      </p:cBhvr>
                                      <p:tavLst>
                                        <p:tav tm="0">
                                          <p:val>
                                            <p:strVal val="1+#ppt_w/2"/>
                                          </p:val>
                                        </p:tav>
                                        <p:tav tm="100000">
                                          <p:val>
                                            <p:strVal val="#ppt_x"/>
                                          </p:val>
                                        </p:tav>
                                      </p:tavLst>
                                    </p:anim>
                                    <p:anim calcmode="lin" valueType="num">
                                      <p:cBhvr additive="base">
                                        <p:cTn id="11" dur="3000" fill="hold"/>
                                        <p:tgtEl>
                                          <p:spTgt spid="37892">
                                            <p:txEl>
                                              <p:pRg st="0" end="0"/>
                                            </p:txEl>
                                          </p:spTgt>
                                        </p:tgtEl>
                                        <p:attrNameLst>
                                          <p:attrName>ppt_y</p:attrName>
                                        </p:attrNameLst>
                                      </p:cBhvr>
                                      <p:tavLst>
                                        <p:tav tm="0">
                                          <p:val>
                                            <p:strVal val="#ppt_y"/>
                                          </p:val>
                                        </p:tav>
                                        <p:tav tm="100000">
                                          <p:val>
                                            <p:strVal val="#ppt_y"/>
                                          </p:val>
                                        </p:tav>
                                      </p:tavLst>
                                    </p:anim>
                                  </p:childTnLst>
                                </p:cTn>
                              </p:par>
                            </p:childTnLst>
                          </p:cTn>
                        </p:par>
                        <p:par>
                          <p:cTn id="12" fill="hold">
                            <p:stCondLst>
                              <p:cond delay="3000"/>
                            </p:stCondLst>
                            <p:childTnLst>
                              <p:par>
                                <p:cTn id="13" presetID="4" presetClass="entr" presetSubtype="16" fill="hold" grpId="0" nodeType="afterEffect">
                                  <p:stCondLst>
                                    <p:cond delay="0"/>
                                  </p:stCondLst>
                                  <p:childTnLst>
                                    <p:set>
                                      <p:cBhvr>
                                        <p:cTn id="14" dur="1" fill="hold">
                                          <p:stCondLst>
                                            <p:cond delay="0"/>
                                          </p:stCondLst>
                                        </p:cTn>
                                        <p:tgtEl>
                                          <p:spTgt spid="37892">
                                            <p:txEl>
                                              <p:pRg st="0" end="0"/>
                                            </p:txEl>
                                          </p:spTgt>
                                        </p:tgtEl>
                                        <p:attrNameLst>
                                          <p:attrName>style.visibility</p:attrName>
                                        </p:attrNameLst>
                                      </p:cBhvr>
                                      <p:to>
                                        <p:strVal val="visible"/>
                                      </p:to>
                                    </p:set>
                                    <p:animEffect transition="in" filter="box(in)">
                                      <p:cBhvr>
                                        <p:cTn id="15" dur="500"/>
                                        <p:tgtEl>
                                          <p:spTgt spid="37892">
                                            <p:txEl>
                                              <p:pRg st="0" end="0"/>
                                            </p:txEl>
                                          </p:spTgt>
                                        </p:tgtEl>
                                      </p:cBhvr>
                                    </p:animEffect>
                                  </p:childTnLst>
                                </p:cTn>
                              </p:par>
                            </p:childTnLst>
                          </p:cTn>
                        </p:par>
                        <p:par>
                          <p:cTn id="16" fill="hold">
                            <p:stCondLst>
                              <p:cond delay="3500"/>
                            </p:stCondLst>
                            <p:childTnLst>
                              <p:par>
                                <p:cTn id="17" presetID="12" presetClass="entr" presetSubtype="4" fill="hold" grpId="0" nodeType="afterEffect" nodePh="1">
                                  <p:stCondLst>
                                    <p:cond delay="0"/>
                                  </p:stCondLst>
                                  <p:endCondLst>
                                    <p:cond evt="begin" delay="0">
                                      <p:tn val="17"/>
                                    </p:cond>
                                  </p:endCondLst>
                                  <p:childTnLst>
                                    <p:set>
                                      <p:cBhvr>
                                        <p:cTn id="18" dur="1" fill="hold">
                                          <p:stCondLst>
                                            <p:cond delay="0"/>
                                          </p:stCondLst>
                                        </p:cTn>
                                        <p:tgtEl>
                                          <p:spTgt spid="37893"/>
                                        </p:tgtEl>
                                        <p:attrNameLst>
                                          <p:attrName>style.visibility</p:attrName>
                                        </p:attrNameLst>
                                      </p:cBhvr>
                                      <p:to>
                                        <p:strVal val="visible"/>
                                      </p:to>
                                    </p:set>
                                    <p:animEffect transition="in" filter="slide(fromBottom)">
                                      <p:cBhvr>
                                        <p:cTn id="19" dur="1000"/>
                                        <p:tgtEl>
                                          <p:spTgt spid="37893"/>
                                        </p:tgtEl>
                                      </p:cBhvr>
                                    </p:animEffect>
                                  </p:childTnLst>
                                </p:cTn>
                              </p:par>
                            </p:childTnLst>
                          </p:cTn>
                        </p:par>
                        <p:par>
                          <p:cTn id="20" fill="hold">
                            <p:stCondLst>
                              <p:cond delay="4500"/>
                            </p:stCondLst>
                            <p:childTnLst>
                              <p:par>
                                <p:cTn id="21" presetID="4"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1000"/>
                                        <p:tgtEl>
                                          <p:spTgt spid="6"/>
                                        </p:tgtEl>
                                      </p:cBhvr>
                                    </p:animEffect>
                                  </p:childTnLst>
                                </p:cTn>
                              </p:par>
                            </p:childTnLst>
                          </p:cTn>
                        </p:par>
                        <p:par>
                          <p:cTn id="24" fill="hold">
                            <p:stCondLst>
                              <p:cond delay="5500"/>
                            </p:stCondLst>
                            <p:childTnLst>
                              <p:par>
                                <p:cTn id="25" presetID="4" presetClass="entr" presetSubtype="16" fill="hold" grpId="0" nodeType="afterEffect">
                                  <p:stCondLst>
                                    <p:cond delay="0"/>
                                  </p:stCondLst>
                                  <p:childTnLst>
                                    <p:set>
                                      <p:cBhvr>
                                        <p:cTn id="26" dur="1" fill="hold">
                                          <p:stCondLst>
                                            <p:cond delay="0"/>
                                          </p:stCondLst>
                                        </p:cTn>
                                        <p:tgtEl>
                                          <p:spTgt spid="37896"/>
                                        </p:tgtEl>
                                        <p:attrNameLst>
                                          <p:attrName>style.visibility</p:attrName>
                                        </p:attrNameLst>
                                      </p:cBhvr>
                                      <p:to>
                                        <p:strVal val="visible"/>
                                      </p:to>
                                    </p:set>
                                    <p:animEffect transition="in" filter="box(in)">
                                      <p:cBhvr>
                                        <p:cTn id="27" dur="1000"/>
                                        <p:tgtEl>
                                          <p:spTgt spid="3789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28" fill="hold" display="0">
                  <p:stCondLst>
                    <p:cond delay="indefinite"/>
                  </p:stCondLst>
                  <p:endCondLst>
                    <p:cond evt="onPrev" delay="0">
                      <p:tgtEl>
                        <p:sldTgt/>
                      </p:tgtEl>
                    </p:cond>
                    <p:cond evt="onStopAudio" delay="0">
                      <p:tgtEl>
                        <p:sldTgt/>
                      </p:tgtEl>
                    </p:cond>
                  </p:endCondLst>
                </p:cTn>
                <p:tgtEl>
                  <p:spTgt spid="10"/>
                </p:tgtEl>
              </p:cMediaNode>
            </p:audio>
          </p:childTnLst>
        </p:cTn>
      </p:par>
    </p:tnLst>
    <p:bldLst>
      <p:bldP spid="37892" grpId="0" build="allAtOnce"/>
      <p:bldP spid="37893" grpId="0" animBg="1"/>
      <p:bldP spid="6" grpId="0" animBg="1"/>
      <p:bldP spid="3789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329610" y="1894935"/>
            <a:ext cx="7538484" cy="4169664"/>
            <a:chOff x="1182623" y="1618488"/>
            <a:chExt cx="5157217" cy="4169664"/>
          </a:xfrm>
        </p:grpSpPr>
        <p:grpSp>
          <p:nvGrpSpPr>
            <p:cNvPr id="13" name="Group 12"/>
            <p:cNvGrpSpPr/>
            <p:nvPr/>
          </p:nvGrpSpPr>
          <p:grpSpPr>
            <a:xfrm>
              <a:off x="1182623" y="1618488"/>
              <a:ext cx="5157217" cy="4169664"/>
              <a:chOff x="1182623" y="1618488"/>
              <a:chExt cx="5157217" cy="4169664"/>
            </a:xfrm>
          </p:grpSpPr>
          <p:sp>
            <p:nvSpPr>
              <p:cNvPr id="2" name="Rectangle: Diagonal Corners Rounded 1"/>
              <p:cNvSpPr/>
              <p:nvPr/>
            </p:nvSpPr>
            <p:spPr>
              <a:xfrm>
                <a:off x="1182624" y="1618488"/>
                <a:ext cx="5157216" cy="4169664"/>
              </a:xfrm>
              <a:prstGeom prst="round2Diag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Rectangle: Diagonal Corners Rounded 7"/>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TextBox 14"/>
            <p:cNvSpPr txBox="1"/>
            <p:nvPr/>
          </p:nvSpPr>
          <p:spPr>
            <a:xfrm>
              <a:off x="1523966" y="1831011"/>
              <a:ext cx="4613147" cy="3539430"/>
            </a:xfrm>
            <a:prstGeom prst="rect">
              <a:avLst/>
            </a:prstGeom>
            <a:noFill/>
          </p:spPr>
          <p:txBody>
            <a:bodyPr wrap="square">
              <a:spAutoFit/>
            </a:bodyPr>
            <a:lstStyle/>
            <a:p>
              <a:pPr algn="just"/>
              <a:r>
                <a:rPr lang="vi-VN" sz="2800" dirty="0">
                  <a:latin typeface="Cambria" panose="02040503050406030204" pitchFamily="18" charset="0"/>
                  <a:ea typeface="Cambria" panose="02040503050406030204" pitchFamily="18" charset="0"/>
                </a:rPr>
                <a:t>Đọc diễn cảm những từ ngữ, những câu thơ thể hiện sự cảm xúc, suy tư của tác giả về những trang sách đã đọc – đặc biệt là các câu mở đầu mỗi khổ thơ: </a:t>
              </a:r>
              <a:r>
                <a:rPr lang="vi-VN" sz="2800" b="1" i="1" dirty="0">
                  <a:latin typeface="Cambria" panose="02040503050406030204" pitchFamily="18" charset="0"/>
                  <a:ea typeface="Cambria" panose="02040503050406030204" pitchFamily="18" charset="0"/>
                </a:rPr>
                <a:t>“Trang sách mở ra thế giới diệu kì”,</a:t>
              </a:r>
              <a:r>
                <a:rPr lang="vi-VN" sz="2800" dirty="0">
                  <a:latin typeface="Cambria" panose="02040503050406030204" pitchFamily="18" charset="0"/>
                  <a:ea typeface="Cambria" panose="02040503050406030204" pitchFamily="18" charset="0"/>
                </a:rPr>
                <a:t> “Trang sách trả lời câu hỏi tuổi thơ”, </a:t>
              </a:r>
              <a:r>
                <a:rPr lang="vi-VN" sz="2800" b="1" i="1" dirty="0">
                  <a:latin typeface="Cambria" panose="02040503050406030204" pitchFamily="18" charset="0"/>
                  <a:ea typeface="Cambria" panose="02040503050406030204" pitchFamily="18" charset="0"/>
                </a:rPr>
                <a:t>“Trang sách thắp lên ngọn lửa khát khao”, </a:t>
              </a:r>
              <a:r>
                <a:rPr lang="vi-VN" sz="2800" dirty="0">
                  <a:latin typeface="Cambria" panose="02040503050406030204" pitchFamily="18" charset="0"/>
                  <a:ea typeface="Cambria" panose="02040503050406030204" pitchFamily="18" charset="0"/>
                </a:rPr>
                <a:t>“</a:t>
              </a:r>
              <a:r>
                <a:rPr lang="vi-VN" sz="2800" b="1" i="1" dirty="0">
                  <a:latin typeface="Cambria" panose="02040503050406030204" pitchFamily="18" charset="0"/>
                  <a:ea typeface="Cambria" panose="02040503050406030204" pitchFamily="18" charset="0"/>
                </a:rPr>
                <a:t>Bài học nào trong trang sách thiết tha”</a:t>
              </a:r>
            </a:p>
          </p:txBody>
        </p:sp>
      </p:grpSp>
      <p:pic>
        <p:nvPicPr>
          <p:cNvPr id="7" name="Picture 6"/>
          <p:cNvPicPr>
            <a:picLocks noChangeAspect="1"/>
          </p:cNvPicPr>
          <p:nvPr/>
        </p:nvPicPr>
        <p:blipFill>
          <a:blip r:embed="rId3"/>
          <a:stretch>
            <a:fillRect/>
          </a:stretch>
        </p:blipFill>
        <p:spPr>
          <a:xfrm>
            <a:off x="7334548" y="86688"/>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13" name="Freeform 23"/>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p:cNvSpPr/>
          <p:nvPr/>
        </p:nvSpPr>
        <p:spPr>
          <a:xfrm>
            <a:off x="573685" y="1984248"/>
            <a:ext cx="6624534"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7"/>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0" name="Picture 29"/>
          <p:cNvPicPr>
            <a:picLocks noChangeAspect="1"/>
          </p:cNvPicPr>
          <p:nvPr/>
        </p:nvPicPr>
        <p:blipFill>
          <a:blip r:embed="rId8"/>
          <a:stretch>
            <a:fillRect/>
          </a:stretch>
        </p:blipFill>
        <p:spPr>
          <a:xfrm>
            <a:off x="817162" y="2918910"/>
            <a:ext cx="6631746" cy="2139800"/>
          </a:xfrm>
          <a:prstGeom prst="rect">
            <a:avLst/>
          </a:prstGeom>
        </p:spPr>
      </p:pic>
      <p:sp>
        <p:nvSpPr>
          <p:cNvPr id="32" name="TextBox 31"/>
          <p:cNvSpPr txBox="1"/>
          <p:nvPr/>
        </p:nvSpPr>
        <p:spPr>
          <a:xfrm>
            <a:off x="2561692" y="2211859"/>
            <a:ext cx="275267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Yêu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cầu</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9"/>
          <a:stretch>
            <a:fillRect/>
          </a:stretch>
        </p:blipFill>
        <p:spPr>
          <a:xfrm>
            <a:off x="7082923" y="699394"/>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Content Placeholder 6" descr="A rainbow in the sky&#10;&#10;Description automatically generated"/>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5746"/>
          <a:stretch>
            <a:fillRect/>
          </a:stretch>
        </p:blipFill>
        <p:spPr>
          <a:xfrm>
            <a:off x="20" y="1282"/>
            <a:ext cx="12191980" cy="6856718"/>
          </a:xfrm>
          <a:prstGeom prst="rect">
            <a:avLst/>
          </a:prstGeom>
        </p:spPr>
      </p:pic>
      <p:sp>
        <p:nvSpPr>
          <p:cNvPr id="13" name="Freeform 23"/>
          <p:cNvSpPr/>
          <p:nvPr/>
        </p:nvSpPr>
        <p:spPr>
          <a:xfrm>
            <a:off x="7505876" y="5221224"/>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Freeform 23"/>
          <p:cNvSpPr/>
          <p:nvPr/>
        </p:nvSpPr>
        <p:spPr>
          <a:xfrm>
            <a:off x="3013404" y="5137039"/>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Freeform 23"/>
          <p:cNvSpPr/>
          <p:nvPr/>
        </p:nvSpPr>
        <p:spPr>
          <a:xfrm>
            <a:off x="-1479068" y="5179131"/>
            <a:ext cx="5452893" cy="1885553"/>
          </a:xfrm>
          <a:custGeom>
            <a:avLst/>
            <a:gdLst/>
            <a:ahLst/>
            <a:cxnLst/>
            <a:rect l="l" t="t" r="r" b="b"/>
            <a:pathLst>
              <a:path w="3550941" h="1091914">
                <a:moveTo>
                  <a:pt x="0" y="0"/>
                </a:moveTo>
                <a:lnTo>
                  <a:pt x="3550941" y="0"/>
                </a:lnTo>
                <a:lnTo>
                  <a:pt x="3550941" y="1091915"/>
                </a:lnTo>
                <a:lnTo>
                  <a:pt x="0" y="1091915"/>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 name="Rectangle: Rounded Corners 2"/>
          <p:cNvSpPr/>
          <p:nvPr/>
        </p:nvSpPr>
        <p:spPr>
          <a:xfrm>
            <a:off x="288798" y="252101"/>
            <a:ext cx="11614404" cy="6353798"/>
          </a:xfrm>
          <a:prstGeom prst="roundRect">
            <a:avLst>
              <a:gd name="adj" fmla="val 11774"/>
            </a:avLst>
          </a:prstGeom>
          <a:solidFill>
            <a:schemeClr val="bg1"/>
          </a:solidFill>
          <a:ln w="38100">
            <a:solidFill>
              <a:srgbClr val="9CDF0A"/>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Freeform 8"/>
          <p:cNvSpPr/>
          <p:nvPr/>
        </p:nvSpPr>
        <p:spPr>
          <a:xfrm>
            <a:off x="173736" y="1984248"/>
            <a:ext cx="7024483" cy="5122529"/>
          </a:xfrm>
          <a:custGeom>
            <a:avLst/>
            <a:gdLst/>
            <a:ahLst/>
            <a:cxnLst/>
            <a:rect l="l" t="t" r="r" b="b"/>
            <a:pathLst>
              <a:path w="4909197" h="4114800">
                <a:moveTo>
                  <a:pt x="0" y="0"/>
                </a:moveTo>
                <a:lnTo>
                  <a:pt x="4909198" y="0"/>
                </a:lnTo>
                <a:lnTo>
                  <a:pt x="4909198" y="4114800"/>
                </a:lnTo>
                <a:lnTo>
                  <a:pt x="0" y="41148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7" name="Freeform 13"/>
          <p:cNvSpPr/>
          <p:nvPr/>
        </p:nvSpPr>
        <p:spPr>
          <a:xfrm>
            <a:off x="6205345" y="4660832"/>
            <a:ext cx="4410843" cy="2982833"/>
          </a:xfrm>
          <a:custGeom>
            <a:avLst/>
            <a:gdLst/>
            <a:ahLst/>
            <a:cxnLst/>
            <a:rect l="l" t="t" r="r" b="b"/>
            <a:pathLst>
              <a:path w="4410843" h="2982833">
                <a:moveTo>
                  <a:pt x="0" y="0"/>
                </a:moveTo>
                <a:lnTo>
                  <a:pt x="4410844" y="0"/>
                </a:lnTo>
                <a:lnTo>
                  <a:pt x="4410844" y="2982832"/>
                </a:lnTo>
                <a:lnTo>
                  <a:pt x="0" y="2982832"/>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32" name="TextBox 31"/>
          <p:cNvSpPr txBox="1"/>
          <p:nvPr/>
        </p:nvSpPr>
        <p:spPr>
          <a:xfrm>
            <a:off x="2561692" y="2211859"/>
            <a:ext cx="269291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Tiêu</a:t>
            </a:r>
            <a:r>
              <a:rPr kumimoji="0" lang="en-GB" sz="5400" b="0" i="0" u="none" strike="noStrike" kern="1200" cap="none" spc="0" normalizeH="0" baseline="0" noProof="0" dirty="0">
                <a:ln>
                  <a:noFill/>
                </a:ln>
                <a:solidFill>
                  <a:srgbClr val="C00000"/>
                </a:solidFill>
                <a:effectLst/>
                <a:uLnTx/>
                <a:uFillTx/>
                <a:latin typeface="#9Slide07 SVNDessert Menu Scrip" panose="00000500000000000000" pitchFamily="2" charset="0"/>
                <a:ea typeface="+mn-ea"/>
                <a:cs typeface="+mn-cs"/>
              </a:rPr>
              <a:t> </a:t>
            </a:r>
            <a:r>
              <a:rPr kumimoji="0" lang="en-GB" sz="5400" b="0" i="0" u="none" strike="noStrike" kern="1200" cap="none" spc="0" normalizeH="0" baseline="0" noProof="0" dirty="0" err="1">
                <a:ln>
                  <a:noFill/>
                </a:ln>
                <a:solidFill>
                  <a:srgbClr val="C00000"/>
                </a:solidFill>
                <a:effectLst/>
                <a:uLnTx/>
                <a:uFillTx/>
                <a:latin typeface="#9Slide07 SVNDessert Menu Scrip" panose="00000500000000000000" pitchFamily="2" charset="0"/>
                <a:ea typeface="+mn-ea"/>
                <a:cs typeface="+mn-cs"/>
              </a:rPr>
              <a:t>chí</a:t>
            </a:r>
            <a:endParaRPr kumimoji="0" lang="vi-VN" sz="5400" b="0" i="0" u="none" strike="noStrike" kern="1200" cap="none" spc="0" normalizeH="0" baseline="0" noProof="0" dirty="0">
              <a:ln>
                <a:noFill/>
              </a:ln>
              <a:solidFill>
                <a:srgbClr val="C00000"/>
              </a:solidFill>
              <a:effectLst/>
              <a:uLnTx/>
              <a:uFillTx/>
              <a:latin typeface="Arial" panose="020B0604020202020204" pitchFamily="34" charset="0"/>
              <a:ea typeface="+mn-ea"/>
              <a:cs typeface="+mn-cs"/>
            </a:endParaRPr>
          </a:p>
        </p:txBody>
      </p:sp>
      <p:pic>
        <p:nvPicPr>
          <p:cNvPr id="4" name="Picture 3"/>
          <p:cNvPicPr>
            <a:picLocks noChangeAspect="1"/>
          </p:cNvPicPr>
          <p:nvPr/>
        </p:nvPicPr>
        <p:blipFill>
          <a:blip r:embed="rId6"/>
          <a:stretch>
            <a:fillRect/>
          </a:stretch>
        </p:blipFill>
        <p:spPr>
          <a:xfrm>
            <a:off x="406847" y="3045789"/>
            <a:ext cx="6888802" cy="2222742"/>
          </a:xfrm>
          <a:prstGeom prst="rect">
            <a:avLst/>
          </a:prstGeom>
        </p:spPr>
      </p:pic>
      <p:pic>
        <p:nvPicPr>
          <p:cNvPr id="5" name="Picture 4"/>
          <p:cNvPicPr>
            <a:picLocks noChangeAspect="1"/>
          </p:cNvPicPr>
          <p:nvPr/>
        </p:nvPicPr>
        <p:blipFill>
          <a:blip r:embed="rId7"/>
          <a:stretch>
            <a:fillRect/>
          </a:stretch>
        </p:blipFill>
        <p:spPr>
          <a:xfrm>
            <a:off x="7263677" y="795087"/>
            <a:ext cx="4682134" cy="3609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0" y="0"/>
            <a:ext cx="12198588" cy="6857990"/>
          </a:xfrm>
          <a:prstGeom prst="rect">
            <a:avLst/>
          </a:prstGeom>
        </p:spPr>
      </p:pic>
      <p:pic>
        <p:nvPicPr>
          <p:cNvPr id="2" name="Picture 1"/>
          <p:cNvPicPr>
            <a:picLocks noChangeAspect="1"/>
          </p:cNvPicPr>
          <p:nvPr/>
        </p:nvPicPr>
        <p:blipFill>
          <a:blip r:embed="rId3"/>
          <a:stretch>
            <a:fillRect/>
          </a:stretch>
        </p:blipFill>
        <p:spPr>
          <a:xfrm>
            <a:off x="2601525" y="1380500"/>
            <a:ext cx="7669433"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endParaRPr>
          </a:p>
        </p:txBody>
      </p:sp>
      <p:sp>
        <p:nvSpPr>
          <p:cNvPr id="11" name="TextBox 10"/>
          <p:cNvSpPr txBox="1"/>
          <p:nvPr/>
        </p:nvSpPr>
        <p:spPr>
          <a:xfrm>
            <a:off x="2704923" y="1567611"/>
            <a:ext cx="1687385" cy="830997"/>
          </a:xfrm>
          <a:prstGeom prst="rect">
            <a:avLst/>
          </a:prstGeom>
          <a:noFill/>
        </p:spPr>
        <p:txBody>
          <a:bodyPr wrap="none" rtlCol="0">
            <a:spAutoFit/>
          </a:bodyPr>
          <a:lstStyle/>
          <a:p>
            <a:r>
              <a:rPr lang="en-GB" sz="4800" b="1" dirty="0" err="1">
                <a:latin typeface="Calibri" panose="020F0502020204030204" pitchFamily="34" charset="0"/>
                <a:ea typeface="Calibri" panose="020F0502020204030204" pitchFamily="34" charset="0"/>
                <a:cs typeface="Calibri" panose="020F0502020204030204" pitchFamily="34" charset="0"/>
              </a:rPr>
              <a:t>xứ</a:t>
            </a:r>
            <a:r>
              <a:rPr lang="en-GB" sz="4800" b="1" dirty="0">
                <a:latin typeface="Calibri" panose="020F0502020204030204" pitchFamily="34" charset="0"/>
                <a:ea typeface="Calibri" panose="020F0502020204030204" pitchFamily="34" charset="0"/>
                <a:cs typeface="Calibri" panose="020F0502020204030204" pitchFamily="34" charset="0"/>
              </a:rPr>
              <a:t> </a:t>
            </a:r>
            <a:r>
              <a:rPr lang="en-GB" sz="4800" b="1" dirty="0" err="1">
                <a:latin typeface="Calibri" panose="020F0502020204030204" pitchFamily="34" charset="0"/>
                <a:ea typeface="Calibri" panose="020F0502020204030204" pitchFamily="34" charset="0"/>
                <a:cs typeface="Calibri" panose="020F0502020204030204" pitchFamily="34" charset="0"/>
              </a:rPr>
              <a:t>sở</a:t>
            </a:r>
            <a:endParaRPr lang="vi-VN" sz="4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1280159" y="2807207"/>
            <a:ext cx="4815841" cy="2123658"/>
          </a:xfrm>
          <a:prstGeom prst="rect">
            <a:avLst/>
          </a:prstGeom>
          <a:noFill/>
        </p:spPr>
        <p:txBody>
          <a:bodyPr wrap="square" rtlCol="0">
            <a:spAutoFit/>
          </a:bodyPr>
          <a:lstStyle/>
          <a:p>
            <a:pPr algn="ctr"/>
            <a:r>
              <a:rPr lang="vi-VN" sz="6600" b="1" dirty="0">
                <a:solidFill>
                  <a:srgbClr val="C00000"/>
                </a:solidFill>
                <a:latin typeface="Calibri" panose="020F0502020204030204" pitchFamily="34" charset="0"/>
                <a:ea typeface="Calibri" panose="020F0502020204030204" pitchFamily="34" charset="0"/>
                <a:cs typeface="Calibri" panose="020F0502020204030204" pitchFamily="34" charset="0"/>
              </a:rPr>
              <a:t>quê hương, đất nước. </a:t>
            </a:r>
          </a:p>
        </p:txBody>
      </p:sp>
      <p:pic>
        <p:nvPicPr>
          <p:cNvPr id="2" name="Picture 1"/>
          <p:cNvPicPr>
            <a:picLocks noChangeAspect="1"/>
          </p:cNvPicPr>
          <p:nvPr/>
        </p:nvPicPr>
        <p:blipFill>
          <a:blip r:embed="rId4"/>
          <a:stretch>
            <a:fillRect/>
          </a:stretch>
        </p:blipFill>
        <p:spPr>
          <a:xfrm>
            <a:off x="7068734" y="0"/>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p:nvPr/>
        </p:nvSpPr>
        <p:spPr>
          <a:xfrm>
            <a:off x="831467" y="1517904"/>
            <a:ext cx="5947956"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p:cNvSpPr txBox="1"/>
          <p:nvPr/>
        </p:nvSpPr>
        <p:spPr>
          <a:xfrm>
            <a:off x="1743741" y="1567611"/>
            <a:ext cx="3987974" cy="830997"/>
          </a:xfrm>
          <a:prstGeom prst="rect">
            <a:avLst/>
          </a:prstGeom>
          <a:noFill/>
        </p:spPr>
        <p:txBody>
          <a:bodyPr wrap="square" rtlCol="0">
            <a:spAutoFit/>
          </a:bodyPr>
          <a:lstStyle/>
          <a:p>
            <a:pPr lvl="0"/>
            <a:r>
              <a:rPr lang="en-GB" sz="4800" b="1">
                <a:solidFill>
                  <a:prstClr val="black"/>
                </a:solidFill>
                <a:latin typeface="Calibri" panose="020F0502020204030204" pitchFamily="34" charset="0"/>
                <a:ea typeface="Calibri" panose="020F0502020204030204" pitchFamily="34" charset="0"/>
                <a:cs typeface="Calibri" panose="020F0502020204030204" pitchFamily="34" charset="0"/>
              </a:rPr>
              <a:t>nhân nghĩa</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1280159" y="2807207"/>
            <a:ext cx="4815841" cy="2585323"/>
          </a:xfrm>
          <a:prstGeom prst="rect">
            <a:avLst/>
          </a:prstGeom>
          <a:noFill/>
        </p:spPr>
        <p:txBody>
          <a:bodyPr wrap="square" rtlCol="0">
            <a:spAutoFit/>
          </a:bodyPr>
          <a:lstStyle/>
          <a:p>
            <a:pPr lvl="0" algn="ctr"/>
            <a:r>
              <a:rPr lang="vi-VN" sz="5400" b="1">
                <a:solidFill>
                  <a:srgbClr val="C00000"/>
                </a:solidFill>
                <a:latin typeface="Calibri" panose="020F0502020204030204" pitchFamily="34" charset="0"/>
                <a:ea typeface="Calibri" panose="020F0502020204030204" pitchFamily="34" charset="0"/>
                <a:cs typeface="Calibri" panose="020F0502020204030204" pitchFamily="34" charset="0"/>
              </a:rPr>
              <a:t>lòng thương người và tôn trọng lẽ phải. </a:t>
            </a:r>
            <a:endParaRPr kumimoji="0" lang="vi-VN" sz="54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4"/>
          <a:stretch>
            <a:fillRect/>
          </a:stretch>
        </p:blipFill>
        <p:spPr>
          <a:xfrm>
            <a:off x="7068734" y="0"/>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548640" y="1199209"/>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a:t>
            </a:r>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Thế giới diệu kì mà sách mang đến cho người đọc được thể hiện qua những hình ảnh nào?</a:t>
            </a:r>
          </a:p>
        </p:txBody>
      </p:sp>
      <p:sp>
        <p:nvSpPr>
          <p:cNvPr id="3" name="TextBox 2"/>
          <p:cNvSpPr txBox="1"/>
          <p:nvPr/>
        </p:nvSpPr>
        <p:spPr>
          <a:xfrm>
            <a:off x="237744" y="429768"/>
            <a:ext cx="1936749" cy="769441"/>
          </a:xfrm>
          <a:prstGeom prst="rect">
            <a:avLst/>
          </a:prstGeom>
          <a:noFill/>
        </p:spPr>
        <p:txBody>
          <a:bodyPr wrap="none" rtlCol="0">
            <a:spAutoFit/>
          </a:bodyPr>
          <a:lstStyle/>
          <a:p>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Câu</a:t>
            </a:r>
            <a:r>
              <a:rPr lang="en-GB" sz="44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44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hỏi</a:t>
            </a:r>
            <a:endParaRPr lang="vi-VN" sz="4400" b="1" dirty="0">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Single Corner Rounded 6"/>
          <p:cNvSpPr/>
          <p:nvPr/>
        </p:nvSpPr>
        <p:spPr>
          <a:xfrm>
            <a:off x="548640" y="2381339"/>
            <a:ext cx="10735056" cy="1005840"/>
          </a:xfrm>
          <a:prstGeom prst="round1Rect">
            <a:avLst/>
          </a:prstGeom>
          <a:solidFill>
            <a:schemeClr val="bg1"/>
          </a:solidFill>
          <a:ln w="28575">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2. </a:t>
            </a:r>
            <a:r>
              <a:rPr lang="vi-VN" sz="2800" i="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Dựa vào khổ thơ thứ hai và những trải nghiệm đọc sách, nêu cách hiểu của em về câu thơ “Trang sách trả lời câu hỏi tuổi thơ”.</a:t>
            </a:r>
          </a:p>
        </p:txBody>
      </p:sp>
      <p:sp>
        <p:nvSpPr>
          <p:cNvPr id="8" name="Rectangle: Single Corner Rounded 7"/>
          <p:cNvSpPr/>
          <p:nvPr/>
        </p:nvSpPr>
        <p:spPr>
          <a:xfrm>
            <a:off x="548640" y="3534617"/>
            <a:ext cx="11155680" cy="900010"/>
          </a:xfrm>
          <a:prstGeom prst="round1Rect">
            <a:avLst/>
          </a:prstGeom>
          <a:solidFill>
            <a:schemeClr val="bg1"/>
          </a:solidFill>
          <a:ln w="28575">
            <a:solidFill>
              <a:schemeClr val="accent3"/>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3. </a:t>
            </a:r>
            <a:r>
              <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Khổ thơ thứ ba giúp em cảm nhận được gì về ý nghĩa của những trang sách đối với tuổi thơ</a:t>
            </a:r>
            <a:r>
              <a:rPr lang="en-US"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rPr>
              <a:t>?</a:t>
            </a:r>
            <a:endParaRPr lang="vi-VN" sz="3200" i="1" dirty="0">
              <a:solidFill>
                <a:schemeClr val="accent3">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9" name="Rectangle: Single Corner Rounded 8"/>
          <p:cNvSpPr/>
          <p:nvPr/>
        </p:nvSpPr>
        <p:spPr>
          <a:xfrm>
            <a:off x="538008" y="4613468"/>
            <a:ext cx="11155680" cy="883565"/>
          </a:xfrm>
          <a:prstGeom prst="round1Rect">
            <a:avLst/>
          </a:prstGeom>
          <a:solidFill>
            <a:schemeClr val="bg1"/>
          </a:solidFill>
          <a:ln w="28575">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FF0000"/>
                </a:solidFill>
                <a:latin typeface="Calibri" panose="020F0502020204030204" pitchFamily="34" charset="0"/>
                <a:ea typeface="Calibri" panose="020F0502020204030204" pitchFamily="34" charset="0"/>
                <a:cs typeface="Calibri" panose="020F0502020204030204" pitchFamily="34" charset="0"/>
              </a:rPr>
              <a:t>4. </a:t>
            </a:r>
            <a:r>
              <a:rPr lang="vi-VN" sz="3200" i="1" dirty="0">
                <a:solidFill>
                  <a:srgbClr val="FF0000"/>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p:txBody>
      </p:sp>
      <p:sp>
        <p:nvSpPr>
          <p:cNvPr id="10" name="Rectangle: Single Corner Rounded 9"/>
          <p:cNvSpPr/>
          <p:nvPr/>
        </p:nvSpPr>
        <p:spPr>
          <a:xfrm>
            <a:off x="548640" y="5805376"/>
            <a:ext cx="10735056" cy="752221"/>
          </a:xfrm>
          <a:prstGeom prst="round1Rect">
            <a:avLst/>
          </a:prstGeom>
          <a:solidFill>
            <a:schemeClr val="bg1"/>
          </a:solidFill>
          <a:ln w="28575">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i="1" dirty="0">
                <a:solidFill>
                  <a:srgbClr val="0070C0"/>
                </a:solidFill>
                <a:latin typeface="Calibri" panose="020F0502020204030204" pitchFamily="34" charset="0"/>
                <a:ea typeface="Calibri" panose="020F0502020204030204" pitchFamily="34" charset="0"/>
                <a:cs typeface="Calibri" panose="020F0502020204030204" pitchFamily="34" charset="0"/>
              </a:rPr>
              <a:t>5. </a:t>
            </a:r>
            <a:r>
              <a:rPr lang="vi-VN" sz="3200" i="1" dirty="0">
                <a:solidFill>
                  <a:srgbClr val="0070C0"/>
                </a:solidFill>
                <a:latin typeface="Calibri" panose="020F0502020204030204" pitchFamily="34" charset="0"/>
                <a:ea typeface="Calibri" panose="020F0502020204030204" pitchFamily="34" charset="0"/>
                <a:cs typeface="Calibri" panose="020F0502020204030204" pitchFamily="34" charset="0"/>
              </a:rPr>
              <a:t>Em thích khổ thơ nào trong bài? Vì sao?</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ppt_x"/>
                                          </p:val>
                                        </p:tav>
                                        <p:tav tm="100000">
                                          <p:val>
                                            <p:strVal val="#ppt_x"/>
                                          </p:val>
                                        </p:tav>
                                      </p:tavLst>
                                    </p:anim>
                                    <p:anim calcmode="lin" valueType="num">
                                      <p:cBhvr additive="base">
                                        <p:cTn id="3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ppt_x"/>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sz="3200" i="1" dirty="0">
                <a:solidFill>
                  <a:schemeClr val="accent1"/>
                </a:solidFill>
                <a:latin typeface="Calibri" panose="020F0502020204030204" pitchFamily="34" charset="0"/>
                <a:ea typeface="Calibri" panose="020F0502020204030204" pitchFamily="34" charset="0"/>
                <a:cs typeface="Calibri" panose="020F0502020204030204" pitchFamily="34" charset="0"/>
              </a:rPr>
              <a:t>1. Thế giới diệu kì mà sách mang đến cho người đọc được thể hiện qua những hình ảnh nào?</a:t>
            </a:r>
          </a:p>
        </p:txBody>
      </p:sp>
      <p:pic>
        <p:nvPicPr>
          <p:cNvPr id="6" name="Picture 5"/>
          <p:cNvPicPr>
            <a:picLocks noChangeAspect="1"/>
          </p:cNvPicPr>
          <p:nvPr/>
        </p:nvPicPr>
        <p:blipFill>
          <a:blip r:embed="rId2"/>
          <a:stretch>
            <a:fillRect/>
          </a:stretch>
        </p:blipFill>
        <p:spPr>
          <a:xfrm>
            <a:off x="2227743" y="1385113"/>
            <a:ext cx="7715250" cy="2152650"/>
          </a:xfrm>
          <a:prstGeom prst="rect">
            <a:avLst/>
          </a:prstGeom>
        </p:spPr>
      </p:pic>
      <p:sp>
        <p:nvSpPr>
          <p:cNvPr id="7" name="TextBox 6"/>
          <p:cNvSpPr txBox="1"/>
          <p:nvPr/>
        </p:nvSpPr>
        <p:spPr>
          <a:xfrm>
            <a:off x="956930" y="3923414"/>
            <a:ext cx="10483703" cy="2246769"/>
          </a:xfrm>
          <a:prstGeom prst="rect">
            <a:avLst/>
          </a:prstGeom>
          <a:noFill/>
        </p:spPr>
        <p:txBody>
          <a:bodyPr wrap="square" rtlCol="0">
            <a:spAutoFit/>
          </a:bodyPr>
          <a:lstStyle/>
          <a:p>
            <a:pPr algn="just"/>
            <a:r>
              <a:rPr lang="vi-VN" sz="2800"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Ở khổ thơ đầu, thế giới diệu kì mà những trang sách mang đến cho người đọc (tặng cho người đọc) chính là vẻ đẹp cuộc sống được miêu tả, phản ánh trong trang sách. Vẻ đẹp đó được thể hiện qua những hình ảnh thơ: </a:t>
            </a:r>
            <a:r>
              <a:rPr lang="vi-VN" sz="28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bầu trời sao lấp lánh, mặt biển xanh với cánh buồm nâu trong nắng, bảy sắc cầu vồng sau cơn mưa,...</a:t>
            </a:r>
            <a:endParaRPr lang="en-U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11086" y="3123548"/>
            <a:ext cx="551955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1: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mở</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ra</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thế</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giới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diệu</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kì</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29394" y="162535"/>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2. Dựa vào khổ thơ thứ hai và những trải nghiệm đọc sách, nêu cách hiểu của em về câu thơ “Trang sách trả lời câu hỏi tuổi thơ”.</a:t>
            </a:r>
          </a:p>
        </p:txBody>
      </p:sp>
      <p:sp>
        <p:nvSpPr>
          <p:cNvPr id="7" name="TextBox 6"/>
          <p:cNvSpPr txBox="1"/>
          <p:nvPr/>
        </p:nvSpPr>
        <p:spPr>
          <a:xfrm>
            <a:off x="935665" y="1669311"/>
            <a:ext cx="10483703" cy="4524315"/>
          </a:xfrm>
          <a:prstGeom prst="rect">
            <a:avLst/>
          </a:prstGeom>
          <a:noFill/>
        </p:spPr>
        <p:txBody>
          <a:bodyPr wrap="square" rtlCol="0">
            <a:spAutoFit/>
          </a:bodyPr>
          <a:lstStyle/>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Câu thơ “Trang sách trả lời câu hỏi tuổi thơ” ý muốn nói các bạn nhỏ đọc sách sẽ tìm thấy câu trả lời cho </a:t>
            </a:r>
            <a:r>
              <a:rPr lang="vi-VN"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câu hỏi, những băn khoăn, thắc mắc của mình về những sự vật, hiện tượng “bí ẩn” trong vũ trụ bao la.</a:t>
            </a:r>
            <a:endParaRPr lang="en-US" sz="3200" b="1" i="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lvl="0" algn="just"/>
            <a:r>
              <a:rPr lang="vi-VN" sz="32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Ví dụ, khi còn bé, nhìn lên vầng trăng, ta tưởng có chú Cuội ngồi gốc cây đa như trong truyện cổ tích được bà, được mẹ kể. Nhưng lớn lên, sách khoa học giúp ta hiểu con người đã đặt chân lên Mặt trăng, con người đã khám phá bao điều bí ẩn của vũ trụ. </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2">
              <a:alphaModFix amt="40000"/>
              <a:extLst>
                <a:ext uri="{96DAC541-7B7A-43D3-8B79-37D633B846F1}">
                  <asvg:svgBlip xmlns:asvg="http://schemas.microsoft.com/office/drawing/2016/SVG/main" r:embed="rId3"/>
                </a:ext>
              </a:extLst>
            </a:blip>
            <a:stretch>
              <a:fillRect l="-12029" r="-41424"/>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1252340" y="2073005"/>
            <a:ext cx="7061650" cy="3663231"/>
          </a:xfrm>
          <a:custGeom>
            <a:avLst/>
            <a:gdLst/>
            <a:ahLst/>
            <a:cxnLst/>
            <a:rect l="l" t="t" r="r" b="b"/>
            <a:pathLst>
              <a:path w="10592475" h="5494846">
                <a:moveTo>
                  <a:pt x="0" y="0"/>
                </a:moveTo>
                <a:lnTo>
                  <a:pt x="10592475" y="0"/>
                </a:lnTo>
                <a:lnTo>
                  <a:pt x="10592475" y="5494846"/>
                </a:lnTo>
                <a:lnTo>
                  <a:pt x="0" y="549484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grpSp>
        <p:nvGrpSpPr>
          <p:cNvPr id="4" name="Group 4"/>
          <p:cNvGrpSpPr/>
          <p:nvPr/>
        </p:nvGrpSpPr>
        <p:grpSpPr>
          <a:xfrm>
            <a:off x="7655896" y="959708"/>
            <a:ext cx="2930269" cy="2820410"/>
            <a:chOff x="30480" y="591820"/>
            <a:chExt cx="12736830" cy="12259310"/>
          </a:xfrm>
        </p:grpSpPr>
        <p:sp>
          <p:nvSpPr>
            <p:cNvPr id="5" name="Freeform 5"/>
            <p:cNvSpPr/>
            <p:nvPr/>
          </p:nvSpPr>
          <p:spPr>
            <a:xfrm>
              <a:off x="0" y="0"/>
              <a:ext cx="12736830" cy="12259310"/>
            </a:xfrm>
            <a:custGeom>
              <a:avLst/>
              <a:gdLst/>
              <a:ahLst/>
              <a:cxnLst/>
              <a:rect l="l" t="t" r="r" b="b"/>
              <a:pathLst>
                <a:path w="12736830" h="12259310">
                  <a:moveTo>
                    <a:pt x="11925300" y="4271010"/>
                  </a:moveTo>
                  <a:cubicBezTo>
                    <a:pt x="10819130" y="2120900"/>
                    <a:pt x="8590280" y="544830"/>
                    <a:pt x="6215380" y="297180"/>
                  </a:cubicBezTo>
                  <a:cubicBezTo>
                    <a:pt x="4277360" y="0"/>
                    <a:pt x="3002280" y="913130"/>
                    <a:pt x="1960880" y="2170430"/>
                  </a:cubicBezTo>
                  <a:cubicBezTo>
                    <a:pt x="919480" y="3427730"/>
                    <a:pt x="365760" y="5030470"/>
                    <a:pt x="142240" y="6647180"/>
                  </a:cubicBezTo>
                  <a:cubicBezTo>
                    <a:pt x="24130" y="7500620"/>
                    <a:pt x="0" y="8406130"/>
                    <a:pt x="361950" y="9188450"/>
                  </a:cubicBezTo>
                  <a:cubicBezTo>
                    <a:pt x="820420" y="10180320"/>
                    <a:pt x="1822450" y="10811510"/>
                    <a:pt x="2842260" y="11203940"/>
                  </a:cubicBezTo>
                  <a:cubicBezTo>
                    <a:pt x="5585460" y="12259310"/>
                    <a:pt x="8953501" y="11850370"/>
                    <a:pt x="11088370" y="9828530"/>
                  </a:cubicBezTo>
                  <a:cubicBezTo>
                    <a:pt x="11756390" y="9196070"/>
                    <a:pt x="12303760" y="8403590"/>
                    <a:pt x="12499340" y="7504430"/>
                  </a:cubicBezTo>
                  <a:cubicBezTo>
                    <a:pt x="12736830" y="6413500"/>
                    <a:pt x="12435840" y="5264150"/>
                    <a:pt x="11925300" y="4271010"/>
                  </a:cubicBezTo>
                  <a:close/>
                </a:path>
              </a:pathLst>
            </a:custGeom>
            <a:blipFill>
              <a:blip r:embed="rId6"/>
              <a:stretch>
                <a:fillRect l="-16695" r="-21390"/>
              </a:stretch>
            </a:blipFill>
          </p:spPr>
          <p:txBody>
            <a:bodyPr/>
            <a:lstStyle/>
            <a:p>
              <a:pPr defTabSz="609600"/>
              <a:endParaRPr lang="en-US" sz="1200">
                <a:solidFill>
                  <a:prstClr val="black"/>
                </a:solidFill>
                <a:latin typeface="Calibri" panose="020F0502020204030204"/>
              </a:endParaRPr>
            </a:p>
          </p:txBody>
        </p:sp>
      </p:grpSp>
      <p:sp>
        <p:nvSpPr>
          <p:cNvPr id="6" name="Freeform 6"/>
          <p:cNvSpPr/>
          <p:nvPr/>
        </p:nvSpPr>
        <p:spPr>
          <a:xfrm>
            <a:off x="9632153" y="1"/>
            <a:ext cx="2559847" cy="1790151"/>
          </a:xfrm>
          <a:custGeom>
            <a:avLst/>
            <a:gdLst/>
            <a:ahLst/>
            <a:cxnLst/>
            <a:rect l="l" t="t" r="r" b="b"/>
            <a:pathLst>
              <a:path w="3839771" h="2685227">
                <a:moveTo>
                  <a:pt x="0" y="0"/>
                </a:moveTo>
                <a:lnTo>
                  <a:pt x="3839771" y="0"/>
                </a:lnTo>
                <a:lnTo>
                  <a:pt x="3839771" y="2685227"/>
                </a:lnTo>
                <a:lnTo>
                  <a:pt x="0" y="26852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rot="420688">
            <a:off x="9915318" y="874377"/>
            <a:ext cx="954297" cy="1164368"/>
          </a:xfrm>
          <a:custGeom>
            <a:avLst/>
            <a:gdLst/>
            <a:ahLst/>
            <a:cxnLst/>
            <a:rect l="l" t="t" r="r" b="b"/>
            <a:pathLst>
              <a:path w="1431445" h="1746552">
                <a:moveTo>
                  <a:pt x="0" y="0"/>
                </a:moveTo>
                <a:lnTo>
                  <a:pt x="1431445" y="0"/>
                </a:lnTo>
                <a:lnTo>
                  <a:pt x="1431445" y="1746551"/>
                </a:lnTo>
                <a:lnTo>
                  <a:pt x="0" y="17465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flipH="1">
            <a:off x="7005850" y="2339255"/>
            <a:ext cx="906291" cy="837564"/>
          </a:xfrm>
          <a:custGeom>
            <a:avLst/>
            <a:gdLst/>
            <a:ahLst/>
            <a:cxnLst/>
            <a:rect l="l" t="t" r="r" b="b"/>
            <a:pathLst>
              <a:path w="1359437" h="1256346">
                <a:moveTo>
                  <a:pt x="1359437" y="0"/>
                </a:moveTo>
                <a:lnTo>
                  <a:pt x="0" y="0"/>
                </a:lnTo>
                <a:lnTo>
                  <a:pt x="0" y="1256346"/>
                </a:lnTo>
                <a:lnTo>
                  <a:pt x="1359437" y="1256346"/>
                </a:lnTo>
                <a:lnTo>
                  <a:pt x="1359437"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9" name="Freeform 9"/>
          <p:cNvSpPr/>
          <p:nvPr/>
        </p:nvSpPr>
        <p:spPr>
          <a:xfrm rot="-1138674">
            <a:off x="967882" y="2255050"/>
            <a:ext cx="1359254" cy="1433939"/>
          </a:xfrm>
          <a:custGeom>
            <a:avLst/>
            <a:gdLst/>
            <a:ahLst/>
            <a:cxnLst/>
            <a:rect l="l" t="t" r="r" b="b"/>
            <a:pathLst>
              <a:path w="2038881" h="2150908">
                <a:moveTo>
                  <a:pt x="0" y="0"/>
                </a:moveTo>
                <a:lnTo>
                  <a:pt x="2038882" y="0"/>
                </a:lnTo>
                <a:lnTo>
                  <a:pt x="2038882" y="2150908"/>
                </a:lnTo>
                <a:lnTo>
                  <a:pt x="0" y="21509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a:off x="-264605" y="4674760"/>
            <a:ext cx="1912113" cy="2759514"/>
          </a:xfrm>
          <a:custGeom>
            <a:avLst/>
            <a:gdLst/>
            <a:ahLst/>
            <a:cxnLst/>
            <a:rect l="l" t="t" r="r" b="b"/>
            <a:pathLst>
              <a:path w="2868170" h="4139271">
                <a:moveTo>
                  <a:pt x="0" y="0"/>
                </a:moveTo>
                <a:lnTo>
                  <a:pt x="2868170" y="0"/>
                </a:lnTo>
                <a:lnTo>
                  <a:pt x="2868170" y="4139270"/>
                </a:lnTo>
                <a:lnTo>
                  <a:pt x="0" y="413927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1" name="Freeform 11"/>
          <p:cNvSpPr/>
          <p:nvPr/>
        </p:nvSpPr>
        <p:spPr>
          <a:xfrm rot="-7282432">
            <a:off x="840655" y="29452"/>
            <a:ext cx="2112679" cy="2070425"/>
          </a:xfrm>
          <a:custGeom>
            <a:avLst/>
            <a:gdLst/>
            <a:ahLst/>
            <a:cxnLst/>
            <a:rect l="l" t="t" r="r" b="b"/>
            <a:pathLst>
              <a:path w="3169018" h="3105638">
                <a:moveTo>
                  <a:pt x="0" y="0"/>
                </a:moveTo>
                <a:lnTo>
                  <a:pt x="3169018" y="0"/>
                </a:lnTo>
                <a:lnTo>
                  <a:pt x="3169018" y="3105637"/>
                </a:lnTo>
                <a:lnTo>
                  <a:pt x="0" y="310563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Freeform 12"/>
          <p:cNvSpPr/>
          <p:nvPr/>
        </p:nvSpPr>
        <p:spPr>
          <a:xfrm flipH="1">
            <a:off x="5562816" y="5741338"/>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3" name="Freeform 13"/>
          <p:cNvSpPr/>
          <p:nvPr/>
        </p:nvSpPr>
        <p:spPr>
          <a:xfrm flipH="1">
            <a:off x="6783120" y="5278992"/>
            <a:ext cx="1745550" cy="1304402"/>
          </a:xfrm>
          <a:custGeom>
            <a:avLst/>
            <a:gdLst/>
            <a:ahLst/>
            <a:cxnLst/>
            <a:rect l="l" t="t" r="r" b="b"/>
            <a:pathLst>
              <a:path w="2618325" h="1956603">
                <a:moveTo>
                  <a:pt x="2618325" y="0"/>
                </a:moveTo>
                <a:lnTo>
                  <a:pt x="0" y="0"/>
                </a:lnTo>
                <a:lnTo>
                  <a:pt x="0" y="1956603"/>
                </a:lnTo>
                <a:lnTo>
                  <a:pt x="2618325" y="1956603"/>
                </a:lnTo>
                <a:lnTo>
                  <a:pt x="2618325"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flipH="1">
            <a:off x="7912141" y="2618831"/>
            <a:ext cx="5321367" cy="8040527"/>
          </a:xfrm>
          <a:custGeom>
            <a:avLst/>
            <a:gdLst/>
            <a:ahLst/>
            <a:cxnLst/>
            <a:rect l="l" t="t" r="r" b="b"/>
            <a:pathLst>
              <a:path w="7982050" h="12060790">
                <a:moveTo>
                  <a:pt x="7982050" y="0"/>
                </a:moveTo>
                <a:lnTo>
                  <a:pt x="0" y="0"/>
                </a:lnTo>
                <a:lnTo>
                  <a:pt x="0" y="12060790"/>
                </a:lnTo>
                <a:lnTo>
                  <a:pt x="7982050" y="12060790"/>
                </a:lnTo>
                <a:lnTo>
                  <a:pt x="798205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17" name="Picture 16"/>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45689" y="3026228"/>
            <a:ext cx="6211768" cy="202610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2: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sẽ</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là</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công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cụ</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giải</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đáp</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những</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thắc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0"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mắc</a:t>
            </a:r>
            <a:r>
              <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3. Khổ thơ thứ ba giúp em cảm nhận được gì về ý nghĩa của những trang sách đối với tuổi thơ?</a:t>
            </a:r>
          </a:p>
        </p:txBody>
      </p:sp>
      <p:sp>
        <p:nvSpPr>
          <p:cNvPr id="7" name="TextBox 6"/>
          <p:cNvSpPr txBox="1"/>
          <p:nvPr/>
        </p:nvSpPr>
        <p:spPr>
          <a:xfrm>
            <a:off x="946298" y="2551813"/>
            <a:ext cx="10483703" cy="2554545"/>
          </a:xfrm>
          <a:prstGeom prst="rect">
            <a:avLst/>
          </a:prstGeom>
          <a:noFill/>
        </p:spPr>
        <p:txBody>
          <a:bodyPr wrap="square" rtlCol="0">
            <a:spAutoFit/>
          </a:bodyPr>
          <a:lstStyle/>
          <a:p>
            <a:pPr lvl="0" algn="just"/>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Khổ thơ giúp em cảm nhận được rằng: </a:t>
            </a:r>
            <a:r>
              <a:rPr lang="vi-VN"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Những trang sách đã thắp lên ước mơ, khát vọng trong tâm hồn trẻ thơ, giúp chúng em mở mang hiểu biết, mở rộng tầm nhìn,...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411085" y="3123548"/>
            <a:ext cx="57116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Ý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nghĩa</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8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đoạn</a:t>
            </a:r>
            <a:r>
              <a:rPr lang="en-US" sz="48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3</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Sách là ngọn lửa thắp sáng ước mơ.</a:t>
            </a:r>
            <a:endParaRPr kumimoji="0" lang="en-US" sz="480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08129" y="779224"/>
            <a:ext cx="10735056" cy="3867204"/>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en-US"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4. </a:t>
            </a:r>
            <a:r>
              <a:rPr lang="vi-VN" sz="3000" b="1" i="1" dirty="0">
                <a:solidFill>
                  <a:srgbClr val="156082"/>
                </a:solidFill>
                <a:latin typeface="Calibri" panose="020F0502020204030204" pitchFamily="34" charset="0"/>
                <a:ea typeface="Calibri" panose="020F0502020204030204" pitchFamily="34" charset="0"/>
                <a:cs typeface="Calibri" panose="020F0502020204030204" pitchFamily="34" charset="0"/>
              </a:rPr>
              <a:t>Theo em, tác giả muốn nhắn gửi các bạn nhỏ điều gì qua khổ thơ cuối? Chọn câu trả lời dưới đây hoặc nêu ý kiến của em.</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A. Nhân nghĩa là lẽ sống đẹp của dân tộc mà mỗi con người cần hướng tới.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B. Qua những trang sách, ta nhận ra lẽ sống nhân nghĩa người xưa truyền lại.</a:t>
            </a:r>
          </a:p>
          <a:p>
            <a:pPr lvl="0" algn="just"/>
            <a:r>
              <a:rPr lang="vi-VN" sz="3000" i="1" dirty="0">
                <a:solidFill>
                  <a:srgbClr val="156082"/>
                </a:solidFill>
                <a:latin typeface="Calibri" panose="020F0502020204030204" pitchFamily="34" charset="0"/>
                <a:ea typeface="Calibri" panose="020F0502020204030204" pitchFamily="34" charset="0"/>
                <a:cs typeface="Calibri" panose="020F0502020204030204" pitchFamily="34" charset="0"/>
              </a:rPr>
              <a:t>C. Nhớ về cội nguồn, gìn giữ truyền thống tốt đẹp cha ông để lại là trách nhiệm của mỗi chúng ta.</a:t>
            </a:r>
          </a:p>
        </p:txBody>
      </p:sp>
      <p:sp>
        <p:nvSpPr>
          <p:cNvPr id="3" name="Oval 2"/>
          <p:cNvSpPr/>
          <p:nvPr/>
        </p:nvSpPr>
        <p:spPr>
          <a:xfrm>
            <a:off x="723014" y="3625702"/>
            <a:ext cx="435935" cy="510363"/>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81" y="667386"/>
            <a:ext cx="7975600" cy="5785757"/>
          </a:xfrm>
          <a:prstGeom prst="rect">
            <a:avLst/>
          </a:prstGeom>
          <a:ln>
            <a:noFill/>
          </a:ln>
        </p:spPr>
      </p:pic>
      <p:pic>
        <p:nvPicPr>
          <p:cNvPr id="6" name="Picture 20"/>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p:cNvSpPr txBox="1"/>
          <p:nvPr/>
        </p:nvSpPr>
        <p:spPr>
          <a:xfrm>
            <a:off x="3357922" y="2698246"/>
            <a:ext cx="5711649"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Ý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nghĩa</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4800" b="1" i="1" u="none" strike="noStrike" kern="1200" cap="none" spc="0" normalizeH="0" baseline="0" noProof="0" dirty="0" err="1">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đoạn</a:t>
            </a:r>
            <a:r>
              <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4</a:t>
            </a:r>
            <a:r>
              <a:rPr kumimoji="0" lang="vi-VN"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a:t>
            </a:r>
            <a:endParaRPr kumimoji="0" lang="en-US" sz="48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vi-VN"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Nhớ về cội nguồn, gìn giữ truyền thống tốt đẹp cha ông để lại. </a:t>
            </a:r>
            <a:endParaRPr kumimoji="0" lang="en-US" sz="4800" b="0"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Single Corner Rounded 1"/>
          <p:cNvSpPr/>
          <p:nvPr/>
        </p:nvSpPr>
        <p:spPr>
          <a:xfrm>
            <a:off x="708129" y="779224"/>
            <a:ext cx="10735056" cy="1005840"/>
          </a:xfrm>
          <a:prstGeom prst="round1Rect">
            <a:avLst/>
          </a:prstGeom>
          <a:solidFill>
            <a:schemeClr val="bg1"/>
          </a:solidFill>
          <a:ln w="28575">
            <a:solidFill>
              <a:schemeClr val="accent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vi-VN" sz="4000" b="1" i="1" dirty="0">
                <a:solidFill>
                  <a:srgbClr val="156082"/>
                </a:solidFill>
                <a:latin typeface="Calibri" panose="020F0502020204030204" pitchFamily="34" charset="0"/>
                <a:ea typeface="Calibri" panose="020F0502020204030204" pitchFamily="34" charset="0"/>
                <a:cs typeface="Calibri" panose="020F0502020204030204" pitchFamily="34" charset="0"/>
              </a:rPr>
              <a:t>5. Em thích khổ thơ nào trong bài? Vì sao?</a:t>
            </a:r>
          </a:p>
        </p:txBody>
      </p:sp>
      <p:sp>
        <p:nvSpPr>
          <p:cNvPr id="7" name="TextBox 6"/>
          <p:cNvSpPr txBox="1"/>
          <p:nvPr/>
        </p:nvSpPr>
        <p:spPr>
          <a:xfrm>
            <a:off x="946298" y="2551813"/>
            <a:ext cx="10483703" cy="3170099"/>
          </a:xfrm>
          <a:prstGeom prst="rect">
            <a:avLst/>
          </a:prstGeom>
          <a:noFill/>
        </p:spPr>
        <p:txBody>
          <a:bodyPr wrap="square" rtlCol="0">
            <a:spAutoFit/>
          </a:bodyPr>
          <a:lstStyle/>
          <a:p>
            <a:pPr lvl="0" algn="just"/>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Ví</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4000" b="1" i="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dụ</a:t>
            </a:r>
            <a:r>
              <a:rPr lang="en-US" sz="4000"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vi-VN" sz="4000"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Em thích khổ thơ cuối cùng của bài thơ. Vì khổ thơ đã đưa ra bài học rất thiết thực và có ý nghĩa cho thế hệ trẻ rằng nhớ về cội nguồn, gìn giữ truyền thống tốt đẹp cha ông để lại là trách nhiệm của mỗi chúng ta.</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p:cNvSpPr/>
          <p:nvPr/>
        </p:nvSpPr>
        <p:spPr>
          <a:xfrm>
            <a:off x="8913199" y="3747197"/>
            <a:ext cx="3278801" cy="3110803"/>
          </a:xfrm>
          <a:custGeom>
            <a:avLst/>
            <a:gdLst/>
            <a:ahLst/>
            <a:cxnLst/>
            <a:rect l="l" t="t" r="r" b="b"/>
            <a:pathLst>
              <a:path w="2095331" h="1970223">
                <a:moveTo>
                  <a:pt x="0" y="0"/>
                </a:moveTo>
                <a:lnTo>
                  <a:pt x="2095330" y="0"/>
                </a:lnTo>
                <a:lnTo>
                  <a:pt x="2095330" y="1970223"/>
                </a:lnTo>
                <a:lnTo>
                  <a:pt x="0" y="197022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extBox 9"/>
          <p:cNvSpPr txBox="1"/>
          <p:nvPr/>
        </p:nvSpPr>
        <p:spPr>
          <a:xfrm>
            <a:off x="595423" y="2780414"/>
            <a:ext cx="8718697" cy="3416320"/>
          </a:xfrm>
          <a:prstGeom prst="rect">
            <a:avLst/>
          </a:prstGeom>
          <a:noFill/>
        </p:spPr>
        <p:txBody>
          <a:bodyPr wrap="square">
            <a:spAutoFit/>
          </a:bodyPr>
          <a:lstStyle/>
          <a:p>
            <a:pPr algn="just"/>
            <a:r>
              <a:rPr lang="en-US" sz="3600" dirty="0">
                <a:latin typeface="Calibri" panose="020F0502020204030204" pitchFamily="34" charset="0"/>
                <a:ea typeface="Calibri" panose="020F0502020204030204" pitchFamily="34" charset="0"/>
                <a:cs typeface="Calibri" panose="020F0502020204030204" pitchFamily="34" charset="0"/>
              </a:rPr>
              <a:t>   </a:t>
            </a:r>
            <a:r>
              <a:rPr lang="vi-VN" sz="3600" dirty="0">
                <a:latin typeface="Calibri" panose="020F0502020204030204" pitchFamily="34" charset="0"/>
                <a:ea typeface="Calibri" panose="020F0502020204030204" pitchFamily="34" charset="0"/>
                <a:cs typeface="Calibri" panose="020F0502020204030204" pitchFamily="34" charset="0"/>
              </a:rPr>
              <a:t>Bằng những câu thơ giàu hình ảnh, bài thơ Thế giới trong trang sách đã cho thấy những điều kì diệu mà sách đem lại: mở ra thế giới muôn màu, muôn vẻ; giải thích những điều bí ẩn của vũ trụ; thắp lên những ước mơ đẹp; gửi gắm những bài học ý nghĩa.</a:t>
            </a:r>
          </a:p>
        </p:txBody>
      </p:sp>
      <p:pic>
        <p:nvPicPr>
          <p:cNvPr id="2" name="Picture 1"/>
          <p:cNvPicPr>
            <a:picLocks noChangeAspect="1"/>
          </p:cNvPicPr>
          <p:nvPr/>
        </p:nvPicPr>
        <p:blipFill>
          <a:blip r:embed="rId3"/>
          <a:stretch>
            <a:fillRect/>
          </a:stretch>
        </p:blipFill>
        <p:spPr>
          <a:xfrm>
            <a:off x="122737" y="198433"/>
            <a:ext cx="4035902" cy="2548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6588" y="10"/>
            <a:ext cx="12198588" cy="6857990"/>
          </a:xfrm>
          <a:prstGeom prst="rect">
            <a:avLst/>
          </a:prstGeom>
        </p:spPr>
      </p:pic>
      <p:sp>
        <p:nvSpPr>
          <p:cNvPr id="7" name="TextBox 6"/>
          <p:cNvSpPr txBox="1"/>
          <p:nvPr/>
        </p:nvSpPr>
        <p:spPr>
          <a:xfrm>
            <a:off x="3983011" y="1198491"/>
            <a:ext cx="6070893" cy="186204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lang="en-GB" sz="11500" dirty="0" err="1">
                <a:solidFill>
                  <a:srgbClr val="156082"/>
                </a:solidFill>
                <a:latin typeface="SVN-Bali Script" panose="02000000000000000000" pitchFamily="2" charset="0"/>
              </a:rPr>
              <a:t>Đọc</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nâng</a:t>
            </a:r>
            <a:r>
              <a:rPr lang="en-GB" sz="11500" dirty="0">
                <a:solidFill>
                  <a:srgbClr val="156082"/>
                </a:solidFill>
                <a:latin typeface="SVN-Bali Script" panose="02000000000000000000" pitchFamily="2" charset="0"/>
              </a:rPr>
              <a:t> </a:t>
            </a:r>
            <a:r>
              <a:rPr lang="en-GB" sz="11500" dirty="0" err="1">
                <a:solidFill>
                  <a:srgbClr val="156082"/>
                </a:solidFill>
                <a:latin typeface="SVN-Bali Script" panose="02000000000000000000" pitchFamily="2" charset="0"/>
              </a:rPr>
              <a:t>cao</a:t>
            </a:r>
            <a:endParaRPr kumimoji="0" lang="vi-VN" sz="11500" b="0" i="0" u="none" strike="noStrike" kern="1200" cap="none" spc="0" normalizeH="0" baseline="0" noProof="0" dirty="0">
              <a:ln>
                <a:noFill/>
              </a:ln>
              <a:solidFill>
                <a:srgbClr val="156082"/>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5"/>
          <p:cNvSpPr/>
          <p:nvPr/>
        </p:nvSpPr>
        <p:spPr>
          <a:xfrm>
            <a:off x="831467" y="1517904"/>
            <a:ext cx="10343352" cy="4485132"/>
          </a:xfrm>
          <a:custGeom>
            <a:avLst/>
            <a:gdLst/>
            <a:ahLst/>
            <a:cxnLst/>
            <a:rect l="l" t="t" r="r" b="b"/>
            <a:pathLst>
              <a:path w="2583492" h="1724481">
                <a:moveTo>
                  <a:pt x="0" y="0"/>
                </a:moveTo>
                <a:lnTo>
                  <a:pt x="2583492" y="0"/>
                </a:lnTo>
                <a:lnTo>
                  <a:pt x="2583492" y="1724481"/>
                </a:lnTo>
                <a:lnTo>
                  <a:pt x="0" y="17244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TextBox 10"/>
          <p:cNvSpPr txBox="1"/>
          <p:nvPr/>
        </p:nvSpPr>
        <p:spPr>
          <a:xfrm>
            <a:off x="4523090" y="1652672"/>
            <a:ext cx="2757486"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GB" sz="4800" b="1"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Giọng</a:t>
            </a:r>
            <a:r>
              <a:rPr kumimoji="0" lang="en-GB" sz="4800" b="1" i="0" u="none" strike="noStrike" kern="1200" cap="none" spc="0" normalizeH="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GB" sz="4800" b="1" i="0" u="none" strike="noStrike" kern="1200" cap="none" spc="0" normalizeH="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a:t>
            </a:r>
            <a:endParaRPr kumimoji="0" lang="vi-VN" sz="4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p:cNvSpPr txBox="1"/>
          <p:nvPr/>
        </p:nvSpPr>
        <p:spPr>
          <a:xfrm>
            <a:off x="1280158" y="2807207"/>
            <a:ext cx="9426827" cy="3170099"/>
          </a:xfrm>
          <a:prstGeom prst="rect">
            <a:avLst/>
          </a:prstGeom>
          <a:noFill/>
        </p:spPr>
        <p:txBody>
          <a:bodyPr wrap="square" rtlCol="0">
            <a:spAutoFit/>
          </a:bodyPr>
          <a:lstStyle/>
          <a:p>
            <a:pPr lvl="0" algn="just"/>
            <a:r>
              <a:rPr lang="en-US" sz="40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vi-VN" sz="4000" b="1" dirty="0">
                <a:solidFill>
                  <a:srgbClr val="C00000"/>
                </a:solidFill>
                <a:latin typeface="Calibri" panose="020F0502020204030204" pitchFamily="34" charset="0"/>
                <a:ea typeface="Calibri" panose="020F0502020204030204" pitchFamily="34" charset="0"/>
                <a:cs typeface="Calibri" panose="020F0502020204030204" pitchFamily="34" charset="0"/>
              </a:rPr>
              <a:t>Đọc đúng và đọc diễn cảm bài thơ Thế giới trong trang sách, biết nhấn giọng vào những từ ngữ thể hiện vẻ đẹp, sự kì diệu của thế giới trong những trang và những bài học mà sách mang lại cho người đọc.</a:t>
            </a:r>
            <a:endParaRPr kumimoji="0" lang="vi-VN" sz="4000" b="1" i="0" u="none" strike="noStrike" kern="120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mở ra thế giới diệu kì:</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Trên bầu trời những vì sao lấp lánh</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biển xanh, cánh buồm nâu trong nắng</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Sau cơn mưa hiện bảy sắc cầu vồng.</a:t>
            </a:r>
            <a:endPar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defRPr/>
            </a:pP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trả lời câu hỏi tuổi thơ</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Vũ trụ bao la bao điều bí mật</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Trái đất rộng có chân người chinh phục</a:t>
            </a:r>
          </a:p>
          <a:p>
            <a:pPr marL="0" marR="0" lvl="0" indent="0" algn="l" defTabSz="914400" rtl="0" eaLnBrk="0" fontAlgn="base" latinLnBrk="0" hangingPunct="0">
              <a:lnSpc>
                <a:spcPct val="100000"/>
              </a:lnSpc>
              <a:spcBef>
                <a:spcPct val="0"/>
              </a:spcBef>
              <a:spcAft>
                <a:spcPct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Trang sách thắp lên ngọn lửa khát khao</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có dáng hình xứ sở</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Những ước mơ tuổi thơ luôn rộng mở</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đường dài tít tắp đợi mong ta.</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Bài học nào trong trang sách thiết tha</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Nhân nghĩa bao đời cha ông gìn giữ</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Như dòng sông sẽ chảy về biển cả</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khôn rồi vẫn nhớ tiếng mẹ ru.</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(Huệ Triệu)</a:t>
            </a:r>
          </a:p>
        </p:txBody>
      </p:sp>
      <p:pic>
        <p:nvPicPr>
          <p:cNvPr id="4" name="Picture 3"/>
          <p:cNvPicPr>
            <a:picLocks noChangeAspect="1"/>
          </p:cNvPicPr>
          <p:nvPr/>
        </p:nvPicPr>
        <p:blipFill>
          <a:blip r:embed="rId2"/>
          <a:stretch>
            <a:fillRect/>
          </a:stretch>
        </p:blipFill>
        <p:spPr>
          <a:xfrm>
            <a:off x="3204791" y="711852"/>
            <a:ext cx="6633023" cy="755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Tôi Yêu Sách Hay  The Reading Song Parody Lyrics_720pFH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2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6588" y="10"/>
            <a:ext cx="12198588" cy="6857990"/>
          </a:xfrm>
          <a:prstGeom prst="rect">
            <a:avLst/>
          </a:prstGeom>
        </p:spPr>
      </p:pic>
      <p:sp>
        <p:nvSpPr>
          <p:cNvPr id="3" name="TextBox 2"/>
          <p:cNvSpPr txBox="1"/>
          <p:nvPr/>
        </p:nvSpPr>
        <p:spPr>
          <a:xfrm>
            <a:off x="2555747" y="1859340"/>
            <a:ext cx="7219188" cy="1569660"/>
          </a:xfrm>
          <a:prstGeom prst="rect">
            <a:avLst/>
          </a:prstGeom>
          <a:noFill/>
        </p:spPr>
        <p:txBody>
          <a:bodyPr wrap="square">
            <a:spAutoFit/>
          </a:bodyPr>
          <a:lstStyle/>
          <a:p>
            <a:pPr algn="ctr"/>
            <a:r>
              <a:rPr lang="en-US" sz="4800" i="1" dirty="0" err="1">
                <a:effectLst/>
                <a:latin typeface="Calibri" panose="020F0502020204030204" pitchFamily="34" charset="0"/>
                <a:ea typeface="Calibri" panose="020F0502020204030204" pitchFamily="34" charset="0"/>
                <a:cs typeface="Calibri" panose="020F0502020204030204" pitchFamily="34" charset="0"/>
              </a:rPr>
              <a:t>Nêu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cảm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nghĩ</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của</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em</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sau</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khi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đọc</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bài</a:t>
            </a:r>
            <a:r>
              <a:rPr lang="en-US" sz="4800" i="1" dirty="0">
                <a:effectLst/>
                <a:latin typeface="Calibri" panose="020F0502020204030204" pitchFamily="34" charset="0"/>
                <a:ea typeface="Calibri" panose="020F0502020204030204" pitchFamily="34" charset="0"/>
                <a:cs typeface="Calibri" panose="020F0502020204030204" pitchFamily="34" charset="0"/>
              </a:rPr>
              <a:t> </a:t>
            </a:r>
            <a:r>
              <a:rPr lang="en-US" sz="4800" i="1" dirty="0" err="1">
                <a:effectLst/>
                <a:latin typeface="Calibri" panose="020F0502020204030204" pitchFamily="34" charset="0"/>
                <a:ea typeface="Calibri" panose="020F0502020204030204" pitchFamily="34" charset="0"/>
                <a:cs typeface="Calibri" panose="020F0502020204030204" pitchFamily="34" charset="0"/>
              </a:rPr>
              <a:t>thơ</a:t>
            </a:r>
            <a:r>
              <a:rPr lang="en-US" sz="4800" i="1" dirty="0">
                <a:effectLst/>
                <a:latin typeface="Calibri" panose="020F0502020204030204" pitchFamily="34" charset="0"/>
                <a:ea typeface="Calibri" panose="020F0502020204030204" pitchFamily="34" charset="0"/>
                <a:cs typeface="Calibri" panose="020F0502020204030204" pitchFamily="34" charset="0"/>
              </a:rPr>
              <a:t>.</a:t>
            </a:r>
            <a:endParaRPr lang="vi-VN" sz="6600" dirty="0">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p:cNvPicPr>
            <a:picLocks noChangeAspect="1"/>
          </p:cNvPicPr>
          <p:nvPr/>
        </p:nvPicPr>
        <p:blipFill>
          <a:blip r:embed="rId3"/>
          <a:stretch>
            <a:fillRect/>
          </a:stretch>
        </p:blipFill>
        <p:spPr>
          <a:xfrm>
            <a:off x="3409198" y="84954"/>
            <a:ext cx="5512287" cy="154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6588" y="10"/>
            <a:ext cx="12198588" cy="6857990"/>
          </a:xfrm>
          <a:prstGeom prst="rect">
            <a:avLst/>
          </a:prstGeom>
        </p:spPr>
      </p:pic>
      <p:pic>
        <p:nvPicPr>
          <p:cNvPr id="2" name="Picture 1"/>
          <p:cNvPicPr>
            <a:picLocks noChangeAspect="1"/>
          </p:cNvPicPr>
          <p:nvPr/>
        </p:nvPicPr>
        <p:blipFill>
          <a:blip r:embed="rId3"/>
          <a:stretch>
            <a:fillRect/>
          </a:stretch>
        </p:blipFill>
        <p:spPr>
          <a:xfrm>
            <a:off x="2625582" y="873649"/>
            <a:ext cx="6579378" cy="2677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59144" y="2692400"/>
            <a:ext cx="5351271" cy="3861864"/>
          </a:xfrm>
          <a:prstGeom prst="rect">
            <a:avLst/>
          </a:prstGeom>
        </p:spPr>
      </p:pic>
      <p:sp>
        <p:nvSpPr>
          <p:cNvPr id="5" name="Rectangle: Rounded Corners 4"/>
          <p:cNvSpPr/>
          <p:nvPr/>
        </p:nvSpPr>
        <p:spPr>
          <a:xfrm>
            <a:off x="700024" y="1001776"/>
            <a:ext cx="10771632" cy="1435608"/>
          </a:xfrm>
          <a:prstGeom prst="round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latin typeface="Calibri" panose="020F0502020204030204" pitchFamily="34" charset="0"/>
                <a:ea typeface="Calibri" panose="020F0502020204030204" pitchFamily="34" charset="0"/>
                <a:cs typeface="Calibri" panose="020F0502020204030204" pitchFamily="34" charset="0"/>
              </a:rPr>
              <a:t>Chia sẻ với bạn về một bài học bổ ích từ những trang sách em đã đọc.</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584791" y="492420"/>
            <a:ext cx="3636334" cy="6000750"/>
          </a:xfrm>
          <a:prstGeom prst="rect">
            <a:avLst/>
          </a:prstGeom>
        </p:spPr>
      </p:pic>
      <p:grpSp>
        <p:nvGrpSpPr>
          <p:cNvPr id="6" name="Group 5"/>
          <p:cNvGrpSpPr/>
          <p:nvPr/>
        </p:nvGrpSpPr>
        <p:grpSpPr>
          <a:xfrm>
            <a:off x="5115667" y="2664306"/>
            <a:ext cx="6099048" cy="1726940"/>
            <a:chOff x="430820" y="941832"/>
            <a:chExt cx="6099048" cy="4974336"/>
          </a:xfrm>
        </p:grpSpPr>
        <p:grpSp>
          <p:nvGrpSpPr>
            <p:cNvPr id="7" name="Group 6"/>
            <p:cNvGrpSpPr/>
            <p:nvPr/>
          </p:nvGrpSpPr>
          <p:grpSpPr>
            <a:xfrm>
              <a:off x="430820" y="941832"/>
              <a:ext cx="6019701" cy="4974336"/>
              <a:chOff x="1182623" y="1618488"/>
              <a:chExt cx="5157217" cy="4169664"/>
            </a:xfrm>
          </p:grpSpPr>
          <p:sp>
            <p:nvSpPr>
              <p:cNvPr id="9" name="Rectangle: Diagonal Corners Rounded 8"/>
              <p:cNvSpPr/>
              <p:nvPr/>
            </p:nvSpPr>
            <p:spPr>
              <a:xfrm>
                <a:off x="1182624" y="1618488"/>
                <a:ext cx="5157216" cy="4169664"/>
              </a:xfrm>
              <a:prstGeom prst="round2Diag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Rectangle: Diagonal Corners Rounded 9"/>
              <p:cNvSpPr/>
              <p:nvPr/>
            </p:nvSpPr>
            <p:spPr>
              <a:xfrm rot="540769">
                <a:off x="1182623" y="1618488"/>
                <a:ext cx="5157216" cy="4169664"/>
              </a:xfrm>
              <a:prstGeom prst="round2DiagRect">
                <a:avLst/>
              </a:prstGeom>
              <a:solidFill>
                <a:schemeClr val="bg1"/>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8" name="TextBox 7"/>
            <p:cNvSpPr txBox="1"/>
            <p:nvPr/>
          </p:nvSpPr>
          <p:spPr>
            <a:xfrm>
              <a:off x="430820" y="1755080"/>
              <a:ext cx="6099048" cy="1184683"/>
            </a:xfrm>
            <a:prstGeom prst="rect">
              <a:avLst/>
            </a:prstGeom>
            <a:noFill/>
          </p:spPr>
          <p:txBody>
            <a:bodyPr wrap="square">
              <a:spAutoFit/>
            </a:bodyPr>
            <a:lstStyle/>
            <a:p>
              <a:pPr algn="ctr">
                <a:lnSpc>
                  <a:spcPct val="150000"/>
                </a:lnSpc>
              </a:pPr>
              <a:r>
                <a:rPr lang="en-US" sz="5400" dirty="0">
                  <a:latin typeface="Cambria" panose="02040503050406030204" pitchFamily="18" charset="0"/>
                  <a:ea typeface="Cambria" panose="02040503050406030204" pitchFamily="18" charset="0"/>
                </a:rPr>
                <a:t>Tranh </a:t>
              </a:r>
              <a:r>
                <a:rPr lang="en-US" sz="5400" dirty="0" err="1">
                  <a:latin typeface="Cambria" panose="02040503050406030204" pitchFamily="18" charset="0"/>
                  <a:ea typeface="Cambria" panose="02040503050406030204" pitchFamily="18" charset="0"/>
                </a:rPr>
                <a:t>vẽ</a:t>
              </a:r>
              <a:r>
                <a:rPr lang="en-US" sz="5400" dirty="0">
                  <a:latin typeface="Cambria" panose="02040503050406030204" pitchFamily="18" charset="0"/>
                  <a:ea typeface="Cambria" panose="02040503050406030204" pitchFamily="18" charset="0"/>
                </a:rPr>
                <a:t> </a:t>
              </a:r>
              <a:r>
                <a:rPr lang="en-US" sz="5400" dirty="0" err="1">
                  <a:latin typeface="Cambria" panose="02040503050406030204" pitchFamily="18" charset="0"/>
                  <a:ea typeface="Cambria" panose="02040503050406030204" pitchFamily="18" charset="0"/>
                </a:rPr>
                <a:t>gì</a:t>
              </a:r>
              <a:r>
                <a:rPr lang="en-US" sz="5400" dirty="0">
                  <a:latin typeface="Cambria" panose="02040503050406030204" pitchFamily="18" charset="0"/>
                  <a:ea typeface="Cambria" panose="02040503050406030204" pitchFamily="18" charset="0"/>
                </a:rPr>
                <a:t>?</a:t>
              </a:r>
              <a:endParaRPr lang="vi-VN" sz="5400" dirty="0">
                <a:latin typeface="Cambria" panose="02040503050406030204" pitchFamily="18" charset="0"/>
                <a:ea typeface="Cambria" panose="020405030504060302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8EC"/>
        </a:solidFill>
        <a:effectLst/>
      </p:bgPr>
    </p:bg>
    <p:spTree>
      <p:nvGrpSpPr>
        <p:cNvPr id="1" name=""/>
        <p:cNvGrpSpPr/>
        <p:nvPr/>
      </p:nvGrpSpPr>
      <p:grpSpPr>
        <a:xfrm>
          <a:off x="0" y="0"/>
          <a:ext cx="0" cy="0"/>
          <a:chOff x="0" y="0"/>
          <a:chExt cx="0" cy="0"/>
        </a:xfrm>
      </p:grpSpPr>
      <p:sp>
        <p:nvSpPr>
          <p:cNvPr id="2" name="Freeform 2"/>
          <p:cNvSpPr/>
          <p:nvPr/>
        </p:nvSpPr>
        <p:spPr>
          <a:xfrm rot="-5400000">
            <a:off x="3416542" y="-2026985"/>
            <a:ext cx="5358917" cy="10820400"/>
          </a:xfrm>
          <a:custGeom>
            <a:avLst/>
            <a:gdLst/>
            <a:ahLst/>
            <a:cxnLst/>
            <a:rect l="l" t="t" r="r" b="b"/>
            <a:pathLst>
              <a:path w="8038375" h="16230600">
                <a:moveTo>
                  <a:pt x="0" y="0"/>
                </a:moveTo>
                <a:lnTo>
                  <a:pt x="8038374" y="0"/>
                </a:lnTo>
                <a:lnTo>
                  <a:pt x="8038374" y="16230600"/>
                </a:lnTo>
                <a:lnTo>
                  <a:pt x="0" y="16230600"/>
                </a:lnTo>
                <a:lnTo>
                  <a:pt x="0" y="0"/>
                </a:lnTo>
                <a:close/>
              </a:path>
            </a:pathLst>
          </a:custGeom>
          <a:blipFill>
            <a:blip r:embed="rId3">
              <a:alphaModFix amt="40000"/>
              <a:extLst>
                <a:ext uri="{96DAC541-7B7A-43D3-8B79-37D633B846F1}">
                  <asvg:svgBlip xmlns:asvg="http://schemas.microsoft.com/office/drawing/2016/SVG/main" r:embed="rId4"/>
                </a:ext>
              </a:extLst>
            </a:blip>
            <a:stretch>
              <a:fillRect l="-12029" r="-41424"/>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rot="292895">
            <a:off x="838214" y="662366"/>
            <a:ext cx="8560387" cy="5439437"/>
          </a:xfrm>
          <a:custGeom>
            <a:avLst/>
            <a:gdLst/>
            <a:ahLst/>
            <a:cxnLst/>
            <a:rect l="l" t="t" r="r" b="b"/>
            <a:pathLst>
              <a:path w="10865703" h="8159155">
                <a:moveTo>
                  <a:pt x="0" y="0"/>
                </a:moveTo>
                <a:lnTo>
                  <a:pt x="10865703" y="0"/>
                </a:lnTo>
                <a:lnTo>
                  <a:pt x="10865703" y="8159155"/>
                </a:lnTo>
                <a:lnTo>
                  <a:pt x="0" y="81591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00"/>
            <a:endParaRPr lang="en-US" sz="1200">
              <a:solidFill>
                <a:prstClr val="black"/>
              </a:solidFill>
              <a:latin typeface="Calibri" panose="020F0502020204030204"/>
            </a:endParaRPr>
          </a:p>
        </p:txBody>
      </p:sp>
      <p:sp>
        <p:nvSpPr>
          <p:cNvPr id="4" name="Freeform 4"/>
          <p:cNvSpPr/>
          <p:nvPr/>
        </p:nvSpPr>
        <p:spPr>
          <a:xfrm rot="2512920" flipH="1">
            <a:off x="9942013" y="108957"/>
            <a:ext cx="2678431" cy="1246688"/>
          </a:xfrm>
          <a:custGeom>
            <a:avLst/>
            <a:gdLst/>
            <a:ahLst/>
            <a:cxnLst/>
            <a:rect l="l" t="t" r="r" b="b"/>
            <a:pathLst>
              <a:path w="4017647" h="1870032">
                <a:moveTo>
                  <a:pt x="4017648" y="0"/>
                </a:moveTo>
                <a:lnTo>
                  <a:pt x="0" y="0"/>
                </a:lnTo>
                <a:lnTo>
                  <a:pt x="0" y="1870032"/>
                </a:lnTo>
                <a:lnTo>
                  <a:pt x="4017648" y="1870032"/>
                </a:lnTo>
                <a:lnTo>
                  <a:pt x="4017648"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sp>
        <p:nvSpPr>
          <p:cNvPr id="7" name="Freeform 7"/>
          <p:cNvSpPr/>
          <p:nvPr/>
        </p:nvSpPr>
        <p:spPr>
          <a:xfrm>
            <a:off x="7739743" y="2492828"/>
            <a:ext cx="3766458" cy="4630997"/>
          </a:xfrm>
          <a:custGeom>
            <a:avLst/>
            <a:gdLst/>
            <a:ahLst/>
            <a:cxnLst/>
            <a:rect l="l" t="t" r="r" b="b"/>
            <a:pathLst>
              <a:path w="7410469" h="8821986">
                <a:moveTo>
                  <a:pt x="0" y="0"/>
                </a:moveTo>
                <a:lnTo>
                  <a:pt x="7410469" y="0"/>
                </a:lnTo>
                <a:lnTo>
                  <a:pt x="7410469" y="8821987"/>
                </a:lnTo>
                <a:lnTo>
                  <a:pt x="0" y="882198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00"/>
            <a:endParaRPr lang="en-US" sz="1200">
              <a:solidFill>
                <a:prstClr val="black"/>
              </a:solidFill>
              <a:latin typeface="Calibri" panose="020F0502020204030204"/>
            </a:endParaRPr>
          </a:p>
        </p:txBody>
      </p:sp>
      <p:sp>
        <p:nvSpPr>
          <p:cNvPr id="8" name="Freeform 8"/>
          <p:cNvSpPr/>
          <p:nvPr/>
        </p:nvSpPr>
        <p:spPr>
          <a:xfrm>
            <a:off x="712330" y="4289559"/>
            <a:ext cx="2152789" cy="1773115"/>
          </a:xfrm>
          <a:custGeom>
            <a:avLst/>
            <a:gdLst/>
            <a:ahLst/>
            <a:cxnLst/>
            <a:rect l="l" t="t" r="r" b="b"/>
            <a:pathLst>
              <a:path w="3229184" h="2659673">
                <a:moveTo>
                  <a:pt x="0" y="0"/>
                </a:moveTo>
                <a:lnTo>
                  <a:pt x="3229183" y="0"/>
                </a:lnTo>
                <a:lnTo>
                  <a:pt x="3229183" y="2659673"/>
                </a:lnTo>
                <a:lnTo>
                  <a:pt x="0" y="265967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0" name="Freeform 10"/>
          <p:cNvSpPr/>
          <p:nvPr/>
        </p:nvSpPr>
        <p:spPr>
          <a:xfrm>
            <a:off x="-685144" y="-1156022"/>
            <a:ext cx="2121300" cy="2312043"/>
          </a:xfrm>
          <a:custGeom>
            <a:avLst/>
            <a:gdLst/>
            <a:ahLst/>
            <a:cxnLst/>
            <a:rect l="l" t="t" r="r" b="b"/>
            <a:pathLst>
              <a:path w="3181950" h="3468065">
                <a:moveTo>
                  <a:pt x="0" y="0"/>
                </a:moveTo>
                <a:lnTo>
                  <a:pt x="3181950" y="0"/>
                </a:lnTo>
                <a:lnTo>
                  <a:pt x="3181950" y="3468066"/>
                </a:lnTo>
                <a:lnTo>
                  <a:pt x="0" y="34680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4" name="Freeform 14"/>
          <p:cNvSpPr/>
          <p:nvPr/>
        </p:nvSpPr>
        <p:spPr>
          <a:xfrm rot="2512920" flipH="1" flipV="1">
            <a:off x="-963710" y="5852941"/>
            <a:ext cx="2678431" cy="1246688"/>
          </a:xfrm>
          <a:custGeom>
            <a:avLst/>
            <a:gdLst/>
            <a:ahLst/>
            <a:cxnLst/>
            <a:rect l="l" t="t" r="r" b="b"/>
            <a:pathLst>
              <a:path w="4017647" h="1870032">
                <a:moveTo>
                  <a:pt x="4017648" y="1870032"/>
                </a:moveTo>
                <a:lnTo>
                  <a:pt x="0" y="1870032"/>
                </a:lnTo>
                <a:lnTo>
                  <a:pt x="0" y="0"/>
                </a:lnTo>
                <a:lnTo>
                  <a:pt x="4017648" y="0"/>
                </a:lnTo>
                <a:lnTo>
                  <a:pt x="4017648" y="1870032"/>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15" name="Picture 14"/>
          <p:cNvPicPr>
            <a:picLocks noChangeAspect="1"/>
          </p:cNvPicPr>
          <p:nvPr/>
        </p:nvPicPr>
        <p:blipFill>
          <a:blip r:embed="rId15"/>
          <a:stretch>
            <a:fillRect/>
          </a:stretch>
        </p:blipFill>
        <p:spPr>
          <a:xfrm>
            <a:off x="3799557" y="0"/>
            <a:ext cx="3277608" cy="1484477"/>
          </a:xfrm>
          <a:prstGeom prst="rect">
            <a:avLst/>
          </a:prstGeom>
        </p:spPr>
      </p:pic>
      <p:pic>
        <p:nvPicPr>
          <p:cNvPr id="16" name="Picture 15"/>
          <p:cNvPicPr>
            <a:picLocks noChangeAspect="1"/>
          </p:cNvPicPr>
          <p:nvPr/>
        </p:nvPicPr>
        <p:blipFill>
          <a:blip r:embed="rId16"/>
          <a:stretch>
            <a:fillRect/>
          </a:stretch>
        </p:blipFill>
        <p:spPr>
          <a:xfrm>
            <a:off x="838200" y="2592822"/>
            <a:ext cx="2514310" cy="1824600"/>
          </a:xfrm>
          <a:prstGeom prst="rect">
            <a:avLst/>
          </a:prstGeom>
        </p:spPr>
      </p:pic>
      <p:pic>
        <p:nvPicPr>
          <p:cNvPr id="17" name="Picture 16"/>
          <p:cNvPicPr>
            <a:picLocks noChangeAspect="1"/>
          </p:cNvPicPr>
          <p:nvPr/>
        </p:nvPicPr>
        <p:blipFill>
          <a:blip r:embed="rId17"/>
          <a:stretch>
            <a:fillRect/>
          </a:stretch>
        </p:blipFill>
        <p:spPr>
          <a:xfrm>
            <a:off x="2100646" y="2466608"/>
            <a:ext cx="6858594" cy="21642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kids sitting on a bench&#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rcRect t="54" r="-2" b="-2"/>
          <a:stretch>
            <a:fillRect/>
          </a:stretch>
        </p:blipFill>
        <p:spPr>
          <a:xfrm>
            <a:off x="0" y="0"/>
            <a:ext cx="12198588" cy="6857990"/>
          </a:xfrm>
          <a:prstGeom prst="rect">
            <a:avLst/>
          </a:prstGeom>
        </p:spPr>
      </p:pic>
      <p:pic>
        <p:nvPicPr>
          <p:cNvPr id="3" name="Picture 2"/>
          <p:cNvPicPr>
            <a:picLocks noChangeAspect="1"/>
          </p:cNvPicPr>
          <p:nvPr/>
        </p:nvPicPr>
        <p:blipFill>
          <a:blip r:embed="rId3"/>
          <a:stretch>
            <a:fillRect/>
          </a:stretch>
        </p:blipFill>
        <p:spPr>
          <a:xfrm>
            <a:off x="2347303" y="287612"/>
            <a:ext cx="7415083" cy="36317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398553" y="1659128"/>
            <a:ext cx="608316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vi-VN" sz="2400" b="0" i="0" dirty="0">
                <a:solidFill>
                  <a:srgbClr val="000000"/>
                </a:solidFill>
                <a:effectLst/>
                <a:latin typeface="Cambria" panose="02040503050406030204" pitchFamily="18" charset="0"/>
                <a:ea typeface="Cambria" panose="02040503050406030204" pitchFamily="18" charset="0"/>
              </a:rPr>
              <a:t>Trang sách mở ra thế giới diệu kì:</a:t>
            </a:r>
          </a:p>
          <a:p>
            <a:r>
              <a:rPr lang="vi-VN" sz="2400" b="0" i="0" dirty="0">
                <a:solidFill>
                  <a:srgbClr val="000000"/>
                </a:solidFill>
                <a:effectLst/>
                <a:latin typeface="Cambria" panose="02040503050406030204" pitchFamily="18" charset="0"/>
                <a:ea typeface="Cambria" panose="02040503050406030204" pitchFamily="18" charset="0"/>
              </a:rPr>
              <a:t>Trên bầu trời những vì sao lấp lánh</a:t>
            </a:r>
          </a:p>
          <a:p>
            <a:r>
              <a:rPr lang="vi-VN" sz="2400" b="0" i="0" dirty="0">
                <a:solidFill>
                  <a:srgbClr val="000000"/>
                </a:solidFill>
                <a:effectLst/>
                <a:latin typeface="Cambria" panose="02040503050406030204" pitchFamily="18" charset="0"/>
                <a:ea typeface="Cambria" panose="02040503050406030204" pitchFamily="18" charset="0"/>
              </a:rPr>
              <a:t>Mặt biển xanh, cánh buồm nâu trong nắng</a:t>
            </a:r>
          </a:p>
          <a:p>
            <a:r>
              <a:rPr lang="vi-VN" sz="2400" b="0" i="0" dirty="0">
                <a:solidFill>
                  <a:srgbClr val="000000"/>
                </a:solidFill>
                <a:effectLst/>
                <a:latin typeface="Cambria" panose="02040503050406030204" pitchFamily="18" charset="0"/>
                <a:ea typeface="Cambria" panose="02040503050406030204" pitchFamily="18" charset="0"/>
              </a:rPr>
              <a:t>Sau cơn mưa hiện bảy sắc cầu vồng.</a:t>
            </a:r>
            <a:endParaRPr lang="en-US" sz="2400" b="0" i="0" dirty="0">
              <a:solidFill>
                <a:srgbClr val="000000"/>
              </a:solidFill>
              <a:effectLst/>
              <a:latin typeface="Cambria" panose="02040503050406030204" pitchFamily="18" charset="0"/>
              <a:ea typeface="Cambria" panose="02040503050406030204" pitchFamily="18" charset="0"/>
            </a:endParaRPr>
          </a:p>
          <a:p>
            <a:endParaRPr lang="vi-VN" sz="2400" b="0" i="0" dirty="0">
              <a:solidFill>
                <a:srgbClr val="000000"/>
              </a:solidFill>
              <a:effectLst/>
              <a:latin typeface="Cambria" panose="02040503050406030204" pitchFamily="18" charset="0"/>
              <a:ea typeface="Cambria" panose="02040503050406030204" pitchFamily="18" charset="0"/>
            </a:endParaRPr>
          </a:p>
          <a:p>
            <a:r>
              <a:rPr lang="vi-VN" sz="2400" b="0" i="0" dirty="0">
                <a:solidFill>
                  <a:srgbClr val="000000"/>
                </a:solidFill>
                <a:effectLst/>
                <a:latin typeface="Cambria" panose="02040503050406030204" pitchFamily="18" charset="0"/>
                <a:ea typeface="Cambria" panose="02040503050406030204" pitchFamily="18" charset="0"/>
              </a:rPr>
              <a:t>Trang sách trả lời câu hỏi tuổi thơ</a:t>
            </a:r>
          </a:p>
          <a:p>
            <a:r>
              <a:rPr lang="vi-VN" sz="2400" b="0" i="0" dirty="0">
                <a:solidFill>
                  <a:srgbClr val="000000"/>
                </a:solidFill>
                <a:effectLst/>
                <a:latin typeface="Cambria" panose="02040503050406030204" pitchFamily="18" charset="0"/>
                <a:ea typeface="Cambria" panose="02040503050406030204" pitchFamily="18" charset="0"/>
              </a:rPr>
              <a:t>Vũ trụ bao la bao điều bí mật</a:t>
            </a:r>
          </a:p>
          <a:p>
            <a:r>
              <a:rPr lang="vi-VN" sz="2400" b="0" i="0" dirty="0">
                <a:solidFill>
                  <a:srgbClr val="000000"/>
                </a:solidFill>
                <a:effectLst/>
                <a:latin typeface="Cambria" panose="02040503050406030204" pitchFamily="18" charset="0"/>
                <a:ea typeface="Cambria" panose="02040503050406030204" pitchFamily="18" charset="0"/>
              </a:rPr>
              <a:t>Trái đất rộng có chân người chinh phục</a:t>
            </a:r>
          </a:p>
          <a:p>
            <a:r>
              <a:rPr lang="vi-VN" sz="2400" b="0" i="0" dirty="0">
                <a:solidFill>
                  <a:srgbClr val="000000"/>
                </a:solidFill>
                <a:effectLst/>
                <a:latin typeface="Cambria" panose="02040503050406030204" pitchFamily="18" charset="0"/>
                <a:ea typeface="Cambria" panose="02040503050406030204" pitchFamily="18" charset="0"/>
              </a:rPr>
              <a:t>Mặt trăng hiền giấu chú Cuội ở đâu?</a:t>
            </a:r>
          </a:p>
        </p:txBody>
      </p:sp>
      <p:sp>
        <p:nvSpPr>
          <p:cNvPr id="3" name="TextBox 2"/>
          <p:cNvSpPr txBox="1"/>
          <p:nvPr/>
        </p:nvSpPr>
        <p:spPr>
          <a:xfrm>
            <a:off x="6406395" y="1630474"/>
            <a:ext cx="5582653" cy="3785652"/>
          </a:xfrm>
          <a:prstGeom prst="rect">
            <a:avLst/>
          </a:prstGeom>
          <a:noFill/>
        </p:spPr>
        <p:txBody>
          <a:bodyPr wrap="square" rtlCol="0">
            <a:spAutoFit/>
          </a:bodyPr>
          <a:lstStyle/>
          <a:p>
            <a:r>
              <a:rPr lang="vi-VN" sz="2400" b="0" i="0" dirty="0">
                <a:solidFill>
                  <a:srgbClr val="000000"/>
                </a:solidFill>
                <a:effectLst/>
                <a:latin typeface="Cambria" panose="02040503050406030204" pitchFamily="18" charset="0"/>
                <a:ea typeface="Cambria" panose="02040503050406030204" pitchFamily="18" charset="0"/>
              </a:rPr>
              <a:t>Trang sách thắp lên ngọn lửa khát khao</a:t>
            </a:r>
          </a:p>
          <a:p>
            <a:r>
              <a:rPr lang="vi-VN" sz="2400" b="0" i="0" dirty="0">
                <a:solidFill>
                  <a:srgbClr val="000000"/>
                </a:solidFill>
                <a:effectLst/>
                <a:latin typeface="Cambria" panose="02040503050406030204" pitchFamily="18" charset="0"/>
                <a:ea typeface="Cambria" panose="02040503050406030204" pitchFamily="18" charset="0"/>
              </a:rPr>
              <a:t>Những ước mơ có dáng hình xứ sở</a:t>
            </a:r>
          </a:p>
          <a:p>
            <a:r>
              <a:rPr lang="vi-VN" sz="2400" b="0" i="0" dirty="0">
                <a:solidFill>
                  <a:srgbClr val="000000"/>
                </a:solidFill>
                <a:effectLst/>
                <a:latin typeface="Cambria" panose="02040503050406030204" pitchFamily="18" charset="0"/>
                <a:ea typeface="Cambria" panose="02040503050406030204" pitchFamily="18" charset="0"/>
              </a:rPr>
              <a:t>Những ước mơ tuổi thơ luôn rộng mở</a:t>
            </a:r>
          </a:p>
          <a:p>
            <a:r>
              <a:rPr lang="vi-VN" sz="2400" b="0" i="0" dirty="0">
                <a:solidFill>
                  <a:srgbClr val="000000"/>
                </a:solidFill>
                <a:effectLst/>
                <a:latin typeface="Cambria" panose="02040503050406030204" pitchFamily="18" charset="0"/>
                <a:ea typeface="Cambria" panose="02040503050406030204" pitchFamily="18" charset="0"/>
              </a:rPr>
              <a:t>Con đường dài tít tắp đợi mong ta.</a:t>
            </a:r>
          </a:p>
          <a:p>
            <a:r>
              <a:rPr lang="vi-VN" sz="2400" b="0" i="0" dirty="0">
                <a:solidFill>
                  <a:srgbClr val="000000"/>
                </a:solidFill>
                <a:effectLst/>
                <a:latin typeface="Cambria" panose="02040503050406030204" pitchFamily="18" charset="0"/>
                <a:ea typeface="Cambria" panose="02040503050406030204" pitchFamily="18" charset="0"/>
              </a:rPr>
              <a:t> </a:t>
            </a:r>
          </a:p>
          <a:p>
            <a:r>
              <a:rPr lang="vi-VN" sz="2400" b="0" i="0" dirty="0">
                <a:solidFill>
                  <a:srgbClr val="000000"/>
                </a:solidFill>
                <a:effectLst/>
                <a:latin typeface="Cambria" panose="02040503050406030204" pitchFamily="18" charset="0"/>
                <a:ea typeface="Cambria" panose="02040503050406030204" pitchFamily="18" charset="0"/>
              </a:rPr>
              <a:t>Bài học nào trong trang sách thiết tha</a:t>
            </a:r>
          </a:p>
          <a:p>
            <a:r>
              <a:rPr lang="vi-VN" sz="2400" b="0" i="0" dirty="0">
                <a:solidFill>
                  <a:srgbClr val="000000"/>
                </a:solidFill>
                <a:effectLst/>
                <a:latin typeface="Cambria" panose="02040503050406030204" pitchFamily="18" charset="0"/>
                <a:ea typeface="Cambria" panose="02040503050406030204" pitchFamily="18" charset="0"/>
              </a:rPr>
              <a:t>Nhân nghĩa bao đời cha ông gìn giữ</a:t>
            </a:r>
          </a:p>
          <a:p>
            <a:r>
              <a:rPr lang="vi-VN" sz="2400" b="0" i="0" dirty="0">
                <a:solidFill>
                  <a:srgbClr val="000000"/>
                </a:solidFill>
                <a:effectLst/>
                <a:latin typeface="Cambria" panose="02040503050406030204" pitchFamily="18" charset="0"/>
                <a:ea typeface="Cambria" panose="02040503050406030204" pitchFamily="18" charset="0"/>
              </a:rPr>
              <a:t>Như dòng sông sẽ chảy về biển cả</a:t>
            </a:r>
          </a:p>
          <a:p>
            <a:r>
              <a:rPr lang="vi-VN" sz="2400" b="0" i="0" dirty="0">
                <a:solidFill>
                  <a:srgbClr val="000000"/>
                </a:solidFill>
                <a:effectLst/>
                <a:latin typeface="Cambria" panose="02040503050406030204" pitchFamily="18" charset="0"/>
                <a:ea typeface="Cambria" panose="02040503050406030204" pitchFamily="18" charset="0"/>
              </a:rPr>
              <a:t>Lớn khôn rồi vẫn nhớ tiếng mẹ ru.</a:t>
            </a:r>
          </a:p>
          <a:p>
            <a:pPr algn="r"/>
            <a:r>
              <a:rPr lang="vi-VN" sz="2400" b="0" i="0" dirty="0">
                <a:solidFill>
                  <a:srgbClr val="000000"/>
                </a:solidFill>
                <a:effectLst/>
                <a:latin typeface="Cambria" panose="02040503050406030204" pitchFamily="18" charset="0"/>
                <a:ea typeface="Cambria" panose="02040503050406030204" pitchFamily="18" charset="0"/>
              </a:rPr>
              <a:t>(Huệ Triệu)</a:t>
            </a:r>
          </a:p>
        </p:txBody>
      </p:sp>
      <p:pic>
        <p:nvPicPr>
          <p:cNvPr id="4" name="Picture 3"/>
          <p:cNvPicPr>
            <a:picLocks noChangeAspect="1"/>
          </p:cNvPicPr>
          <p:nvPr/>
        </p:nvPicPr>
        <p:blipFill>
          <a:blip r:embed="rId2"/>
          <a:stretch>
            <a:fillRect/>
          </a:stretch>
        </p:blipFill>
        <p:spPr>
          <a:xfrm>
            <a:off x="3204791" y="711852"/>
            <a:ext cx="6633023" cy="7559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p:cNvSpPr/>
          <p:nvPr/>
        </p:nvSpPr>
        <p:spPr>
          <a:xfrm>
            <a:off x="1025616" y="1425613"/>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xứ</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sở</a:t>
            </a:r>
            <a:endParaRPr lang="vi-VN" sz="6000" b="1" dirty="0">
              <a:solidFill>
                <a:schemeClr val="accent1"/>
              </a:solidFill>
              <a:latin typeface="Cambria" panose="02040503050406030204" pitchFamily="18" charset="0"/>
              <a:ea typeface="Cambria" panose="02040503050406030204" pitchFamily="18" charset="0"/>
            </a:endParaRPr>
          </a:p>
        </p:txBody>
      </p:sp>
      <p:sp>
        <p:nvSpPr>
          <p:cNvPr id="9" name="Rectangle: Rounded Corners 8"/>
          <p:cNvSpPr/>
          <p:nvPr/>
        </p:nvSpPr>
        <p:spPr>
          <a:xfrm>
            <a:off x="972454" y="3460135"/>
            <a:ext cx="3776472" cy="1124712"/>
          </a:xfrm>
          <a:prstGeom prst="round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latin typeface="Cambria" panose="02040503050406030204" pitchFamily="18" charset="0"/>
                <a:ea typeface="Cambria" panose="02040503050406030204" pitchFamily="18" charset="0"/>
              </a:rPr>
              <a:t>tít</a:t>
            </a:r>
            <a:r>
              <a:rPr lang="en-US" sz="6000" b="1" dirty="0">
                <a:solidFill>
                  <a:schemeClr val="accent1"/>
                </a:solidFill>
                <a:latin typeface="Cambria" panose="02040503050406030204" pitchFamily="18" charset="0"/>
                <a:ea typeface="Cambria" panose="02040503050406030204" pitchFamily="18" charset="0"/>
              </a:rPr>
              <a:t> </a:t>
            </a:r>
            <a:r>
              <a:rPr lang="en-US" sz="6000" b="1" dirty="0" err="1">
                <a:solidFill>
                  <a:schemeClr val="accent1"/>
                </a:solidFill>
                <a:latin typeface="Cambria" panose="02040503050406030204" pitchFamily="18" charset="0"/>
                <a:ea typeface="Cambria" panose="02040503050406030204" pitchFamily="18" charset="0"/>
              </a:rPr>
              <a:t>tắp</a:t>
            </a:r>
            <a:endParaRPr lang="vi-VN" sz="6000" b="1" dirty="0">
              <a:solidFill>
                <a:schemeClr val="accent1"/>
              </a:solidFill>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a:blip r:embed="rId2"/>
          <a:stretch>
            <a:fillRect/>
          </a:stretch>
        </p:blipFill>
        <p:spPr>
          <a:xfrm>
            <a:off x="7205040" y="331236"/>
            <a:ext cx="4986960" cy="66208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1281</Words>
  <Application>Microsoft Office PowerPoint</Application>
  <PresentationFormat>Widescreen</PresentationFormat>
  <Paragraphs>88</Paragraphs>
  <Slides>31</Slides>
  <Notes>2</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#9Slide07 SVNDessert Menu Scrip</vt:lpstr>
      <vt:lpstr>.VnAristote</vt:lpstr>
      <vt:lpstr>Aptos</vt:lpstr>
      <vt:lpstr>Aptos Display</vt:lpstr>
      <vt:lpstr>Arial</vt:lpstr>
      <vt:lpstr>Calibri</vt:lpstr>
      <vt:lpstr>Cambria</vt:lpstr>
      <vt:lpstr>SVN-Bali Script</vt:lpstr>
      <vt:lpstr>Times New Roman</vt:lpstr>
      <vt:lpstr>Office Theme</vt:lpstr>
      <vt:lpstr>1_Office Theme</vt:lpstr>
      <vt:lpstr>2_Office Theme</vt:lpstr>
      <vt:lpstr>Office 主题</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THI YEN NHI</dc:creator>
  <cp:lastModifiedBy>Admin</cp:lastModifiedBy>
  <cp:revision>32</cp:revision>
  <dcterms:created xsi:type="dcterms:W3CDTF">2024-08-14T05:49:00Z</dcterms:created>
  <dcterms:modified xsi:type="dcterms:W3CDTF">2025-12-27T12:43:23Z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5B2D7B3E6D5F4E0EAAACAD832DA7C8C0_12</vt:lpwstr>
  </property>
  <property fmtid="{D5CDD505-2E9C-101B-9397-08002B2CF9AE}" pid="3" name="KSOProductBuildVer">
    <vt:lpwstr>1033-12.2.0.18283</vt:lpwstr>
  </property>
</Properties>
</file>