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20"/>
  </p:notesMasterIdLst>
  <p:sldIdLst>
    <p:sldId id="257" r:id="rId3"/>
    <p:sldId id="258" r:id="rId4"/>
    <p:sldId id="276" r:id="rId5"/>
    <p:sldId id="260" r:id="rId6"/>
    <p:sldId id="262" r:id="rId7"/>
    <p:sldId id="261" r:id="rId8"/>
    <p:sldId id="265" r:id="rId9"/>
    <p:sldId id="268" r:id="rId10"/>
    <p:sldId id="266" r:id="rId11"/>
    <p:sldId id="277" r:id="rId12"/>
    <p:sldId id="273" r:id="rId13"/>
    <p:sldId id="263" r:id="rId14"/>
    <p:sldId id="278" r:id="rId15"/>
    <p:sldId id="279" r:id="rId16"/>
    <p:sldId id="280" r:id="rId17"/>
    <p:sldId id="272"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3AA35-27FF-4E83-B8AE-2CF7299517D8}" type="datetimeFigureOut">
              <a:rPr lang="en-US" smtClean="0"/>
              <a:t>27/12/2025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96C9E-D5C9-4720-B103-DE08596D6E13}" type="slidenum">
              <a:rPr lang="en-US" smtClean="0"/>
              <a:t>‹#›</a:t>
            </a:fld>
            <a:endParaRPr lang="en-US"/>
          </a:p>
        </p:txBody>
      </p:sp>
    </p:spTree>
    <p:extLst>
      <p:ext uri="{BB962C8B-B14F-4D97-AF65-F5344CB8AC3E}">
        <p14:creationId xmlns:p14="http://schemas.microsoft.com/office/powerpoint/2010/main" val="3942307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87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27/12/2025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59405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27/12/2025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51566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27/12/2025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90196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27/12/2025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89342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27/12/2025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09569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27/12/2025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00097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27/12/2025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59061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27/12/2025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81041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26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02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19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50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25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27/12/2025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269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27/12/2025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0842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27/12/2025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4624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16CA85D-E8A7-5551-4770-7BE6CCF961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11">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12">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spTree>
    <p:extLst>
      <p:ext uri="{BB962C8B-B14F-4D97-AF65-F5344CB8AC3E}">
        <p14:creationId xmlns:p14="http://schemas.microsoft.com/office/powerpoint/2010/main" val="2853156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9"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F3D1FE9-D340-9984-3FB7-C2206BDCF5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27/12/2025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2998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4.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17.png"/><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17.pn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image" Target="../media/image31.png"/><Relationship Id="rId4" Type="http://schemas.openxmlformats.org/officeDocument/2006/relationships/image" Target="../media/image2.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119473" y="-220169"/>
            <a:ext cx="9495611" cy="6688422"/>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5">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6">
            <a:extLst>
              <a:ext uri="{28A0092B-C50C-407E-A947-70E740481C1C}">
                <a14:useLocalDpi xmlns:a14="http://schemas.microsoft.com/office/drawing/2010/main" val="0"/>
              </a:ext>
            </a:extLst>
          </a:blip>
          <a:srcRect t="77037" r="68904"/>
          <a:stretch/>
        </p:blipFill>
        <p:spPr>
          <a:xfrm>
            <a:off x="-1" y="4014769"/>
            <a:ext cx="2561087" cy="2835489"/>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7">
            <a:extLst>
              <a:ext uri="{28A0092B-C50C-407E-A947-70E740481C1C}">
                <a14:useLocalDpi xmlns:a14="http://schemas.microsoft.com/office/drawing/2010/main" val="0"/>
              </a:ext>
            </a:extLst>
          </a:blip>
          <a:srcRect t="73228" r="43201"/>
          <a:stretch/>
        </p:blipFill>
        <p:spPr>
          <a:xfrm>
            <a:off x="805541" y="4030135"/>
            <a:ext cx="3990532" cy="2820124"/>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355" b="49895"/>
          <a:stretch/>
        </p:blipFill>
        <p:spPr>
          <a:xfrm>
            <a:off x="10053359" y="-20096"/>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9">
            <a:extLst>
              <a:ext uri="{28A0092B-C50C-407E-A947-70E740481C1C}">
                <a14:useLocalDpi xmlns:a14="http://schemas.microsoft.com/office/drawing/2010/main" val="0"/>
              </a:ext>
            </a:extLst>
          </a:blip>
          <a:srcRect l="64779" t="84233"/>
          <a:stretch/>
        </p:blipFill>
        <p:spPr>
          <a:xfrm>
            <a:off x="2972961" y="4987163"/>
            <a:ext cx="2787416" cy="1870837"/>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4645" r="76416" b="17883"/>
          <a:stretch/>
        </p:blipFill>
        <p:spPr>
          <a:xfrm>
            <a:off x="1382948" y="2922715"/>
            <a:ext cx="1354633" cy="1504628"/>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354001" y="448830"/>
            <a:ext cx="1690291" cy="1690291"/>
          </a:xfrm>
          <a:prstGeom prst="rect">
            <a:avLst/>
          </a:prstGeom>
        </p:spPr>
      </p:pic>
      <p:pic>
        <p:nvPicPr>
          <p:cNvPr id="2" name="Picture 1"/>
          <p:cNvPicPr>
            <a:picLocks noChangeAspect="1"/>
          </p:cNvPicPr>
          <p:nvPr/>
        </p:nvPicPr>
        <p:blipFill rotWithShape="1">
          <a:blip r:embed="rId14"/>
          <a:srcRect r="32222"/>
          <a:stretch/>
        </p:blipFill>
        <p:spPr>
          <a:xfrm>
            <a:off x="203165" y="212772"/>
            <a:ext cx="2537109" cy="1414395"/>
          </a:xfrm>
          <a:prstGeom prst="rect">
            <a:avLst/>
          </a:prstGeom>
        </p:spPr>
      </p:pic>
      <p:sp>
        <p:nvSpPr>
          <p:cNvPr id="4" name="TextBox 3">
            <a:extLst>
              <a:ext uri="{FF2B5EF4-FFF2-40B4-BE49-F238E27FC236}">
                <a16:creationId xmlns:a16="http://schemas.microsoft.com/office/drawing/2014/main" id="{9CE012BC-167A-66F6-7F20-482D19E10978}"/>
              </a:ext>
            </a:extLst>
          </p:cNvPr>
          <p:cNvSpPr txBox="1"/>
          <p:nvPr/>
        </p:nvSpPr>
        <p:spPr>
          <a:xfrm>
            <a:off x="3378478" y="2088774"/>
            <a:ext cx="5319525" cy="3046988"/>
          </a:xfrm>
          <a:prstGeom prst="rect">
            <a:avLst/>
          </a:prstGeom>
          <a:noFill/>
        </p:spPr>
        <p:txBody>
          <a:bodyPr wrap="square" rtlCol="0">
            <a:spAutoFit/>
          </a:bodyPr>
          <a:lstStyle/>
          <a:p>
            <a:pPr algn="ctr"/>
            <a:r>
              <a:rPr lang="en-US" sz="4800" b="1">
                <a:solidFill>
                  <a:srgbClr val="FF0000"/>
                </a:solidFill>
                <a:latin typeface="Cambria" panose="02040503050406030204" pitchFamily="18" charset="0"/>
                <a:ea typeface="Cambria" panose="02040503050406030204" pitchFamily="18" charset="0"/>
              </a:rPr>
              <a:t>Viết bài văn kể chuyện sáng tạo</a:t>
            </a:r>
          </a:p>
          <a:p>
            <a:pPr algn="ctr"/>
            <a:endParaRPr lang="en-US" sz="4800" b="1">
              <a:solidFill>
                <a:srgbClr val="FF0000"/>
              </a:solidFill>
              <a:latin typeface="Cambria" panose="02040503050406030204" pitchFamily="18" charset="0"/>
              <a:ea typeface="Cambria" panose="02040503050406030204" pitchFamily="18" charset="0"/>
            </a:endParaRPr>
          </a:p>
          <a:p>
            <a:pPr algn="ctr"/>
            <a:r>
              <a:rPr lang="en-US" sz="4800" b="1" i="1">
                <a:solidFill>
                  <a:srgbClr val="FF0000"/>
                </a:solidFill>
                <a:latin typeface="Cambria" panose="02040503050406030204" pitchFamily="18" charset="0"/>
                <a:ea typeface="Cambria" panose="02040503050406030204" pitchFamily="18" charset="0"/>
              </a:rPr>
              <a:t>(Bài viết số 1)</a:t>
            </a:r>
          </a:p>
        </p:txBody>
      </p:sp>
    </p:spTree>
    <p:extLst>
      <p:ext uri="{BB962C8B-B14F-4D97-AF65-F5344CB8AC3E}">
        <p14:creationId xmlns:p14="http://schemas.microsoft.com/office/powerpoint/2010/main" val="2515086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149F1-3707-E25A-72F1-788ABC1F95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117" y="2238653"/>
            <a:ext cx="9976940" cy="2253656"/>
          </a:xfrm>
          <a:prstGeom prst="rect">
            <a:avLst/>
          </a:prstGeom>
        </p:spPr>
      </p:pic>
      <p:sp>
        <p:nvSpPr>
          <p:cNvPr id="7" name="TextBox 6">
            <a:extLst>
              <a:ext uri="{FF2B5EF4-FFF2-40B4-BE49-F238E27FC236}">
                <a16:creationId xmlns:a16="http://schemas.microsoft.com/office/drawing/2014/main" id="{F5A3D333-DFCA-0F97-1271-BE75BA103C0C}"/>
              </a:ext>
            </a:extLst>
          </p:cNvPr>
          <p:cNvSpPr txBox="1"/>
          <p:nvPr/>
        </p:nvSpPr>
        <p:spPr>
          <a:xfrm>
            <a:off x="1135117" y="945931"/>
            <a:ext cx="10783614" cy="1323439"/>
          </a:xfrm>
          <a:prstGeom prst="rect">
            <a:avLst/>
          </a:prstGeom>
          <a:noFill/>
        </p:spPr>
        <p:txBody>
          <a:bodyPr wrap="square" rtlCol="0">
            <a:spAutoFit/>
          </a:bodyPr>
          <a:lstStyle/>
          <a:p>
            <a:r>
              <a:rPr lang="en-US" sz="4000"/>
              <a:t>2. Đọc lại và chỉnh sửa bài viết của em.</a:t>
            </a:r>
          </a:p>
          <a:p>
            <a:r>
              <a:rPr lang="en-US" sz="4000" i="1"/>
              <a:t>Gợi ý:</a:t>
            </a:r>
          </a:p>
        </p:txBody>
      </p:sp>
    </p:spTree>
    <p:extLst>
      <p:ext uri="{BB962C8B-B14F-4D97-AF65-F5344CB8AC3E}">
        <p14:creationId xmlns:p14="http://schemas.microsoft.com/office/powerpoint/2010/main" val="2415974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图形用户界面&#10;&#10;描述已自动生成">
            <a:extLst>
              <a:ext uri="{FF2B5EF4-FFF2-40B4-BE49-F238E27FC236}">
                <a16:creationId xmlns:a16="http://schemas.microsoft.com/office/drawing/2014/main" id="{BECE9B48-982F-4A74-B772-1764DE4FE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485" y="-416704"/>
            <a:ext cx="9173030" cy="7691408"/>
          </a:xfrm>
          <a:prstGeom prst="rect">
            <a:avLst/>
          </a:prstGeom>
        </p:spPr>
      </p:pic>
      <p:pic>
        <p:nvPicPr>
          <p:cNvPr id="3" name="Picture 2"/>
          <p:cNvPicPr>
            <a:picLocks noChangeAspect="1"/>
          </p:cNvPicPr>
          <p:nvPr/>
        </p:nvPicPr>
        <p:blipFill>
          <a:blip r:embed="rId3"/>
          <a:stretch>
            <a:fillRect/>
          </a:stretch>
        </p:blipFill>
        <p:spPr>
          <a:xfrm>
            <a:off x="2924906" y="2249798"/>
            <a:ext cx="6096528" cy="3968840"/>
          </a:xfrm>
          <a:prstGeom prst="rect">
            <a:avLst/>
          </a:prstGeom>
        </p:spPr>
      </p:pic>
    </p:spTree>
    <p:extLst>
      <p:ext uri="{BB962C8B-B14F-4D97-AF65-F5344CB8AC3E}">
        <p14:creationId xmlns:p14="http://schemas.microsoft.com/office/powerpoint/2010/main" val="996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F90CF3-95DB-C1D0-6399-FCCA2B2961E6}"/>
              </a:ext>
            </a:extLst>
          </p:cNvPr>
          <p:cNvPicPr>
            <a:picLocks noChangeAspect="1"/>
          </p:cNvPicPr>
          <p:nvPr/>
        </p:nvPicPr>
        <p:blipFill>
          <a:blip r:embed="rId2"/>
          <a:stretch>
            <a:fillRect/>
          </a:stretch>
        </p:blipFill>
        <p:spPr>
          <a:xfrm>
            <a:off x="2868226" y="1923393"/>
            <a:ext cx="7025652" cy="4095311"/>
          </a:xfrm>
          <a:prstGeom prst="rect">
            <a:avLst/>
          </a:prstGeom>
        </p:spPr>
      </p:pic>
      <p:sp>
        <p:nvSpPr>
          <p:cNvPr id="12" name="TextBox 11">
            <a:extLst>
              <a:ext uri="{FF2B5EF4-FFF2-40B4-BE49-F238E27FC236}">
                <a16:creationId xmlns:a16="http://schemas.microsoft.com/office/drawing/2014/main" id="{24A69082-DE72-A5C9-C6FE-3237E3135D43}"/>
              </a:ext>
            </a:extLst>
          </p:cNvPr>
          <p:cNvSpPr txBox="1"/>
          <p:nvPr/>
        </p:nvSpPr>
        <p:spPr>
          <a:xfrm>
            <a:off x="1207376" y="1024759"/>
            <a:ext cx="9777248" cy="707886"/>
          </a:xfrm>
          <a:prstGeom prst="rect">
            <a:avLst/>
          </a:prstGeom>
          <a:noFill/>
        </p:spPr>
        <p:txBody>
          <a:bodyPr wrap="square" rtlCol="0">
            <a:spAutoFit/>
          </a:bodyPr>
          <a:lstStyle/>
          <a:p>
            <a:pPr algn="ctr"/>
            <a:r>
              <a:rPr lang="en-US" sz="4000"/>
              <a:t>Kể về một buổi sum họp của gia đình em.</a:t>
            </a:r>
          </a:p>
        </p:txBody>
      </p:sp>
    </p:spTree>
    <p:extLst>
      <p:ext uri="{BB962C8B-B14F-4D97-AF65-F5344CB8AC3E}">
        <p14:creationId xmlns:p14="http://schemas.microsoft.com/office/powerpoint/2010/main" val="205362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F90CF3-95DB-C1D0-6399-FCCA2B2961E6}"/>
              </a:ext>
            </a:extLst>
          </p:cNvPr>
          <p:cNvPicPr>
            <a:picLocks noChangeAspect="1"/>
          </p:cNvPicPr>
          <p:nvPr/>
        </p:nvPicPr>
        <p:blipFill>
          <a:blip r:embed="rId2"/>
          <a:stretch>
            <a:fillRect/>
          </a:stretch>
        </p:blipFill>
        <p:spPr>
          <a:xfrm>
            <a:off x="4323308" y="3579304"/>
            <a:ext cx="4382413" cy="2554545"/>
          </a:xfrm>
          <a:prstGeom prst="rect">
            <a:avLst/>
          </a:prstGeom>
        </p:spPr>
      </p:pic>
      <p:sp>
        <p:nvSpPr>
          <p:cNvPr id="12" name="TextBox 11">
            <a:extLst>
              <a:ext uri="{FF2B5EF4-FFF2-40B4-BE49-F238E27FC236}">
                <a16:creationId xmlns:a16="http://schemas.microsoft.com/office/drawing/2014/main" id="{24A69082-DE72-A5C9-C6FE-3237E3135D43}"/>
              </a:ext>
            </a:extLst>
          </p:cNvPr>
          <p:cNvSpPr txBox="1"/>
          <p:nvPr/>
        </p:nvSpPr>
        <p:spPr>
          <a:xfrm>
            <a:off x="1207376" y="1024759"/>
            <a:ext cx="9777248" cy="255454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a:ln>
                  <a:noFill/>
                </a:ln>
                <a:solidFill>
                  <a:prstClr val="black"/>
                </a:solidFill>
                <a:effectLst/>
                <a:uLnTx/>
                <a:uFillTx/>
                <a:latin typeface="Arial"/>
                <a:ea typeface="思源黑体 CN Medium"/>
                <a:cs typeface="+mn-cs"/>
              </a:rPr>
              <a:t>Gợi ý:</a:t>
            </a:r>
            <a:endParaRPr kumimoji="0" lang="en-US" sz="4000" b="1" i="1" u="none" strike="noStrike" kern="1200" cap="none" spc="0" normalizeH="0" baseline="0" noProof="0">
              <a:ln>
                <a:noFill/>
              </a:ln>
              <a:solidFill>
                <a:prstClr val="black"/>
              </a:solidFill>
              <a:effectLst/>
              <a:uLnTx/>
              <a:uFillTx/>
              <a:latin typeface="Arial"/>
              <a:ea typeface="思源黑体 CN Medium"/>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a:ea typeface="思源黑体 CN Medium"/>
                <a:cs typeface="+mn-cs"/>
              </a:rPr>
              <a:t>- Gia đình em sum họp vào dịp nào?</a:t>
            </a:r>
            <a:endParaRPr kumimoji="0" lang="en-US" sz="4000" b="0" i="0" u="none" strike="noStrike" kern="1200" cap="none" spc="0" normalizeH="0" baseline="0" noProof="0">
              <a:ln>
                <a:noFill/>
              </a:ln>
              <a:solidFill>
                <a:prstClr val="black"/>
              </a:solidFill>
              <a:effectLst/>
              <a:uLnTx/>
              <a:uFillTx/>
              <a:latin typeface="Arial"/>
              <a:ea typeface="思源黑体 CN Medium"/>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a:ea typeface="思源黑体 CN Medium"/>
                <a:cs typeface="+mn-cs"/>
              </a:rPr>
              <a:t>- Vào dịp đó, gia đình em thường làm gì?</a:t>
            </a:r>
            <a:endParaRPr kumimoji="0" lang="en-US" sz="4000" b="0" i="0" u="none" strike="noStrike" kern="1200" cap="none" spc="0" normalizeH="0" baseline="0" noProof="0">
              <a:ln>
                <a:noFill/>
              </a:ln>
              <a:solidFill>
                <a:prstClr val="black"/>
              </a:solidFill>
              <a:effectLst/>
              <a:uLnTx/>
              <a:uFillTx/>
              <a:latin typeface="Arial"/>
              <a:ea typeface="思源黑体 CN Medium"/>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a:ea typeface="思源黑体 CN Medium"/>
                <a:cs typeface="+mn-cs"/>
              </a:rPr>
              <a:t>- Cảm xúc của em ra sao?</a:t>
            </a:r>
            <a:endParaRPr kumimoji="0" lang="en-US" sz="4000" b="0" i="0" u="none" strike="noStrike" kern="1200" cap="none" spc="0" normalizeH="0" baseline="0" noProof="0">
              <a:ln>
                <a:noFill/>
              </a:ln>
              <a:solidFill>
                <a:prstClr val="black"/>
              </a:solidFill>
              <a:effectLst/>
              <a:uLnTx/>
              <a:uFillTx/>
              <a:latin typeface="Arial"/>
              <a:ea typeface="思源黑体 CN Medium"/>
              <a:cs typeface="+mn-cs"/>
            </a:endParaRPr>
          </a:p>
        </p:txBody>
      </p:sp>
    </p:spTree>
    <p:extLst>
      <p:ext uri="{BB962C8B-B14F-4D97-AF65-F5344CB8AC3E}">
        <p14:creationId xmlns:p14="http://schemas.microsoft.com/office/powerpoint/2010/main" val="1304250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A69082-DE72-A5C9-C6FE-3237E3135D43}"/>
              </a:ext>
            </a:extLst>
          </p:cNvPr>
          <p:cNvSpPr txBox="1"/>
          <p:nvPr/>
        </p:nvSpPr>
        <p:spPr>
          <a:xfrm>
            <a:off x="1207376" y="889843"/>
            <a:ext cx="9777248" cy="5016758"/>
          </a:xfrm>
          <a:prstGeom prst="rect">
            <a:avLst/>
          </a:prstGeom>
          <a:noFill/>
        </p:spPr>
        <p:txBody>
          <a:bodyPr wrap="square" rtlCol="0">
            <a:spAutoFit/>
          </a:bodyPr>
          <a:lstStyle/>
          <a:p>
            <a:pPr lvl="0" algn="ctr"/>
            <a:r>
              <a:rPr lang="en-US" sz="2000" b="1">
                <a:solidFill>
                  <a:srgbClr val="FF0000"/>
                </a:solidFill>
              </a:rPr>
              <a:t>MẪU</a:t>
            </a:r>
          </a:p>
          <a:p>
            <a:pPr lvl="0" algn="just"/>
            <a:r>
              <a:rPr lang="en-US" sz="2000">
                <a:solidFill>
                  <a:prstClr val="black"/>
                </a:solidFill>
              </a:rPr>
              <a:t>	</a:t>
            </a:r>
            <a:r>
              <a:rPr lang="vi-VN" sz="2000">
                <a:solidFill>
                  <a:prstClr val="black"/>
                </a:solidFill>
              </a:rPr>
              <a:t>Những ngày cận Tết là những ngày mà em vô cùng yêu thích. Bởi đó là những khoảnh khắc mà cả gia đình em cùng bên nhau dọn dẹp, chuẩn bị đón chào năm mới. Nhưng thích nhất vẫn là chiều 28 Tết.</a:t>
            </a:r>
            <a:endParaRPr lang="en-US" sz="2000">
              <a:solidFill>
                <a:prstClr val="black"/>
              </a:solidFill>
            </a:endParaRPr>
          </a:p>
          <a:p>
            <a:pPr lvl="0" algn="just"/>
            <a:r>
              <a:rPr lang="en-US" sz="2000">
                <a:solidFill>
                  <a:prstClr val="black"/>
                </a:solidFill>
              </a:rPr>
              <a:t>	</a:t>
            </a:r>
            <a:r>
              <a:rPr lang="vi-VN" sz="2000">
                <a:solidFill>
                  <a:prstClr val="black"/>
                </a:solidFill>
              </a:rPr>
              <a:t>Chiều ấy, chị Hai đi học ở Sài Gòn sẽ về đến nhà, mang theo những món quà chị mua ở Thành Phố. Cũng lúc ấy, bố mẹ em hoàn thành nốt công việc ở cơ quan và bắt đầu nghỉ Tết. Cả nhà sẽ xúm xít cùng nhau nói nói cười cười. Chờ cả năm, giờ mọi người mới được thảnh thơi đoàn tụ. Bữa cơm tối 28 ấy, là bữa cơm đoàn viên ngon nhất đầu tiên của mùa Tết. Bố sẽ bắt con gà vào làm thịt, mẹ thì ra vườn hái quả, hái rau vào nấu. Em thì cùng chị ngồi cuốn nem, nướng thịt mà mẹ mua từ sáng. Mùi thức ăn thơm nức mũi tỏa ra từ bếp. Trong lúc ấy, mọi người phấn khởi kể chuyện ríu ran. Chị Hai kể chuyện ở trên Sài Gòn mọi người đón Tết ra sao, chuyến xe khách chiều nay về nhà có gì thú vị. Bố mẹ kể chuyện đón Tết ở cơ quan, rồi bàn về kế hoạch chuẩn bị cho Tết vào hai ngày tới. Em thì say sưa ngồi nghe, đến lúc mẹ ba kể chuyện mai đi mua gì, mốt đi sắm thì thì sung sướng vỗ tay hưởng ứng. Chà, không khí mới ấm áp và hạnh phúc làm sao.</a:t>
            </a:r>
            <a:endParaRPr kumimoji="0" lang="en-US" sz="2000" b="0" i="0" u="none" strike="noStrike" kern="1200" cap="none" spc="0" normalizeH="0" baseline="0" noProof="0">
              <a:ln>
                <a:noFill/>
              </a:ln>
              <a:solidFill>
                <a:prstClr val="black"/>
              </a:solidFill>
              <a:effectLst/>
              <a:uLnTx/>
              <a:uFillTx/>
              <a:latin typeface="Arial"/>
              <a:ea typeface="思源黑体 CN Medium"/>
            </a:endParaRPr>
          </a:p>
        </p:txBody>
      </p:sp>
    </p:spTree>
    <p:extLst>
      <p:ext uri="{BB962C8B-B14F-4D97-AF65-F5344CB8AC3E}">
        <p14:creationId xmlns:p14="http://schemas.microsoft.com/office/powerpoint/2010/main" val="2034579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A69082-DE72-A5C9-C6FE-3237E3135D43}"/>
              </a:ext>
            </a:extLst>
          </p:cNvPr>
          <p:cNvSpPr txBox="1"/>
          <p:nvPr/>
        </p:nvSpPr>
        <p:spPr>
          <a:xfrm>
            <a:off x="1207376" y="1536230"/>
            <a:ext cx="977724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思源黑体 CN Medium"/>
              </a:rPr>
              <a:t>	</a:t>
            </a:r>
            <a:r>
              <a:rPr kumimoji="0" lang="vi-VN" sz="2400" b="0" i="0" u="none" strike="noStrike" kern="1200" cap="none" spc="0" normalizeH="0" baseline="0" noProof="0">
                <a:ln>
                  <a:noFill/>
                </a:ln>
                <a:solidFill>
                  <a:prstClr val="black"/>
                </a:solidFill>
                <a:effectLst/>
                <a:uLnTx/>
                <a:uFillTx/>
                <a:latin typeface="Arial"/>
                <a:ea typeface="思源黑体 CN Medium"/>
              </a:rPr>
              <a:t>Chuẩn bị xong xuôi, cả nhà cùng nhau ăn cơm khi đã muộn hơn thường ngày. Nhưng chẳng có ai là vội vàng cả, vì ngày mai cả nhà đã bắt đầu nghỉ Tết rồi mà. Mở một bài nhạc xuân vui tai, cả nhà ăn uống vui vẻ bên mâm cơm vừa nấu. Tối nay, không cần vừa ăn vừa gọi video cho chị Hai ở Sài Gòn nữa rồi. Có chị, mâm cơm gia đình thêm hạnh phúc.</a:t>
            </a:r>
            <a:endParaRPr kumimoji="0" lang="en-US" sz="2400" b="0" i="0" u="none" strike="noStrike" kern="1200" cap="none" spc="0" normalizeH="0" baseline="0" noProof="0">
              <a:ln>
                <a:noFill/>
              </a:ln>
              <a:solidFill>
                <a:prstClr val="black"/>
              </a:solidFill>
              <a:effectLst/>
              <a:uLnTx/>
              <a:uFillTx/>
              <a:latin typeface="Arial"/>
              <a:ea typeface="思源黑体 CN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Arial"/>
                <a:ea typeface="思源黑体 CN Medium"/>
              </a:rPr>
              <a:t>	</a:t>
            </a:r>
            <a:r>
              <a:rPr kumimoji="0" lang="vi-VN" sz="2400" b="0" i="0" u="none" strike="noStrike" kern="1200" cap="none" spc="0" normalizeH="0" baseline="0" noProof="0">
                <a:ln>
                  <a:noFill/>
                </a:ln>
                <a:solidFill>
                  <a:prstClr val="black"/>
                </a:solidFill>
                <a:effectLst/>
                <a:uLnTx/>
                <a:uFillTx/>
                <a:latin typeface="Arial"/>
                <a:ea typeface="思源黑体 CN Medium"/>
              </a:rPr>
              <a:t>Buổi tối sum vầy ấy, chính là tín hiệu một cái Tết đầm ấm đã bắt đầu ở ngôi nhà nhỏ của em.</a:t>
            </a:r>
            <a:endParaRPr kumimoji="0" lang="en-US" sz="2400" b="0" i="0" u="none" strike="noStrike" kern="1200" cap="none" spc="0" normalizeH="0" baseline="0" noProof="0">
              <a:ln>
                <a:noFill/>
              </a:ln>
              <a:solidFill>
                <a:prstClr val="black"/>
              </a:solidFill>
              <a:effectLst/>
              <a:uLnTx/>
              <a:uFillTx/>
              <a:latin typeface="Arial"/>
              <a:ea typeface="思源黑体 CN Medium"/>
            </a:endParaRPr>
          </a:p>
        </p:txBody>
      </p:sp>
    </p:spTree>
    <p:extLst>
      <p:ext uri="{BB962C8B-B14F-4D97-AF65-F5344CB8AC3E}">
        <p14:creationId xmlns:p14="http://schemas.microsoft.com/office/powerpoint/2010/main" val="2439391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6C39F30-7EF1-4A2E-B8C7-B7B67C171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91943" y="-139013"/>
            <a:ext cx="8153562" cy="7338207"/>
          </a:xfrm>
          <a:prstGeom prst="rect">
            <a:avLst/>
          </a:prstGeom>
        </p:spPr>
      </p:pic>
      <p:pic>
        <p:nvPicPr>
          <p:cNvPr id="4" name="Picture 3"/>
          <p:cNvPicPr>
            <a:picLocks noChangeAspect="1"/>
          </p:cNvPicPr>
          <p:nvPr/>
        </p:nvPicPr>
        <p:blipFill>
          <a:blip r:embed="rId3"/>
          <a:stretch>
            <a:fillRect/>
          </a:stretch>
        </p:blipFill>
        <p:spPr>
          <a:xfrm>
            <a:off x="482731" y="560212"/>
            <a:ext cx="4292246" cy="1951631"/>
          </a:xfrm>
          <a:prstGeom prst="rect">
            <a:avLst/>
          </a:prstGeom>
        </p:spPr>
      </p:pic>
      <p:sp>
        <p:nvSpPr>
          <p:cNvPr id="5" name="TextBox 4">
            <a:extLst>
              <a:ext uri="{FF2B5EF4-FFF2-40B4-BE49-F238E27FC236}">
                <a16:creationId xmlns:a16="http://schemas.microsoft.com/office/drawing/2014/main" id="{A0C8EFDC-9F68-E142-3452-C4222B19AA14}"/>
              </a:ext>
            </a:extLst>
          </p:cNvPr>
          <p:cNvSpPr txBox="1"/>
          <p:nvPr/>
        </p:nvSpPr>
        <p:spPr>
          <a:xfrm>
            <a:off x="4623667" y="2511843"/>
            <a:ext cx="4943413" cy="2554545"/>
          </a:xfrm>
          <a:prstGeom prst="rect">
            <a:avLst/>
          </a:prstGeom>
          <a:noFill/>
        </p:spPr>
        <p:txBody>
          <a:bodyPr wrap="square">
            <a:spAutoFit/>
          </a:bodyPr>
          <a:lstStyle/>
          <a:p>
            <a:r>
              <a:rPr lang="en-US" sz="4000" b="1">
                <a:solidFill>
                  <a:srgbClr val="008080"/>
                </a:solidFill>
                <a:latin typeface="Cambria" panose="02040503050406030204" pitchFamily="18" charset="0"/>
                <a:ea typeface="Cambria" panose="02040503050406030204" pitchFamily="18" charset="0"/>
              </a:rPr>
              <a:t>- Hoàn thành bài văn.</a:t>
            </a:r>
          </a:p>
          <a:p>
            <a:r>
              <a:rPr lang="en-US" sz="4000" b="1" i="0">
                <a:solidFill>
                  <a:srgbClr val="008080"/>
                </a:solidFill>
                <a:effectLst/>
                <a:latin typeface="Cambria" panose="02040503050406030204" pitchFamily="18" charset="0"/>
                <a:ea typeface="Cambria" panose="02040503050406030204" pitchFamily="18" charset="0"/>
              </a:rPr>
              <a:t>- Chuẩn bị bài tiếp theo</a:t>
            </a:r>
            <a:endParaRPr lang="vi-VN" sz="72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85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3" name="Picture 12">
            <a:extLst>
              <a:ext uri="{FF2B5EF4-FFF2-40B4-BE49-F238E27FC236}">
                <a16:creationId xmlns:a16="http://schemas.microsoft.com/office/drawing/2014/main" id="{1D3A87FF-C857-1D60-7395-6723E607D688}"/>
              </a:ext>
            </a:extLst>
          </p:cNvPr>
          <p:cNvPicPr>
            <a:picLocks noChangeAspect="1"/>
          </p:cNvPicPr>
          <p:nvPr/>
        </p:nvPicPr>
        <p:blipFill>
          <a:blip r:embed="rId12"/>
          <a:stretch>
            <a:fillRect/>
          </a:stretch>
        </p:blipFill>
        <p:spPr>
          <a:xfrm>
            <a:off x="2116362" y="2176646"/>
            <a:ext cx="7785267" cy="3304318"/>
          </a:xfrm>
          <a:prstGeom prst="rect">
            <a:avLst/>
          </a:prstGeom>
        </p:spPr>
      </p:pic>
    </p:spTree>
    <p:extLst>
      <p:ext uri="{BB962C8B-B14F-4D97-AF65-F5344CB8AC3E}">
        <p14:creationId xmlns:p14="http://schemas.microsoft.com/office/powerpoint/2010/main" val="221336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2755862" y="2714171"/>
            <a:ext cx="6872016" cy="1673543"/>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93560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12243914">
            <a:hlinkClick r:id="" action="ppaction://media"/>
            <a:extLst>
              <a:ext uri="{FF2B5EF4-FFF2-40B4-BE49-F238E27FC236}">
                <a16:creationId xmlns:a16="http://schemas.microsoft.com/office/drawing/2014/main" id="{B4FB1252-784D-28E2-B212-0430CCA311B2}"/>
              </a:ext>
            </a:extLst>
          </p:cNvPr>
          <p:cNvPicPr>
            <a:picLocks noChangeAspect="1"/>
          </p:cNvPicPr>
          <p:nvPr>
            <a:videoFile r:link="rId1"/>
            <p:extLst>
              <p:ext uri="{DAA4B4D4-6D71-4841-9C94-3DE7FCFB9230}">
                <p14:media xmlns:p14="http://schemas.microsoft.com/office/powerpoint/2010/main" r:embed="rId2">
                  <p14:trim st="4576" end="199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205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4" name="Picture 3"/>
          <p:cNvPicPr>
            <a:picLocks noChangeAspect="1"/>
          </p:cNvPicPr>
          <p:nvPr/>
        </p:nvPicPr>
        <p:blipFill>
          <a:blip r:embed="rId12"/>
          <a:stretch>
            <a:fillRect/>
          </a:stretch>
        </p:blipFill>
        <p:spPr>
          <a:xfrm>
            <a:off x="2489582" y="2714171"/>
            <a:ext cx="8477719" cy="1938696"/>
          </a:xfrm>
          <a:prstGeom prst="rect">
            <a:avLst/>
          </a:prstGeom>
        </p:spPr>
      </p:pic>
    </p:spTree>
    <p:extLst>
      <p:ext uri="{BB962C8B-B14F-4D97-AF65-F5344CB8AC3E}">
        <p14:creationId xmlns:p14="http://schemas.microsoft.com/office/powerpoint/2010/main" val="1331136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2373" y="221546"/>
            <a:ext cx="3603048" cy="1999661"/>
          </a:xfrm>
          <a:prstGeom prst="rect">
            <a:avLst/>
          </a:prstGeom>
        </p:spPr>
      </p:pic>
      <p:grpSp>
        <p:nvGrpSpPr>
          <p:cNvPr id="8" name="Group 7"/>
          <p:cNvGrpSpPr/>
          <p:nvPr/>
        </p:nvGrpSpPr>
        <p:grpSpPr>
          <a:xfrm>
            <a:off x="1254033" y="2221207"/>
            <a:ext cx="9784080" cy="2069100"/>
            <a:chOff x="1254033" y="2221207"/>
            <a:chExt cx="9784080" cy="2069100"/>
          </a:xfrm>
        </p:grpSpPr>
        <p:sp>
          <p:nvSpPr>
            <p:cNvPr id="6" name="Rounded Rectangle 5"/>
            <p:cNvSpPr/>
            <p:nvPr/>
          </p:nvSpPr>
          <p:spPr>
            <a:xfrm>
              <a:off x="1254033" y="2221207"/>
              <a:ext cx="9784080" cy="2069100"/>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45623" y="2594037"/>
              <a:ext cx="9300754"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Viết bài văn kể lại câu chuyện “Sự tích cây thì là” với những chi tiết sáng tạo.</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3055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483326" y="692331"/>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1</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753593" y="858788"/>
            <a:ext cx="9219207"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Viết bài văn dựa vào dàn ý đã lập ở trang 97 và đoạn văn đã viết ở trang 101.</a:t>
            </a:r>
            <a:endParaRPr lang="en-US" sz="7200" b="1">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AA955D1-B319-EEE2-1F57-DF6DD2ACA3C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3598096" y="2207719"/>
            <a:ext cx="6322937" cy="5058106"/>
          </a:xfrm>
          <a:prstGeom prst="rect">
            <a:avLst/>
          </a:prstGeom>
        </p:spPr>
      </p:pic>
    </p:spTree>
    <p:extLst>
      <p:ext uri="{BB962C8B-B14F-4D97-AF65-F5344CB8AC3E}">
        <p14:creationId xmlns:p14="http://schemas.microsoft.com/office/powerpoint/2010/main" val="321333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005" y="169817"/>
            <a:ext cx="11769635" cy="6531429"/>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12154" y="816148"/>
            <a:ext cx="11466486" cy="5576911"/>
          </a:xfrm>
          <a:prstGeom prst="rect">
            <a:avLst/>
          </a:prstGeom>
        </p:spPr>
        <p:txBody>
          <a:bodyPr wrap="square">
            <a:spAutoFit/>
          </a:bodyPr>
          <a:lstStyle/>
          <a:p>
            <a:pPr>
              <a:lnSpc>
                <a:spcPct val="90000"/>
              </a:lnSpc>
            </a:pPr>
            <a:r>
              <a:rPr lang="vi-VN" sz="3600">
                <a:latin typeface="Cambria" panose="02040503050406030204" pitchFamily="18" charset="0"/>
                <a:ea typeface="Cambria" panose="02040503050406030204" pitchFamily="18" charset="0"/>
              </a:rPr>
              <a:t>– Em chọn cách viết nào để có đoạn mở bài hấp dẫn?</a:t>
            </a:r>
          </a:p>
          <a:p>
            <a:pPr>
              <a:lnSpc>
                <a:spcPct val="90000"/>
              </a:lnSpc>
            </a:pPr>
            <a:r>
              <a:rPr lang="vi-VN" sz="3600">
                <a:latin typeface="Cambria" panose="02040503050406030204" pitchFamily="18" charset="0"/>
                <a:ea typeface="Cambria" panose="02040503050406030204" pitchFamily="18" charset="0"/>
              </a:rPr>
              <a:t>– Em kể lại câu chuyện thế nào?</a:t>
            </a:r>
          </a:p>
          <a:p>
            <a:pPr>
              <a:lnSpc>
                <a:spcPct val="90000"/>
              </a:lnSpc>
            </a:pPr>
            <a:r>
              <a:rPr lang="vi-VN" sz="3600">
                <a:latin typeface="Cambria" panose="02040503050406030204" pitchFamily="18" charset="0"/>
                <a:ea typeface="Cambria" panose="02040503050406030204" pitchFamily="18" charset="0"/>
              </a:rPr>
              <a:t>+ Kể đầy đủ các sự việc của câu chuyện.</a:t>
            </a:r>
          </a:p>
          <a:p>
            <a:pPr>
              <a:lnSpc>
                <a:spcPct val="90000"/>
              </a:lnSpc>
            </a:pPr>
            <a:r>
              <a:rPr lang="vi-VN" sz="3600">
                <a:latin typeface="Cambria" panose="02040503050406030204" pitchFamily="18" charset="0"/>
                <a:ea typeface="Cambria" panose="02040503050406030204" pitchFamily="18" charset="0"/>
              </a:rPr>
              <a:t>+ Kể chi tiết hơn đối với sự việc em chọn.</a:t>
            </a:r>
          </a:p>
          <a:p>
            <a:pPr>
              <a:lnSpc>
                <a:spcPct val="90000"/>
              </a:lnSpc>
            </a:pPr>
            <a:r>
              <a:rPr lang="vi-VN" sz="3600">
                <a:latin typeface="Cambria" panose="02040503050406030204" pitchFamily="18" charset="0"/>
                <a:ea typeface="Cambria" panose="02040503050406030204" pitchFamily="18" charset="0"/>
              </a:rPr>
              <a:t>+ Thêm vào một sự việc những chi tiết sáng tạo giúp câu chuyện sinh</a:t>
            </a:r>
          </a:p>
          <a:p>
            <a:pPr>
              <a:lnSpc>
                <a:spcPct val="90000"/>
              </a:lnSpc>
            </a:pPr>
            <a:r>
              <a:rPr lang="vi-VN" sz="3600">
                <a:latin typeface="Cambria" panose="02040503050406030204" pitchFamily="18" charset="0"/>
                <a:ea typeface="Cambria" panose="02040503050406030204" pitchFamily="18" charset="0"/>
              </a:rPr>
              <a:t>động, lôi cuốn hơn: tả đặc điểm của các loài cây; kể lại hành động, lời nói,</a:t>
            </a:r>
          </a:p>
          <a:p>
            <a:pPr>
              <a:lnSpc>
                <a:spcPct val="90000"/>
              </a:lnSpc>
            </a:pPr>
            <a:r>
              <a:rPr lang="vi-VN" sz="3600">
                <a:latin typeface="Cambria" panose="02040503050406030204" pitchFamily="18" charset="0"/>
                <a:ea typeface="Cambria" panose="02040503050406030204" pitchFamily="18" charset="0"/>
              </a:rPr>
              <a:t>ý nghĩ của nhân vật; bày tỏ suy nghĩ, cảm xúc của nhân vật,...</a:t>
            </a:r>
          </a:p>
          <a:p>
            <a:pPr>
              <a:lnSpc>
                <a:spcPct val="90000"/>
              </a:lnSpc>
            </a:pPr>
            <a:r>
              <a:rPr lang="vi-VN" sz="3600">
                <a:latin typeface="Cambria" panose="02040503050406030204" pitchFamily="18" charset="0"/>
                <a:ea typeface="Cambria" panose="02040503050406030204" pitchFamily="18" charset="0"/>
              </a:rPr>
              <a:t>– Em viết đoạn kết bài thế nào để người đọc ấn tượng?</a:t>
            </a:r>
            <a:endParaRPr lang="en-US" sz="3600" dirty="0">
              <a:latin typeface="Cambria" panose="02040503050406030204" pitchFamily="18" charset="0"/>
              <a:ea typeface="Cambria" panose="02040503050406030204" pitchFamily="18" charset="0"/>
            </a:endParaRPr>
          </a:p>
        </p:txBody>
      </p:sp>
      <p:grpSp>
        <p:nvGrpSpPr>
          <p:cNvPr id="6" name="Group 5"/>
          <p:cNvGrpSpPr/>
          <p:nvPr/>
        </p:nvGrpSpPr>
        <p:grpSpPr>
          <a:xfrm>
            <a:off x="4039001" y="-160642"/>
            <a:ext cx="3461583" cy="1188720"/>
            <a:chOff x="4156567" y="-7776"/>
            <a:chExt cx="3461583" cy="1188720"/>
          </a:xfrm>
        </p:grpSpPr>
        <p:pic>
          <p:nvPicPr>
            <p:cNvPr id="3" name="图片 4" descr="黑暗里有星球&#10;&#10;中度可信度描述已自动生成">
              <a:extLst>
                <a:ext uri="{FF2B5EF4-FFF2-40B4-BE49-F238E27FC236}">
                  <a16:creationId xmlns:a16="http://schemas.microsoft.com/office/drawing/2014/main" id="{C442CFF1-BC3F-4400-8BA2-20D42F6622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71" b="35228"/>
            <a:stretch/>
          </p:blipFill>
          <p:spPr>
            <a:xfrm>
              <a:off x="4156567" y="-7776"/>
              <a:ext cx="3461583" cy="1188720"/>
            </a:xfrm>
            <a:prstGeom prst="rect">
              <a:avLst/>
            </a:prstGeom>
          </p:spPr>
        </p:pic>
        <p:sp>
          <p:nvSpPr>
            <p:cNvPr id="5" name="TextBox 4"/>
            <p:cNvSpPr txBox="1"/>
            <p:nvPr/>
          </p:nvSpPr>
          <p:spPr>
            <a:xfrm>
              <a:off x="5057867" y="255007"/>
              <a:ext cx="1763485" cy="646331"/>
            </a:xfrm>
            <a:prstGeom prst="rect">
              <a:avLst/>
            </a:prstGeom>
            <a:noFill/>
          </p:spPr>
          <p:txBody>
            <a:bodyPr wrap="square" rtlCol="0">
              <a:spAutoFit/>
            </a:bodyPr>
            <a:lstStyle/>
            <a:p>
              <a:r>
                <a:rPr lang="vi-VN" sz="3600" b="1">
                  <a:solidFill>
                    <a:srgbClr val="FF6600"/>
                  </a:solidFill>
                  <a:latin typeface="Cambria" panose="02040503050406030204" pitchFamily="18" charset="0"/>
                  <a:ea typeface="Cambria" panose="02040503050406030204" pitchFamily="18" charset="0"/>
                </a:rPr>
                <a:t>Lưu ý:</a:t>
              </a:r>
            </a:p>
          </p:txBody>
        </p:sp>
      </p:grpSp>
    </p:spTree>
    <p:extLst>
      <p:ext uri="{BB962C8B-B14F-4D97-AF65-F5344CB8AC3E}">
        <p14:creationId xmlns:p14="http://schemas.microsoft.com/office/powerpoint/2010/main" val="315212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形状, 圆圈&#10;&#10;描述已自动生成">
            <a:extLst>
              <a:ext uri="{FF2B5EF4-FFF2-40B4-BE49-F238E27FC236}">
                <a16:creationId xmlns:a16="http://schemas.microsoft.com/office/drawing/2014/main" id="{A1EAF2E7-6728-4AFA-8692-9B9367D15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615" y="559199"/>
            <a:ext cx="5845230" cy="5845230"/>
          </a:xfrm>
          <a:prstGeom prst="rect">
            <a:avLst/>
          </a:prstGeom>
        </p:spPr>
      </p:pic>
      <p:pic>
        <p:nvPicPr>
          <p:cNvPr id="5" name="Picture 4"/>
          <p:cNvPicPr>
            <a:picLocks noChangeAspect="1"/>
          </p:cNvPicPr>
          <p:nvPr/>
        </p:nvPicPr>
        <p:blipFill>
          <a:blip r:embed="rId3"/>
          <a:stretch>
            <a:fillRect/>
          </a:stretch>
        </p:blipFill>
        <p:spPr>
          <a:xfrm>
            <a:off x="1956649" y="1970426"/>
            <a:ext cx="4565162" cy="27246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811" y="1353858"/>
            <a:ext cx="4849385" cy="4884094"/>
          </a:xfrm>
          <a:prstGeom prst="rect">
            <a:avLst/>
          </a:prstGeom>
        </p:spPr>
      </p:pic>
    </p:spTree>
    <p:extLst>
      <p:ext uri="{BB962C8B-B14F-4D97-AF65-F5344CB8AC3E}">
        <p14:creationId xmlns:p14="http://schemas.microsoft.com/office/powerpoint/2010/main" val="3438758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5"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6"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6">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7"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7">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6034364" y="1296539"/>
            <a:ext cx="7746298" cy="6196740"/>
          </a:xfrm>
          <a:prstGeom prst="rect">
            <a:avLst/>
          </a:prstGeom>
        </p:spPr>
      </p:pic>
      <p:pic>
        <p:nvPicPr>
          <p:cNvPr id="9" name="图片 4" descr="形状&#10;&#10;描述已自动生成">
            <a:extLst>
              <a:ext uri="{FF2B5EF4-FFF2-40B4-BE49-F238E27FC236}">
                <a16:creationId xmlns:a16="http://schemas.microsoft.com/office/drawing/2014/main" id="{D4EC48EA-B2F2-48BE-B85A-14B56EF905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146" y="-725581"/>
            <a:ext cx="7723853" cy="7288136"/>
          </a:xfrm>
          <a:prstGeom prst="rect">
            <a:avLst/>
          </a:prstGeom>
        </p:spPr>
      </p:pic>
      <p:sp>
        <p:nvSpPr>
          <p:cNvPr id="10" name="TextBox 9">
            <a:extLst>
              <a:ext uri="{FF2B5EF4-FFF2-40B4-BE49-F238E27FC236}">
                <a16:creationId xmlns:a16="http://schemas.microsoft.com/office/drawing/2014/main" id="{AEEF9FCE-EDEC-443C-BC6C-29201D367977}"/>
              </a:ext>
            </a:extLst>
          </p:cNvPr>
          <p:cNvSpPr txBox="1"/>
          <p:nvPr/>
        </p:nvSpPr>
        <p:spPr>
          <a:xfrm>
            <a:off x="2019609" y="1809985"/>
            <a:ext cx="446514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rial"/>
                <a:cs typeface="+mn-cs"/>
              </a:rPr>
              <a:t>2. Đọc lại và chỉnh sửa bài viết của em.</a:t>
            </a:r>
          </a:p>
        </p:txBody>
      </p:sp>
    </p:spTree>
    <p:extLst>
      <p:ext uri="{BB962C8B-B14F-4D97-AF65-F5344CB8AC3E}">
        <p14:creationId xmlns:p14="http://schemas.microsoft.com/office/powerpoint/2010/main" val="1712615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197</TotalTime>
  <Words>674</Words>
  <Application>Microsoft Office PowerPoint</Application>
  <PresentationFormat>Widescreen</PresentationFormat>
  <Paragraphs>32</Paragraphs>
  <Slides>17</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#9Slide07 HoneyCream</vt:lpstr>
      <vt:lpstr>Aptos</vt:lpstr>
      <vt:lpstr>Aptos Display</vt:lpstr>
      <vt:lpstr>Arial</vt:lpstr>
      <vt:lpstr>Cambria</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2</cp:revision>
  <dcterms:created xsi:type="dcterms:W3CDTF">2023-10-06T13:49:57Z</dcterms:created>
  <dcterms:modified xsi:type="dcterms:W3CDTF">2025-12-27T15:15:22Z</dcterms:modified>
  <cp:category>9Slide.vn</cp:category>
</cp:coreProperties>
</file>