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06" r:id="rId6"/>
    <p:sldMasterId id="2147483713" r:id="rId7"/>
  </p:sldMasterIdLst>
  <p:notesMasterIdLst>
    <p:notesMasterId r:id="rId31"/>
  </p:notesMasterIdLst>
  <p:sldIdLst>
    <p:sldId id="5148" r:id="rId8"/>
    <p:sldId id="5149" r:id="rId9"/>
    <p:sldId id="256" r:id="rId10"/>
    <p:sldId id="5150" r:id="rId11"/>
    <p:sldId id="5152" r:id="rId12"/>
    <p:sldId id="5157" r:id="rId13"/>
    <p:sldId id="5158" r:id="rId14"/>
    <p:sldId id="288" r:id="rId15"/>
    <p:sldId id="289" r:id="rId16"/>
    <p:sldId id="5159" r:id="rId17"/>
    <p:sldId id="270" r:id="rId18"/>
    <p:sldId id="271" r:id="rId19"/>
    <p:sldId id="290" r:id="rId20"/>
    <p:sldId id="291" r:id="rId21"/>
    <p:sldId id="5161" r:id="rId22"/>
    <p:sldId id="275" r:id="rId23"/>
    <p:sldId id="292" r:id="rId24"/>
    <p:sldId id="293" r:id="rId25"/>
    <p:sldId id="2007577187" r:id="rId26"/>
    <p:sldId id="2007577193" r:id="rId27"/>
    <p:sldId id="2007577192" r:id="rId28"/>
    <p:sldId id="340" r:id="rId29"/>
    <p:sldId id="2007577191"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2236" autoAdjust="0"/>
  </p:normalViewPr>
  <p:slideViewPr>
    <p:cSldViewPr>
      <p:cViewPr varScale="1">
        <p:scale>
          <a:sx n="45" d="100"/>
          <a:sy n="45" d="100"/>
        </p:scale>
        <p:origin x="89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167805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7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3</a:t>
            </a:fld>
            <a:endParaRPr lang="en-US"/>
          </a:p>
        </p:txBody>
      </p:sp>
    </p:spTree>
    <p:extLst>
      <p:ext uri="{BB962C8B-B14F-4D97-AF65-F5344CB8AC3E}">
        <p14:creationId xmlns:p14="http://schemas.microsoft.com/office/powerpoint/2010/main" val="123787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7</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11</a:t>
            </a:fld>
            <a:endParaRPr lang="en-US"/>
          </a:p>
        </p:txBody>
      </p:sp>
    </p:spTree>
    <p:extLst>
      <p:ext uri="{BB962C8B-B14F-4D97-AF65-F5344CB8AC3E}">
        <p14:creationId xmlns:p14="http://schemas.microsoft.com/office/powerpoint/2010/main" val="39668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694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3365390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285064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9595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7413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13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8490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40062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03613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1508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93116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500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8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5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1745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2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6489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65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96270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70758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9964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67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1257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04150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2025/12/28</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282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72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0.png"/><Relationship Id="rId5" Type="http://schemas.openxmlformats.org/officeDocument/2006/relationships/slideLayout" Target="../slideLayouts/slideLayout52.xml"/><Relationship Id="rId10" Type="http://schemas.openxmlformats.org/officeDocument/2006/relationships/image" Target="../media/image9.png"/><Relationship Id="rId4" Type="http://schemas.openxmlformats.org/officeDocument/2006/relationships/slideLayout" Target="../slideLayouts/slideLayout51.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0.png"/><Relationship Id="rId5" Type="http://schemas.openxmlformats.org/officeDocument/2006/relationships/slideLayout" Target="../slideLayouts/slideLayout58.xml"/><Relationship Id="rId10" Type="http://schemas.openxmlformats.org/officeDocument/2006/relationships/image" Target="../media/image9.png"/><Relationship Id="rId4" Type="http://schemas.openxmlformats.org/officeDocument/2006/relationships/slideLayout" Target="../slideLayouts/slideLayout57.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2.jp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04436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494762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714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微软雅黑" panose="020B0503020204020204" pitchFamily="34" charset="-122"/>
          <a:ea typeface="微软雅黑" panose="020B0503020204020204"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微软雅黑" panose="020B0503020204020204" pitchFamily="34" charset="-122"/>
          <a:ea typeface="微软雅黑" panose="020B0503020204020204"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54.xml"/><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54.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22.png"/><Relationship Id="rId5" Type="http://schemas.openxmlformats.org/officeDocument/2006/relationships/image" Target="../media/image4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54.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0.xml"/><Relationship Id="rId1" Type="http://schemas.openxmlformats.org/officeDocument/2006/relationships/control" Target="../activeX/activeX1.xml"/><Relationship Id="rId5" Type="http://schemas.openxmlformats.org/officeDocument/2006/relationships/image" Target="../media/image51.wmf"/><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6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4.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8" y="663155"/>
            <a:ext cx="1023258" cy="1035015"/>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23" y="-862690"/>
            <a:ext cx="10547867" cy="10547867"/>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5"/>
          <a:stretch>
            <a:fillRect/>
          </a:stretch>
        </p:blipFill>
        <p:spPr>
          <a:xfrm>
            <a:off x="7989038" y="663155"/>
            <a:ext cx="10873158" cy="8696697"/>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3283258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21392" cy="317115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169551"/>
            </a:xfrm>
            <a:prstGeom prst="rect">
              <a:avLst/>
            </a:prstGeom>
            <a:noFill/>
          </p:spPr>
          <p:txBody>
            <a:bodyPr wrap="square" rtlCol="0">
              <a:spAutoFit/>
            </a:bodyPr>
            <a:lstStyle/>
            <a:p>
              <a:pPr algn="ctr" defTabSz="1371600">
                <a:defRPr/>
              </a:pPr>
              <a:r>
                <a:rPr lang="en-US" sz="5400" b="1" dirty="0">
                  <a:solidFill>
                    <a:srgbClr val="C00000"/>
                  </a:solidFill>
                  <a:latin typeface="Cambria" panose="02040503050406030204" pitchFamily="18" charset="0"/>
                  <a:ea typeface="Cambria" panose="02040503050406030204" pitchFamily="18" charset="0"/>
                </a:rPr>
                <a:t>1. </a:t>
              </a:r>
              <a:r>
                <a:rPr lang="en-US" sz="5400" b="1" dirty="0" err="1">
                  <a:solidFill>
                    <a:srgbClr val="C00000"/>
                  </a:solidFill>
                  <a:latin typeface="Cambria" panose="02040503050406030204" pitchFamily="18" charset="0"/>
                  <a:ea typeface="Cambria" panose="02040503050406030204" pitchFamily="18" charset="0"/>
                </a:rPr>
                <a:t>Đàn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chim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sẻ</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khiến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chú</a:t>
              </a:r>
              <a:r>
                <a:rPr lang="en-US" sz="5400" b="1" dirty="0">
                  <a:solidFill>
                    <a:srgbClr val="C00000"/>
                  </a:solidFill>
                  <a:latin typeface="Cambria" panose="02040503050406030204" pitchFamily="18" charset="0"/>
                  <a:ea typeface="Cambria" panose="02040503050406030204" pitchFamily="18" charset="0"/>
                </a:rPr>
                <a:t> ý?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nghĩ</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chuyện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đó</a:t>
              </a:r>
              <a:r>
                <a:rPr lang="en-US" sz="5400" b="1" dirty="0">
                  <a:solidFill>
                    <a:srgbClr val="C00000"/>
                  </a:solidFill>
                  <a:latin typeface="Cambria" panose="02040503050406030204" pitchFamily="18" charset="0"/>
                  <a:ea typeface="Cambria" panose="02040503050406030204" pitchFamily="18" charset="0"/>
                </a:rPr>
                <a:t>? </a:t>
              </a:r>
            </a:p>
          </p:txBody>
        </p:sp>
      </p:grpSp>
      <p:sp>
        <p:nvSpPr>
          <p:cNvPr id="5" name="Rounded Rectangle 4"/>
          <p:cNvSpPr/>
          <p:nvPr/>
        </p:nvSpPr>
        <p:spPr>
          <a:xfrm>
            <a:off x="572525" y="3609474"/>
            <a:ext cx="16921392" cy="6208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2">
            <a:extLst>
              <a:ext uri="{FF2B5EF4-FFF2-40B4-BE49-F238E27FC236}">
                <a16:creationId xmlns:a16="http://schemas.microsoft.com/office/drawing/2014/main" id="{8AC9C942-E83E-7A67-0659-BF4B193A0F89}"/>
              </a:ext>
            </a:extLst>
          </p:cNvPr>
          <p:cNvSpPr/>
          <p:nvPr/>
        </p:nvSpPr>
        <p:spPr>
          <a:xfrm>
            <a:off x="34871" y="2476500"/>
            <a:ext cx="3318164" cy="2590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6250470-27EF-CCDD-30B1-AC21A92CA271}"/>
              </a:ext>
            </a:extLst>
          </p:cNvPr>
          <p:cNvSpPr txBox="1"/>
          <p:nvPr/>
        </p:nvSpPr>
        <p:spPr>
          <a:xfrm>
            <a:off x="1524000" y="4838700"/>
            <a:ext cx="14995133" cy="4892686"/>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chú ý đến những chú chim sẻ đang thi nhau cất tiếng hót trên những ngọn cau cao, tiếng chim khi bồng khi trầm làm xôn xao không gian. </a:t>
            </a:r>
          </a:p>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nghĩ đàn chim sẻ hót xôn xao như vậy bì đang trông thấy một điều gì đó mà nhân vật “tôi” ở thấp quá chưa nhìn ra được. </a:t>
            </a:r>
          </a:p>
        </p:txBody>
      </p:sp>
    </p:spTree>
    <p:extLst>
      <p:ext uri="{BB962C8B-B14F-4D97-AF65-F5344CB8AC3E}">
        <p14:creationId xmlns:p14="http://schemas.microsoft.com/office/powerpoint/2010/main" val="3385151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37C24E7-677F-C890-5720-C3690031EFC0}"/>
              </a:ext>
            </a:extLst>
          </p:cNvPr>
          <p:cNvPicPr>
            <a:picLocks noChangeAspect="1"/>
          </p:cNvPicPr>
          <p:nvPr/>
        </p:nvPicPr>
        <p:blipFill>
          <a:blip r:embed="rId4"/>
          <a:stretch>
            <a:fillRect/>
          </a:stretch>
        </p:blipFill>
        <p:spPr>
          <a:xfrm>
            <a:off x="3886200" y="3543300"/>
            <a:ext cx="10210800" cy="5932532"/>
          </a:xfrm>
          <a:prstGeom prst="rect">
            <a:avLst/>
          </a:prstGeom>
        </p:spPr>
      </p:pic>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860788"/>
            </a:xfrm>
            <a:prstGeom prst="rect">
              <a:avLst/>
            </a:prstGeom>
            <a:noFill/>
          </p:spPr>
          <p:txBody>
            <a:bodyPr wrap="square" rtlCol="0">
              <a:spAutoFit/>
            </a:bodyPr>
            <a:lstStyle/>
            <a:p>
              <a:pPr algn="just" defTabSz="1371600">
                <a:defRPr/>
              </a:pPr>
              <a:r>
                <a:rPr lang="en-US" sz="4400" b="1" dirty="0">
                  <a:solidFill>
                    <a:srgbClr val="002060"/>
                  </a:solidFill>
                  <a:latin typeface="Cambria" panose="02040503050406030204" pitchFamily="18" charset="0"/>
                  <a:ea typeface="Cambria" panose="02040503050406030204" pitchFamily="18" charset="0"/>
                </a:rPr>
                <a:t>4. </a:t>
              </a:r>
              <a:r>
                <a:rPr lang="vi-VN" sz="4400" b="1" dirty="0">
                  <a:solidFill>
                    <a:srgbClr val="002060"/>
                  </a:solidFill>
                  <a:latin typeface="Cambria" panose="02040503050406030204" pitchFamily="18" charset="0"/>
                  <a:ea typeface="Cambria" panose="02040503050406030204" pitchFamily="18" charset="0"/>
                </a:rPr>
                <a:t>Khi phát hiện ra vầng mặt trời như chiếc mâm đồng đỏ, cảm xúc của nhân vật “tôi” như thế nào? Em suy nghĩ gì về bài hát của nhân vật “tôi”?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649003" y="4006922"/>
            <a:ext cx="14995133" cy="4442691"/>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phát hiện ra vầng mặt trời như chiếc mâm đồng đỏ, cảm xúc của nhân vật “tôi” dâng trào, khiến cho trong trái tim của nhân vật “tôi” vang lên tiếng hát. Đó là một bài hát rất độc đáo, giàu hình ảnh, chứa chan cảm xúc. </a:t>
            </a:r>
            <a:endParaRPr lang="en-US"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205ECAA-44B2-042E-53DD-E18885A187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7200" y="6575430"/>
            <a:ext cx="3124200" cy="3960571"/>
          </a:xfrm>
          <a:prstGeom prst="rect">
            <a:avLst/>
          </a:prstGeom>
        </p:spPr>
      </p:pic>
    </p:spTree>
    <p:extLst>
      <p:ext uri="{BB962C8B-B14F-4D97-AF65-F5344CB8AC3E}">
        <p14:creationId xmlns:p14="http://schemas.microsoft.com/office/powerpoint/2010/main" val="2518115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
        <p:nvSpPr>
          <p:cNvPr id="10" name="Rectangle: Rounded Corners 9">
            <a:extLst>
              <a:ext uri="{FF2B5EF4-FFF2-40B4-BE49-F238E27FC236}">
                <a16:creationId xmlns:a16="http://schemas.microsoft.com/office/drawing/2014/main" id="{80CC530A-CCF0-FEE8-0376-D7F57010E675}"/>
              </a:ext>
            </a:extLst>
          </p:cNvPr>
          <p:cNvSpPr/>
          <p:nvPr/>
        </p:nvSpPr>
        <p:spPr>
          <a:xfrm>
            <a:off x="9448800" y="3848100"/>
            <a:ext cx="7848600" cy="2514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Em thích đoạn văn tả mặt trời mọc của bạn Việt Phương. Vì em thấy đoạn văn này có cách miêu tả dí dỏm, vui tươi thông qua cách tả mặt trời mọc như màn ảo thuật, được nhiều người chờ đón, háo hức.</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5262979"/>
          </a:xfrm>
          <a:prstGeom prst="rect">
            <a:avLst/>
          </a:prstGeom>
        </p:spPr>
        <p:txBody>
          <a:bodyPr wrap="square">
            <a:spAutoFit/>
          </a:bodyPr>
          <a:lstStyle/>
          <a:p>
            <a:pPr algn="ctr" defTabSz="1371600"/>
            <a:r>
              <a:rPr lang="vi-VN" sz="4800" b="1" dirty="0">
                <a:solidFill>
                  <a:prstClr val="black"/>
                </a:solidFill>
                <a:latin typeface="Cambria" panose="02040503050406030204" pitchFamily="18" charset="0"/>
                <a:ea typeface="Cambria" panose="02040503050406030204" pitchFamily="18" charset="0"/>
              </a:rPr>
              <a:t>Bài đọc Bài ca về mặt trời cho thấy sự quan sát, cảm nhận tinh tế, trí tưởng tượng phong phú cùng niềm vui, niềm hân hoan của nhân vật “tôi” trước cảnh mặt trời mọc. Qua con mắt của nhân vật “tôi”, mặt trời hiện lên với vẻ đẹp vô cùng kì diệu, thơ mộng.</a:t>
            </a: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5695487" y="335090"/>
            <a:ext cx="11705334" cy="3575615"/>
          </a:xfrm>
          <a:prstGeom prst="rect">
            <a:avLst/>
          </a:prstGeom>
        </p:spPr>
      </p:pic>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8101455" y="4225871"/>
            <a:ext cx="10186545" cy="6268353"/>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1096928" y="1112593"/>
            <a:ext cx="16433193" cy="3438443"/>
          </a:xfrm>
          <a:prstGeom prst="rect">
            <a:avLst/>
          </a:prstGeom>
        </p:spPr>
      </p:pic>
    </p:spTree>
    <p:extLst>
      <p:ext uri="{BB962C8B-B14F-4D97-AF65-F5344CB8AC3E}">
        <p14:creationId xmlns:p14="http://schemas.microsoft.com/office/powerpoint/2010/main" val="244045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513872" y="850231"/>
            <a:ext cx="17483183" cy="914053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1291276" y="754619"/>
            <a:ext cx="16051829" cy="2704922"/>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997805" y="3280738"/>
            <a:ext cx="16446500" cy="4708981"/>
          </a:xfrm>
          <a:prstGeom prst="rect">
            <a:avLst/>
          </a:prstGeom>
          <a:noFill/>
        </p:spPr>
        <p:txBody>
          <a:bodyPr wrap="square" rtlCol="0">
            <a:spAutoFit/>
          </a:bodyPr>
          <a:lstStyle/>
          <a:p>
            <a:pPr algn="just" defTabSz="1371600">
              <a:defRPr/>
            </a:pPr>
            <a:r>
              <a:rPr lang="vi-VN" sz="6000" dirty="0">
                <a:solidFill>
                  <a:prstClr val="black"/>
                </a:solidFill>
                <a:latin typeface="Cambria" panose="02040503050406030204" pitchFamily="18" charset="0"/>
                <a:ea typeface="Cambria" panose="02040503050406030204" pitchFamily="18" charset="0"/>
              </a:rPr>
              <a:t>Đọc diễn cảm ở những đoạn văn nói lên cảm xúc của nhân vật, giọng điệu bồi hồi, nhớ nhung, sâu lắng về những cảnh vật ấy; nhấn giọng ở các từ như: </a:t>
            </a:r>
            <a:r>
              <a:rPr lang="vi-VN" sz="6000" i="1" dirty="0">
                <a:solidFill>
                  <a:prstClr val="black"/>
                </a:solidFill>
                <a:latin typeface="Cambria" panose="02040503050406030204" pitchFamily="18" charset="0"/>
                <a:ea typeface="Cambria" panose="02040503050406030204" pitchFamily="18" charset="0"/>
              </a:rPr>
              <a:t>cái gì vậy, rõ ràng là, từ bao giờ, chắc là, bỗng... </a:t>
            </a:r>
          </a:p>
        </p:txBody>
      </p:sp>
    </p:spTree>
    <p:extLst>
      <p:ext uri="{BB962C8B-B14F-4D97-AF65-F5344CB8AC3E}">
        <p14:creationId xmlns:p14="http://schemas.microsoft.com/office/powerpoint/2010/main" val="118722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513872" y="431515"/>
            <a:ext cx="17483183" cy="9559253"/>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2569256" y="2803348"/>
            <a:ext cx="11885591" cy="6807200"/>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983979" y="1032301"/>
            <a:ext cx="14290262" cy="1926503"/>
          </a:xfrm>
          <a:prstGeom prst="rect">
            <a:avLst/>
          </a:prstGeom>
        </p:spPr>
      </p:pic>
    </p:spTree>
    <p:controls>
      <mc:AlternateContent xmlns:mc="http://schemas.openxmlformats.org/markup-compatibility/2006">
        <mc:Choice xmlns:v="urn:schemas-microsoft-com:vml" Requires="v">
          <p:control name="TextBox1" r:id="rId1" imgW="7924680" imgH="1571760"/>
        </mc:Choice>
        <mc:Fallback>
          <p:control name="TextBox1" r:id="rId1" imgW="7924680" imgH="15717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4868283" y="2817653"/>
                  <a:ext cx="7924800" cy="1574553"/>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N GIÓ VÀ MẶT TRỜI  BÀI 74  Tiếng Việt 1  Tập 1  CÁNH DIỀU_720pFH">
            <a:hlinkClick r:id="" action="ppaction://media"/>
            <a:extLst>
              <a:ext uri="{FF2B5EF4-FFF2-40B4-BE49-F238E27FC236}">
                <a16:creationId xmlns:a16="http://schemas.microsoft.com/office/drawing/2014/main" id="{0C4021DC-7EB9-68F3-F4EF-DD37FFD97395}"/>
              </a:ext>
            </a:extLst>
          </p:cNvPr>
          <p:cNvPicPr>
            <a:picLocks noChangeAspect="1"/>
          </p:cNvPicPr>
          <p:nvPr>
            <a:videoFile r:link="rId1"/>
            <p:extLst>
              <p:ext uri="{DAA4B4D4-6D71-4841-9C94-3DE7FCFB9230}">
                <p14:media xmlns:p14="http://schemas.microsoft.com/office/powerpoint/2010/main" r:embed="rId2">
                  <p14:trim st="14220"/>
                </p14:media>
              </p:ext>
            </p:extLst>
          </p:nvPr>
        </p:nvPicPr>
        <p:blipFill>
          <a:blip r:embed="rId4"/>
          <a:stretch>
            <a:fillRect/>
          </a:stretch>
        </p:blipFill>
        <p:spPr>
          <a:xfrm>
            <a:off x="0" y="-22860"/>
            <a:ext cx="18328640" cy="10309860"/>
          </a:xfrm>
          <a:prstGeom prst="rect">
            <a:avLst/>
          </a:prstGeom>
        </p:spPr>
      </p:pic>
    </p:spTree>
    <p:extLst>
      <p:ext uri="{BB962C8B-B14F-4D97-AF65-F5344CB8AC3E}">
        <p14:creationId xmlns:p14="http://schemas.microsoft.com/office/powerpoint/2010/main" val="5143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F40609DC-D3CA-EE24-2A3B-8B965198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47700"/>
            <a:ext cx="12526458" cy="10083800"/>
          </a:xfrm>
          <a:prstGeom prst="rect">
            <a:avLst/>
          </a:prstGeom>
          <a:noFill/>
        </p:spPr>
      </p:pic>
    </p:spTree>
    <p:extLst>
      <p:ext uri="{BB962C8B-B14F-4D97-AF65-F5344CB8AC3E}">
        <p14:creationId xmlns:p14="http://schemas.microsoft.com/office/powerpoint/2010/main" val="146855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4708981"/>
          </a:xfrm>
          <a:prstGeom prst="rect">
            <a:avLst/>
          </a:prstGeom>
        </p:spPr>
        <p:txBody>
          <a:bodyPr wrap="square">
            <a:spAutoFit/>
          </a:bodyPr>
          <a:lstStyle/>
          <a:p>
            <a:pPr lvl="0" algn="ctr" defTabSz="1371600"/>
            <a:r>
              <a:rPr lang="vi-VN" sz="6000" b="1" dirty="0">
                <a:solidFill>
                  <a:prstClr val="black"/>
                </a:solidFill>
                <a:latin typeface="Cambria" panose="02040503050406030204" pitchFamily="18" charset="0"/>
                <a:ea typeface="Cambria" panose="02040503050406030204" pitchFamily="18" charset="0"/>
              </a:rPr>
              <a:t> Em hãy nêu cảm nhận của em </a:t>
            </a:r>
          </a:p>
          <a:p>
            <a:pPr lvl="0" algn="ctr" defTabSz="1371600"/>
            <a:r>
              <a:rPr lang="vi-VN" sz="6000" b="1" dirty="0">
                <a:solidFill>
                  <a:prstClr val="black"/>
                </a:solidFill>
                <a:latin typeface="Cambria" panose="02040503050406030204" pitchFamily="18" charset="0"/>
                <a:ea typeface="Cambria" panose="02040503050406030204" pitchFamily="18" charset="0"/>
              </a:rPr>
              <a:t>về cảnh mặt trời mọc trong câu chuyện và tâm trạng của bạn nhỏ khi hát vang bài ca về mặt trời?</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46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296982" y="2045255"/>
            <a:ext cx="8778998" cy="8741676"/>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296982" y="2121394"/>
            <a:ext cx="8110958" cy="3073073"/>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50511" y="921618"/>
              <a:ext cx="2687488" cy="1015663"/>
            </a:xfrm>
            <a:prstGeom prst="rect">
              <a:avLst/>
            </a:prstGeom>
            <a:noFill/>
          </p:spPr>
          <p:txBody>
            <a:bodyPr wrap="none" lIns="137160" tIns="68580" rIns="137160" bIns="68580">
              <a:spAutoFit/>
            </a:bodyPr>
            <a:lstStyle/>
            <a:p>
              <a:pPr algn="ctr" defTabSz="1371600">
                <a:defRPr/>
              </a:pP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8611319" y="3211314"/>
            <a:ext cx="9274002" cy="27090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8177161" y="3548693"/>
            <a:ext cx="9708161" cy="1661993"/>
          </a:xfrm>
          <a:prstGeom prst="rect">
            <a:avLst/>
          </a:prstGeom>
          <a:noFill/>
        </p:spPr>
        <p:txBody>
          <a:bodyPr wrap="square">
            <a:spAutoFit/>
          </a:bodyPr>
          <a:lstStyle/>
          <a:p>
            <a:pPr marL="685800" indent="-685800" algn="ctr" defTabSz="1371600">
              <a:buFont typeface="Wingdings" panose="05000000000000000000" pitchFamily="2" charset="2"/>
              <a:buChar char="Ø"/>
              <a:defRPr/>
            </a:pPr>
            <a:r>
              <a:rPr lang="vi-VN" sz="5100" b="1" dirty="0">
                <a:solidFill>
                  <a:srgbClr val="0070C0"/>
                </a:solidFill>
                <a:latin typeface="Cambria" panose="02040503050406030204" pitchFamily="18" charset="0"/>
                <a:ea typeface="Cambria" panose="02040503050406030204" pitchFamily="18" charset="0"/>
              </a:rPr>
              <a:t>Luyện đọc và ghi nhớ</a:t>
            </a:r>
          </a:p>
          <a:p>
            <a:pPr algn="ctr" defTabSz="1371600">
              <a:defRPr/>
            </a:pPr>
            <a:r>
              <a:rPr lang="vi-VN" sz="5100" b="1" dirty="0">
                <a:solidFill>
                  <a:srgbClr val="0070C0"/>
                </a:solidFill>
                <a:latin typeface="Cambria" panose="02040503050406030204" pitchFamily="18" charset="0"/>
                <a:ea typeface="Cambria" panose="02040503050406030204" pitchFamily="18" charset="0"/>
              </a:rPr>
              <a:t> nội dung bài đọc.</a:t>
            </a:r>
            <a:endParaRPr lang="en-US" sz="51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944920" y="-834563"/>
            <a:ext cx="2189010" cy="738664"/>
          </a:xfrm>
          <a:prstGeom prst="rect">
            <a:avLst/>
          </a:prstGeom>
          <a:noFill/>
        </p:spPr>
        <p:txBody>
          <a:bodyPr wrap="square" rtlCol="0">
            <a:spAutoFit/>
          </a:bodyPr>
          <a:lstStyle/>
          <a:p>
            <a:pPr defTabSz="1371600">
              <a:defRPr/>
            </a:pPr>
            <a:r>
              <a:rPr lang="en-US" sz="42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25188" y="-200541"/>
            <a:ext cx="2285934" cy="2263302"/>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25690" y="5830796"/>
            <a:ext cx="11743706" cy="4456206"/>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2635356" y="-385281"/>
            <a:ext cx="13772058" cy="705978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erson throwing a frisbee&#10;&#10;Description automatically generated">
            <a:extLst>
              <a:ext uri="{FF2B5EF4-FFF2-40B4-BE49-F238E27FC236}">
                <a16:creationId xmlns:a16="http://schemas.microsoft.com/office/drawing/2014/main" id="{B37A99C5-4012-F220-8846-A8263B68F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1923"/>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id="{E172171A-7C8C-918C-B7C9-35A5CB628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419100"/>
            <a:ext cx="12796723" cy="3124200"/>
          </a:xfrm>
          <a:prstGeom prst="rect">
            <a:avLst/>
          </a:prstGeom>
        </p:spPr>
      </p:pic>
      <p:pic>
        <p:nvPicPr>
          <p:cNvPr id="18" name="Picture 17">
            <a:extLst>
              <a:ext uri="{FF2B5EF4-FFF2-40B4-BE49-F238E27FC236}">
                <a16:creationId xmlns:a16="http://schemas.microsoft.com/office/drawing/2014/main" id="{831472D7-23FB-DDFA-C0B0-B3895F1A09E8}"/>
              </a:ext>
            </a:extLst>
          </p:cNvPr>
          <p:cNvPicPr>
            <a:picLocks noChangeAspect="1"/>
          </p:cNvPicPr>
          <p:nvPr/>
        </p:nvPicPr>
        <p:blipFill>
          <a:blip r:embed="rId6"/>
          <a:stretch>
            <a:fillRect/>
          </a:stretch>
        </p:blipFill>
        <p:spPr>
          <a:xfrm>
            <a:off x="1143000" y="0"/>
            <a:ext cx="3511600" cy="3475021"/>
          </a:xfrm>
          <a:prstGeom prst="rect">
            <a:avLst/>
          </a:prstGeom>
        </p:spPr>
      </p:pic>
      <p:pic>
        <p:nvPicPr>
          <p:cNvPr id="20" name="Picture 19">
            <a:extLst>
              <a:ext uri="{FF2B5EF4-FFF2-40B4-BE49-F238E27FC236}">
                <a16:creationId xmlns:a16="http://schemas.microsoft.com/office/drawing/2014/main" id="{3F4540F7-5AD3-38CB-8EA9-4D719E512E65}"/>
              </a:ext>
            </a:extLst>
          </p:cNvPr>
          <p:cNvPicPr>
            <a:picLocks noChangeAspect="1"/>
          </p:cNvPicPr>
          <p:nvPr/>
        </p:nvPicPr>
        <p:blipFill>
          <a:blip r:embed="rId7"/>
          <a:stretch>
            <a:fillRect/>
          </a:stretch>
        </p:blipFill>
        <p:spPr>
          <a:xfrm>
            <a:off x="9144000" y="2019300"/>
            <a:ext cx="5047926"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6A01A7-8695-BD19-5A3A-A5F138B77EE1}"/>
              </a:ext>
            </a:extLst>
          </p:cNvPr>
          <p:cNvGrpSpPr/>
          <p:nvPr/>
        </p:nvGrpSpPr>
        <p:grpSpPr>
          <a:xfrm>
            <a:off x="2981580" y="3263968"/>
            <a:ext cx="4244547" cy="1353086"/>
            <a:chOff x="1987720" y="2175978"/>
            <a:chExt cx="2829698" cy="902057"/>
          </a:xfrm>
        </p:grpSpPr>
        <p:sp>
          <p:nvSpPr>
            <p:cNvPr id="5" name="TextBox 4">
              <a:extLst>
                <a:ext uri="{FF2B5EF4-FFF2-40B4-BE49-F238E27FC236}">
                  <a16:creationId xmlns:a16="http://schemas.microsoft.com/office/drawing/2014/main" id="{226899F5-22E5-6DBC-9F5F-EED1CC587DFE}"/>
                </a:ext>
              </a:extLst>
            </p:cNvPr>
            <p:cNvSpPr txBox="1"/>
            <p:nvPr/>
          </p:nvSpPr>
          <p:spPr>
            <a:xfrm>
              <a:off x="2117599" y="2175978"/>
              <a:ext cx="269981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màu</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sữa</a:t>
              </a:r>
              <a:endParaRPr lang="vi-VN" sz="6600" b="1" dirty="0">
                <a:solidFill>
                  <a:srgbClr val="222222"/>
                </a:solidFill>
                <a:latin typeface="Cambria" panose="02040503050406030204" pitchFamily="18" charset="0"/>
              </a:endParaRPr>
            </a:p>
          </p:txBody>
        </p:sp>
        <p:sp>
          <p:nvSpPr>
            <p:cNvPr id="9" name="Rectangle: Rounded Corners 8">
              <a:extLst>
                <a:ext uri="{FF2B5EF4-FFF2-40B4-BE49-F238E27FC236}">
                  <a16:creationId xmlns:a16="http://schemas.microsoft.com/office/drawing/2014/main"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id="{98B333B7-9BE8-6ADA-EBFD-BA69DD141C4C}"/>
              </a:ext>
            </a:extLst>
          </p:cNvPr>
          <p:cNvGrpSpPr/>
          <p:nvPr/>
        </p:nvGrpSpPr>
        <p:grpSpPr>
          <a:xfrm>
            <a:off x="2981580" y="5210827"/>
            <a:ext cx="4244547" cy="1353086"/>
            <a:chOff x="1987720" y="3283616"/>
            <a:chExt cx="2829698" cy="902057"/>
          </a:xfrm>
        </p:grpSpPr>
        <p:sp>
          <p:nvSpPr>
            <p:cNvPr id="7" name="TextBox 6">
              <a:extLst>
                <a:ext uri="{FF2B5EF4-FFF2-40B4-BE49-F238E27FC236}">
                  <a16:creationId xmlns:a16="http://schemas.microsoft.com/office/drawing/2014/main" id="{D95E1E09-8682-505D-A2A5-D7F30A2B189E}"/>
                </a:ext>
              </a:extLst>
            </p:cNvPr>
            <p:cNvSpPr txBox="1"/>
            <p:nvPr/>
          </p:nvSpPr>
          <p:spPr>
            <a:xfrm>
              <a:off x="2656557" y="3316176"/>
              <a:ext cx="1813843"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bổng</a:t>
              </a:r>
              <a:endParaRPr lang="vi-VN" sz="6600" b="1" dirty="0">
                <a:solidFill>
                  <a:srgbClr val="222222"/>
                </a:solidFill>
                <a:latin typeface="Cambria" panose="02040503050406030204" pitchFamily="18" charset="0"/>
              </a:endParaRPr>
            </a:p>
          </p:txBody>
        </p:sp>
        <p:sp>
          <p:nvSpPr>
            <p:cNvPr id="10" name="Rectangle: Rounded Corners 9">
              <a:extLst>
                <a:ext uri="{FF2B5EF4-FFF2-40B4-BE49-F238E27FC236}">
                  <a16:creationId xmlns:a16="http://schemas.microsoft.com/office/drawing/2014/main"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id="{BC3621C0-1E7D-C9AF-24EE-16F183F864D5}"/>
              </a:ext>
            </a:extLst>
          </p:cNvPr>
          <p:cNvGrpSpPr/>
          <p:nvPr/>
        </p:nvGrpSpPr>
        <p:grpSpPr>
          <a:xfrm>
            <a:off x="10223189" y="3263969"/>
            <a:ext cx="4991420" cy="1353086"/>
            <a:chOff x="6743144" y="2175977"/>
            <a:chExt cx="3327613" cy="902057"/>
          </a:xfrm>
        </p:grpSpPr>
        <p:sp>
          <p:nvSpPr>
            <p:cNvPr id="6" name="TextBox 5">
              <a:extLst>
                <a:ext uri="{FF2B5EF4-FFF2-40B4-BE49-F238E27FC236}">
                  <a16:creationId xmlns:a16="http://schemas.microsoft.com/office/drawing/2014/main" id="{931E56F5-C0BF-1F72-3EDC-FEDDEF126E1C}"/>
                </a:ext>
              </a:extLst>
            </p:cNvPr>
            <p:cNvSpPr txBox="1"/>
            <p:nvPr/>
          </p:nvSpPr>
          <p:spPr>
            <a:xfrm>
              <a:off x="6743144" y="2175978"/>
              <a:ext cx="3327613" cy="738664"/>
            </a:xfrm>
            <a:prstGeom prst="rect">
              <a:avLst/>
            </a:prstGeom>
            <a:noFill/>
          </p:spPr>
          <p:txBody>
            <a:bodyPr wrap="square">
              <a:spAutoFit/>
            </a:bodyPr>
            <a:lstStyle/>
            <a:p>
              <a:pPr algn="ctr" defTabSz="1371600"/>
              <a:r>
                <a:rPr lang="en-US" sz="6600" b="1" dirty="0" err="1">
                  <a:solidFill>
                    <a:srgbClr val="222222"/>
                  </a:solidFill>
                  <a:latin typeface="Cambria" panose="02040503050406030204" pitchFamily="18" charset="0"/>
                </a:rPr>
                <a:t>lè</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tè</a:t>
              </a:r>
              <a:endParaRPr lang="vi-VN" sz="6600" b="1" dirty="0">
                <a:solidFill>
                  <a:srgbClr val="222222"/>
                </a:solidFill>
                <a:latin typeface="Cambria" panose="02040503050406030204" pitchFamily="18" charset="0"/>
              </a:endParaRPr>
            </a:p>
          </p:txBody>
        </p:sp>
        <p:sp>
          <p:nvSpPr>
            <p:cNvPr id="11" name="Rectangle: Rounded Corners 10">
              <a:extLst>
                <a:ext uri="{FF2B5EF4-FFF2-40B4-BE49-F238E27FC236}">
                  <a16:creationId xmlns:a16="http://schemas.microsoft.com/office/drawing/2014/main"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id="{A688D471-53F5-3E9F-E32C-4A3CF00B0A76}"/>
              </a:ext>
            </a:extLst>
          </p:cNvPr>
          <p:cNvGrpSpPr/>
          <p:nvPr/>
        </p:nvGrpSpPr>
        <p:grpSpPr>
          <a:xfrm>
            <a:off x="10223188" y="5143501"/>
            <a:ext cx="4940611" cy="2223118"/>
            <a:chOff x="6809192" y="3283616"/>
            <a:chExt cx="2938140" cy="1482078"/>
          </a:xfrm>
        </p:grpSpPr>
        <p:sp>
          <p:nvSpPr>
            <p:cNvPr id="8" name="TextBox 7">
              <a:extLst>
                <a:ext uri="{FF2B5EF4-FFF2-40B4-BE49-F238E27FC236}">
                  <a16:creationId xmlns:a16="http://schemas.microsoft.com/office/drawing/2014/main" id="{ACA3E415-E274-C6FE-53CA-BE69FDC0D7DE}"/>
                </a:ext>
              </a:extLst>
            </p:cNvPr>
            <p:cNvSpPr txBox="1"/>
            <p:nvPr/>
          </p:nvSpPr>
          <p:spPr>
            <a:xfrm>
              <a:off x="7004133" y="3349923"/>
              <a:ext cx="2743199" cy="1415771"/>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xanh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thẫm</a:t>
              </a:r>
              <a:endParaRPr lang="vi-VN" sz="6600" b="1" dirty="0">
                <a:solidFill>
                  <a:srgbClr val="222222"/>
                </a:solidFill>
                <a:latin typeface="Cambria" panose="02040503050406030204" pitchFamily="18" charset="0"/>
              </a:endParaRPr>
            </a:p>
          </p:txBody>
        </p:sp>
        <p:sp>
          <p:nvSpPr>
            <p:cNvPr id="12" name="Rectangle: Rounded Corners 11">
              <a:extLst>
                <a:ext uri="{FF2B5EF4-FFF2-40B4-BE49-F238E27FC236}">
                  <a16:creationId xmlns:a16="http://schemas.microsoft.com/office/drawing/2014/main"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id="{2FF83C6C-1284-F24E-CA99-F90F700A3B52}"/>
              </a:ext>
            </a:extLst>
          </p:cNvPr>
          <p:cNvPicPr>
            <a:picLocks noChangeAspect="1"/>
          </p:cNvPicPr>
          <p:nvPr/>
        </p:nvPicPr>
        <p:blipFill>
          <a:blip r:embed="rId2"/>
          <a:stretch>
            <a:fillRect/>
          </a:stretch>
        </p:blipFill>
        <p:spPr>
          <a:xfrm>
            <a:off x="2981581" y="730688"/>
            <a:ext cx="11714480" cy="3209822"/>
          </a:xfrm>
          <a:prstGeom prst="rect">
            <a:avLst/>
          </a:prstGeom>
        </p:spPr>
      </p:pic>
      <p:grpSp>
        <p:nvGrpSpPr>
          <p:cNvPr id="2" name="Group 1">
            <a:extLst>
              <a:ext uri="{FF2B5EF4-FFF2-40B4-BE49-F238E27FC236}">
                <a16:creationId xmlns:a16="http://schemas.microsoft.com/office/drawing/2014/main" id="{0FD25F97-9A70-2003-FE14-0BEC0418FAC6}"/>
              </a:ext>
            </a:extLst>
          </p:cNvPr>
          <p:cNvGrpSpPr/>
          <p:nvPr/>
        </p:nvGrpSpPr>
        <p:grpSpPr>
          <a:xfrm>
            <a:off x="2971800" y="7200900"/>
            <a:ext cx="4244547" cy="1353086"/>
            <a:chOff x="1987720" y="3283616"/>
            <a:chExt cx="2829698" cy="902057"/>
          </a:xfrm>
        </p:grpSpPr>
        <p:sp>
          <p:nvSpPr>
            <p:cNvPr id="3" name="TextBox 2">
              <a:extLst>
                <a:ext uri="{FF2B5EF4-FFF2-40B4-BE49-F238E27FC236}">
                  <a16:creationId xmlns:a16="http://schemas.microsoft.com/office/drawing/2014/main" id="{2A1791A7-A2D5-EFEB-3965-22F463AC982E}"/>
                </a:ext>
              </a:extLst>
            </p:cNvPr>
            <p:cNvSpPr txBox="1"/>
            <p:nvPr/>
          </p:nvSpPr>
          <p:spPr>
            <a:xfrm>
              <a:off x="2241720" y="3316176"/>
              <a:ext cx="2489200"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vành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mũ</a:t>
              </a:r>
              <a:endParaRPr lang="vi-VN" sz="6600" b="1" dirty="0">
                <a:solidFill>
                  <a:srgbClr val="222222"/>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id="{32639F10-A78F-2BE6-FD69-1115FA3B449F}"/>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8" name="Group 17">
            <a:extLst>
              <a:ext uri="{FF2B5EF4-FFF2-40B4-BE49-F238E27FC236}">
                <a16:creationId xmlns:a16="http://schemas.microsoft.com/office/drawing/2014/main" id="{265202AD-33F6-7E61-E10A-14FE0DE9F26D}"/>
              </a:ext>
            </a:extLst>
          </p:cNvPr>
          <p:cNvGrpSpPr/>
          <p:nvPr/>
        </p:nvGrpSpPr>
        <p:grpSpPr>
          <a:xfrm>
            <a:off x="10213408" y="7133574"/>
            <a:ext cx="4940611" cy="1353086"/>
            <a:chOff x="6809192" y="3283616"/>
            <a:chExt cx="2938140" cy="902057"/>
          </a:xfrm>
        </p:grpSpPr>
        <p:sp>
          <p:nvSpPr>
            <p:cNvPr id="19" name="TextBox 18">
              <a:extLst>
                <a:ext uri="{FF2B5EF4-FFF2-40B4-BE49-F238E27FC236}">
                  <a16:creationId xmlns:a16="http://schemas.microsoft.com/office/drawing/2014/main" id="{6C2B6AD0-1C51-E74E-115E-60725DFA9B53}"/>
                </a:ext>
              </a:extLst>
            </p:cNvPr>
            <p:cNvSpPr txBox="1"/>
            <p:nvPr/>
          </p:nvSpPr>
          <p:spPr>
            <a:xfrm>
              <a:off x="7004133" y="3349923"/>
              <a:ext cx="274319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chiếm</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lĩnh</a:t>
              </a:r>
              <a:endParaRPr lang="vi-VN" sz="6600" b="1" dirty="0">
                <a:solidFill>
                  <a:srgbClr val="222222"/>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AB3BCE0-5F40-9699-63C8-03F6F1D17F74}"/>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402537" y="123290"/>
            <a:ext cx="17885463" cy="9731358"/>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547739" y="1757539"/>
            <a:ext cx="8005836" cy="4569578"/>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7753061" y="5939678"/>
            <a:ext cx="10179341" cy="4205198"/>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627634" y="0"/>
            <a:ext cx="17978663" cy="1490601"/>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1185597" y="6448172"/>
            <a:ext cx="5364177" cy="3138003"/>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245444" y="101065"/>
            <a:ext cx="17816363" cy="990439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mbria" panose="02040503050406030204" pitchFamily="18" charset="0"/>
              <a:ea typeface="等线" panose="02010600030101010101" pitchFamily="2" charset="-122"/>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568688" y="1874387"/>
            <a:ext cx="12387149" cy="5117268"/>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10157063" y="5594573"/>
            <a:ext cx="7778399" cy="4550303"/>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60642" y="0"/>
            <a:ext cx="17978663" cy="1490601"/>
          </a:xfrm>
          <a:prstGeom prst="rect">
            <a:avLst/>
          </a:prstGeom>
        </p:spPr>
      </p:pic>
    </p:spTree>
    <p:extLst>
      <p:ext uri="{BB962C8B-B14F-4D97-AF65-F5344CB8AC3E}">
        <p14:creationId xmlns:p14="http://schemas.microsoft.com/office/powerpoint/2010/main" val="2820667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709</Words>
  <Application>Microsoft Office PowerPoint</Application>
  <PresentationFormat>Custom</PresentationFormat>
  <Paragraphs>49</Paragraphs>
  <Slides>23</Slides>
  <Notes>11</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23</vt:i4>
      </vt:variant>
    </vt:vector>
  </HeadingPairs>
  <TitlesOfParts>
    <vt:vector size="39" baseType="lpstr">
      <vt:lpstr>等线</vt:lpstr>
      <vt:lpstr>微软雅黑</vt:lpstr>
      <vt:lpstr>#9Slide07 HoneyCream</vt:lpstr>
      <vt:lpstr>Arial</vt:lpstr>
      <vt:lpstr>Calibri</vt:lpstr>
      <vt:lpstr>Cambria</vt:lpstr>
      <vt:lpstr>UTM Androgyne</vt:lpstr>
      <vt:lpstr>UTM Wedding K&amp;T</vt:lpstr>
      <vt:lpstr>Wingdings</vt:lpstr>
      <vt:lpstr>Office Theme</vt:lpstr>
      <vt:lpstr>Office 主题​​</vt:lpstr>
      <vt:lpstr>1_Office 主题​​</vt:lpstr>
      <vt:lpstr>2_Office 主题​​</vt:lpstr>
      <vt:lpstr>1_Office Theme</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31</cp:revision>
  <dcterms:created xsi:type="dcterms:W3CDTF">2006-08-16T00:00:00Z</dcterms:created>
  <dcterms:modified xsi:type="dcterms:W3CDTF">2025-12-28T13:31:58Z</dcterms:modified>
  <dc:identifier>DAGMx3oqY8g</dc:identifier>
</cp:coreProperties>
</file>