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2" r:id="rId4"/>
    <p:sldMasterId id="2147483717" r:id="rId5"/>
    <p:sldMasterId id="2147483732" r:id="rId6"/>
  </p:sldMasterIdLst>
  <p:notesMasterIdLst>
    <p:notesMasterId r:id="rId41"/>
  </p:notesMasterIdLst>
  <p:sldIdLst>
    <p:sldId id="350" r:id="rId7"/>
    <p:sldId id="262" r:id="rId8"/>
    <p:sldId id="349" r:id="rId9"/>
    <p:sldId id="285" r:id="rId10"/>
    <p:sldId id="289" r:id="rId11"/>
    <p:sldId id="268" r:id="rId12"/>
    <p:sldId id="270" r:id="rId13"/>
    <p:sldId id="352" r:id="rId14"/>
    <p:sldId id="329" r:id="rId15"/>
    <p:sldId id="356" r:id="rId16"/>
    <p:sldId id="353" r:id="rId17"/>
    <p:sldId id="354" r:id="rId18"/>
    <p:sldId id="363" r:id="rId19"/>
    <p:sldId id="332" r:id="rId20"/>
    <p:sldId id="333" r:id="rId21"/>
    <p:sldId id="366" r:id="rId22"/>
    <p:sldId id="284" r:id="rId23"/>
    <p:sldId id="360" r:id="rId24"/>
    <p:sldId id="357" r:id="rId25"/>
    <p:sldId id="358" r:id="rId26"/>
    <p:sldId id="359" r:id="rId27"/>
    <p:sldId id="367" r:id="rId28"/>
    <p:sldId id="336" r:id="rId29"/>
    <p:sldId id="361" r:id="rId30"/>
    <p:sldId id="337" r:id="rId31"/>
    <p:sldId id="338" r:id="rId32"/>
    <p:sldId id="362" r:id="rId33"/>
    <p:sldId id="339" r:id="rId34"/>
    <p:sldId id="355" r:id="rId35"/>
    <p:sldId id="340" r:id="rId36"/>
    <p:sldId id="345" r:id="rId37"/>
    <p:sldId id="335" r:id="rId38"/>
    <p:sldId id="368" r:id="rId39"/>
    <p:sldId id="35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28/12/2025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5</a:t>
            </a:fld>
            <a:endParaRPr lang="en-US"/>
          </a:p>
        </p:txBody>
      </p:sp>
    </p:spTree>
    <p:extLst>
      <p:ext uri="{BB962C8B-B14F-4D97-AF65-F5344CB8AC3E}">
        <p14:creationId xmlns:p14="http://schemas.microsoft.com/office/powerpoint/2010/main" val="184302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7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28/12/2025</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28/12/2025</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28/12/2025</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0828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28/12/2025</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271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9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09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28/12/2025</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4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23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7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863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40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51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70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27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000972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4474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28/12/2025</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94326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21895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891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3788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814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812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472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729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9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74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28/12/2025</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55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04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088185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97995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5037570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0905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833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425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2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025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28/12/2025</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214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656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514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7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941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67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396765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27796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8424755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70180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28/12/2025</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06295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9161126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8902084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28/12/2025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68864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28/12/2025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748106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28/12/2025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4738018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4481744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140173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329283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0768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28/12/2025</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8690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28/12/2025</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2.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28/12/2025</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3F6401B-0E86-F55D-6DAB-B0718AE33F2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394934" y="0"/>
            <a:ext cx="1576531" cy="1576531"/>
          </a:xfrm>
          <a:prstGeom prst="rect">
            <a:avLst/>
          </a:prstGeom>
        </p:spPr>
      </p:pic>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992F5855-993F-2AF4-9705-82232150563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672776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439E784-1214-D225-0A83-097D758D3B1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4667262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5466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28/12/2025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8089865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png"/><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5.wdp"/><Relationship Id="rId3"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31.png"/><Relationship Id="rId2" Type="http://schemas.openxmlformats.org/officeDocument/2006/relationships/image" Target="../media/image24.jpg"/><Relationship Id="rId1" Type="http://schemas.openxmlformats.org/officeDocument/2006/relationships/slideLayout" Target="../slideLayouts/slideLayout52.xml"/><Relationship Id="rId6" Type="http://schemas.openxmlformats.org/officeDocument/2006/relationships/image" Target="../media/image28.png"/><Relationship Id="rId11" Type="http://schemas.microsoft.com/office/2007/relationships/hdphoto" Target="../media/hdphoto4.wdp"/><Relationship Id="rId5" Type="http://schemas.openxmlformats.org/officeDocument/2006/relationships/image" Target="../media/image27.png"/><Relationship Id="rId15" Type="http://schemas.openxmlformats.org/officeDocument/2006/relationships/image" Target="../media/image52.png"/><Relationship Id="rId10" Type="http://schemas.openxmlformats.org/officeDocument/2006/relationships/image" Target="../media/image30.png"/><Relationship Id="rId4" Type="http://schemas.openxmlformats.org/officeDocument/2006/relationships/image" Target="../media/image26.svg"/><Relationship Id="rId9" Type="http://schemas.microsoft.com/office/2007/relationships/hdphoto" Target="../media/hdphoto3.wdp"/><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6" Type="http://schemas.microsoft.com/office/2007/relationships/hdphoto" Target="../media/hdphoto13.wdp"/><Relationship Id="rId5" Type="http://schemas.openxmlformats.org/officeDocument/2006/relationships/image" Target="../media/image56.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9.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microsoft.com/office/2007/relationships/hdphoto" Target="../media/hdphoto11.wdp"/></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emf"/><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80.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2.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5.wdp"/><Relationship Id="rId3"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31.png"/><Relationship Id="rId2" Type="http://schemas.openxmlformats.org/officeDocument/2006/relationships/image" Target="../media/image24.jpg"/><Relationship Id="rId1" Type="http://schemas.openxmlformats.org/officeDocument/2006/relationships/slideLayout" Target="../slideLayouts/slideLayout24.xml"/><Relationship Id="rId6" Type="http://schemas.openxmlformats.org/officeDocument/2006/relationships/image" Target="../media/image28.png"/><Relationship Id="rId11" Type="http://schemas.microsoft.com/office/2007/relationships/hdphoto" Target="../media/hdphoto4.wdp"/><Relationship Id="rId5" Type="http://schemas.openxmlformats.org/officeDocument/2006/relationships/image" Target="../media/image27.png"/><Relationship Id="rId15" Type="http://schemas.microsoft.com/office/2007/relationships/hdphoto" Target="../media/hdphoto6.wdp"/><Relationship Id="rId10" Type="http://schemas.openxmlformats.org/officeDocument/2006/relationships/image" Target="../media/image30.png"/><Relationship Id="rId4" Type="http://schemas.openxmlformats.org/officeDocument/2006/relationships/image" Target="../media/image26.svg"/><Relationship Id="rId9" Type="http://schemas.microsoft.com/office/2007/relationships/hdphoto" Target="../media/hdphoto3.wdp"/><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24.jpg"/><Relationship Id="rId7" Type="http://schemas.openxmlformats.org/officeDocument/2006/relationships/image" Target="../media/image34.svg"/><Relationship Id="rId12" Type="http://schemas.microsoft.com/office/2007/relationships/hdphoto" Target="../media/hdphoto8.wdp"/><Relationship Id="rId17" Type="http://schemas.microsoft.com/office/2007/relationships/hdphoto" Target="../media/hdphoto10.wdp"/><Relationship Id="rId2" Type="http://schemas.openxmlformats.org/officeDocument/2006/relationships/audio" Target="../media/audio2.wav"/><Relationship Id="rId16"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26.svg"/><Relationship Id="rId15" Type="http://schemas.openxmlformats.org/officeDocument/2006/relationships/image" Target="../media/image39.png"/><Relationship Id="rId10" Type="http://schemas.microsoft.com/office/2007/relationships/hdphoto" Target="../media/hdphoto7.wdp"/><Relationship Id="rId4" Type="http://schemas.openxmlformats.org/officeDocument/2006/relationships/image" Target="../media/image25.png"/><Relationship Id="rId9" Type="http://schemas.openxmlformats.org/officeDocument/2006/relationships/image" Target="../media/image36.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12.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44.png"/><Relationship Id="rId5" Type="http://schemas.microsoft.com/office/2007/relationships/hdphoto" Target="../media/hdphoto6.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ÂM THAN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77575" y="6010275"/>
            <a:ext cx="609600" cy="609600"/>
          </a:xfrm>
          <a:prstGeom prst="rect">
            <a:avLst/>
          </a:prstGeom>
        </p:spPr>
      </p:pic>
      <p:pic>
        <p:nvPicPr>
          <p:cNvPr id="6" name="Picture 6" descr="Biển Kiên Giang | Gọi tên 7 bãi biển CỰC ĐẸP đừng bỏ l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3" y="-30480"/>
            <a:ext cx="11991703" cy="70191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63041" y="174558"/>
            <a:ext cx="8503920" cy="630942"/>
          </a:xfrm>
          <a:prstGeom prst="rect">
            <a:avLst/>
          </a:prstGeom>
        </p:spPr>
        <p:txBody>
          <a:bodyPr wrap="square">
            <a:spAutoFit/>
          </a:bodyPr>
          <a:lstStyle/>
          <a:p>
            <a:pPr algn="ctr">
              <a:defRPr/>
            </a:pPr>
            <a:r>
              <a:rPr lang="en-US" altLang="en-US" sz="3500" b="1" dirty="0">
                <a:solidFill>
                  <a:srgbClr val="FF0000"/>
                </a:solidFill>
                <a:cs typeface="Times New Roman" panose="02020603050405020304" pitchFamily="18" charset="0"/>
              </a:rPr>
              <a:t>TRƯỜNG TIỂU HỌC </a:t>
            </a:r>
            <a:r>
              <a:rPr lang="vi-VN" altLang="en-US" sz="3500" b="1" dirty="0">
                <a:solidFill>
                  <a:srgbClr val="FF0000"/>
                </a:solidFill>
                <a:cs typeface="Times New Roman" panose="02020603050405020304" pitchFamily="18" charset="0"/>
              </a:rPr>
              <a:t>ĐA PHÚC</a:t>
            </a:r>
            <a:endParaRPr lang="en-US" altLang="en-US" sz="3500" b="1" dirty="0">
              <a:solidFill>
                <a:srgbClr val="FF0000"/>
              </a:solidFill>
              <a:cs typeface="Times New Roman" panose="02020603050405020304" pitchFamily="18" charset="0"/>
            </a:endParaRPr>
          </a:p>
        </p:txBody>
      </p:sp>
      <p:sp>
        <p:nvSpPr>
          <p:cNvPr id="9" name="Rectangle 8"/>
          <p:cNvSpPr/>
          <p:nvPr/>
        </p:nvSpPr>
        <p:spPr>
          <a:xfrm>
            <a:off x="1005840" y="3244334"/>
            <a:ext cx="10398034" cy="630942"/>
          </a:xfrm>
          <a:prstGeom prst="rect">
            <a:avLst/>
          </a:prstGeom>
        </p:spPr>
        <p:txBody>
          <a:bodyPr wrap="square">
            <a:spAutoFit/>
          </a:bodyPr>
          <a:lstStyle/>
          <a:p>
            <a:pPr lvl="0" algn="ctr">
              <a:defRPr/>
            </a:pPr>
            <a:r>
              <a:rPr lang="en-US" sz="3500" b="1" kern="0"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BÀI 18: TẤM GƯƠNG TỰ HỌC  </a:t>
            </a:r>
            <a:endParaRPr lang="en-US" b="1" kern="0"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6753497" y="5713219"/>
            <a:ext cx="5438503" cy="477054"/>
          </a:xfrm>
          <a:prstGeom prst="rect">
            <a:avLst/>
          </a:prstGeom>
        </p:spPr>
        <p:txBody>
          <a:bodyPr wrap="square">
            <a:spAutoFit/>
          </a:bodyPr>
          <a:lstStyle/>
          <a:p>
            <a:pPr algn="ctr"/>
            <a:r>
              <a:rPr lang="en-US" sz="2500" b="1" kern="10" dirty="0" err="1">
                <a:solidFill>
                  <a:srgbClr val="FF0000"/>
                </a:solidFill>
                <a:latin typeface="Times New Roman" panose="02020603050405020304" pitchFamily="18" charset="0"/>
                <a:cs typeface="Times New Roman" panose="02020603050405020304" pitchFamily="18" charset="0"/>
              </a:rPr>
              <a:t>Giáo</a:t>
            </a:r>
            <a:r>
              <a:rPr lang="en-US" sz="2500" b="1" kern="10" dirty="0">
                <a:solidFill>
                  <a:srgbClr val="FF0000"/>
                </a:solidFill>
                <a:latin typeface="Times New Roman" panose="02020603050405020304" pitchFamily="18" charset="0"/>
                <a:cs typeface="Times New Roman" panose="02020603050405020304" pitchFamily="18" charset="0"/>
              </a:rPr>
              <a:t> </a:t>
            </a:r>
            <a:r>
              <a:rPr lang="en-US" sz="2500" b="1" kern="10" dirty="0" err="1">
                <a:solidFill>
                  <a:srgbClr val="FF0000"/>
                </a:solidFill>
                <a:latin typeface="Times New Roman" panose="02020603050405020304" pitchFamily="18" charset="0"/>
                <a:cs typeface="Times New Roman" panose="02020603050405020304" pitchFamily="18" charset="0"/>
              </a:rPr>
              <a:t>viên</a:t>
            </a:r>
            <a:r>
              <a:rPr lang="en-US" sz="2500" b="1" kern="10" dirty="0">
                <a:solidFill>
                  <a:srgbClr val="FF0000"/>
                </a:solidFill>
                <a:latin typeface="Times New Roman" panose="02020603050405020304" pitchFamily="18" charset="0"/>
                <a:cs typeface="Times New Roman" panose="02020603050405020304" pitchFamily="18" charset="0"/>
              </a:rPr>
              <a:t>:</a:t>
            </a:r>
            <a:r>
              <a:rPr lang="vi-VN" sz="2500" b="1" kern="10" dirty="0">
                <a:solidFill>
                  <a:srgbClr val="FF0000"/>
                </a:solidFill>
                <a:latin typeface="Times New Roman" panose="02020603050405020304" pitchFamily="18" charset="0"/>
                <a:cs typeface="Times New Roman" panose="02020603050405020304" pitchFamily="18" charset="0"/>
              </a:rPr>
              <a:t>Lê Thị Thu Hường</a:t>
            </a:r>
            <a:endParaRPr lang="en-US" sz="2500" dirty="0"/>
          </a:p>
        </p:txBody>
      </p:sp>
    </p:spTree>
    <p:extLst>
      <p:ext uri="{BB962C8B-B14F-4D97-AF65-F5344CB8AC3E}">
        <p14:creationId xmlns:p14="http://schemas.microsoft.com/office/powerpoint/2010/main" val="204365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withEffect">
                                  <p:stCondLst>
                                    <p:cond delay="0"/>
                                  </p:stCondLst>
                                  <p:childTnLst>
                                    <p:cmd type="call" cmd="playFrom(0.0)">
                                      <p:cBhvr>
                                        <p:cTn id="12" dur="15780" fill="hold"/>
                                        <p:tgtEl>
                                          <p:spTgt spid="5"/>
                                        </p:tgtEl>
                                      </p:cBhvr>
                                    </p:cmd>
                                  </p:childTnLst>
                                </p:cTn>
                              </p:par>
                            </p:childTnLst>
                          </p:cTn>
                        </p:par>
                      </p:childTnLst>
                    </p:cTn>
                  </p:par>
                </p:childTnLst>
              </p:cTn>
              <p:nextCondLst>
                <p:cond evt="onClick" delay="0">
                  <p:tgtEl>
                    <p:spTgt spid="5"/>
                  </p:tgtEl>
                </p:cond>
              </p:nextCondLst>
            </p:seq>
            <p:audio>
              <p:cMediaNode vol="80000" mute="1">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354C5-F283-4FAC-27BC-D5B8095EE01B}"/>
              </a:ext>
            </a:extLst>
          </p:cNvPr>
          <p:cNvPicPr>
            <a:picLocks noChangeAspect="1"/>
          </p:cNvPicPr>
          <p:nvPr/>
        </p:nvPicPr>
        <p:blipFill>
          <a:blip r:embed="rId3"/>
          <a:stretch>
            <a:fillRect/>
          </a:stretch>
        </p:blipFill>
        <p:spPr>
          <a:xfrm>
            <a:off x="1462086" y="1755223"/>
            <a:ext cx="9919052" cy="1225402"/>
          </a:xfrm>
          <a:prstGeom prst="rect">
            <a:avLst/>
          </a:prstGeom>
        </p:spPr>
      </p:pic>
    </p:spTree>
    <p:extLst>
      <p:ext uri="{BB962C8B-B14F-4D97-AF65-F5344CB8AC3E}">
        <p14:creationId xmlns:p14="http://schemas.microsoft.com/office/powerpoint/2010/main" val="30103561"/>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406400" y="1709174"/>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id="{C1AD9FB9-5381-9DA1-89B3-5AC5C47D51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4"/>
          <a:stretch>
            <a:fillRect/>
          </a:stretch>
        </p:blipFill>
        <p:spPr>
          <a:xfrm>
            <a:off x="1583153" y="-99542"/>
            <a:ext cx="9813767" cy="1902106"/>
          </a:xfrm>
          <a:prstGeom prst="rect">
            <a:avLst/>
          </a:prstGeom>
        </p:spPr>
      </p:pic>
      <p:sp>
        <p:nvSpPr>
          <p:cNvPr id="9" name="Rectangle: Rounded Corners 8">
            <a:extLst>
              <a:ext uri="{FF2B5EF4-FFF2-40B4-BE49-F238E27FC236}">
                <a16:creationId xmlns:a16="http://schemas.microsoft.com/office/drawing/2014/main" id="{EA4F0168-3BE9-6DE4-0C61-572D31BA6487}"/>
              </a:ext>
            </a:extLst>
          </p:cNvPr>
          <p:cNvSpPr/>
          <p:nvPr/>
        </p:nvSpPr>
        <p:spPr>
          <a:xfrm>
            <a:off x="1896276" y="2061091"/>
            <a:ext cx="4826592"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chemeClr val="tx1"/>
                </a:solidFill>
                <a:latin typeface="Calibri"/>
              </a:rPr>
              <a:t>Tạ</a:t>
            </a:r>
            <a:r>
              <a:rPr lang="en-US" sz="4400" dirty="0">
                <a:solidFill>
                  <a:schemeClr val="tx1"/>
                </a:solidFill>
                <a:latin typeface="Calibri"/>
              </a:rPr>
              <a:t> </a:t>
            </a:r>
            <a:r>
              <a:rPr lang="en-US" sz="4400" dirty="0" err="1">
                <a:solidFill>
                  <a:schemeClr val="tx1"/>
                </a:solidFill>
                <a:latin typeface="Calibri"/>
              </a:rPr>
              <a:t>Quang</a:t>
            </a:r>
            <a:r>
              <a:rPr lang="en-US" sz="4400" dirty="0">
                <a:solidFill>
                  <a:schemeClr val="tx1"/>
                </a:solidFill>
                <a:latin typeface="Calibri"/>
              </a:rPr>
              <a:t> </a:t>
            </a:r>
            <a:r>
              <a:rPr lang="en-US" sz="4400" dirty="0" err="1">
                <a:solidFill>
                  <a:schemeClr val="tx1"/>
                </a:solidFill>
                <a:latin typeface="Calibri"/>
              </a:rPr>
              <a:t>Bửu</a:t>
            </a:r>
            <a:endParaRPr kumimoji="0" lang="en-US" sz="4400" b="0" i="0" u="none" strike="noStrike" kern="1200" cap="none" spc="0" normalizeH="0" baseline="0" noProof="0" dirty="0">
              <a:ln>
                <a:noFill/>
              </a:ln>
              <a:solidFill>
                <a:schemeClr val="tx1"/>
              </a:solidFill>
              <a:effectLst/>
              <a:uLnTx/>
              <a:uFillTx/>
              <a:latin typeface="Calibri"/>
            </a:endParaRPr>
          </a:p>
        </p:txBody>
      </p:sp>
      <p:sp>
        <p:nvSpPr>
          <p:cNvPr id="13" name="Rectangle: Rounded Corners 12">
            <a:extLst>
              <a:ext uri="{FF2B5EF4-FFF2-40B4-BE49-F238E27FC236}">
                <a16:creationId xmlns:a16="http://schemas.microsoft.com/office/drawing/2014/main" id="{2ABEE83A-57C3-2DC6-864D-F7963E775BC2}"/>
              </a:ext>
            </a:extLst>
          </p:cNvPr>
          <p:cNvSpPr/>
          <p:nvPr/>
        </p:nvSpPr>
        <p:spPr>
          <a:xfrm>
            <a:off x="1896276" y="4774236"/>
            <a:ext cx="6119784" cy="868237"/>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chemeClr val="tx1"/>
                </a:solidFill>
                <a:effectLst/>
                <a:uLnTx/>
                <a:uFillTx/>
                <a:latin typeface="Calibri"/>
                <a:ea typeface="+mn-ea"/>
                <a:cs typeface="+mn-cs"/>
              </a:rPr>
              <a:t>Ngã</a:t>
            </a:r>
            <a:r>
              <a:rPr kumimoji="0" lang="en-US" sz="4400" b="0" i="0" u="none" strike="noStrike" kern="1200" cap="none" spc="0" normalizeH="0" noProof="0" dirty="0">
                <a:ln>
                  <a:noFill/>
                </a:ln>
                <a:solidFill>
                  <a:schemeClr val="tx1"/>
                </a:solidFill>
                <a:effectLst/>
                <a:uLnTx/>
                <a:uFillTx/>
                <a:latin typeface="Calibri"/>
                <a:ea typeface="+mn-ea"/>
                <a:cs typeface="+mn-cs"/>
              </a:rPr>
              <a:t> </a:t>
            </a:r>
            <a:r>
              <a:rPr kumimoji="0" lang="en-US" sz="4400" b="0" i="0" u="none" strike="noStrike" kern="1200" cap="none" spc="0" normalizeH="0" noProof="0" dirty="0" err="1">
                <a:ln>
                  <a:noFill/>
                </a:ln>
                <a:solidFill>
                  <a:schemeClr val="tx1"/>
                </a:solidFill>
                <a:effectLst/>
                <a:uLnTx/>
                <a:uFillTx/>
                <a:latin typeface="Calibri"/>
                <a:ea typeface="+mn-ea"/>
                <a:cs typeface="+mn-cs"/>
              </a:rPr>
              <a:t>tòm</a:t>
            </a:r>
            <a:r>
              <a:rPr kumimoji="0" lang="en-US" sz="4400" b="0" i="0" u="none" strike="noStrike" kern="1200" cap="none" spc="0" normalizeH="0" noProof="0" dirty="0">
                <a:ln>
                  <a:noFill/>
                </a:ln>
                <a:solidFill>
                  <a:schemeClr val="tx1"/>
                </a:solidFill>
                <a:effectLst/>
                <a:uLnTx/>
                <a:uFillTx/>
                <a:latin typeface="Calibri"/>
                <a:ea typeface="+mn-ea"/>
                <a:cs typeface="+mn-cs"/>
              </a:rPr>
              <a:t> </a:t>
            </a:r>
            <a:r>
              <a:rPr kumimoji="0" lang="en-US" sz="4400" b="0" i="0" u="none" strike="noStrike" kern="1200" cap="none" spc="0" normalizeH="0" noProof="0" dirty="0" err="1">
                <a:ln>
                  <a:noFill/>
                </a:ln>
                <a:solidFill>
                  <a:schemeClr val="tx1"/>
                </a:solidFill>
                <a:effectLst/>
                <a:uLnTx/>
                <a:uFillTx/>
                <a:latin typeface="Calibri"/>
                <a:ea typeface="+mn-ea"/>
                <a:cs typeface="+mn-cs"/>
              </a:rPr>
              <a:t>xuống</a:t>
            </a:r>
            <a:r>
              <a:rPr kumimoji="0" lang="en-US" sz="4400" b="0" i="0" u="none" strike="noStrike" kern="1200" cap="none" spc="0" normalizeH="0" noProof="0" dirty="0">
                <a:ln>
                  <a:noFill/>
                </a:ln>
                <a:solidFill>
                  <a:schemeClr val="tx1"/>
                </a:solidFill>
                <a:effectLst/>
                <a:uLnTx/>
                <a:uFillTx/>
                <a:latin typeface="Calibri"/>
                <a:ea typeface="+mn-ea"/>
                <a:cs typeface="+mn-cs"/>
              </a:rPr>
              <a:t> </a:t>
            </a:r>
            <a:r>
              <a:rPr kumimoji="0" lang="en-US" sz="4400" b="0" i="0" u="none" strike="noStrike" kern="1200" cap="none" spc="0" normalizeH="0" noProof="0" dirty="0" err="1">
                <a:ln>
                  <a:noFill/>
                </a:ln>
                <a:solidFill>
                  <a:schemeClr val="tx1"/>
                </a:solidFill>
                <a:effectLst/>
                <a:uLnTx/>
                <a:uFillTx/>
                <a:latin typeface="Calibri"/>
                <a:ea typeface="+mn-ea"/>
                <a:cs typeface="+mn-cs"/>
              </a:rPr>
              <a:t>suối</a:t>
            </a:r>
            <a:endParaRPr kumimoji="0" lang="en-US" sz="4400" b="0" i="0" u="none" strike="noStrike" kern="1200" cap="none" spc="0" normalizeH="0" baseline="0" noProof="0" dirty="0">
              <a:ln>
                <a:noFill/>
              </a:ln>
              <a:solidFill>
                <a:schemeClr val="tx1"/>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813FD57F-34F5-BBDD-6245-9B47DDBF5CA8}"/>
              </a:ext>
            </a:extLst>
          </p:cNvPr>
          <p:cNvSpPr/>
          <p:nvPr/>
        </p:nvSpPr>
        <p:spPr>
          <a:xfrm>
            <a:off x="1896276" y="3403833"/>
            <a:ext cx="3923211"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chemeClr val="tx1"/>
                </a:solidFill>
                <a:effectLst/>
                <a:uLnTx/>
                <a:uFillTx/>
                <a:latin typeface="Calibri"/>
                <a:ea typeface="+mn-ea"/>
                <a:cs typeface="+mn-cs"/>
              </a:rPr>
              <a:t>Giản</a:t>
            </a:r>
            <a:r>
              <a:rPr kumimoji="0" lang="en-US" sz="4400" b="0" i="0" u="none" strike="noStrike" kern="1200" cap="none" spc="0" normalizeH="0" noProof="0" dirty="0">
                <a:ln>
                  <a:noFill/>
                </a:ln>
                <a:solidFill>
                  <a:schemeClr val="tx1"/>
                </a:solidFill>
                <a:effectLst/>
                <a:uLnTx/>
                <a:uFillTx/>
                <a:latin typeface="Calibri"/>
                <a:ea typeface="+mn-ea"/>
                <a:cs typeface="+mn-cs"/>
              </a:rPr>
              <a:t> </a:t>
            </a:r>
            <a:r>
              <a:rPr kumimoji="0" lang="en-US" sz="4400" b="0" i="0" u="none" strike="noStrike" kern="1200" cap="none" spc="0" normalizeH="0" noProof="0" dirty="0" err="1">
                <a:ln>
                  <a:noFill/>
                </a:ln>
                <a:solidFill>
                  <a:schemeClr val="tx1"/>
                </a:solidFill>
                <a:effectLst/>
                <a:uLnTx/>
                <a:uFillTx/>
                <a:latin typeface="Calibri"/>
                <a:ea typeface="+mn-ea"/>
                <a:cs typeface="+mn-cs"/>
              </a:rPr>
              <a:t>dị</a:t>
            </a:r>
            <a:endParaRPr kumimoji="0" lang="en-US" sz="4400" b="0" i="0" u="none" strike="noStrike" kern="1200" cap="none" spc="0" normalizeH="0" baseline="0" noProof="0" dirty="0">
              <a:ln>
                <a:noFill/>
              </a:ln>
              <a:solidFill>
                <a:schemeClr val="tx1"/>
              </a:solidFill>
              <a:effectLst/>
              <a:uLnTx/>
              <a:uFillTx/>
              <a:latin typeface="Calibri"/>
              <a:ea typeface="+mn-ea"/>
              <a:cs typeface="+mn-cs"/>
            </a:endParaRPr>
          </a:p>
        </p:txBody>
      </p:sp>
      <p:sp>
        <p:nvSpPr>
          <p:cNvPr id="18" name="Rectangle: Rounded Corners 15">
            <a:extLst>
              <a:ext uri="{FF2B5EF4-FFF2-40B4-BE49-F238E27FC236}">
                <a16:creationId xmlns:a16="http://schemas.microsoft.com/office/drawing/2014/main" id="{813FD57F-34F5-BBDD-6245-9B47DDBF5CA8}"/>
              </a:ext>
            </a:extLst>
          </p:cNvPr>
          <p:cNvSpPr/>
          <p:nvPr/>
        </p:nvSpPr>
        <p:spPr>
          <a:xfrm>
            <a:off x="7694721" y="3410853"/>
            <a:ext cx="3923211"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Calibri"/>
                <a:ea typeface="+mn-ea"/>
                <a:cs typeface="+mn-cs"/>
              </a:rPr>
              <a:t>La-</a:t>
            </a:r>
            <a:r>
              <a:rPr kumimoji="0" lang="en-US" sz="4400" b="0" i="0" u="none" strike="noStrike" kern="1200" cap="none" spc="0" normalizeH="0" baseline="0" noProof="0" dirty="0" err="1">
                <a:ln>
                  <a:noFill/>
                </a:ln>
                <a:solidFill>
                  <a:schemeClr val="tx1"/>
                </a:solidFill>
                <a:effectLst/>
                <a:uLnTx/>
                <a:uFillTx/>
                <a:latin typeface="Calibri"/>
                <a:ea typeface="+mn-ea"/>
                <a:cs typeface="+mn-cs"/>
              </a:rPr>
              <a:t>tinh</a:t>
            </a:r>
            <a:endParaRPr kumimoji="0" lang="en-US" sz="4400" b="0" i="0" u="none" strike="noStrike" kern="1200" cap="none" spc="0" normalizeH="0" baseline="0" noProof="0" dirty="0">
              <a:ln>
                <a:noFill/>
              </a:ln>
              <a:solidFill>
                <a:schemeClr val="tx1"/>
              </a:solidFill>
              <a:effectLst/>
              <a:uLnTx/>
              <a:uFillTx/>
              <a:latin typeface="Calibri"/>
              <a:ea typeface="+mn-ea"/>
              <a:cs typeface="+mn-cs"/>
            </a:endParaRPr>
          </a:p>
        </p:txBody>
      </p:sp>
      <p:sp>
        <p:nvSpPr>
          <p:cNvPr id="19" name="Rectangle: Rounded Corners 15">
            <a:extLst>
              <a:ext uri="{FF2B5EF4-FFF2-40B4-BE49-F238E27FC236}">
                <a16:creationId xmlns:a16="http://schemas.microsoft.com/office/drawing/2014/main" id="{813FD57F-34F5-BBDD-6245-9B47DDBF5CA8}"/>
              </a:ext>
            </a:extLst>
          </p:cNvPr>
          <p:cNvSpPr/>
          <p:nvPr/>
        </p:nvSpPr>
        <p:spPr>
          <a:xfrm>
            <a:off x="7694720" y="2057578"/>
            <a:ext cx="3923211"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chemeClr val="tx1"/>
                </a:solidFill>
                <a:effectLst/>
                <a:uLnTx/>
                <a:uFillTx/>
                <a:latin typeface="Calibri"/>
                <a:ea typeface="+mn-ea"/>
                <a:cs typeface="+mn-cs"/>
              </a:rPr>
              <a:t>Toàn</a:t>
            </a:r>
            <a:r>
              <a:rPr kumimoji="0" lang="en-US" sz="4400" b="0" i="0" u="none" strike="noStrike" kern="1200" cap="none" spc="0" normalizeH="0" noProof="0" dirty="0">
                <a:ln>
                  <a:noFill/>
                </a:ln>
                <a:solidFill>
                  <a:schemeClr val="tx1"/>
                </a:solidFill>
                <a:effectLst/>
                <a:uLnTx/>
                <a:uFillTx/>
                <a:latin typeface="Calibri"/>
                <a:ea typeface="+mn-ea"/>
                <a:cs typeface="+mn-cs"/>
              </a:rPr>
              <a:t> </a:t>
            </a:r>
            <a:r>
              <a:rPr kumimoji="0" lang="en-US" sz="4400" b="0" i="0" u="none" strike="noStrike" kern="1200" cap="none" spc="0" normalizeH="0" noProof="0" dirty="0" err="1">
                <a:ln>
                  <a:noFill/>
                </a:ln>
                <a:solidFill>
                  <a:schemeClr val="tx1"/>
                </a:solidFill>
                <a:effectLst/>
                <a:uLnTx/>
                <a:uFillTx/>
                <a:latin typeface="Calibri"/>
                <a:ea typeface="+mn-ea"/>
                <a:cs typeface="+mn-cs"/>
              </a:rPr>
              <a:t>diện</a:t>
            </a:r>
            <a:endParaRPr kumimoji="0" lang="en-US" sz="4400" b="0" i="0" u="none" strike="noStrike" kern="1200" cap="none" spc="0" normalizeH="0" baseline="0" noProof="0" dirty="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25959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9505D6-44EB-BE3D-E399-B49325FA208D}"/>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B2337E-A5C7-38F1-D419-F6F4DA2325C7}"/>
              </a:ext>
            </a:extLst>
          </p:cNvPr>
          <p:cNvSpPr txBox="1"/>
          <p:nvPr/>
        </p:nvSpPr>
        <p:spPr>
          <a:xfrm>
            <a:off x="813405" y="2758190"/>
            <a:ext cx="10399238" cy="2308324"/>
          </a:xfrm>
          <a:prstGeom prst="rect">
            <a:avLst/>
          </a:prstGeom>
          <a:noFill/>
        </p:spPr>
        <p:txBody>
          <a:bodyPr wrap="square" rtlCol="0">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Chỉ tự học tiếng Nga trong ba tháng/ mà ông</a:t>
            </a:r>
            <a:r>
              <a:rPr lang="en-US" sz="3600" b="1" i="1" dirty="0">
                <a:solidFill>
                  <a:srgbClr val="7030A0"/>
                </a:solidFill>
                <a:latin typeface="Cambria" panose="02040503050406030204" pitchFamily="18" charset="0"/>
                <a:ea typeface="Cambria" panose="02040503050406030204" pitchFamily="18" charset="0"/>
              </a:rPr>
              <a:t> </a:t>
            </a:r>
            <a:r>
              <a:rPr lang="en-US" sz="3600" b="1" i="1" dirty="0" err="1">
                <a:solidFill>
                  <a:srgbClr val="7030A0"/>
                </a:solidFill>
                <a:latin typeface="Cambria" panose="02040503050406030204" pitchFamily="18" charset="0"/>
                <a:ea typeface="Cambria" panose="02040503050406030204" pitchFamily="18" charset="0"/>
              </a:rPr>
              <a:t>có</a:t>
            </a:r>
            <a:r>
              <a:rPr lang="en-US" sz="3600" b="1" i="1" dirty="0">
                <a:solidFill>
                  <a:srgbClr val="7030A0"/>
                </a:solidFill>
                <a:latin typeface="Cambria" panose="02040503050406030204" pitchFamily="18" charset="0"/>
                <a:ea typeface="Cambria" panose="02040503050406030204" pitchFamily="18" charset="0"/>
              </a:rPr>
              <a:t> </a:t>
            </a:r>
            <a:r>
              <a:rPr lang="vi-VN" sz="3600" b="1" i="1" dirty="0">
                <a:solidFill>
                  <a:srgbClr val="7030A0"/>
                </a:solidFill>
                <a:latin typeface="Cambria" panose="02040503050406030204" pitchFamily="18" charset="0"/>
                <a:ea typeface="Cambria" panose="02040503050406030204" pitchFamily="18" charset="0"/>
              </a:rPr>
              <a:t>thể dịch trôi chảy/ các tài liệu quân sự tiếng Nga//Ông giúp Bác Hồ/ soạn thảo những bức công hàm bằng tiếng Anh//….</a:t>
            </a:r>
          </a:p>
        </p:txBody>
      </p:sp>
      <p:pic>
        <p:nvPicPr>
          <p:cNvPr id="4" name="Picture 3">
            <a:extLst>
              <a:ext uri="{FF2B5EF4-FFF2-40B4-BE49-F238E27FC236}">
                <a16:creationId xmlns:a16="http://schemas.microsoft.com/office/drawing/2014/main" id="{35A259BE-2D26-3A94-E784-7DC2A01F37BB}"/>
              </a:ext>
            </a:extLst>
          </p:cNvPr>
          <p:cNvPicPr>
            <a:picLocks noChangeAspect="1"/>
          </p:cNvPicPr>
          <p:nvPr/>
        </p:nvPicPr>
        <p:blipFill>
          <a:blip r:embed="rId2"/>
          <a:stretch>
            <a:fillRect/>
          </a:stretch>
        </p:blipFill>
        <p:spPr>
          <a:xfrm>
            <a:off x="1773654" y="-318937"/>
            <a:ext cx="10727082" cy="2079125"/>
          </a:xfrm>
          <a:prstGeom prst="rect">
            <a:avLst/>
          </a:prstGeom>
        </p:spPr>
      </p:pic>
    </p:spTree>
    <p:extLst>
      <p:ext uri="{BB962C8B-B14F-4D97-AF65-F5344CB8AC3E}">
        <p14:creationId xmlns:p14="http://schemas.microsoft.com/office/powerpoint/2010/main" val="143129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354C5-F283-4FAC-27BC-D5B8095EE01B}"/>
              </a:ext>
            </a:extLst>
          </p:cNvPr>
          <p:cNvPicPr>
            <a:picLocks noChangeAspect="1"/>
          </p:cNvPicPr>
          <p:nvPr/>
        </p:nvPicPr>
        <p:blipFill>
          <a:blip r:embed="rId3"/>
          <a:stretch>
            <a:fillRect/>
          </a:stretch>
        </p:blipFill>
        <p:spPr>
          <a:xfrm>
            <a:off x="1462086" y="1755223"/>
            <a:ext cx="9919052" cy="1225402"/>
          </a:xfrm>
          <a:prstGeom prst="rect">
            <a:avLst/>
          </a:prstGeom>
        </p:spPr>
      </p:pic>
    </p:spTree>
    <p:extLst>
      <p:ext uri="{BB962C8B-B14F-4D97-AF65-F5344CB8AC3E}">
        <p14:creationId xmlns:p14="http://schemas.microsoft.com/office/powerpoint/2010/main" val="4046792879"/>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605" y="-553689"/>
            <a:ext cx="7975600" cy="5785757"/>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863828" y="1415783"/>
            <a:ext cx="5519554" cy="2123658"/>
          </a:xfrm>
          <a:prstGeom prst="rect">
            <a:avLst/>
          </a:prstGeom>
          <a:noFill/>
        </p:spPr>
        <p:txBody>
          <a:bodyPr wrap="square" rtlCol="0">
            <a:spAutoFit/>
          </a:bodyPr>
          <a:lstStyle/>
          <a:p>
            <a:pPr marL="0" marR="0" algn="just">
              <a:spcBef>
                <a:spcPts val="0"/>
              </a:spcBef>
              <a:spcAft>
                <a:spcPts val="0"/>
              </a:spcAft>
            </a:pP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hàm</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AutoShape 2" descr="Phân tích công hàm Việt Nam gửi Tổng Thư ký LHQ ngày 30/03/20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943" y="160338"/>
            <a:ext cx="5138057" cy="650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835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wipe(down)">
                                      <p:cBhvr>
                                        <p:cTn id="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06" y="-839624"/>
            <a:ext cx="7975600" cy="6361703"/>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477747" y="1339742"/>
            <a:ext cx="5952081"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6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314" y="1"/>
            <a:ext cx="5268685" cy="6981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421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354C5-F283-4FAC-27BC-D5B8095EE01B}"/>
              </a:ext>
            </a:extLst>
          </p:cNvPr>
          <p:cNvPicPr>
            <a:picLocks noChangeAspect="1"/>
          </p:cNvPicPr>
          <p:nvPr/>
        </p:nvPicPr>
        <p:blipFill>
          <a:blip r:embed="rId3"/>
          <a:stretch>
            <a:fillRect/>
          </a:stretch>
        </p:blipFill>
        <p:spPr>
          <a:xfrm>
            <a:off x="1462086" y="1755223"/>
            <a:ext cx="9919052" cy="1225402"/>
          </a:xfrm>
          <a:prstGeom prst="rect">
            <a:avLst/>
          </a:prstGeom>
        </p:spPr>
      </p:pic>
    </p:spTree>
    <p:extLst>
      <p:ext uri="{BB962C8B-B14F-4D97-AF65-F5344CB8AC3E}">
        <p14:creationId xmlns:p14="http://schemas.microsoft.com/office/powerpoint/2010/main" val="3165541365"/>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4"/>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5"/>
          <a:srcRect/>
          <a:stretch>
            <a:fillRect/>
          </a:stretch>
        </p:blipFill>
        <p:spPr>
          <a:xfrm>
            <a:off x="3347887" y="2481551"/>
            <a:ext cx="1815577" cy="3842491"/>
          </a:xfrm>
          <a:prstGeom prst="rect">
            <a:avLst/>
          </a:prstGeom>
        </p:spPr>
      </p:pic>
      <p:sp>
        <p:nvSpPr>
          <p:cNvPr id="6" name="TextBox 5"/>
          <p:cNvSpPr txBox="1"/>
          <p:nvPr/>
        </p:nvSpPr>
        <p:spPr>
          <a:xfrm>
            <a:off x="2830286" y="1001486"/>
            <a:ext cx="7632804" cy="1107996"/>
          </a:xfrm>
          <a:prstGeom prst="rect">
            <a:avLst/>
          </a:prstGeom>
          <a:solidFill>
            <a:srgbClr val="FFC000"/>
          </a:solidFill>
        </p:spPr>
        <p:txBody>
          <a:bodyPr wrap="square" rtlCol="0">
            <a:spAutoFit/>
          </a:bodyPr>
          <a:lstStyle/>
          <a:p>
            <a:pPr algn="ctr"/>
            <a:r>
              <a:rPr lang="en-US" sz="6600" dirty="0">
                <a:solidFill>
                  <a:schemeClr val="accent5">
                    <a:lumMod val="75000"/>
                  </a:schemeClr>
                </a:solidFill>
              </a:rPr>
              <a:t>2. TÌM HIỂU BÀI</a:t>
            </a:r>
          </a:p>
        </p:txBody>
      </p:sp>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8743" y="311612"/>
            <a:ext cx="7605485" cy="646331"/>
          </a:xfrm>
          <a:prstGeom prst="rect">
            <a:avLst/>
          </a:prstGeom>
          <a:solidFill>
            <a:srgbClr val="FFFF00"/>
          </a:solidFill>
        </p:spPr>
        <p:txBody>
          <a:bodyPr wrap="square" rtlCol="0">
            <a:spAutoFit/>
          </a:bodyPr>
          <a:lstStyle/>
          <a:p>
            <a:r>
              <a:rPr lang="en-US" sz="3600" dirty="0" err="1"/>
              <a:t>Thảo</a:t>
            </a:r>
            <a:r>
              <a:rPr lang="en-US" sz="3600" dirty="0"/>
              <a:t> </a:t>
            </a:r>
            <a:r>
              <a:rPr lang="en-US" sz="3600" dirty="0" err="1"/>
              <a:t>luận</a:t>
            </a:r>
            <a:r>
              <a:rPr lang="en-US" sz="3600" dirty="0"/>
              <a:t> </a:t>
            </a:r>
            <a:r>
              <a:rPr lang="en-US" sz="3600" dirty="0" err="1"/>
              <a:t>theo</a:t>
            </a:r>
            <a:r>
              <a:rPr lang="en-US" sz="3600" dirty="0"/>
              <a:t> </a:t>
            </a:r>
            <a:r>
              <a:rPr lang="en-US" sz="3600" dirty="0" err="1"/>
              <a:t>Kĩ</a:t>
            </a:r>
            <a:r>
              <a:rPr lang="en-US" sz="3600" dirty="0"/>
              <a:t> </a:t>
            </a:r>
            <a:r>
              <a:rPr lang="en-US" sz="3600" dirty="0" err="1"/>
              <a:t>thuật</a:t>
            </a:r>
            <a:r>
              <a:rPr lang="en-US" sz="3600" dirty="0"/>
              <a:t> </a:t>
            </a:r>
            <a:r>
              <a:rPr lang="en-US" sz="3600" dirty="0" err="1"/>
              <a:t>mảnh</a:t>
            </a:r>
            <a:r>
              <a:rPr lang="en-US" sz="3600" dirty="0"/>
              <a:t> </a:t>
            </a:r>
            <a:r>
              <a:rPr lang="en-US" sz="3600" dirty="0" err="1"/>
              <a:t>ghép</a:t>
            </a:r>
            <a:endParaRPr lang="en-US" sz="3600" dirty="0"/>
          </a:p>
        </p:txBody>
      </p:sp>
      <p:sp>
        <p:nvSpPr>
          <p:cNvPr id="5" name="TextBox 4"/>
          <p:cNvSpPr txBox="1"/>
          <p:nvPr/>
        </p:nvSpPr>
        <p:spPr>
          <a:xfrm>
            <a:off x="348343" y="1117600"/>
            <a:ext cx="11321144" cy="523220"/>
          </a:xfrm>
          <a:prstGeom prst="rect">
            <a:avLst/>
          </a:prstGeom>
          <a:noFill/>
        </p:spPr>
        <p:txBody>
          <a:bodyPr wrap="square" rtlCol="0">
            <a:spAutoFit/>
          </a:bodyPr>
          <a:lstStyle/>
          <a:p>
            <a:r>
              <a:rPr lang="en-US" sz="2800" u="sng" dirty="0" err="1"/>
              <a:t>Câu</a:t>
            </a:r>
            <a:r>
              <a:rPr lang="en-US" sz="2800" u="sng" dirty="0"/>
              <a:t> 1: </a:t>
            </a:r>
            <a:r>
              <a:rPr lang="vi-VN" sz="2800" dirty="0"/>
              <a:t>Đoạn văn thứ nhất giới thiệu điều gì về Tạ Quang Bửu?</a:t>
            </a:r>
            <a:endParaRPr lang="en-US" sz="2800" dirty="0"/>
          </a:p>
        </p:txBody>
      </p:sp>
      <p:sp>
        <p:nvSpPr>
          <p:cNvPr id="7" name="TextBox 6"/>
          <p:cNvSpPr txBox="1"/>
          <p:nvPr/>
        </p:nvSpPr>
        <p:spPr>
          <a:xfrm>
            <a:off x="348343" y="1930400"/>
            <a:ext cx="11843657" cy="954107"/>
          </a:xfrm>
          <a:prstGeom prst="rect">
            <a:avLst/>
          </a:prstGeom>
          <a:noFill/>
        </p:spPr>
        <p:txBody>
          <a:bodyPr wrap="square" rtlCol="0">
            <a:spAutoFit/>
          </a:bodyPr>
          <a:lstStyle/>
          <a:p>
            <a:r>
              <a:rPr lang="en-US" sz="2800" u="sng" dirty="0" err="1"/>
              <a:t>Câu</a:t>
            </a:r>
            <a:r>
              <a:rPr lang="en-US" sz="2800" u="sng" dirty="0"/>
              <a:t> 2: </a:t>
            </a:r>
            <a:r>
              <a:rPr lang="vi-VN" sz="2800" dirty="0"/>
              <a:t>Những chi tiết nào cho thấy Tạ Quang Bửu là tấm gương tự học, học suốt đời và học say mê?</a:t>
            </a:r>
            <a:endParaRPr lang="en-US" sz="2800" dirty="0"/>
          </a:p>
        </p:txBody>
      </p:sp>
      <p:sp>
        <p:nvSpPr>
          <p:cNvPr id="8" name="TextBox 7"/>
          <p:cNvSpPr txBox="1"/>
          <p:nvPr/>
        </p:nvSpPr>
        <p:spPr>
          <a:xfrm>
            <a:off x="449943" y="3175667"/>
            <a:ext cx="11742057" cy="954107"/>
          </a:xfrm>
          <a:prstGeom prst="rect">
            <a:avLst/>
          </a:prstGeom>
          <a:noFill/>
        </p:spPr>
        <p:txBody>
          <a:bodyPr wrap="square" rtlCol="0">
            <a:spAutoFit/>
          </a:bodyPr>
          <a:lstStyle/>
          <a:p>
            <a:r>
              <a:rPr lang="en-US" sz="2800" u="sng" dirty="0" err="1"/>
              <a:t>Câu</a:t>
            </a:r>
            <a:r>
              <a:rPr lang="en-US" sz="2800" u="sng" dirty="0"/>
              <a:t> 3: </a:t>
            </a:r>
            <a:r>
              <a:rPr lang="vi-VN" sz="2800" dirty="0"/>
              <a:t>Theo em, vì sao Tạ Quang Bửu nhiều lần được cùng Bác Hồ tiếp các chính khách nước ngoài?</a:t>
            </a:r>
            <a:endParaRPr lang="en-US" sz="2800" dirty="0"/>
          </a:p>
        </p:txBody>
      </p:sp>
      <p:sp>
        <p:nvSpPr>
          <p:cNvPr id="9" name="TextBox 8"/>
          <p:cNvSpPr txBox="1"/>
          <p:nvPr/>
        </p:nvSpPr>
        <p:spPr>
          <a:xfrm>
            <a:off x="449943" y="4368799"/>
            <a:ext cx="11742057" cy="954107"/>
          </a:xfrm>
          <a:prstGeom prst="rect">
            <a:avLst/>
          </a:prstGeom>
          <a:noFill/>
        </p:spPr>
        <p:txBody>
          <a:bodyPr wrap="square" rtlCol="0">
            <a:spAutoFit/>
          </a:bodyPr>
          <a:lstStyle/>
          <a:p>
            <a:r>
              <a:rPr lang="en-US" sz="2800" u="sng" dirty="0" err="1"/>
              <a:t>Câu</a:t>
            </a:r>
            <a:r>
              <a:rPr lang="en-US" sz="2800" u="sng" dirty="0"/>
              <a:t> 4: </a:t>
            </a:r>
            <a:r>
              <a:rPr lang="vi-VN" sz="2800" dirty="0"/>
              <a:t>Sự đa tài, uyên bác của Tạ Quang Bửu được thể hiện như thế nào?</a:t>
            </a:r>
            <a:endParaRPr lang="en-US" sz="2800" dirty="0"/>
          </a:p>
        </p:txBody>
      </p:sp>
      <p:sp>
        <p:nvSpPr>
          <p:cNvPr id="12" name="TextBox 11"/>
          <p:cNvSpPr txBox="1"/>
          <p:nvPr/>
        </p:nvSpPr>
        <p:spPr>
          <a:xfrm>
            <a:off x="449943" y="5457371"/>
            <a:ext cx="11742054" cy="523220"/>
          </a:xfrm>
          <a:prstGeom prst="rect">
            <a:avLst/>
          </a:prstGeom>
          <a:noFill/>
        </p:spPr>
        <p:txBody>
          <a:bodyPr wrap="square" rtlCol="0">
            <a:spAutoFit/>
          </a:bodyPr>
          <a:lstStyle/>
          <a:p>
            <a:r>
              <a:rPr lang="en-US" sz="2800" u="sng" dirty="0" err="1"/>
              <a:t>Câu</a:t>
            </a:r>
            <a:r>
              <a:rPr lang="en-US" sz="2800" u="sng" dirty="0"/>
              <a:t> 5: </a:t>
            </a:r>
            <a:r>
              <a:rPr lang="vi-VN" sz="2800" dirty="0"/>
              <a:t>Tài năng, công lao của Tạ Quang Bửu được ghi nhận thế nào?</a:t>
            </a:r>
            <a:endParaRPr lang="en-US" sz="2800" dirty="0"/>
          </a:p>
        </p:txBody>
      </p:sp>
    </p:spTree>
    <p:extLst>
      <p:ext uri="{BB962C8B-B14F-4D97-AF65-F5344CB8AC3E}">
        <p14:creationId xmlns:p14="http://schemas.microsoft.com/office/powerpoint/2010/main" val="499680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1199" y="318740"/>
            <a:ext cx="6052458" cy="646331"/>
          </a:xfrm>
          <a:prstGeom prst="rect">
            <a:avLst/>
          </a:prstGeom>
          <a:solidFill>
            <a:srgbClr val="FFFF00"/>
          </a:solidFill>
        </p:spPr>
        <p:txBody>
          <a:bodyPr wrap="square" rtlCol="0">
            <a:spAutoFit/>
          </a:bodyPr>
          <a:lstStyle/>
          <a:p>
            <a:r>
              <a:rPr lang="en-US" sz="3600" dirty="0"/>
              <a:t>VÒNG 1: NHÓM CHUYÊN GIA</a:t>
            </a:r>
          </a:p>
        </p:txBody>
      </p:sp>
      <p:sp>
        <p:nvSpPr>
          <p:cNvPr id="5" name="TextBox 4"/>
          <p:cNvSpPr txBox="1"/>
          <p:nvPr/>
        </p:nvSpPr>
        <p:spPr>
          <a:xfrm>
            <a:off x="1349829" y="1117600"/>
            <a:ext cx="10319658" cy="523220"/>
          </a:xfrm>
          <a:prstGeom prst="rect">
            <a:avLst/>
          </a:prstGeom>
          <a:noFill/>
        </p:spPr>
        <p:txBody>
          <a:bodyPr wrap="square" rtlCol="0">
            <a:spAutoFit/>
          </a:bodyPr>
          <a:lstStyle/>
          <a:p>
            <a:r>
              <a:rPr lang="en-US" sz="2800" u="sng" dirty="0" err="1"/>
              <a:t>Câu</a:t>
            </a:r>
            <a:r>
              <a:rPr lang="en-US" sz="2800" u="sng" dirty="0"/>
              <a:t> 1: </a:t>
            </a:r>
            <a:r>
              <a:rPr lang="vi-VN" sz="2800" dirty="0"/>
              <a:t>Đoạn văn thứ nhất giới thiệu điều gì về Tạ Quang Bửu?</a:t>
            </a:r>
            <a:endParaRPr lang="en-US" sz="2800" dirty="0"/>
          </a:p>
        </p:txBody>
      </p:sp>
      <p:sp>
        <p:nvSpPr>
          <p:cNvPr id="7" name="TextBox 6"/>
          <p:cNvSpPr txBox="1"/>
          <p:nvPr/>
        </p:nvSpPr>
        <p:spPr>
          <a:xfrm>
            <a:off x="1349829" y="1930400"/>
            <a:ext cx="10842171" cy="954107"/>
          </a:xfrm>
          <a:prstGeom prst="rect">
            <a:avLst/>
          </a:prstGeom>
          <a:noFill/>
        </p:spPr>
        <p:txBody>
          <a:bodyPr wrap="square" rtlCol="0">
            <a:spAutoFit/>
          </a:bodyPr>
          <a:lstStyle/>
          <a:p>
            <a:r>
              <a:rPr lang="en-US" sz="2800" u="sng" dirty="0" err="1"/>
              <a:t>Câu</a:t>
            </a:r>
            <a:r>
              <a:rPr lang="en-US" sz="2800" u="sng" dirty="0"/>
              <a:t> 2: </a:t>
            </a:r>
            <a:r>
              <a:rPr lang="vi-VN" sz="2800" dirty="0"/>
              <a:t>Những chi tiết nào cho thấy Tạ Quang Bửu là tấm gương tự học, học suốt đời và học say mê?</a:t>
            </a:r>
            <a:endParaRPr lang="en-US" sz="2800" dirty="0"/>
          </a:p>
        </p:txBody>
      </p:sp>
      <p:sp>
        <p:nvSpPr>
          <p:cNvPr id="8" name="TextBox 7"/>
          <p:cNvSpPr txBox="1"/>
          <p:nvPr/>
        </p:nvSpPr>
        <p:spPr>
          <a:xfrm>
            <a:off x="1349829" y="3175667"/>
            <a:ext cx="10842171" cy="954107"/>
          </a:xfrm>
          <a:prstGeom prst="rect">
            <a:avLst/>
          </a:prstGeom>
          <a:noFill/>
        </p:spPr>
        <p:txBody>
          <a:bodyPr wrap="square" rtlCol="0">
            <a:spAutoFit/>
          </a:bodyPr>
          <a:lstStyle/>
          <a:p>
            <a:r>
              <a:rPr lang="en-US" sz="2800" u="sng" dirty="0" err="1"/>
              <a:t>Câu</a:t>
            </a:r>
            <a:r>
              <a:rPr lang="en-US" sz="2800" u="sng" dirty="0"/>
              <a:t> 3: </a:t>
            </a:r>
            <a:r>
              <a:rPr lang="vi-VN" sz="2800" dirty="0"/>
              <a:t>Theo em, vì sao Tạ Quang Bửu nhiều lần được cùng Bác Hồ tiếp các chính khách nước ngoài?</a:t>
            </a:r>
            <a:endParaRPr lang="en-US" sz="2800" dirty="0"/>
          </a:p>
        </p:txBody>
      </p:sp>
      <p:sp>
        <p:nvSpPr>
          <p:cNvPr id="9" name="TextBox 8"/>
          <p:cNvSpPr txBox="1"/>
          <p:nvPr/>
        </p:nvSpPr>
        <p:spPr>
          <a:xfrm>
            <a:off x="1349828" y="4368799"/>
            <a:ext cx="10842172" cy="954107"/>
          </a:xfrm>
          <a:prstGeom prst="rect">
            <a:avLst/>
          </a:prstGeom>
          <a:noFill/>
        </p:spPr>
        <p:txBody>
          <a:bodyPr wrap="square" rtlCol="0">
            <a:spAutoFit/>
          </a:bodyPr>
          <a:lstStyle/>
          <a:p>
            <a:r>
              <a:rPr lang="en-US" sz="2800" u="sng" dirty="0" err="1"/>
              <a:t>Câu</a:t>
            </a:r>
            <a:r>
              <a:rPr lang="en-US" sz="2800" u="sng" dirty="0"/>
              <a:t> 4: </a:t>
            </a:r>
            <a:r>
              <a:rPr lang="vi-VN" sz="2800" dirty="0"/>
              <a:t>Sự đa tài, uyên bác của Tạ Quang Bửu được thể hiện như thế nào?</a:t>
            </a:r>
            <a:endParaRPr lang="en-US" sz="2800" dirty="0"/>
          </a:p>
        </p:txBody>
      </p:sp>
      <p:sp>
        <p:nvSpPr>
          <p:cNvPr id="12" name="TextBox 11"/>
          <p:cNvSpPr txBox="1"/>
          <p:nvPr/>
        </p:nvSpPr>
        <p:spPr>
          <a:xfrm>
            <a:off x="1349825" y="5457371"/>
            <a:ext cx="10842172" cy="954107"/>
          </a:xfrm>
          <a:prstGeom prst="rect">
            <a:avLst/>
          </a:prstGeom>
          <a:noFill/>
        </p:spPr>
        <p:txBody>
          <a:bodyPr wrap="square" rtlCol="0">
            <a:spAutoFit/>
          </a:bodyPr>
          <a:lstStyle/>
          <a:p>
            <a:r>
              <a:rPr lang="en-US" sz="2800" u="sng" dirty="0" err="1"/>
              <a:t>Câu</a:t>
            </a:r>
            <a:r>
              <a:rPr lang="en-US" sz="2800" u="sng" dirty="0"/>
              <a:t> 5: </a:t>
            </a:r>
            <a:r>
              <a:rPr lang="vi-VN" sz="2800" dirty="0"/>
              <a:t>Tài năng, công lao của Tạ Quang Bửu được ghi nhận thế nào?</a:t>
            </a:r>
            <a:endParaRPr lang="en-US" sz="2800" dirty="0"/>
          </a:p>
        </p:txBody>
      </p:sp>
      <p:sp>
        <p:nvSpPr>
          <p:cNvPr id="13" name="Oval 12"/>
          <p:cNvSpPr/>
          <p:nvPr/>
        </p:nvSpPr>
        <p:spPr>
          <a:xfrm>
            <a:off x="-3" y="972810"/>
            <a:ext cx="1349827" cy="812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Nhóm</a:t>
            </a:r>
            <a:r>
              <a:rPr lang="en-US" sz="2400" dirty="0">
                <a:solidFill>
                  <a:srgbClr val="FF0000"/>
                </a:solidFill>
              </a:rPr>
              <a:t> 1</a:t>
            </a:r>
          </a:p>
        </p:txBody>
      </p:sp>
      <p:sp>
        <p:nvSpPr>
          <p:cNvPr id="37" name="Oval 36"/>
          <p:cNvSpPr/>
          <p:nvPr/>
        </p:nvSpPr>
        <p:spPr>
          <a:xfrm>
            <a:off x="9073" y="2030082"/>
            <a:ext cx="1349827" cy="812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Nhóm</a:t>
            </a:r>
            <a:r>
              <a:rPr lang="en-US" sz="2400" dirty="0">
                <a:solidFill>
                  <a:srgbClr val="FF0000"/>
                </a:solidFill>
              </a:rPr>
              <a:t> 2</a:t>
            </a:r>
          </a:p>
        </p:txBody>
      </p:sp>
      <p:sp>
        <p:nvSpPr>
          <p:cNvPr id="45" name="Oval 44"/>
          <p:cNvSpPr/>
          <p:nvPr/>
        </p:nvSpPr>
        <p:spPr>
          <a:xfrm>
            <a:off x="9072" y="3139381"/>
            <a:ext cx="1349827" cy="812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Nhóm</a:t>
            </a:r>
            <a:r>
              <a:rPr lang="en-US" sz="2400" dirty="0">
                <a:solidFill>
                  <a:srgbClr val="FF0000"/>
                </a:solidFill>
              </a:rPr>
              <a:t> 3</a:t>
            </a:r>
          </a:p>
        </p:txBody>
      </p:sp>
      <p:sp>
        <p:nvSpPr>
          <p:cNvPr id="47" name="Oval 46"/>
          <p:cNvSpPr/>
          <p:nvPr/>
        </p:nvSpPr>
        <p:spPr>
          <a:xfrm>
            <a:off x="-1" y="4368799"/>
            <a:ext cx="1349827" cy="812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Nhóm</a:t>
            </a:r>
            <a:r>
              <a:rPr lang="en-US" sz="2400" dirty="0">
                <a:solidFill>
                  <a:srgbClr val="FF0000"/>
                </a:solidFill>
              </a:rPr>
              <a:t> 4</a:t>
            </a:r>
          </a:p>
        </p:txBody>
      </p:sp>
      <p:sp>
        <p:nvSpPr>
          <p:cNvPr id="49" name="Oval 48"/>
          <p:cNvSpPr/>
          <p:nvPr/>
        </p:nvSpPr>
        <p:spPr>
          <a:xfrm>
            <a:off x="-4" y="5337420"/>
            <a:ext cx="1349827" cy="812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Nhóm</a:t>
            </a:r>
            <a:r>
              <a:rPr lang="en-US" sz="2400" dirty="0">
                <a:solidFill>
                  <a:srgbClr val="FF0000"/>
                </a:solidFill>
              </a:rPr>
              <a:t> 5</a:t>
            </a:r>
          </a:p>
        </p:txBody>
      </p:sp>
    </p:spTree>
    <p:extLst>
      <p:ext uri="{BB962C8B-B14F-4D97-AF65-F5344CB8AC3E}">
        <p14:creationId xmlns:p14="http://schemas.microsoft.com/office/powerpoint/2010/main" val="1878620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barn(inVertical)">
                                      <p:cBhvr>
                                        <p:cTn id="16" dur="500"/>
                                        <p:tgtEl>
                                          <p:spTgt spid="4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animBg="1"/>
      <p:bldP spid="45" grpId="0" animBg="1"/>
      <p:bldP spid="47"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601C8D8-DE77-4CBD-1D01-236AD61CC46C}"/>
              </a:ext>
            </a:extLst>
          </p:cNvPr>
          <p:cNvPicPr>
            <a:picLocks noChangeAspect="1"/>
          </p:cNvPicPr>
          <p:nvPr/>
        </p:nvPicPr>
        <p:blipFill>
          <a:blip r:embed="rId3"/>
          <a:stretch>
            <a:fillRect/>
          </a:stretch>
        </p:blipFill>
        <p:spPr>
          <a:xfrm rot="21145490">
            <a:off x="5580769" y="-557320"/>
            <a:ext cx="2737341" cy="2603218"/>
          </a:xfrm>
          <a:prstGeom prst="rect">
            <a:avLst/>
          </a:prstGeom>
        </p:spPr>
      </p:pic>
      <p:pic>
        <p:nvPicPr>
          <p:cNvPr id="2" name="Picture 1">
            <a:extLst>
              <a:ext uri="{FF2B5EF4-FFF2-40B4-BE49-F238E27FC236}">
                <a16:creationId xmlns:a16="http://schemas.microsoft.com/office/drawing/2014/main" id="{A92023B2-EF17-BC81-86F6-E2159F1032FC}"/>
              </a:ext>
            </a:extLst>
          </p:cNvPr>
          <p:cNvPicPr>
            <a:picLocks noChangeAspect="1"/>
          </p:cNvPicPr>
          <p:nvPr/>
        </p:nvPicPr>
        <p:blipFill>
          <a:blip r:embed="rId4"/>
          <a:stretch>
            <a:fillRect/>
          </a:stretch>
        </p:blipFill>
        <p:spPr>
          <a:xfrm>
            <a:off x="2953666" y="1369147"/>
            <a:ext cx="5236918" cy="385300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2EC4C5C-CB1D-9EF0-F3C0-4915B81938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79807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45829" y="416488"/>
            <a:ext cx="2902858" cy="646331"/>
          </a:xfrm>
          <a:prstGeom prst="rect">
            <a:avLst/>
          </a:prstGeom>
          <a:solidFill>
            <a:srgbClr val="92D050"/>
          </a:solidFill>
        </p:spPr>
        <p:txBody>
          <a:bodyPr wrap="square" rtlCol="0">
            <a:spAutoFit/>
          </a:bodyPr>
          <a:lstStyle/>
          <a:p>
            <a:pPr algn="ctr"/>
            <a:r>
              <a:rPr lang="en-US" sz="3600" dirty="0" err="1"/>
              <a:t>Nhiệm</a:t>
            </a:r>
            <a:r>
              <a:rPr lang="en-US" sz="3600" dirty="0"/>
              <a:t> </a:t>
            </a:r>
            <a:r>
              <a:rPr lang="en-US" sz="3600" dirty="0" err="1"/>
              <a:t>vụ</a:t>
            </a:r>
            <a:endParaRPr lang="en-US" sz="3600" dirty="0"/>
          </a:p>
        </p:txBody>
      </p:sp>
      <p:sp>
        <p:nvSpPr>
          <p:cNvPr id="5" name="TextBox 4"/>
          <p:cNvSpPr txBox="1"/>
          <p:nvPr/>
        </p:nvSpPr>
        <p:spPr>
          <a:xfrm>
            <a:off x="1349829" y="1117600"/>
            <a:ext cx="10842168" cy="954107"/>
          </a:xfrm>
          <a:prstGeom prst="rect">
            <a:avLst/>
          </a:prstGeom>
          <a:noFill/>
        </p:spPr>
        <p:txBody>
          <a:bodyPr wrap="square" rtlCol="0">
            <a:spAutoFit/>
          </a:bodyPr>
          <a:lstStyle/>
          <a:p>
            <a:r>
              <a:rPr lang="en-US" sz="2800" dirty="0" err="1"/>
              <a:t>Đọc</a:t>
            </a:r>
            <a:r>
              <a:rPr lang="en-US" sz="2800" dirty="0"/>
              <a:t> </a:t>
            </a:r>
            <a:r>
              <a:rPr lang="en-US" sz="2800" dirty="0" err="1"/>
              <a:t>thầm</a:t>
            </a:r>
            <a:r>
              <a:rPr lang="en-US" sz="2800" dirty="0"/>
              <a:t> </a:t>
            </a:r>
            <a:r>
              <a:rPr lang="en-US" sz="2800" dirty="0" err="1"/>
              <a:t>đoạn</a:t>
            </a:r>
            <a:r>
              <a:rPr lang="en-US" sz="2800" dirty="0"/>
              <a:t> 1, </a:t>
            </a:r>
            <a:r>
              <a:rPr lang="en-US" sz="2800" dirty="0" err="1"/>
              <a:t>Làm</a:t>
            </a:r>
            <a:r>
              <a:rPr lang="en-US" sz="2800" dirty="0"/>
              <a:t> </a:t>
            </a:r>
            <a:r>
              <a:rPr lang="en-US" sz="2800" dirty="0" err="1"/>
              <a:t>việc</a:t>
            </a:r>
            <a:r>
              <a:rPr lang="en-US" sz="2800" dirty="0"/>
              <a:t> </a:t>
            </a:r>
            <a:r>
              <a:rPr lang="en-US" sz="2800" dirty="0" err="1"/>
              <a:t>cá</a:t>
            </a:r>
            <a:r>
              <a:rPr lang="en-US" sz="2800" dirty="0"/>
              <a:t> </a:t>
            </a:r>
            <a:r>
              <a:rPr lang="en-US" sz="2800" dirty="0" err="1"/>
              <a:t>nhân</a:t>
            </a:r>
            <a:r>
              <a:rPr lang="en-US" sz="2800" dirty="0"/>
              <a:t> </a:t>
            </a:r>
            <a:r>
              <a:rPr lang="en-US" sz="2800" dirty="0" err="1"/>
              <a:t>trả</a:t>
            </a:r>
            <a:r>
              <a:rPr lang="en-US" sz="2800" dirty="0"/>
              <a:t> </a:t>
            </a:r>
            <a:r>
              <a:rPr lang="en-US" sz="2800" dirty="0" err="1"/>
              <a:t>lời</a:t>
            </a:r>
            <a:r>
              <a:rPr lang="en-US" sz="2800" dirty="0"/>
              <a:t> </a:t>
            </a:r>
            <a:r>
              <a:rPr lang="en-US" sz="2800" dirty="0" err="1"/>
              <a:t>câu</a:t>
            </a:r>
            <a:r>
              <a:rPr lang="en-US" sz="2800" dirty="0"/>
              <a:t> </a:t>
            </a:r>
            <a:r>
              <a:rPr lang="en-US" sz="2800" dirty="0" err="1"/>
              <a:t>hỏi</a:t>
            </a:r>
            <a:r>
              <a:rPr lang="en-US" sz="2800" dirty="0"/>
              <a:t> </a:t>
            </a:r>
            <a:r>
              <a:rPr lang="en-US" sz="2800" dirty="0" err="1"/>
              <a:t>số</a:t>
            </a:r>
            <a:r>
              <a:rPr lang="en-US" sz="2800" dirty="0"/>
              <a:t> 1 </a:t>
            </a:r>
            <a:r>
              <a:rPr lang="en-US" sz="2800" dirty="0" err="1"/>
              <a:t>sau</a:t>
            </a:r>
            <a:r>
              <a:rPr lang="en-US" sz="2800" dirty="0"/>
              <a:t> </a:t>
            </a:r>
            <a:r>
              <a:rPr lang="en-US" sz="2800" dirty="0" err="1"/>
              <a:t>đó</a:t>
            </a:r>
            <a:r>
              <a:rPr lang="en-US" sz="2800" dirty="0"/>
              <a:t> chia </a:t>
            </a:r>
            <a:r>
              <a:rPr lang="en-US" sz="2800" dirty="0" err="1"/>
              <a:t>sẻ</a:t>
            </a:r>
            <a:r>
              <a:rPr lang="en-US" sz="2800" dirty="0"/>
              <a:t> </a:t>
            </a:r>
            <a:r>
              <a:rPr lang="en-US" sz="2800" dirty="0" err="1"/>
              <a:t>với</a:t>
            </a:r>
            <a:r>
              <a:rPr lang="en-US" sz="2800" dirty="0"/>
              <a:t> </a:t>
            </a:r>
            <a:r>
              <a:rPr lang="en-US" sz="2800" dirty="0" err="1"/>
              <a:t>các</a:t>
            </a:r>
            <a:r>
              <a:rPr lang="en-US" sz="2800" dirty="0"/>
              <a:t> </a:t>
            </a:r>
            <a:r>
              <a:rPr lang="en-US" sz="2800" dirty="0" err="1"/>
              <a:t>thành</a:t>
            </a:r>
            <a:r>
              <a:rPr lang="en-US" sz="2800" dirty="0"/>
              <a:t> </a:t>
            </a:r>
            <a:r>
              <a:rPr lang="en-US" sz="2800" dirty="0" err="1"/>
              <a:t>viên</a:t>
            </a:r>
            <a:r>
              <a:rPr lang="en-US" sz="2800" dirty="0"/>
              <a:t> </a:t>
            </a:r>
            <a:r>
              <a:rPr lang="en-US" sz="2800" dirty="0" err="1"/>
              <a:t>trong</a:t>
            </a:r>
            <a:r>
              <a:rPr lang="en-US" sz="2800" dirty="0"/>
              <a:t> </a:t>
            </a:r>
            <a:r>
              <a:rPr lang="en-US" sz="2800" dirty="0" err="1"/>
              <a:t>nhóm</a:t>
            </a:r>
            <a:r>
              <a:rPr lang="en-US" sz="2800" dirty="0"/>
              <a:t>.</a:t>
            </a:r>
          </a:p>
        </p:txBody>
      </p:sp>
      <p:sp>
        <p:nvSpPr>
          <p:cNvPr id="7" name="TextBox 6"/>
          <p:cNvSpPr txBox="1"/>
          <p:nvPr/>
        </p:nvSpPr>
        <p:spPr>
          <a:xfrm>
            <a:off x="1494971" y="2327808"/>
            <a:ext cx="10697029" cy="954107"/>
          </a:xfrm>
          <a:prstGeom prst="rect">
            <a:avLst/>
          </a:prstGeom>
          <a:noFill/>
        </p:spPr>
        <p:txBody>
          <a:bodyPr wrap="square" rtlCol="0">
            <a:spAutoFit/>
          </a:bodyPr>
          <a:lstStyle/>
          <a:p>
            <a:r>
              <a:rPr lang="en-US" sz="2800" dirty="0" err="1"/>
              <a:t>Đọc</a:t>
            </a:r>
            <a:r>
              <a:rPr lang="en-US" sz="2800" dirty="0"/>
              <a:t> </a:t>
            </a:r>
            <a:r>
              <a:rPr lang="en-US" sz="2800" dirty="0" err="1"/>
              <a:t>thầm</a:t>
            </a:r>
            <a:r>
              <a:rPr lang="en-US" sz="2800" dirty="0"/>
              <a:t> </a:t>
            </a:r>
            <a:r>
              <a:rPr lang="en-US" sz="2800" dirty="0" err="1"/>
              <a:t>đoạn</a:t>
            </a:r>
            <a:r>
              <a:rPr lang="en-US" sz="2800" dirty="0"/>
              <a:t> 2, </a:t>
            </a:r>
            <a:r>
              <a:rPr lang="en-US" sz="2800" dirty="0" err="1"/>
              <a:t>làm</a:t>
            </a:r>
            <a:r>
              <a:rPr lang="en-US" sz="2800" dirty="0"/>
              <a:t> </a:t>
            </a:r>
            <a:r>
              <a:rPr lang="en-US" sz="2800" dirty="0" err="1"/>
              <a:t>việc</a:t>
            </a:r>
            <a:r>
              <a:rPr lang="en-US" sz="2800" dirty="0"/>
              <a:t> </a:t>
            </a:r>
            <a:r>
              <a:rPr lang="en-US" sz="2800" dirty="0" err="1"/>
              <a:t>nhóm</a:t>
            </a:r>
            <a:r>
              <a:rPr lang="en-US" sz="2800" dirty="0"/>
              <a:t>, </a:t>
            </a:r>
            <a:r>
              <a:rPr lang="en-US" sz="2800" dirty="0" err="1"/>
              <a:t>dùng</a:t>
            </a:r>
            <a:r>
              <a:rPr lang="en-US" sz="2800" dirty="0"/>
              <a:t> </a:t>
            </a:r>
            <a:r>
              <a:rPr lang="en-US" sz="2800" dirty="0" err="1"/>
              <a:t>kĩ</a:t>
            </a:r>
            <a:r>
              <a:rPr lang="en-US" sz="2800" dirty="0"/>
              <a:t> </a:t>
            </a:r>
            <a:r>
              <a:rPr lang="en-US" sz="2800" dirty="0" err="1"/>
              <a:t>thuật</a:t>
            </a:r>
            <a:r>
              <a:rPr lang="en-US" sz="2800" dirty="0"/>
              <a:t> </a:t>
            </a:r>
            <a:r>
              <a:rPr lang="en-US" sz="2800" dirty="0" err="1"/>
              <a:t>khăn</a:t>
            </a:r>
            <a:r>
              <a:rPr lang="en-US" sz="2800" dirty="0"/>
              <a:t> </a:t>
            </a:r>
            <a:r>
              <a:rPr lang="en-US" sz="2800" dirty="0" err="1"/>
              <a:t>trải</a:t>
            </a:r>
            <a:r>
              <a:rPr lang="en-US" sz="2800" dirty="0"/>
              <a:t> </a:t>
            </a:r>
            <a:r>
              <a:rPr lang="en-US" sz="2800" dirty="0" err="1"/>
              <a:t>bàn</a:t>
            </a:r>
            <a:r>
              <a:rPr lang="en-US" sz="2800" dirty="0"/>
              <a:t> </a:t>
            </a:r>
            <a:r>
              <a:rPr lang="en-US" sz="2800" dirty="0" err="1"/>
              <a:t>trả</a:t>
            </a:r>
            <a:r>
              <a:rPr lang="en-US" sz="2800" dirty="0"/>
              <a:t> </a:t>
            </a:r>
            <a:r>
              <a:rPr lang="en-US" sz="2800" dirty="0" err="1"/>
              <a:t>lời</a:t>
            </a:r>
            <a:r>
              <a:rPr lang="en-US" sz="2800" dirty="0"/>
              <a:t> </a:t>
            </a:r>
            <a:r>
              <a:rPr lang="en-US" sz="2800" dirty="0" err="1"/>
              <a:t>câu</a:t>
            </a:r>
            <a:r>
              <a:rPr lang="en-US" sz="2800" dirty="0"/>
              <a:t> </a:t>
            </a:r>
            <a:r>
              <a:rPr lang="en-US" sz="2800" dirty="0" err="1"/>
              <a:t>hỏi</a:t>
            </a:r>
            <a:r>
              <a:rPr lang="en-US" sz="2800" dirty="0"/>
              <a:t> </a:t>
            </a:r>
            <a:r>
              <a:rPr lang="en-US" sz="2800" dirty="0" err="1"/>
              <a:t>số</a:t>
            </a:r>
            <a:r>
              <a:rPr lang="en-US" sz="2800" dirty="0"/>
              <a:t> 2.</a:t>
            </a:r>
          </a:p>
        </p:txBody>
      </p:sp>
      <p:sp>
        <p:nvSpPr>
          <p:cNvPr id="8" name="TextBox 7"/>
          <p:cNvSpPr txBox="1"/>
          <p:nvPr/>
        </p:nvSpPr>
        <p:spPr>
          <a:xfrm>
            <a:off x="1358900" y="3426705"/>
            <a:ext cx="10842171" cy="523220"/>
          </a:xfrm>
          <a:prstGeom prst="rect">
            <a:avLst/>
          </a:prstGeom>
          <a:noFill/>
        </p:spPr>
        <p:txBody>
          <a:bodyPr wrap="square" rtlCol="0">
            <a:spAutoFit/>
          </a:bodyPr>
          <a:lstStyle/>
          <a:p>
            <a:r>
              <a:rPr lang="en-US" sz="2800" dirty="0" err="1"/>
              <a:t>Đọc</a:t>
            </a:r>
            <a:r>
              <a:rPr lang="en-US" sz="2800" dirty="0"/>
              <a:t> </a:t>
            </a:r>
            <a:r>
              <a:rPr lang="en-US" sz="2800" dirty="0" err="1"/>
              <a:t>thầm</a:t>
            </a:r>
            <a:r>
              <a:rPr lang="en-US" sz="2800" dirty="0"/>
              <a:t> </a:t>
            </a:r>
            <a:r>
              <a:rPr lang="en-US" sz="2800" dirty="0" err="1"/>
              <a:t>đoạn</a:t>
            </a:r>
            <a:r>
              <a:rPr lang="en-US" sz="2800" dirty="0"/>
              <a:t> 3, </a:t>
            </a:r>
            <a:r>
              <a:rPr lang="en-US" sz="2800" dirty="0" err="1"/>
              <a:t>thảo</a:t>
            </a:r>
            <a:r>
              <a:rPr lang="en-US" sz="2800" dirty="0"/>
              <a:t> </a:t>
            </a:r>
            <a:r>
              <a:rPr lang="en-US" sz="2800" dirty="0" err="1"/>
              <a:t>luận</a:t>
            </a:r>
            <a:r>
              <a:rPr lang="en-US" sz="2800" dirty="0"/>
              <a:t> </a:t>
            </a:r>
            <a:r>
              <a:rPr lang="en-US" sz="2800" dirty="0" err="1"/>
              <a:t>nhóm</a:t>
            </a:r>
            <a:r>
              <a:rPr lang="en-US" sz="2800" dirty="0"/>
              <a:t>, </a:t>
            </a:r>
            <a:r>
              <a:rPr lang="en-US" sz="2800" dirty="0" err="1"/>
              <a:t>làm</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trả</a:t>
            </a:r>
            <a:r>
              <a:rPr lang="en-US" sz="2800" dirty="0"/>
              <a:t> </a:t>
            </a:r>
            <a:r>
              <a:rPr lang="en-US" sz="2800" dirty="0" err="1"/>
              <a:t>lời</a:t>
            </a:r>
            <a:r>
              <a:rPr lang="en-US" sz="2800" dirty="0"/>
              <a:t> </a:t>
            </a:r>
            <a:r>
              <a:rPr lang="en-US" sz="2800" dirty="0" err="1"/>
              <a:t>câu</a:t>
            </a:r>
            <a:r>
              <a:rPr lang="en-US" sz="2800" dirty="0"/>
              <a:t> </a:t>
            </a:r>
            <a:r>
              <a:rPr lang="en-US" sz="2800" dirty="0" err="1"/>
              <a:t>hỏi</a:t>
            </a:r>
            <a:r>
              <a:rPr lang="en-US" sz="2800" dirty="0"/>
              <a:t> </a:t>
            </a:r>
            <a:r>
              <a:rPr lang="en-US" sz="2800" dirty="0" err="1"/>
              <a:t>số</a:t>
            </a:r>
            <a:r>
              <a:rPr lang="en-US" sz="2800" dirty="0"/>
              <a:t> 3.</a:t>
            </a:r>
          </a:p>
        </p:txBody>
      </p:sp>
      <p:sp>
        <p:nvSpPr>
          <p:cNvPr id="9" name="TextBox 8"/>
          <p:cNvSpPr txBox="1"/>
          <p:nvPr/>
        </p:nvSpPr>
        <p:spPr>
          <a:xfrm>
            <a:off x="1349823" y="4513589"/>
            <a:ext cx="10842172" cy="523220"/>
          </a:xfrm>
          <a:prstGeom prst="rect">
            <a:avLst/>
          </a:prstGeom>
          <a:noFill/>
        </p:spPr>
        <p:txBody>
          <a:bodyPr wrap="square" rtlCol="0">
            <a:spAutoFit/>
          </a:bodyPr>
          <a:lstStyle/>
          <a:p>
            <a:r>
              <a:rPr lang="en-US" sz="2800" dirty="0" err="1"/>
              <a:t>Đọc</a:t>
            </a:r>
            <a:r>
              <a:rPr lang="en-US" sz="2800" dirty="0"/>
              <a:t> </a:t>
            </a:r>
            <a:r>
              <a:rPr lang="en-US" sz="2800" dirty="0" err="1"/>
              <a:t>thầm</a:t>
            </a:r>
            <a:r>
              <a:rPr lang="en-US" sz="2800" dirty="0"/>
              <a:t> </a:t>
            </a:r>
            <a:r>
              <a:rPr lang="en-US" sz="2800" dirty="0" err="1"/>
              <a:t>đoạn</a:t>
            </a:r>
            <a:r>
              <a:rPr lang="en-US" sz="2800" dirty="0"/>
              <a:t> 3, </a:t>
            </a:r>
            <a:r>
              <a:rPr lang="en-US" sz="2800" dirty="0" err="1"/>
              <a:t>làm</a:t>
            </a:r>
            <a:r>
              <a:rPr lang="en-US" sz="2800" dirty="0"/>
              <a:t> </a:t>
            </a:r>
            <a:r>
              <a:rPr lang="en-US" sz="2800" dirty="0" err="1"/>
              <a:t>việc</a:t>
            </a:r>
            <a:r>
              <a:rPr lang="en-US" sz="2800" dirty="0"/>
              <a:t> </a:t>
            </a:r>
            <a:r>
              <a:rPr lang="en-US" sz="2800" dirty="0" err="1"/>
              <a:t>nhóm</a:t>
            </a:r>
            <a:r>
              <a:rPr lang="en-US" sz="2800" dirty="0"/>
              <a:t> </a:t>
            </a:r>
            <a:r>
              <a:rPr lang="en-US" sz="2800" dirty="0" err="1"/>
              <a:t>dùng</a:t>
            </a:r>
            <a:r>
              <a:rPr lang="en-US" sz="2800" dirty="0"/>
              <a:t> </a:t>
            </a:r>
            <a:r>
              <a:rPr lang="en-US" sz="2800" dirty="0" err="1"/>
              <a:t>sơ</a:t>
            </a:r>
            <a:r>
              <a:rPr lang="en-US" sz="2800" dirty="0"/>
              <a:t> </a:t>
            </a:r>
            <a:r>
              <a:rPr lang="en-US" sz="2800" dirty="0" err="1"/>
              <a:t>đồ</a:t>
            </a:r>
            <a:r>
              <a:rPr lang="en-US" sz="2800" dirty="0"/>
              <a:t> </a:t>
            </a:r>
            <a:r>
              <a:rPr lang="en-US" sz="2800" dirty="0" err="1"/>
              <a:t>tư</a:t>
            </a:r>
            <a:r>
              <a:rPr lang="en-US" sz="2800" dirty="0"/>
              <a:t> </a:t>
            </a:r>
            <a:r>
              <a:rPr lang="en-US" sz="2800" dirty="0" err="1"/>
              <a:t>duy</a:t>
            </a:r>
            <a:r>
              <a:rPr lang="en-US" sz="2800" dirty="0"/>
              <a:t> </a:t>
            </a:r>
            <a:r>
              <a:rPr lang="en-US" sz="2800" dirty="0" err="1"/>
              <a:t>trả</a:t>
            </a:r>
            <a:r>
              <a:rPr lang="en-US" sz="2800" dirty="0"/>
              <a:t> </a:t>
            </a:r>
            <a:r>
              <a:rPr lang="en-US" sz="2800" dirty="0" err="1"/>
              <a:t>lời</a:t>
            </a:r>
            <a:r>
              <a:rPr lang="en-US" sz="2800" dirty="0"/>
              <a:t> </a:t>
            </a:r>
            <a:r>
              <a:rPr lang="en-US" sz="2800" dirty="0" err="1"/>
              <a:t>câu</a:t>
            </a:r>
            <a:r>
              <a:rPr lang="en-US" sz="2800" dirty="0"/>
              <a:t> </a:t>
            </a:r>
            <a:r>
              <a:rPr lang="en-US" sz="2800" dirty="0" err="1"/>
              <a:t>hỏi</a:t>
            </a:r>
            <a:r>
              <a:rPr lang="en-US" sz="2800" dirty="0"/>
              <a:t> </a:t>
            </a:r>
            <a:r>
              <a:rPr lang="en-US" sz="2800" dirty="0" err="1"/>
              <a:t>số</a:t>
            </a:r>
            <a:r>
              <a:rPr lang="en-US" sz="2800" dirty="0"/>
              <a:t> 4.</a:t>
            </a:r>
          </a:p>
        </p:txBody>
      </p:sp>
      <p:sp>
        <p:nvSpPr>
          <p:cNvPr id="12" name="TextBox 11"/>
          <p:cNvSpPr txBox="1"/>
          <p:nvPr/>
        </p:nvSpPr>
        <p:spPr>
          <a:xfrm>
            <a:off x="1349823" y="5515781"/>
            <a:ext cx="10842172" cy="1384995"/>
          </a:xfrm>
          <a:prstGeom prst="rect">
            <a:avLst/>
          </a:prstGeom>
          <a:noFill/>
        </p:spPr>
        <p:txBody>
          <a:bodyPr wrap="square" rtlCol="0">
            <a:spAutoFit/>
          </a:bodyPr>
          <a:lstStyle/>
          <a:p>
            <a:r>
              <a:rPr lang="en-US" sz="2800" dirty="0" err="1"/>
              <a:t>Thảo</a:t>
            </a:r>
            <a:r>
              <a:rPr lang="en-US" sz="2800" dirty="0"/>
              <a:t> </a:t>
            </a:r>
            <a:r>
              <a:rPr lang="en-US" sz="2800" dirty="0" err="1"/>
              <a:t>luận</a:t>
            </a:r>
            <a:r>
              <a:rPr lang="en-US" sz="2800" dirty="0"/>
              <a:t> </a:t>
            </a:r>
            <a:r>
              <a:rPr lang="en-US" sz="2800" dirty="0" err="1"/>
              <a:t>nhóm</a:t>
            </a:r>
            <a:r>
              <a:rPr lang="en-US" sz="2800" dirty="0"/>
              <a:t>, </a:t>
            </a:r>
            <a:r>
              <a:rPr lang="en-US" sz="2800" dirty="0" err="1"/>
              <a:t>Làm</a:t>
            </a:r>
            <a:r>
              <a:rPr lang="en-US" sz="2800" dirty="0"/>
              <a:t> </a:t>
            </a:r>
            <a:r>
              <a:rPr lang="en-US" sz="2800" dirty="0" err="1"/>
              <a:t>việc</a:t>
            </a:r>
            <a:r>
              <a:rPr lang="en-US" sz="2800" dirty="0"/>
              <a:t> </a:t>
            </a:r>
            <a:r>
              <a:rPr lang="en-US" sz="2800" dirty="0" err="1"/>
              <a:t>cá</a:t>
            </a:r>
            <a:r>
              <a:rPr lang="en-US" sz="2800" dirty="0"/>
              <a:t> </a:t>
            </a:r>
            <a:r>
              <a:rPr lang="en-US" sz="2800" dirty="0" err="1"/>
              <a:t>nhân</a:t>
            </a:r>
            <a:r>
              <a:rPr lang="en-US" sz="2800" dirty="0"/>
              <a:t> </a:t>
            </a:r>
            <a:r>
              <a:rPr lang="en-US" sz="2800" dirty="0" err="1"/>
              <a:t>trả</a:t>
            </a:r>
            <a:r>
              <a:rPr lang="en-US" sz="2800" dirty="0"/>
              <a:t> </a:t>
            </a:r>
            <a:r>
              <a:rPr lang="en-US" sz="2800" dirty="0" err="1"/>
              <a:t>lời</a:t>
            </a:r>
            <a:r>
              <a:rPr lang="en-US" sz="2800" dirty="0"/>
              <a:t> </a:t>
            </a:r>
            <a:r>
              <a:rPr lang="en-US" sz="2800" dirty="0" err="1"/>
              <a:t>câu</a:t>
            </a:r>
            <a:r>
              <a:rPr lang="en-US" sz="2800" dirty="0"/>
              <a:t> </a:t>
            </a:r>
            <a:r>
              <a:rPr lang="en-US" sz="2800" dirty="0" err="1"/>
              <a:t>hỏi</a:t>
            </a:r>
            <a:r>
              <a:rPr lang="en-US" sz="2800" dirty="0"/>
              <a:t> </a:t>
            </a:r>
            <a:r>
              <a:rPr lang="en-US" sz="2800" dirty="0" err="1"/>
              <a:t>số</a:t>
            </a:r>
            <a:r>
              <a:rPr lang="en-US" sz="2800" dirty="0"/>
              <a:t> 1 </a:t>
            </a:r>
            <a:r>
              <a:rPr lang="en-US" sz="2800" dirty="0" err="1"/>
              <a:t>sau</a:t>
            </a:r>
            <a:r>
              <a:rPr lang="en-US" sz="2800" dirty="0"/>
              <a:t> </a:t>
            </a:r>
            <a:r>
              <a:rPr lang="en-US" sz="2800" dirty="0" err="1"/>
              <a:t>đó</a:t>
            </a:r>
            <a:r>
              <a:rPr lang="en-US" sz="2800" dirty="0"/>
              <a:t> chia </a:t>
            </a:r>
            <a:r>
              <a:rPr lang="en-US" sz="2800" dirty="0" err="1"/>
              <a:t>sẻ</a:t>
            </a:r>
            <a:r>
              <a:rPr lang="en-US" sz="2800" dirty="0"/>
              <a:t> </a:t>
            </a:r>
            <a:r>
              <a:rPr lang="en-US" sz="2800" dirty="0" err="1"/>
              <a:t>với</a:t>
            </a:r>
            <a:r>
              <a:rPr lang="en-US" sz="2800" dirty="0"/>
              <a:t> </a:t>
            </a:r>
            <a:r>
              <a:rPr lang="en-US" sz="2800" dirty="0" err="1"/>
              <a:t>các</a:t>
            </a:r>
            <a:r>
              <a:rPr lang="en-US" sz="2800" dirty="0"/>
              <a:t> </a:t>
            </a:r>
            <a:r>
              <a:rPr lang="en-US" sz="2800" dirty="0" err="1"/>
              <a:t>thành</a:t>
            </a:r>
            <a:r>
              <a:rPr lang="en-US" sz="2800" dirty="0"/>
              <a:t> </a:t>
            </a:r>
            <a:r>
              <a:rPr lang="en-US" sz="2800" dirty="0" err="1"/>
              <a:t>viên</a:t>
            </a:r>
            <a:r>
              <a:rPr lang="en-US" sz="2800" dirty="0"/>
              <a:t> </a:t>
            </a:r>
            <a:r>
              <a:rPr lang="en-US" sz="2800" dirty="0" err="1"/>
              <a:t>trong</a:t>
            </a:r>
            <a:r>
              <a:rPr lang="en-US" sz="2800" dirty="0"/>
              <a:t> </a:t>
            </a:r>
            <a:r>
              <a:rPr lang="en-US" sz="2800" dirty="0" err="1"/>
              <a:t>nhóm</a:t>
            </a:r>
            <a:r>
              <a:rPr lang="en-US" sz="2800" dirty="0"/>
              <a:t>.</a:t>
            </a:r>
          </a:p>
          <a:p>
            <a:r>
              <a:rPr lang="en-US" sz="2800" dirty="0"/>
              <a:t> </a:t>
            </a:r>
          </a:p>
        </p:txBody>
      </p:sp>
      <p:sp>
        <p:nvSpPr>
          <p:cNvPr id="13" name="Oval 12"/>
          <p:cNvSpPr/>
          <p:nvPr/>
        </p:nvSpPr>
        <p:spPr>
          <a:xfrm>
            <a:off x="-3" y="1117600"/>
            <a:ext cx="1349827" cy="812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Nhóm</a:t>
            </a:r>
            <a:r>
              <a:rPr lang="en-US" sz="2400" dirty="0">
                <a:solidFill>
                  <a:srgbClr val="FF0000"/>
                </a:solidFill>
              </a:rPr>
              <a:t> 1</a:t>
            </a:r>
          </a:p>
        </p:txBody>
      </p:sp>
      <p:sp>
        <p:nvSpPr>
          <p:cNvPr id="37" name="Oval 36"/>
          <p:cNvSpPr/>
          <p:nvPr/>
        </p:nvSpPr>
        <p:spPr>
          <a:xfrm>
            <a:off x="9073" y="2316898"/>
            <a:ext cx="1349827" cy="812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Nhóm</a:t>
            </a:r>
            <a:r>
              <a:rPr lang="en-US" sz="2400" dirty="0">
                <a:solidFill>
                  <a:srgbClr val="FF0000"/>
                </a:solidFill>
              </a:rPr>
              <a:t> 2</a:t>
            </a:r>
          </a:p>
        </p:txBody>
      </p:sp>
      <p:sp>
        <p:nvSpPr>
          <p:cNvPr id="45" name="Oval 44"/>
          <p:cNvSpPr/>
          <p:nvPr/>
        </p:nvSpPr>
        <p:spPr>
          <a:xfrm>
            <a:off x="9073" y="3281915"/>
            <a:ext cx="1349827" cy="812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Nhóm</a:t>
            </a:r>
            <a:r>
              <a:rPr lang="en-US" sz="2400" dirty="0">
                <a:solidFill>
                  <a:srgbClr val="FF0000"/>
                </a:solidFill>
              </a:rPr>
              <a:t> 3</a:t>
            </a:r>
          </a:p>
        </p:txBody>
      </p:sp>
      <p:sp>
        <p:nvSpPr>
          <p:cNvPr id="47" name="Oval 46"/>
          <p:cNvSpPr/>
          <p:nvPr/>
        </p:nvSpPr>
        <p:spPr>
          <a:xfrm>
            <a:off x="-1" y="4368799"/>
            <a:ext cx="1349827" cy="812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Nhóm</a:t>
            </a:r>
            <a:r>
              <a:rPr lang="en-US" sz="2400" dirty="0">
                <a:solidFill>
                  <a:srgbClr val="FF0000"/>
                </a:solidFill>
              </a:rPr>
              <a:t> 4</a:t>
            </a:r>
          </a:p>
        </p:txBody>
      </p:sp>
      <p:sp>
        <p:nvSpPr>
          <p:cNvPr id="49" name="Oval 48"/>
          <p:cNvSpPr/>
          <p:nvPr/>
        </p:nvSpPr>
        <p:spPr>
          <a:xfrm>
            <a:off x="-4" y="5337420"/>
            <a:ext cx="1349827" cy="8128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Nhóm</a:t>
            </a:r>
            <a:r>
              <a:rPr lang="en-US" sz="2400" dirty="0">
                <a:solidFill>
                  <a:srgbClr val="FF0000"/>
                </a:solidFill>
              </a:rPr>
              <a:t> 5</a:t>
            </a:r>
          </a:p>
        </p:txBody>
      </p:sp>
      <p:sp>
        <p:nvSpPr>
          <p:cNvPr id="14" name="TextBox 13"/>
          <p:cNvSpPr txBox="1"/>
          <p:nvPr/>
        </p:nvSpPr>
        <p:spPr>
          <a:xfrm>
            <a:off x="1074057" y="318739"/>
            <a:ext cx="5696852" cy="646331"/>
          </a:xfrm>
          <a:prstGeom prst="rect">
            <a:avLst/>
          </a:prstGeom>
          <a:solidFill>
            <a:srgbClr val="FFFF00"/>
          </a:solidFill>
        </p:spPr>
        <p:txBody>
          <a:bodyPr wrap="square" rtlCol="0">
            <a:spAutoFit/>
          </a:bodyPr>
          <a:lstStyle/>
          <a:p>
            <a:r>
              <a:rPr lang="en-US" sz="3600" dirty="0"/>
              <a:t>VÒNG 1: NHÓM CHUYÊN GIA</a:t>
            </a:r>
          </a:p>
        </p:txBody>
      </p:sp>
    </p:spTree>
    <p:extLst>
      <p:ext uri="{BB962C8B-B14F-4D97-AF65-F5344CB8AC3E}">
        <p14:creationId xmlns:p14="http://schemas.microsoft.com/office/powerpoint/2010/main" val="20708738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8743" y="311612"/>
            <a:ext cx="5878286" cy="646331"/>
          </a:xfrm>
          <a:prstGeom prst="rect">
            <a:avLst/>
          </a:prstGeom>
          <a:solidFill>
            <a:srgbClr val="FFFF00"/>
          </a:solidFill>
        </p:spPr>
        <p:txBody>
          <a:bodyPr wrap="square" rtlCol="0">
            <a:spAutoFit/>
          </a:bodyPr>
          <a:lstStyle/>
          <a:p>
            <a:r>
              <a:rPr lang="en-US" sz="3600" dirty="0"/>
              <a:t>VÒNG 2: NHÓM MẢNH GHÉP</a:t>
            </a:r>
          </a:p>
        </p:txBody>
      </p:sp>
      <p:sp>
        <p:nvSpPr>
          <p:cNvPr id="5" name="TextBox 4"/>
          <p:cNvSpPr txBox="1"/>
          <p:nvPr/>
        </p:nvSpPr>
        <p:spPr>
          <a:xfrm>
            <a:off x="348343" y="1117600"/>
            <a:ext cx="11321144" cy="523220"/>
          </a:xfrm>
          <a:prstGeom prst="rect">
            <a:avLst/>
          </a:prstGeom>
          <a:noFill/>
        </p:spPr>
        <p:txBody>
          <a:bodyPr wrap="square" rtlCol="0">
            <a:spAutoFit/>
          </a:bodyPr>
          <a:lstStyle/>
          <a:p>
            <a:r>
              <a:rPr lang="en-US" sz="2800" u="sng" dirty="0" err="1"/>
              <a:t>Câu</a:t>
            </a:r>
            <a:r>
              <a:rPr lang="en-US" sz="2800" u="sng" dirty="0"/>
              <a:t> 1: </a:t>
            </a:r>
            <a:r>
              <a:rPr lang="vi-VN" sz="2800" dirty="0"/>
              <a:t>Đoạn văn thứ nhất giới thiệu điều gì về Tạ Quang Bửu?</a:t>
            </a:r>
            <a:endParaRPr lang="en-US" sz="2800" dirty="0"/>
          </a:p>
        </p:txBody>
      </p:sp>
      <p:sp>
        <p:nvSpPr>
          <p:cNvPr id="7" name="TextBox 6"/>
          <p:cNvSpPr txBox="1"/>
          <p:nvPr/>
        </p:nvSpPr>
        <p:spPr>
          <a:xfrm>
            <a:off x="348343" y="1930400"/>
            <a:ext cx="11843657" cy="954107"/>
          </a:xfrm>
          <a:prstGeom prst="rect">
            <a:avLst/>
          </a:prstGeom>
          <a:noFill/>
        </p:spPr>
        <p:txBody>
          <a:bodyPr wrap="square" rtlCol="0">
            <a:spAutoFit/>
          </a:bodyPr>
          <a:lstStyle/>
          <a:p>
            <a:r>
              <a:rPr lang="en-US" sz="2800" u="sng" dirty="0" err="1"/>
              <a:t>Câu</a:t>
            </a:r>
            <a:r>
              <a:rPr lang="en-US" sz="2800" u="sng" dirty="0"/>
              <a:t> 2: </a:t>
            </a:r>
            <a:r>
              <a:rPr lang="vi-VN" sz="2800" dirty="0"/>
              <a:t>Những chi tiết nào cho thấy Tạ Quang Bửu là tấm gương tự học, học suốt đời và học say mê?</a:t>
            </a:r>
            <a:endParaRPr lang="en-US" sz="2800" dirty="0"/>
          </a:p>
        </p:txBody>
      </p:sp>
      <p:sp>
        <p:nvSpPr>
          <p:cNvPr id="8" name="TextBox 7"/>
          <p:cNvSpPr txBox="1"/>
          <p:nvPr/>
        </p:nvSpPr>
        <p:spPr>
          <a:xfrm>
            <a:off x="449943" y="3175667"/>
            <a:ext cx="11742057" cy="954107"/>
          </a:xfrm>
          <a:prstGeom prst="rect">
            <a:avLst/>
          </a:prstGeom>
          <a:noFill/>
        </p:spPr>
        <p:txBody>
          <a:bodyPr wrap="square" rtlCol="0">
            <a:spAutoFit/>
          </a:bodyPr>
          <a:lstStyle/>
          <a:p>
            <a:r>
              <a:rPr lang="en-US" sz="2800" u="sng" dirty="0" err="1"/>
              <a:t>Câu</a:t>
            </a:r>
            <a:r>
              <a:rPr lang="en-US" sz="2800" u="sng" dirty="0"/>
              <a:t> 3: </a:t>
            </a:r>
            <a:r>
              <a:rPr lang="vi-VN" sz="2800" dirty="0"/>
              <a:t>Theo em, vì sao Tạ Quang Bửu nhiều lần được cùng Bác Hồ tiếp các chính khách nước ngoài?</a:t>
            </a:r>
            <a:endParaRPr lang="en-US" sz="2800" dirty="0"/>
          </a:p>
        </p:txBody>
      </p:sp>
      <p:sp>
        <p:nvSpPr>
          <p:cNvPr id="9" name="TextBox 8"/>
          <p:cNvSpPr txBox="1"/>
          <p:nvPr/>
        </p:nvSpPr>
        <p:spPr>
          <a:xfrm>
            <a:off x="449943" y="4368799"/>
            <a:ext cx="11742057" cy="954107"/>
          </a:xfrm>
          <a:prstGeom prst="rect">
            <a:avLst/>
          </a:prstGeom>
          <a:noFill/>
        </p:spPr>
        <p:txBody>
          <a:bodyPr wrap="square" rtlCol="0">
            <a:spAutoFit/>
          </a:bodyPr>
          <a:lstStyle/>
          <a:p>
            <a:r>
              <a:rPr lang="en-US" sz="2800" u="sng" dirty="0" err="1"/>
              <a:t>Câu</a:t>
            </a:r>
            <a:r>
              <a:rPr lang="en-US" sz="2800" u="sng" dirty="0"/>
              <a:t> 4: </a:t>
            </a:r>
            <a:r>
              <a:rPr lang="vi-VN" sz="2800" dirty="0"/>
              <a:t>Sự đa tài, uyên bác của Tạ Quang Bửu được thể hiện như thế nào?</a:t>
            </a:r>
            <a:endParaRPr lang="en-US" sz="2800" dirty="0"/>
          </a:p>
        </p:txBody>
      </p:sp>
      <p:sp>
        <p:nvSpPr>
          <p:cNvPr id="12" name="TextBox 11"/>
          <p:cNvSpPr txBox="1"/>
          <p:nvPr/>
        </p:nvSpPr>
        <p:spPr>
          <a:xfrm>
            <a:off x="449943" y="5457371"/>
            <a:ext cx="11742054" cy="523220"/>
          </a:xfrm>
          <a:prstGeom prst="rect">
            <a:avLst/>
          </a:prstGeom>
          <a:noFill/>
        </p:spPr>
        <p:txBody>
          <a:bodyPr wrap="square" rtlCol="0">
            <a:spAutoFit/>
          </a:bodyPr>
          <a:lstStyle/>
          <a:p>
            <a:r>
              <a:rPr lang="en-US" sz="2800" u="sng" dirty="0" err="1"/>
              <a:t>Câu</a:t>
            </a:r>
            <a:r>
              <a:rPr lang="en-US" sz="2800" u="sng" dirty="0"/>
              <a:t> 5: </a:t>
            </a:r>
            <a:r>
              <a:rPr lang="vi-VN" sz="2800" dirty="0"/>
              <a:t>Tài năng, công lao của Tạ Quang Bửu được ghi nhận thế nào?</a:t>
            </a:r>
            <a:endParaRPr lang="en-US" sz="2800" dirty="0"/>
          </a:p>
        </p:txBody>
      </p:sp>
      <p:sp>
        <p:nvSpPr>
          <p:cNvPr id="10" name="Oval Callout 9"/>
          <p:cNvSpPr/>
          <p:nvPr/>
        </p:nvSpPr>
        <p:spPr>
          <a:xfrm>
            <a:off x="8287655" y="42969"/>
            <a:ext cx="2757715" cy="950686"/>
          </a:xfrm>
          <a:prstGeom prst="wedgeEllipse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Nhóm</a:t>
            </a:r>
            <a:r>
              <a:rPr lang="en-US" sz="3600" dirty="0"/>
              <a:t> 5</a:t>
            </a:r>
          </a:p>
        </p:txBody>
      </p:sp>
    </p:spTree>
    <p:extLst>
      <p:ext uri="{BB962C8B-B14F-4D97-AF65-F5344CB8AC3E}">
        <p14:creationId xmlns:p14="http://schemas.microsoft.com/office/powerpoint/2010/main" val="29749357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8743" y="311612"/>
            <a:ext cx="7605485" cy="646331"/>
          </a:xfrm>
          <a:prstGeom prst="rect">
            <a:avLst/>
          </a:prstGeom>
          <a:solidFill>
            <a:srgbClr val="FFFF00"/>
          </a:solidFill>
        </p:spPr>
        <p:txBody>
          <a:bodyPr wrap="square" rtlCol="0">
            <a:spAutoFit/>
          </a:bodyPr>
          <a:lstStyle/>
          <a:p>
            <a:r>
              <a:rPr lang="en-US" sz="3600" dirty="0" err="1"/>
              <a:t>Thảo</a:t>
            </a:r>
            <a:r>
              <a:rPr lang="en-US" sz="3600" dirty="0"/>
              <a:t> </a:t>
            </a:r>
            <a:r>
              <a:rPr lang="en-US" sz="3600" dirty="0" err="1"/>
              <a:t>luận</a:t>
            </a:r>
            <a:r>
              <a:rPr lang="en-US" sz="3600" dirty="0"/>
              <a:t> </a:t>
            </a:r>
            <a:r>
              <a:rPr lang="en-US" sz="3600" dirty="0" err="1"/>
              <a:t>theo</a:t>
            </a:r>
            <a:r>
              <a:rPr lang="en-US" sz="3600" dirty="0"/>
              <a:t> </a:t>
            </a:r>
            <a:r>
              <a:rPr lang="en-US" sz="3600" dirty="0" err="1"/>
              <a:t>Kĩ</a:t>
            </a:r>
            <a:r>
              <a:rPr lang="en-US" sz="3600" dirty="0"/>
              <a:t> </a:t>
            </a:r>
            <a:r>
              <a:rPr lang="en-US" sz="3600" dirty="0" err="1"/>
              <a:t>thuật</a:t>
            </a:r>
            <a:r>
              <a:rPr lang="en-US" sz="3600" dirty="0"/>
              <a:t> </a:t>
            </a:r>
            <a:r>
              <a:rPr lang="en-US" sz="3600" dirty="0" err="1"/>
              <a:t>mảnh</a:t>
            </a:r>
            <a:r>
              <a:rPr lang="en-US" sz="3600" dirty="0"/>
              <a:t> </a:t>
            </a:r>
            <a:r>
              <a:rPr lang="en-US" sz="3600" dirty="0" err="1"/>
              <a:t>ghép</a:t>
            </a:r>
            <a:endParaRPr lang="en-US" sz="3600" dirty="0"/>
          </a:p>
        </p:txBody>
      </p:sp>
      <p:sp>
        <p:nvSpPr>
          <p:cNvPr id="5" name="TextBox 4"/>
          <p:cNvSpPr txBox="1"/>
          <p:nvPr/>
        </p:nvSpPr>
        <p:spPr>
          <a:xfrm>
            <a:off x="348343" y="1117600"/>
            <a:ext cx="11321144" cy="523220"/>
          </a:xfrm>
          <a:prstGeom prst="rect">
            <a:avLst/>
          </a:prstGeom>
          <a:noFill/>
        </p:spPr>
        <p:txBody>
          <a:bodyPr wrap="square" rtlCol="0">
            <a:spAutoFit/>
          </a:bodyPr>
          <a:lstStyle/>
          <a:p>
            <a:r>
              <a:rPr lang="en-US" sz="2800" u="sng" dirty="0" err="1"/>
              <a:t>Câu</a:t>
            </a:r>
            <a:r>
              <a:rPr lang="en-US" sz="2800" u="sng" dirty="0"/>
              <a:t> 1: </a:t>
            </a:r>
            <a:r>
              <a:rPr lang="vi-VN" sz="2800" dirty="0"/>
              <a:t>Đoạn văn thứ nhất giới thiệu điều gì về Tạ Quang Bửu?</a:t>
            </a:r>
            <a:endParaRPr lang="en-US" sz="2800" dirty="0"/>
          </a:p>
        </p:txBody>
      </p:sp>
      <p:sp>
        <p:nvSpPr>
          <p:cNvPr id="7" name="TextBox 6"/>
          <p:cNvSpPr txBox="1"/>
          <p:nvPr/>
        </p:nvSpPr>
        <p:spPr>
          <a:xfrm>
            <a:off x="348343" y="1930400"/>
            <a:ext cx="11843657" cy="954107"/>
          </a:xfrm>
          <a:prstGeom prst="rect">
            <a:avLst/>
          </a:prstGeom>
          <a:noFill/>
        </p:spPr>
        <p:txBody>
          <a:bodyPr wrap="square" rtlCol="0">
            <a:spAutoFit/>
          </a:bodyPr>
          <a:lstStyle/>
          <a:p>
            <a:r>
              <a:rPr lang="en-US" sz="2800" u="sng" dirty="0" err="1"/>
              <a:t>Câu</a:t>
            </a:r>
            <a:r>
              <a:rPr lang="en-US" sz="2800" u="sng" dirty="0"/>
              <a:t> 2: </a:t>
            </a:r>
            <a:r>
              <a:rPr lang="vi-VN" sz="2800" dirty="0"/>
              <a:t>Những chi tiết nào cho thấy Tạ Quang Bửu là tấm gương tự học, học suốt đời và học say mê?</a:t>
            </a:r>
            <a:endParaRPr lang="en-US" sz="2800" dirty="0"/>
          </a:p>
        </p:txBody>
      </p:sp>
      <p:sp>
        <p:nvSpPr>
          <p:cNvPr id="8" name="TextBox 7"/>
          <p:cNvSpPr txBox="1"/>
          <p:nvPr/>
        </p:nvSpPr>
        <p:spPr>
          <a:xfrm>
            <a:off x="449943" y="3175667"/>
            <a:ext cx="11742057" cy="954107"/>
          </a:xfrm>
          <a:prstGeom prst="rect">
            <a:avLst/>
          </a:prstGeom>
          <a:noFill/>
        </p:spPr>
        <p:txBody>
          <a:bodyPr wrap="square" rtlCol="0">
            <a:spAutoFit/>
          </a:bodyPr>
          <a:lstStyle/>
          <a:p>
            <a:r>
              <a:rPr lang="en-US" sz="2800" u="sng" dirty="0" err="1"/>
              <a:t>Câu</a:t>
            </a:r>
            <a:r>
              <a:rPr lang="en-US" sz="2800" u="sng" dirty="0"/>
              <a:t> 3: </a:t>
            </a:r>
            <a:r>
              <a:rPr lang="vi-VN" sz="2800" dirty="0"/>
              <a:t>Theo em, vì sao Tạ Quang Bửu nhiều lần được cùng Bác Hồ tiếp các chính khách nước ngoài?</a:t>
            </a:r>
            <a:endParaRPr lang="en-US" sz="2800" dirty="0"/>
          </a:p>
        </p:txBody>
      </p:sp>
      <p:sp>
        <p:nvSpPr>
          <p:cNvPr id="9" name="TextBox 8"/>
          <p:cNvSpPr txBox="1"/>
          <p:nvPr/>
        </p:nvSpPr>
        <p:spPr>
          <a:xfrm>
            <a:off x="449943" y="4368799"/>
            <a:ext cx="11742057" cy="954107"/>
          </a:xfrm>
          <a:prstGeom prst="rect">
            <a:avLst/>
          </a:prstGeom>
          <a:noFill/>
        </p:spPr>
        <p:txBody>
          <a:bodyPr wrap="square" rtlCol="0">
            <a:spAutoFit/>
          </a:bodyPr>
          <a:lstStyle/>
          <a:p>
            <a:r>
              <a:rPr lang="en-US" sz="2800" u="sng" dirty="0" err="1"/>
              <a:t>Câu</a:t>
            </a:r>
            <a:r>
              <a:rPr lang="en-US" sz="2800" u="sng" dirty="0"/>
              <a:t> 4: </a:t>
            </a:r>
            <a:r>
              <a:rPr lang="vi-VN" sz="2800" dirty="0"/>
              <a:t>Sự đa tài, uyên bác của Tạ Quang Bửu được thể hiện như thế nào?</a:t>
            </a:r>
            <a:endParaRPr lang="en-US" sz="2800" dirty="0"/>
          </a:p>
        </p:txBody>
      </p:sp>
      <p:sp>
        <p:nvSpPr>
          <p:cNvPr id="12" name="TextBox 11"/>
          <p:cNvSpPr txBox="1"/>
          <p:nvPr/>
        </p:nvSpPr>
        <p:spPr>
          <a:xfrm>
            <a:off x="449943" y="5457371"/>
            <a:ext cx="11742054" cy="523220"/>
          </a:xfrm>
          <a:prstGeom prst="rect">
            <a:avLst/>
          </a:prstGeom>
          <a:noFill/>
        </p:spPr>
        <p:txBody>
          <a:bodyPr wrap="square" rtlCol="0">
            <a:spAutoFit/>
          </a:bodyPr>
          <a:lstStyle/>
          <a:p>
            <a:r>
              <a:rPr lang="en-US" sz="2800" u="sng" dirty="0" err="1"/>
              <a:t>Câu</a:t>
            </a:r>
            <a:r>
              <a:rPr lang="en-US" sz="2800" u="sng" dirty="0"/>
              <a:t> 5: </a:t>
            </a:r>
            <a:r>
              <a:rPr lang="vi-VN" sz="2800" dirty="0"/>
              <a:t>Tài năng, công lao của Tạ Quang Bửu được ghi nhận thế nào?</a:t>
            </a:r>
            <a:endParaRPr lang="en-US" sz="2800" dirty="0"/>
          </a:p>
        </p:txBody>
      </p:sp>
    </p:spTree>
    <p:extLst>
      <p:ext uri="{BB962C8B-B14F-4D97-AF65-F5344CB8AC3E}">
        <p14:creationId xmlns:p14="http://schemas.microsoft.com/office/powerpoint/2010/main" val="2715272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4" y="255811"/>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Đoạn văn thứ nhất giới thiệu điều gì về Tạ Quang Bửu?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148725" y="91574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519680" y="3147689"/>
            <a:ext cx="7264400" cy="2553891"/>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Đoạn văn thứ nhất giới thiệu về quê quán và gia đình Tạ Quang Bửu, đồng thời giới thiệu khái quát về sự nghiệp của ông.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15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943" y="1"/>
            <a:ext cx="5965371" cy="342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943" y="3788229"/>
            <a:ext cx="5965371" cy="29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38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circle(in)">
                                      <p:cBhvr>
                                        <p:cTn id="14" dur="2000"/>
                                        <p:tgtEl>
                                          <p:spTgt spid="512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circle(in)">
                                      <p:cBhvr>
                                        <p:cTn id="19"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95819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D71A6A2-C26E-EC96-BB9B-A44C3431EC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4" name="TextBox 3">
            <a:extLst>
              <a:ext uri="{FF2B5EF4-FFF2-40B4-BE49-F238E27FC236}">
                <a16:creationId xmlns:a16="http://schemas.microsoft.com/office/drawing/2014/main" id="{1270016F-997F-6FCE-52AD-F7B50A0A4DD5}"/>
              </a:ext>
            </a:extLst>
          </p:cNvPr>
          <p:cNvSpPr txBox="1"/>
          <p:nvPr/>
        </p:nvSpPr>
        <p:spPr>
          <a:xfrm>
            <a:off x="273132" y="3361049"/>
            <a:ext cx="5130141" cy="337113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24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pic>
        <p:nvPicPr>
          <p:cNvPr id="5" name="Picture 4">
            <a:extLst>
              <a:ext uri="{FF2B5EF4-FFF2-40B4-BE49-F238E27FC236}">
                <a16:creationId xmlns:a16="http://schemas.microsoft.com/office/drawing/2014/main" id="{DC81DEB5-0E13-98CA-B5A1-91D538C98F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6" name="TextBox 5">
            <a:extLst>
              <a:ext uri="{FF2B5EF4-FFF2-40B4-BE49-F238E27FC236}">
                <a16:creationId xmlns:a16="http://schemas.microsoft.com/office/drawing/2014/main" id="{14B9C200-D93F-E116-7200-6E9B52598EB0}"/>
              </a:ext>
            </a:extLst>
          </p:cNvPr>
          <p:cNvSpPr txBox="1"/>
          <p:nvPr/>
        </p:nvSpPr>
        <p:spPr>
          <a:xfrm>
            <a:off x="6360954" y="3361049"/>
            <a:ext cx="5285150" cy="3371136"/>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3200" b="1" dirty="0">
                <a:latin typeface="Cambria" panose="02040503050406030204" pitchFamily="18" charset="0"/>
                <a:ea typeface="Cambria" panose="02040503050406030204" pitchFamily="18" charset="0"/>
              </a:rPr>
              <a:t>Biểu hiện của việc học suốt đời và say mê thể hiện ở chi tiết: </a:t>
            </a:r>
            <a:r>
              <a:rPr lang="vi-VN" sz="32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3</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Theo em, vì sao Tạ Quang Bửu nhiều lần được cùng Bác Hồ tiếp các chính khách nước ngoài?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794000" y="3249289"/>
            <a:ext cx="7264400" cy="3098721"/>
          </a:xfrm>
          <a:prstGeom prst="roundRect">
            <a:avLst/>
          </a:prstGeom>
          <a:solidFill>
            <a:srgbClr val="FFFF00"/>
          </a:solidFill>
          <a:ln w="25400" cap="flat" cmpd="sng" algn="ctr">
            <a:solidFill>
              <a:srgbClr val="FFFFFF"/>
            </a:solidFill>
            <a:prstDash val="solid"/>
          </a:ln>
          <a:effectLst/>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Tạ Quang Bửu nhiều lần được cùng Bác Hồ tiếp các chính khách nước ngoài vì ông rất giỏi ngoại ngữ.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484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63771" cy="362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5486400" cy="290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58532"/>
            <a:ext cx="5863770" cy="2999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086" y="3309257"/>
            <a:ext cx="6008914" cy="354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564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246742" y="-800008"/>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4</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Sự đa tài, uyên bác của Tạ Quang Bửu được thể hiện như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092960" y="3249289"/>
            <a:ext cx="8910320" cy="3507343"/>
          </a:xfrm>
          <a:prstGeom prst="roundRect">
            <a:avLst/>
          </a:prstGeom>
          <a:solidFill>
            <a:schemeClr val="accent2">
              <a:lumMod val="20000"/>
              <a:lumOff val="80000"/>
            </a:schemeClr>
          </a:solidFill>
          <a:ln w="25400" cap="flat" cmpd="sng" algn="ctr">
            <a:solidFill>
              <a:srgbClr val="FFFFFF"/>
            </a:solidFill>
            <a:prstDash val="solid"/>
          </a:ln>
          <a:effectLst/>
        </p:spPr>
        <p:txBody>
          <a:bodyPr wrap="square">
            <a:spAutoFit/>
          </a:bodyPr>
          <a:lstStyle/>
          <a:p>
            <a:pPr lvl="0" algn="just"/>
            <a:r>
              <a:rPr lang="vi-VN" sz="4000">
                <a:solidFill>
                  <a:prstClr val="black"/>
                </a:solidFill>
                <a:latin typeface="Cambria" panose="02040503050406030204" pitchFamily="18" charset="0"/>
                <a:ea typeface="Cambria" panose="02040503050406030204" pitchFamily="18" charset="0"/>
              </a:rPr>
              <a:t>Ông xuất sắc ở nhiều lĩnh vực: toán, lí, hoá, sinh, triết học, đặc biệt là ngoại ngữ. Ông còn có hiểu biết sâu rộng về âm nhạc, hội hoạ, kiến trúc, thể thao,... Ông được coi là “Lê Quý Đôn thời nay”</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7671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06" y="-305146"/>
            <a:ext cx="7975600" cy="7352426"/>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477746" y="2229865"/>
            <a:ext cx="595208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Lê</a:t>
            </a:r>
            <a:r>
              <a:rPr kumimoji="0" lang="en-US" sz="2200" b="1" i="1"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1" i="1"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Quý</a:t>
            </a:r>
            <a:r>
              <a:rPr kumimoji="0" lang="en-US" sz="2200" b="1" i="1"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b="1" i="1"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Đôn</a:t>
            </a:r>
            <a:r>
              <a:rPr kumimoji="0" lang="vi-VN" sz="2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vi-VN" sz="22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2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1726-1784</a:t>
            </a:r>
            <a:r>
              <a:rPr kumimoji="0" lang="vi-VN" sz="22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2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tên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lúc</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nhỏ</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Lê</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Danh</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Phương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vi-VN" sz="22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là </a:t>
            </a:r>
            <a:r>
              <a:rPr kumimoji="0" lang="en-US" sz="2200" i="1"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vị</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quan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thời</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Lê</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Trung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Hưng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cũng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nhà</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văn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mệnh</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danh</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Nhà</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bác</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học</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lớn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Việt</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Nam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thời</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phong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kiến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Ông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có</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đóng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góp</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to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lớn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vào</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kho</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tàng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văn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hoá</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dân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tộc</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làm</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rạng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rỡ</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nền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văn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hiến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nước</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nhà</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cho</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ngày</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nay,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nhiều</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ngành</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khoa</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học</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nước</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phải</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kế</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thừa</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thành</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tựu</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lớn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lao</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ông</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để</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phát</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huy</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phát</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200" i="1"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triển</a:t>
            </a:r>
            <a:r>
              <a:rPr kumimoji="0" lang="en-US" sz="2200" i="1"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799" y="0"/>
            <a:ext cx="53993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402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601C8D8-DE77-4CBD-1D01-236AD61CC46C}"/>
              </a:ext>
            </a:extLst>
          </p:cNvPr>
          <p:cNvPicPr>
            <a:picLocks noChangeAspect="1"/>
          </p:cNvPicPr>
          <p:nvPr/>
        </p:nvPicPr>
        <p:blipFill>
          <a:blip r:embed="rId3"/>
          <a:stretch>
            <a:fillRect/>
          </a:stretch>
        </p:blipFill>
        <p:spPr>
          <a:xfrm rot="21145490">
            <a:off x="5580769" y="-557320"/>
            <a:ext cx="2737341" cy="2603218"/>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2EC4C5C-CB1D-9EF0-F3C0-4915B81938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
        <p:nvSpPr>
          <p:cNvPr id="4" name="TextBox 3"/>
          <p:cNvSpPr txBox="1"/>
          <p:nvPr/>
        </p:nvSpPr>
        <p:spPr>
          <a:xfrm rot="21253055">
            <a:off x="3500042" y="2222195"/>
            <a:ext cx="4723397" cy="1938992"/>
          </a:xfrm>
          <a:prstGeom prst="rect">
            <a:avLst/>
          </a:prstGeom>
          <a:noFill/>
        </p:spPr>
        <p:txBody>
          <a:bodyPr wrap="square" rtlCol="0">
            <a:spAutoFit/>
          </a:bodyPr>
          <a:lstStyle/>
          <a:p>
            <a:pPr algn="ctr"/>
            <a:r>
              <a:rPr lang="en-US" sz="6000" b="1" dirty="0" err="1">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Trò</a:t>
            </a:r>
            <a:r>
              <a:rPr lang="en-US" sz="6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a:t>
            </a:r>
            <a:r>
              <a:rPr lang="en-US" sz="6000" b="1" dirty="0" err="1">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chơi</a:t>
            </a:r>
            <a:r>
              <a:rPr lang="en-US" sz="6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a:t>
            </a:r>
          </a:p>
          <a:p>
            <a:r>
              <a:rPr lang="en-US" sz="6000" b="1" i="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“PÍT HAY HỎI”</a:t>
            </a:r>
          </a:p>
        </p:txBody>
      </p:sp>
    </p:spTree>
    <p:extLst>
      <p:ext uri="{BB962C8B-B14F-4D97-AF65-F5344CB8AC3E}">
        <p14:creationId xmlns:p14="http://schemas.microsoft.com/office/powerpoint/2010/main" val="375322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4">
                                            <p:txEl>
                                              <p:pRg st="1" end="1"/>
                                            </p:txEl>
                                          </p:spTgt>
                                        </p:tgtEl>
                                        <p:attrNameLst>
                                          <p:attrName>r</p:attrName>
                                        </p:attrNameLst>
                                      </p:cBhvr>
                                    </p:animRot>
                                    <p:animRot by="-240000">
                                      <p:cBhvr>
                                        <p:cTn id="14" dur="200" fill="hold">
                                          <p:stCondLst>
                                            <p:cond delay="200"/>
                                          </p:stCondLst>
                                        </p:cTn>
                                        <p:tgtEl>
                                          <p:spTgt spid="4">
                                            <p:txEl>
                                              <p:pRg st="1" end="1"/>
                                            </p:txEl>
                                          </p:spTgt>
                                        </p:tgtEl>
                                        <p:attrNameLst>
                                          <p:attrName>r</p:attrName>
                                        </p:attrNameLst>
                                      </p:cBhvr>
                                    </p:animRot>
                                    <p:animRot by="240000">
                                      <p:cBhvr>
                                        <p:cTn id="15" dur="200" fill="hold">
                                          <p:stCondLst>
                                            <p:cond delay="400"/>
                                          </p:stCondLst>
                                        </p:cTn>
                                        <p:tgtEl>
                                          <p:spTgt spid="4">
                                            <p:txEl>
                                              <p:pRg st="1" end="1"/>
                                            </p:txEl>
                                          </p:spTgt>
                                        </p:tgtEl>
                                        <p:attrNameLst>
                                          <p:attrName>r</p:attrName>
                                        </p:attrNameLst>
                                      </p:cBhvr>
                                    </p:animRot>
                                    <p:animRot by="-240000">
                                      <p:cBhvr>
                                        <p:cTn id="16" dur="200" fill="hold">
                                          <p:stCondLst>
                                            <p:cond delay="600"/>
                                          </p:stCondLst>
                                        </p:cTn>
                                        <p:tgtEl>
                                          <p:spTgt spid="4">
                                            <p:txEl>
                                              <p:pRg st="1" end="1"/>
                                            </p:txEl>
                                          </p:spTgt>
                                        </p:tgtEl>
                                        <p:attrNameLst>
                                          <p:attrName>r</p:attrName>
                                        </p:attrNameLst>
                                      </p:cBhvr>
                                    </p:animRot>
                                    <p:animRot by="120000">
                                      <p:cBhvr>
                                        <p:cTn id="17" dur="200" fill="hold">
                                          <p:stCondLst>
                                            <p:cond delay="800"/>
                                          </p:stCondLst>
                                        </p:cTn>
                                        <p:tgtEl>
                                          <p:spTgt spid="4">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5</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Tài năng, công lao của Tạ Quang Bửu được ghi nhận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1727200" y="3249289"/>
            <a:ext cx="9276080" cy="3166824"/>
          </a:xfrm>
          <a:prstGeom prst="roundRect">
            <a:avLst/>
          </a:prstGeom>
          <a:solidFill>
            <a:schemeClr val="accent4">
              <a:lumMod val="20000"/>
              <a:lumOff val="80000"/>
            </a:schemeClr>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Tài năng, công lao của Tạ Quang Bửu được ghi nhận qua việc lấy tên ông để đặt tên cho các con phố ở nhiều thành phố trên cả nước; lấy tên ông đặt cho tên một giải thưởng trao cho những nhà khoa học xuất sắc,...</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13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pic>
        <p:nvPicPr>
          <p:cNvPr id="5" name="Picture 4">
            <a:extLst>
              <a:ext uri="{FF2B5EF4-FFF2-40B4-BE49-F238E27FC236}">
                <a16:creationId xmlns:a16="http://schemas.microsoft.com/office/drawing/2014/main" id="{47FD2EE8-A1E2-0464-2FCB-2E585BA18C78}"/>
              </a:ext>
            </a:extLst>
          </p:cNvPr>
          <p:cNvPicPr>
            <a:picLocks noChangeAspect="1"/>
          </p:cNvPicPr>
          <p:nvPr/>
        </p:nvPicPr>
        <p:blipFill>
          <a:blip r:embed="rId2"/>
          <a:stretch>
            <a:fillRect/>
          </a:stretch>
        </p:blipFill>
        <p:spPr>
          <a:xfrm>
            <a:off x="456837" y="249237"/>
            <a:ext cx="3733800" cy="3514725"/>
          </a:xfrm>
          <a:prstGeom prst="rect">
            <a:avLst/>
          </a:prstGeom>
        </p:spPr>
      </p:pic>
      <p:pic>
        <p:nvPicPr>
          <p:cNvPr id="2052" name="Picture 4" descr="Giải thưởng Tạ Quang Bửu 2024 thuộc về hai nhà hóa học và vật lý học">
            <a:extLst>
              <a:ext uri="{FF2B5EF4-FFF2-40B4-BE49-F238E27FC236}">
                <a16:creationId xmlns:a16="http://schemas.microsoft.com/office/drawing/2014/main" id="{E118378C-8E26-0C3A-DF60-AB871DEB4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27886"/>
            <a:ext cx="5365750" cy="3357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371" y="3947886"/>
            <a:ext cx="8781143" cy="291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91090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Cambria" panose="02040503050406030204" pitchFamily="18" charset="0"/>
              <a:cs typeface="#9Slide05 Bodega Script" pitchFamily="2" charset="0"/>
              <a:sym typeface="Arial"/>
            </a:endParaRPr>
          </a:p>
        </p:txBody>
      </p:sp>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DUNG</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HỌC</a:t>
            </a:r>
            <a:endParaRPr kumimoji="0" lang="id-ID" sz="4000" b="1" i="0" u="none" strike="noStrike" kern="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lao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Quang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Bửu</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tấm</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gương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noi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2" descr="Tạ Quang Bửu">
            <a:extLst>
              <a:ext uri="{FF2B5EF4-FFF2-40B4-BE49-F238E27FC236}">
                <a16:creationId xmlns:a16="http://schemas.microsoft.com/office/drawing/2014/main" id="{80149B4C-F5EB-8EA7-E0EE-E5D2D8EFB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532" y="3931919"/>
            <a:ext cx="1972708" cy="2728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7" name="Group 6">
            <a:extLst>
              <a:ext uri="{FF2B5EF4-FFF2-40B4-BE49-F238E27FC236}">
                <a16:creationId xmlns:a16="http://schemas.microsoft.com/office/drawing/2014/main" id="{DF9DE284-69CC-4345-8A9E-60D7E5EFF822}"/>
              </a:ext>
            </a:extLst>
          </p:cNvPr>
          <p:cNvGrpSpPr/>
          <p:nvPr/>
        </p:nvGrpSpPr>
        <p:grpSpPr>
          <a:xfrm>
            <a:off x="1097995" y="248980"/>
            <a:ext cx="9995989" cy="5618304"/>
            <a:chOff x="1097995" y="248980"/>
            <a:chExt cx="9995989" cy="5618304"/>
          </a:xfrm>
        </p:grpSpPr>
        <p:grpSp>
          <p:nvGrpSpPr>
            <p:cNvPr id="6" name="Group 5">
              <a:extLst>
                <a:ext uri="{FF2B5EF4-FFF2-40B4-BE49-F238E27FC236}">
                  <a16:creationId xmlns:a16="http://schemas.microsoft.com/office/drawing/2014/main" id="{F791D7A5-5D39-4159-B087-897ED268D520}"/>
                </a:ext>
              </a:extLst>
            </p:cNvPr>
            <p:cNvGrpSpPr/>
            <p:nvPr/>
          </p:nvGrpSpPr>
          <p:grpSpPr>
            <a:xfrm>
              <a:off x="1097995" y="990726"/>
              <a:ext cx="9995989" cy="4876558"/>
              <a:chOff x="1097995" y="990726"/>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097995" y="990726"/>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285271" y="2220544"/>
                <a:ext cx="7621437" cy="461665"/>
              </a:xfrm>
              <a:prstGeom prst="rect">
                <a:avLst/>
              </a:prstGeom>
              <a:noFill/>
            </p:spPr>
            <p:txBody>
              <a:bodyPr wrap="square">
                <a:spAutoFit/>
              </a:bodyPr>
              <a:lstStyle/>
              <a:p>
                <a:pPr algn="ctr">
                  <a:defRPr/>
                </a:pPr>
                <a:r>
                  <a:rPr lang="nl-NL" sz="2400" b="1" dirty="0">
                    <a:effectLst/>
                    <a:ea typeface="Times New Roman" panose="02020603050405020304" pitchFamily="18" charset="0"/>
                  </a:rPr>
                  <a:t>Về nhà xem lại bài và chuẩn bị </a:t>
                </a:r>
                <a:r>
                  <a:rPr lang="nl-NL" sz="2400" b="1" dirty="0">
                    <a:ea typeface="Times New Roman" panose="02020603050405020304" pitchFamily="18" charset="0"/>
                  </a:rPr>
                  <a:t>bài tiếp theo</a:t>
                </a:r>
                <a:endParaRPr kumimoji="0" lang="en-US" sz="5400" b="1" u="none" strike="noStrike" kern="1200" normalizeH="0" baseline="0" noProof="0" dirty="0">
                  <a:ln w="12700">
                    <a:solidFill>
                      <a:srgbClr val="C00000"/>
                    </a:solidFill>
                  </a:ln>
                  <a:solidFill>
                    <a:srgbClr val="C00000"/>
                  </a:solidFill>
                  <a:uLnTx/>
                  <a:uFillTx/>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1707911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ÂM THAN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7575" y="6010275"/>
            <a:ext cx="609600" cy="609600"/>
          </a:xfrm>
          <a:prstGeom prst="rect">
            <a:avLst/>
          </a:prstGeom>
        </p:spPr>
      </p:pic>
      <p:sp>
        <p:nvSpPr>
          <p:cNvPr id="7" name="TextBox 6"/>
          <p:cNvSpPr txBox="1"/>
          <p:nvPr/>
        </p:nvSpPr>
        <p:spPr>
          <a:xfrm>
            <a:off x="512618" y="2379160"/>
            <a:ext cx="11028218" cy="769441"/>
          </a:xfrm>
          <a:prstGeom prst="rect">
            <a:avLst/>
          </a:prstGeom>
          <a:noFill/>
        </p:spPr>
        <p:txBody>
          <a:bodyPr wrap="square" rtlCol="0">
            <a:spAutoFit/>
          </a:bodyPr>
          <a:lstStyle/>
          <a:p>
            <a:pPr algn="ctr"/>
            <a:r>
              <a:rPr lang="en-US" sz="4400" dirty="0">
                <a:solidFill>
                  <a:srgbClr val="C00000"/>
                </a:solidFill>
                <a:effectLst>
                  <a:glow rad="139700">
                    <a:schemeClr val="accent3">
                      <a:satMod val="175000"/>
                      <a:alpha val="40000"/>
                    </a:schemeClr>
                  </a:glow>
                </a:effectLst>
              </a:rPr>
              <a:t>CHÚC HỌC SINH CHĂM NGOAN HỌC GIỎI</a:t>
            </a:r>
          </a:p>
        </p:txBody>
      </p:sp>
    </p:spTree>
    <p:extLst>
      <p:ext uri="{BB962C8B-B14F-4D97-AF65-F5344CB8AC3E}">
        <p14:creationId xmlns:p14="http://schemas.microsoft.com/office/powerpoint/2010/main" val="196783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repeatCount="indefinite" fill="hold" nodeType="clickEffect">
                                  <p:stCondLst>
                                    <p:cond delay="0"/>
                                  </p:stCondLst>
                                  <p:childTnLst>
                                    <p:anim calcmode="discrete" valueType="str">
                                      <p:cBhvr override="childStyle">
                                        <p:cTn id="6" dur="2000" fill="hold"/>
                                        <p:tgtEl>
                                          <p:spTgt spid="7">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5780" fill="hold"/>
                                        <p:tgtEl>
                                          <p:spTgt spid="5"/>
                                        </p:tgtEl>
                                      </p:cBhvr>
                                    </p:cmd>
                                  </p:childTnLst>
                                </p:cTn>
                              </p:par>
                            </p:childTnLst>
                          </p:cTn>
                        </p:par>
                      </p:childTnLst>
                    </p:cTn>
                  </p:par>
                </p:childTnLst>
              </p:cTn>
              <p:nextCondLst>
                <p:cond evt="onClick" delay="0">
                  <p:tgtEl>
                    <p:spTgt spid="5"/>
                  </p:tgtEl>
                </p:cond>
              </p:nextCondLst>
            </p:seq>
            <p:audio>
              <p:cMediaNode vol="80000" mute="1">
                <p:cTn id="12"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5DA0B7B-7B12-ED27-49AC-7C417BC6A6E9}"/>
              </a:ext>
            </a:extLst>
          </p:cNvPr>
          <p:cNvPicPr>
            <a:picLocks noChangeAspect="1"/>
          </p:cNvPicPr>
          <p:nvPr/>
        </p:nvPicPr>
        <p:blipFill rotWithShape="1">
          <a:blip r:embed="rId3"/>
          <a:srcRect r="1601"/>
          <a:stretch/>
        </p:blipFill>
        <p:spPr>
          <a:xfrm>
            <a:off x="0" y="-1"/>
            <a:ext cx="12192000" cy="6858001"/>
          </a:xfrm>
          <a:prstGeom prst="rect">
            <a:avLst/>
          </a:prstGeom>
        </p:spPr>
      </p:pic>
      <p:grpSp>
        <p:nvGrpSpPr>
          <p:cNvPr id="20" name="Group 19">
            <a:extLst>
              <a:ext uri="{FF2B5EF4-FFF2-40B4-BE49-F238E27FC236}">
                <a16:creationId xmlns:a16="http://schemas.microsoft.com/office/drawing/2014/main" id="{5DC388D0-6E80-973D-558E-57011070A25C}"/>
              </a:ext>
            </a:extLst>
          </p:cNvPr>
          <p:cNvGrpSpPr/>
          <p:nvPr/>
        </p:nvGrpSpPr>
        <p:grpSpPr>
          <a:xfrm>
            <a:off x="825808" y="538555"/>
            <a:ext cx="10639592" cy="1175946"/>
            <a:chOff x="692458" y="195654"/>
            <a:chExt cx="10639592" cy="1952741"/>
          </a:xfrm>
        </p:grpSpPr>
        <p:sp>
          <p:nvSpPr>
            <p:cNvPr id="10" name="Google Shape;5718;p61">
              <a:extLst>
                <a:ext uri="{FF2B5EF4-FFF2-40B4-BE49-F238E27FC236}">
                  <a16:creationId xmlns:a16="http://schemas.microsoft.com/office/drawing/2014/main"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82D6C3-2FE9-D2F2-0E68-DF5ED5137F78}"/>
                </a:ext>
              </a:extLst>
            </p:cNvPr>
            <p:cNvSpPr txBox="1"/>
            <p:nvPr/>
          </p:nvSpPr>
          <p:spPr>
            <a:xfrm>
              <a:off x="2253490" y="385436"/>
              <a:ext cx="871767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có suy nghĩ gì về tinh thần tự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Graphic 1">
            <a:extLst>
              <a:ext uri="{FF2B5EF4-FFF2-40B4-BE49-F238E27FC236}">
                <a16:creationId xmlns:a16="http://schemas.microsoft.com/office/drawing/2014/main" id="{8CB6834A-8A41-1841-A4A5-C83BDE432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93871" y="2096010"/>
            <a:ext cx="3837822" cy="4687259"/>
          </a:xfrm>
          <a:prstGeom prst="rect">
            <a:avLst/>
          </a:prstGeom>
        </p:spPr>
      </p:pic>
      <p:sp>
        <p:nvSpPr>
          <p:cNvPr id="3" name="Flowchart: Alternate Process 2">
            <a:extLst>
              <a:ext uri="{FF2B5EF4-FFF2-40B4-BE49-F238E27FC236}">
                <a16:creationId xmlns:a16="http://schemas.microsoft.com/office/drawing/2014/main" id="{931D14C5-3055-5165-B7E4-216516F212AC}"/>
              </a:ext>
            </a:extLst>
          </p:cNvPr>
          <p:cNvSpPr/>
          <p:nvPr/>
        </p:nvSpPr>
        <p:spPr>
          <a:xfrm>
            <a:off x="4418250" y="2581533"/>
            <a:ext cx="7049849" cy="3133468"/>
          </a:xfrm>
          <a:prstGeom prst="flowChartAlternateProcess">
            <a:avLst/>
          </a:prstGeom>
          <a:solidFill>
            <a:srgbClr val="FFFFCC"/>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Tinh thần tự học là một đức tính tốt đẹp của con người. Tinh thần tự học là ý thức tự rèn luyện tích cực để thu nhận kiến thức và hình thành kỹ năng cho bản thân.</a:t>
            </a:r>
          </a:p>
        </p:txBody>
      </p:sp>
    </p:spTree>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0" presetID="2" presetClass="entr" presetSubtype="4" fill="hold" nodeType="withEffect" p14:presetBounceEnd="4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id="{434465A5-5C02-C2DE-4678-78C6DE8E3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10"/>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C502D677-32A7-3A9F-26BE-85EEC36A70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830286" y="1001486"/>
            <a:ext cx="7632804" cy="1107996"/>
          </a:xfrm>
          <a:prstGeom prst="rect">
            <a:avLst/>
          </a:prstGeom>
          <a:solidFill>
            <a:srgbClr val="FFC000"/>
          </a:solidFill>
        </p:spPr>
        <p:txBody>
          <a:bodyPr wrap="square" rtlCol="0">
            <a:spAutoFit/>
          </a:bodyPr>
          <a:lstStyle/>
          <a:p>
            <a:pPr algn="ctr"/>
            <a:r>
              <a:rPr lang="en-US" sz="6600" b="1" dirty="0"/>
              <a:t>1. LUYỆN ĐỌC ĐÚNG</a:t>
            </a:r>
            <a:endParaRPr lang="en-US" sz="6600" dirty="0">
              <a:solidFill>
                <a:schemeClr val="accent5">
                  <a:lumMod val="75000"/>
                </a:schemeClr>
              </a:solidFill>
            </a:endParaRPr>
          </a:p>
        </p:txBody>
      </p:sp>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Mắt dõi</a:t>
              </a: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275251" y="5907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1451429" y="2327615"/>
            <a:ext cx="9608457" cy="2281476"/>
          </a:xfrm>
          <a:prstGeom prst="roundRect">
            <a:avLst/>
          </a:prstGeom>
          <a:solidFill>
            <a:schemeClr val="accent2">
              <a:lumMod val="20000"/>
              <a:lumOff val="80000"/>
            </a:schemeClr>
          </a:solidFill>
          <a:ln w="25400" cap="flat" cmpd="sng" algn="ctr">
            <a:solidFill>
              <a:srgbClr val="FFFFFF"/>
            </a:solidFill>
            <a:prstDash val="solid"/>
          </a:ln>
          <a:effectLst/>
        </p:spPr>
        <p:txBody>
          <a:bodyPr wrap="square">
            <a:spAutoFit/>
          </a:bodyPr>
          <a:lstStyle/>
          <a:p>
            <a:pPr algn="just"/>
            <a:r>
              <a:rPr lang="en-US" sz="3200" dirty="0" err="1"/>
              <a:t>Đọc</a:t>
            </a:r>
            <a:r>
              <a:rPr lang="en-US" sz="3200" dirty="0"/>
              <a:t> </a:t>
            </a:r>
            <a:r>
              <a:rPr lang="en-US" sz="3200" dirty="0" err="1"/>
              <a:t>đúng</a:t>
            </a:r>
            <a:r>
              <a:rPr lang="en-US" sz="3200" dirty="0"/>
              <a:t> </a:t>
            </a:r>
            <a:r>
              <a:rPr lang="en-US" sz="3200" dirty="0" err="1"/>
              <a:t>từ</a:t>
            </a:r>
            <a:r>
              <a:rPr lang="en-US" sz="3200" dirty="0"/>
              <a:t> </a:t>
            </a:r>
            <a:r>
              <a:rPr lang="en-US" sz="3200" dirty="0" err="1"/>
              <a:t>ngữ</a:t>
            </a:r>
            <a:r>
              <a:rPr lang="en-US" sz="3200" dirty="0"/>
              <a:t> </a:t>
            </a:r>
            <a:r>
              <a:rPr lang="en-US" sz="3200" dirty="0" err="1"/>
              <a:t>câu</a:t>
            </a:r>
            <a:r>
              <a:rPr lang="en-US" sz="3200" dirty="0"/>
              <a:t> </a:t>
            </a:r>
            <a:r>
              <a:rPr lang="en-US" sz="3200" dirty="0" err="1"/>
              <a:t>đoạn</a:t>
            </a:r>
            <a:r>
              <a:rPr lang="en-US" sz="3200" dirty="0"/>
              <a:t> </a:t>
            </a:r>
            <a:r>
              <a:rPr lang="en-US" sz="3200" dirty="0" err="1"/>
              <a:t>và</a:t>
            </a:r>
            <a:r>
              <a:rPr lang="en-US" sz="3200" dirty="0"/>
              <a:t> </a:t>
            </a:r>
            <a:r>
              <a:rPr lang="en-US" sz="3200" dirty="0" err="1"/>
              <a:t>toàn</a:t>
            </a:r>
            <a:r>
              <a:rPr lang="en-US" sz="3200" dirty="0"/>
              <a:t> </a:t>
            </a:r>
            <a:r>
              <a:rPr lang="en-US" sz="3200" dirty="0" err="1"/>
              <a:t>bộ</a:t>
            </a:r>
            <a:r>
              <a:rPr lang="en-US" sz="3200" dirty="0"/>
              <a:t> </a:t>
            </a:r>
            <a:r>
              <a:rPr lang="en-US" sz="3200" dirty="0" err="1"/>
              <a:t>câu</a:t>
            </a:r>
            <a:r>
              <a:rPr lang="en-US" sz="3200" dirty="0"/>
              <a:t> </a:t>
            </a:r>
            <a:r>
              <a:rPr lang="en-US" sz="3200" dirty="0" err="1"/>
              <a:t>chuyện</a:t>
            </a:r>
            <a:r>
              <a:rPr lang="en-US" sz="3200" dirty="0"/>
              <a:t> “</a:t>
            </a:r>
            <a:r>
              <a:rPr lang="en-US" sz="3200" dirty="0" err="1"/>
              <a:t>Tấm</a:t>
            </a:r>
            <a:r>
              <a:rPr lang="en-US" sz="3200" dirty="0"/>
              <a:t> </a:t>
            </a:r>
            <a:r>
              <a:rPr lang="en-US" sz="3200" dirty="0" err="1"/>
              <a:t>gương</a:t>
            </a:r>
            <a:r>
              <a:rPr lang="en-US" sz="3200" dirty="0"/>
              <a:t> </a:t>
            </a:r>
            <a:r>
              <a:rPr lang="en-US" sz="3200" dirty="0" err="1"/>
              <a:t>tự</a:t>
            </a:r>
            <a:r>
              <a:rPr lang="en-US" sz="3200" dirty="0"/>
              <a:t> </a:t>
            </a:r>
            <a:r>
              <a:rPr lang="en-US" sz="3200" dirty="0" err="1"/>
              <a:t>học</a:t>
            </a:r>
            <a:r>
              <a:rPr lang="en-US" sz="3200" dirty="0"/>
              <a:t>” </a:t>
            </a:r>
            <a:r>
              <a:rPr lang="en-US" sz="3200" dirty="0" err="1"/>
              <a:t>biết</a:t>
            </a:r>
            <a:r>
              <a:rPr lang="en-US" sz="3200" dirty="0"/>
              <a:t> </a:t>
            </a:r>
            <a:r>
              <a:rPr lang="en-US" sz="3200" dirty="0" err="1"/>
              <a:t>đọc</a:t>
            </a:r>
            <a:r>
              <a:rPr lang="en-US" sz="3200" dirty="0"/>
              <a:t> </a:t>
            </a:r>
            <a:r>
              <a:rPr lang="en-US" sz="3200" dirty="0" err="1"/>
              <a:t>diễn</a:t>
            </a:r>
            <a:r>
              <a:rPr lang="en-US" sz="3200" dirty="0"/>
              <a:t> </a:t>
            </a:r>
            <a:r>
              <a:rPr lang="en-US" sz="3200" dirty="0" err="1"/>
              <a:t>cảm</a:t>
            </a:r>
            <a:r>
              <a:rPr lang="en-US" sz="3200" dirty="0"/>
              <a:t> </a:t>
            </a:r>
            <a:r>
              <a:rPr lang="en-US" sz="3200" dirty="0" err="1"/>
              <a:t>phù</a:t>
            </a:r>
            <a:r>
              <a:rPr lang="en-US" sz="3200" dirty="0"/>
              <a:t> </a:t>
            </a:r>
            <a:r>
              <a:rPr lang="en-US" sz="3200" dirty="0" err="1"/>
              <a:t>hợp</a:t>
            </a:r>
            <a:r>
              <a:rPr lang="en-US" sz="3200" dirty="0"/>
              <a:t> </a:t>
            </a:r>
            <a:r>
              <a:rPr lang="en-US" sz="3200" dirty="0" err="1"/>
              <a:t>với</a:t>
            </a:r>
            <a:r>
              <a:rPr lang="en-US" sz="3200" dirty="0"/>
              <a:t> </a:t>
            </a:r>
            <a:r>
              <a:rPr lang="en-US" sz="3200" dirty="0" err="1"/>
              <a:t>giọng</a:t>
            </a:r>
            <a:r>
              <a:rPr lang="en-US" sz="3200" dirty="0"/>
              <a:t> </a:t>
            </a:r>
            <a:r>
              <a:rPr lang="en-US" sz="3200" dirty="0" err="1"/>
              <a:t>đọc</a:t>
            </a:r>
            <a:r>
              <a:rPr lang="en-US" sz="3200" dirty="0"/>
              <a:t>, </a:t>
            </a:r>
            <a:r>
              <a:rPr lang="en-US" sz="3200" dirty="0" err="1"/>
              <a:t>lời</a:t>
            </a:r>
            <a:r>
              <a:rPr lang="en-US" sz="3200" dirty="0"/>
              <a:t> </a:t>
            </a:r>
            <a:r>
              <a:rPr lang="en-US" sz="3200" dirty="0" err="1"/>
              <a:t>kể</a:t>
            </a:r>
            <a:r>
              <a:rPr lang="en-US" sz="3200" dirty="0"/>
              <a:t> </a:t>
            </a:r>
            <a:r>
              <a:rPr lang="en-US" sz="3200" dirty="0" err="1"/>
              <a:t>trong</a:t>
            </a:r>
            <a:r>
              <a:rPr lang="en-US" sz="3200" dirty="0"/>
              <a:t> </a:t>
            </a:r>
            <a:r>
              <a:rPr lang="en-US" sz="3200" dirty="0" err="1"/>
              <a:t>câu</a:t>
            </a:r>
            <a:r>
              <a:rPr lang="en-US" sz="3200" dirty="0"/>
              <a:t> </a:t>
            </a:r>
            <a:r>
              <a:rPr lang="en-US" sz="3200" dirty="0" err="1"/>
              <a:t>chuyện</a:t>
            </a:r>
            <a:r>
              <a:rPr lang="en-US" sz="3200" dirty="0"/>
              <a:t>. </a:t>
            </a:r>
            <a:r>
              <a:rPr lang="en-US" sz="3200" dirty="0" err="1"/>
              <a:t>Đọc</a:t>
            </a:r>
            <a:r>
              <a:rPr lang="en-US" sz="3200" dirty="0"/>
              <a:t> </a:t>
            </a:r>
            <a:r>
              <a:rPr lang="en-US" sz="3200" dirty="0" err="1"/>
              <a:t>với</a:t>
            </a:r>
            <a:r>
              <a:rPr lang="en-US" sz="3200" dirty="0"/>
              <a:t> </a:t>
            </a:r>
            <a:r>
              <a:rPr lang="en-US" sz="3200" dirty="0" err="1"/>
              <a:t>ngữ</a:t>
            </a:r>
            <a:r>
              <a:rPr lang="en-US" sz="3200" dirty="0"/>
              <a:t> </a:t>
            </a:r>
            <a:r>
              <a:rPr lang="en-US" sz="3200" dirty="0" err="1"/>
              <a:t>điệu</a:t>
            </a:r>
            <a:r>
              <a:rPr lang="en-US" sz="3200" dirty="0"/>
              <a:t> </a:t>
            </a:r>
            <a:r>
              <a:rPr lang="en-US" sz="3200" dirty="0" err="1"/>
              <a:t>chung</a:t>
            </a:r>
            <a:r>
              <a:rPr lang="en-US" sz="3200" dirty="0"/>
              <a:t>: </a:t>
            </a:r>
            <a:r>
              <a:rPr lang="en-US" sz="3200" dirty="0" err="1"/>
              <a:t>chậm</a:t>
            </a:r>
            <a:r>
              <a:rPr lang="en-US" sz="3200" dirty="0"/>
              <a:t> </a:t>
            </a:r>
            <a:r>
              <a:rPr lang="en-US" sz="3200" dirty="0" err="1"/>
              <a:t>rãi</a:t>
            </a:r>
            <a:r>
              <a:rPr lang="en-US" sz="3200" dirty="0"/>
              <a:t>, </a:t>
            </a:r>
            <a:r>
              <a:rPr lang="en-US" sz="3200" dirty="0" err="1"/>
              <a:t>tình</a:t>
            </a:r>
            <a:r>
              <a:rPr lang="en-US" sz="3200" dirty="0"/>
              <a:t> </a:t>
            </a:r>
            <a:r>
              <a:rPr lang="en-US" sz="3200" dirty="0" err="1"/>
              <a:t>cảm</a:t>
            </a:r>
            <a:r>
              <a:rPr lang="en-US" sz="3200" dirty="0"/>
              <a:t>.</a:t>
            </a:r>
          </a:p>
        </p:txBody>
      </p:sp>
    </p:spTree>
    <p:extLst>
      <p:ext uri="{BB962C8B-B14F-4D97-AF65-F5344CB8AC3E}">
        <p14:creationId xmlns:p14="http://schemas.microsoft.com/office/powerpoint/2010/main" val="325025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3"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pic>
        <p:nvPicPr>
          <p:cNvPr id="24" name="Picture 23">
            <a:extLst>
              <a:ext uri="{FF2B5EF4-FFF2-40B4-BE49-F238E27FC236}">
                <a16:creationId xmlns:a16="http://schemas.microsoft.com/office/drawing/2014/main" id="{B520B5ED-62D8-8E9C-823B-E4CC0ABADC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rien Agreste Ladybird bọ cánh cứng Plagg Áo thun côn trùng - png tải về -  Miễn phí trong suốt Trái Cam png Tải về.">
            <a:extLst>
              <a:ext uri="{FF2B5EF4-FFF2-40B4-BE49-F238E27FC236}">
                <a16:creationId xmlns:a16="http://schemas.microsoft.com/office/drawing/2014/main" id="{418F0B11-1B7B-F241-7186-E6A79D1D76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1590" y="295983"/>
            <a:ext cx="1755595" cy="14044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1590</TotalTime>
  <Words>1584</Words>
  <Application>Microsoft Office PowerPoint</Application>
  <PresentationFormat>Widescreen</PresentationFormat>
  <Paragraphs>107</Paragraphs>
  <Slides>34</Slides>
  <Notes>4</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34</vt:i4>
      </vt:variant>
    </vt:vector>
  </HeadingPairs>
  <TitlesOfParts>
    <vt:vector size="49" baseType="lpstr">
      <vt:lpstr>Arial</vt:lpstr>
      <vt:lpstr>Calibri</vt:lpstr>
      <vt:lpstr>Calibri Light</vt:lpstr>
      <vt:lpstr>Cambria</vt:lpstr>
      <vt:lpstr>iCiel Pequena</vt:lpstr>
      <vt:lpstr>LNTH-LuoLuoNotangYuanTi 1</vt:lpstr>
      <vt:lpstr>Nunito Black</vt:lpstr>
      <vt:lpstr>Times New Roman</vt:lpstr>
      <vt:lpstr>UTM Duepuntozero</vt:lpstr>
      <vt:lpstr>1_Office Theme</vt:lpstr>
      <vt:lpstr>Office 主题</vt:lpstr>
      <vt:lpstr>1_Office 主题</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111</cp:revision>
  <dcterms:created xsi:type="dcterms:W3CDTF">2024-09-05T01:52:44Z</dcterms:created>
  <dcterms:modified xsi:type="dcterms:W3CDTF">2025-12-28T13:56:54Z</dcterms:modified>
</cp:coreProperties>
</file>