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2" r:id="rId2"/>
    <p:sldId id="257" r:id="rId3"/>
    <p:sldId id="260" r:id="rId4"/>
    <p:sldId id="261" r:id="rId5"/>
    <p:sldId id="318" r:id="rId6"/>
    <p:sldId id="366" r:id="rId7"/>
    <p:sldId id="326" r:id="rId8"/>
    <p:sldId id="339" r:id="rId9"/>
    <p:sldId id="357" r:id="rId10"/>
    <p:sldId id="356" r:id="rId11"/>
    <p:sldId id="368" r:id="rId12"/>
    <p:sldId id="358" r:id="rId13"/>
    <p:sldId id="361" r:id="rId14"/>
    <p:sldId id="360" r:id="rId15"/>
    <p:sldId id="376" r:id="rId16"/>
    <p:sldId id="362" r:id="rId17"/>
    <p:sldId id="369" r:id="rId18"/>
    <p:sldId id="364" r:id="rId19"/>
    <p:sldId id="367" r:id="rId20"/>
    <p:sldId id="297" r:id="rId21"/>
    <p:sldId id="375" r:id="rId22"/>
    <p:sldId id="372" r:id="rId23"/>
    <p:sldId id="373" r:id="rId24"/>
    <p:sldId id="354" r:id="rId25"/>
    <p:sldId id="293" r:id="rId26"/>
    <p:sldId id="374" r:id="rId27"/>
    <p:sldId id="334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9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00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5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1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0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8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8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8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3C9FAD-C41C-4A53-AB92-4D316412EBDC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1FDD2E-079C-4040-815C-6319B8EA8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6F2AD1-38E7-CD7C-B76E-4F73F436D1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4" y="80485"/>
            <a:ext cx="1833376" cy="18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553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08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37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521" y="730929"/>
            <a:ext cx="102704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ĐA PHÚC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2843" y="2076644"/>
            <a:ext cx="126843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mừng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thầy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cô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và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em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với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tiết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Tiếng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Việt</a:t>
            </a:r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5</a:t>
            </a:r>
            <a:endParaRPr lang="en-US" sz="6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26" y="-289479"/>
            <a:ext cx="2501880" cy="2684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7FE43D-AA2E-466F-B7D2-452820715AE7}"/>
              </a:ext>
            </a:extLst>
          </p:cNvPr>
          <p:cNvSpPr/>
          <p:nvPr/>
        </p:nvSpPr>
        <p:spPr>
          <a:xfrm>
            <a:off x="1902869" y="5081510"/>
            <a:ext cx="76889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GIÁO VIÊN: </a:t>
            </a:r>
            <a:r>
              <a:rPr lang="vi-VN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LÊ THỊ THU HƯỜNG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8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794079" y="1053319"/>
            <a:ext cx="7223486" cy="49499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/>
              <a:t>Cuốn sách </a:t>
            </a:r>
            <a:r>
              <a:rPr lang="vi-VN" sz="3600" i="1" dirty="0"/>
              <a:t>"Sinh vật trú ẩn và săn mồi” của tác giả Rắt Ô-oen đã:</a:t>
            </a:r>
            <a:endParaRPr lang="en-US" sz="3600" dirty="0"/>
          </a:p>
          <a:p>
            <a:r>
              <a:rPr lang="vi-VN" sz="3600" i="1" dirty="0"/>
              <a:t>     - Giới thiệu về sinh vật trú ẩn</a:t>
            </a:r>
            <a:endParaRPr lang="en-US" sz="3600" dirty="0"/>
          </a:p>
          <a:p>
            <a:r>
              <a:rPr lang="vi-VN" sz="3600" i="1" dirty="0"/>
              <a:t>     - Phương pháp săn mồi</a:t>
            </a:r>
            <a:endParaRPr lang="en-US" sz="3600" dirty="0"/>
          </a:p>
          <a:p>
            <a:r>
              <a:rPr lang="vi-VN" sz="3600" i="1" dirty="0"/>
              <a:t>     - Đa dạng sinh học</a:t>
            </a:r>
            <a:endParaRPr lang="en-US" sz="3600" dirty="0"/>
          </a:p>
          <a:p>
            <a:r>
              <a:rPr lang="vi-VN" sz="3600" i="1" dirty="0"/>
              <a:t>     - Bảo tồn và bảo vệ động vật </a:t>
            </a:r>
            <a:endParaRPr lang="en-US" sz="3600" dirty="0"/>
          </a:p>
          <a:p>
            <a:pPr algn="just">
              <a:defRPr/>
            </a:pPr>
            <a:r>
              <a:rPr lang="vi-VN" sz="3600" i="1" dirty="0"/>
              <a:t>Sách cũng nêu ra những biện pháp và chiến lược để bảo tồn và bảo vệ chúng khỏi nguy cơ tuyệt chủng và mất môi trường sống. </a:t>
            </a:r>
            <a:endParaRPr lang="en-US" sz="3600" dirty="0"/>
          </a:p>
          <a:p>
            <a:pPr lvl="0" algn="just">
              <a:defRPr/>
            </a:pPr>
            <a:endParaRPr lang="en-US" sz="2800" b="1" dirty="0"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 descr="Sinh Vật Trú Ẩn Và Săn Mồi - Học Vui Hiểu Rộng Biết Nh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92" y="954157"/>
            <a:ext cx="4469679" cy="48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6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1371279" y="281354"/>
            <a:ext cx="9496333" cy="49499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HỌC SINH CHIA SẺ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NHỮNG THÔNG TIN TÌM KIẾM ĐƯỢC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số loài Động vật hoang dã Việt Nam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B475894D-16CC-4214-9F17-71EE087A9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1371279" y="281354"/>
            <a:ext cx="9496333" cy="49499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HỌC SINH CHIA SẺ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NHỮNG THÔNG TIN TÌM KIẾM ĐƯỢC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ĐỘNG VẬT HOANG DÃ- CẦN SỰ CHUNG TAY CỦA CỘNG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27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1371279" y="281354"/>
            <a:ext cx="9496333" cy="28329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HỌC SINH CHIA SẺ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NHỮNG THÔNG TIN TÌM KIẾM ĐƯỢC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p42">
            <a:extLst>
              <a:ext uri="{FF2B5EF4-FFF2-40B4-BE49-F238E27FC236}">
                <a16:creationId xmlns:a16="http://schemas.microsoft.com/office/drawing/2014/main" id="{ABD2F5F0-6C45-4832-A45A-35BD1D216500}"/>
              </a:ext>
            </a:extLst>
          </p:cNvPr>
          <p:cNvSpPr txBox="1">
            <a:spLocks/>
          </p:cNvSpPr>
          <p:nvPr/>
        </p:nvSpPr>
        <p:spPr>
          <a:xfrm>
            <a:off x="1059854" y="2875722"/>
            <a:ext cx="10191242" cy="269528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b="1" i="1" dirty="0"/>
              <a:t>      </a:t>
            </a:r>
            <a:r>
              <a:rPr lang="vi-VN" b="1" i="1" dirty="0"/>
              <a:t>Những thông tin các bạn vừa chia sẻ đã phản ánh những </a:t>
            </a:r>
            <a:r>
              <a:rPr lang="vi-VN" b="1" i="1" u="sng" dirty="0"/>
              <a:t>điều gì</a:t>
            </a:r>
            <a:r>
              <a:rPr lang="vi-VN" b="1" i="1" dirty="0"/>
              <a:t> về các loài động vật hoang dã?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DB3F51-B7DD-9237-EEA5-3DF8D7AE613D}"/>
              </a:ext>
            </a:extLst>
          </p:cNvPr>
          <p:cNvGrpSpPr/>
          <p:nvPr/>
        </p:nvGrpSpPr>
        <p:grpSpPr>
          <a:xfrm>
            <a:off x="4284921" y="0"/>
            <a:ext cx="3583172" cy="935665"/>
            <a:chOff x="4540102" y="255181"/>
            <a:chExt cx="3583172" cy="935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CBBF1-5D5B-86E9-A128-C8C371313F8A}"/>
                </a:ext>
              </a:extLst>
            </p:cNvPr>
            <p:cNvSpPr txBox="1"/>
            <p:nvPr/>
          </p:nvSpPr>
          <p:spPr>
            <a:xfrm>
              <a:off x="4540102" y="255181"/>
              <a:ext cx="3583172" cy="935665"/>
            </a:xfrm>
            <a:custGeom>
              <a:avLst/>
              <a:gdLst>
                <a:gd name="connsiteX0" fmla="*/ 0 w 6387812"/>
                <a:gd name="connsiteY0" fmla="*/ 0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0 w 6387812"/>
                <a:gd name="connsiteY4" fmla="*/ 0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5400260 w 6387812"/>
                <a:gd name="connsiteY2" fmla="*/ 1071420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7812" h="1107996">
                  <a:moveTo>
                    <a:pt x="585216" y="310896"/>
                  </a:moveTo>
                  <a:lnTo>
                    <a:pt x="6387812" y="0"/>
                  </a:lnTo>
                  <a:lnTo>
                    <a:pt x="5400260" y="1071420"/>
                  </a:lnTo>
                  <a:lnTo>
                    <a:pt x="0" y="1107996"/>
                  </a:lnTo>
                  <a:lnTo>
                    <a:pt x="585216" y="31089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29C734-60B8-A2D8-7BB4-94556F3D84EB}"/>
                </a:ext>
              </a:extLst>
            </p:cNvPr>
            <p:cNvSpPr txBox="1"/>
            <p:nvPr/>
          </p:nvSpPr>
          <p:spPr>
            <a:xfrm>
              <a:off x="4965405" y="510363"/>
              <a:ext cx="2785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424070" y="1815548"/>
            <a:ext cx="11767929" cy="3617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Người điều hành nêu nội dung thảo luận. </a:t>
            </a: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Từng bạn trình bày ý kiến đã chuẩn bị</a:t>
            </a:r>
            <a:r>
              <a:rPr lang="vi-VN" sz="3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Ví dụ: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+ </a:t>
            </a:r>
            <a:r>
              <a:rPr lang="vi-VN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Thực tế: </a:t>
            </a:r>
            <a:r>
              <a:rPr lang="vi-VN" sz="3200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Nhiều loài động vật đang có nguy cơ tuyệt chủng, bị săn bắt, buôn bán trái phép; rừng bị chặt phá khiến môi trường sống của động vật hoang dã bị đe dọa;…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+ </a:t>
            </a:r>
            <a:r>
              <a:rPr lang="vi-VN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Những việc cần làm: </a:t>
            </a:r>
            <a:r>
              <a:rPr lang="vi-VN" sz="3200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Lập các khu bảo tồn; tuyên truyền vận động không chặt phá rừng, không săn bắt, không buôn bán động vật hoang dã;… 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Cả nhóm trao đổi, góp ý và thống nhất ý kiến: 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- Khẳng định tầm quan trọng của việc bảo tồn động vật hoang dã. 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- Nhấn mạnh những việc cần làm để bảo tồn động vật hoang dã. </a:t>
            </a:r>
          </a:p>
        </p:txBody>
      </p:sp>
    </p:spTree>
    <p:extLst>
      <p:ext uri="{BB962C8B-B14F-4D97-AF65-F5344CB8AC3E}">
        <p14:creationId xmlns:p14="http://schemas.microsoft.com/office/powerpoint/2010/main" val="68374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DB3F51-B7DD-9237-EEA5-3DF8D7AE613D}"/>
              </a:ext>
            </a:extLst>
          </p:cNvPr>
          <p:cNvGrpSpPr/>
          <p:nvPr/>
        </p:nvGrpSpPr>
        <p:grpSpPr>
          <a:xfrm>
            <a:off x="3468805" y="0"/>
            <a:ext cx="5402239" cy="1015663"/>
            <a:chOff x="3723987" y="255181"/>
            <a:chExt cx="5254388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CBBF1-5D5B-86E9-A128-C8C371313F8A}"/>
                </a:ext>
              </a:extLst>
            </p:cNvPr>
            <p:cNvSpPr txBox="1"/>
            <p:nvPr/>
          </p:nvSpPr>
          <p:spPr>
            <a:xfrm>
              <a:off x="4540102" y="255181"/>
              <a:ext cx="3583172" cy="935665"/>
            </a:xfrm>
            <a:custGeom>
              <a:avLst/>
              <a:gdLst>
                <a:gd name="connsiteX0" fmla="*/ 0 w 6387812"/>
                <a:gd name="connsiteY0" fmla="*/ 0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0 w 6387812"/>
                <a:gd name="connsiteY4" fmla="*/ 0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5400260 w 6387812"/>
                <a:gd name="connsiteY2" fmla="*/ 1071420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7812" h="1107996">
                  <a:moveTo>
                    <a:pt x="585216" y="310896"/>
                  </a:moveTo>
                  <a:lnTo>
                    <a:pt x="6387812" y="0"/>
                  </a:lnTo>
                  <a:lnTo>
                    <a:pt x="5400260" y="1071420"/>
                  </a:lnTo>
                  <a:lnTo>
                    <a:pt x="0" y="1107996"/>
                  </a:lnTo>
                  <a:lnTo>
                    <a:pt x="585216" y="31089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29C734-60B8-A2D8-7BB4-94556F3D84EB}"/>
                </a:ext>
              </a:extLst>
            </p:cNvPr>
            <p:cNvSpPr txBox="1"/>
            <p:nvPr/>
          </p:nvSpPr>
          <p:spPr>
            <a:xfrm>
              <a:off x="3723987" y="255181"/>
              <a:ext cx="52543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424070" y="1815548"/>
            <a:ext cx="11767929" cy="3617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Người điều hành nêu nội dung thảo luận. </a:t>
            </a: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Từng bạn trình bày ý kiến đã chuẩn bị</a:t>
            </a:r>
            <a:r>
              <a:rPr lang="vi-VN" sz="32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. Ví dụ: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+ </a:t>
            </a:r>
            <a:r>
              <a:rPr lang="vi-VN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Thực tế: </a:t>
            </a:r>
            <a:r>
              <a:rPr lang="vi-VN" sz="3200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Nhiều loài động vật đang có nguy cơ tuyệt chủng, bị săn bắt, buôn bán trái phép; rừng bị chặt phá khiến môi trường sống của động vật hoang dã bị đe dọa;…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+ </a:t>
            </a:r>
            <a:r>
              <a:rPr lang="vi-VN" sz="3200" b="1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Những việc cần làm: </a:t>
            </a:r>
            <a:r>
              <a:rPr lang="vi-VN" sz="3200" i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Lập các khu bảo tồn; tuyên truyền vận động không chặt phá rừng, không săn bắt, không buôn bán động vật hoang dã;… 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Cả nhóm trao đổi, góp ý và thống nhất ý kiến: 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- Khẳng định tầm quan trọng của việc bảo tồn động vật hoang dã. 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- Nhấn mạnh những việc cần làm để bảo tồn động vật hoang dã. </a:t>
            </a:r>
          </a:p>
        </p:txBody>
      </p:sp>
    </p:spTree>
    <p:extLst>
      <p:ext uri="{BB962C8B-B14F-4D97-AF65-F5344CB8AC3E}">
        <p14:creationId xmlns:p14="http://schemas.microsoft.com/office/powerpoint/2010/main" val="316974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DB3F51-B7DD-9237-EEA5-3DF8D7AE613D}"/>
              </a:ext>
            </a:extLst>
          </p:cNvPr>
          <p:cNvGrpSpPr/>
          <p:nvPr/>
        </p:nvGrpSpPr>
        <p:grpSpPr>
          <a:xfrm>
            <a:off x="3101009" y="357809"/>
            <a:ext cx="5950226" cy="935665"/>
            <a:chOff x="4540102" y="255181"/>
            <a:chExt cx="3583172" cy="935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CBBF1-5D5B-86E9-A128-C8C371313F8A}"/>
                </a:ext>
              </a:extLst>
            </p:cNvPr>
            <p:cNvSpPr txBox="1"/>
            <p:nvPr/>
          </p:nvSpPr>
          <p:spPr>
            <a:xfrm>
              <a:off x="4540102" y="255181"/>
              <a:ext cx="3583172" cy="935665"/>
            </a:xfrm>
            <a:custGeom>
              <a:avLst/>
              <a:gdLst>
                <a:gd name="connsiteX0" fmla="*/ 0 w 6387812"/>
                <a:gd name="connsiteY0" fmla="*/ 0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0 w 6387812"/>
                <a:gd name="connsiteY4" fmla="*/ 0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5400260 w 6387812"/>
                <a:gd name="connsiteY2" fmla="*/ 1071420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7812" h="1107996">
                  <a:moveTo>
                    <a:pt x="585216" y="310896"/>
                  </a:moveTo>
                  <a:lnTo>
                    <a:pt x="6387812" y="0"/>
                  </a:lnTo>
                  <a:lnTo>
                    <a:pt x="5400260" y="1071420"/>
                  </a:lnTo>
                  <a:lnTo>
                    <a:pt x="0" y="1107996"/>
                  </a:lnTo>
                  <a:lnTo>
                    <a:pt x="585216" y="31089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29C734-60B8-A2D8-7BB4-94556F3D84EB}"/>
                </a:ext>
              </a:extLst>
            </p:cNvPr>
            <p:cNvSpPr txBox="1"/>
            <p:nvPr/>
          </p:nvSpPr>
          <p:spPr>
            <a:xfrm>
              <a:off x="4965405" y="510363"/>
              <a:ext cx="2785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TIÊU CHÍ ĐÁNH GIÁ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424070" y="1815548"/>
            <a:ext cx="10813773" cy="44294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dirty="0"/>
              <a:t>  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1. Đúng chủ đề 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solidFill>
                  <a:srgbClr val="FF0000"/>
                </a:solidFill>
                <a:latin typeface="+mj-lt"/>
              </a:rPr>
              <a:t>  2. Những thông tin quan trọng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solidFill>
                  <a:srgbClr val="FF0000"/>
                </a:solidFill>
                <a:latin typeface="+mj-lt"/>
              </a:rPr>
              <a:t>  3. Những ý kiến hay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solidFill>
                  <a:srgbClr val="FF0000"/>
                </a:solidFill>
                <a:latin typeface="+mj-lt"/>
              </a:rPr>
              <a:t>  4. Khả năng trình bày rõ ràng, hấp dẫn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vi-VN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2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820257" y="1469143"/>
            <a:ext cx="10494335" cy="3030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extLst>
      <p:ext uri="{BB962C8B-B14F-4D97-AF65-F5344CB8AC3E}">
        <p14:creationId xmlns:p14="http://schemas.microsoft.com/office/powerpoint/2010/main" val="243954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688" y="-85267"/>
            <a:ext cx="616475" cy="104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E5BCF-EA03-C3C2-534C-A78B365A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43" y="0"/>
            <a:ext cx="2962913" cy="1085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8D42F-7A6B-470B-84D6-604EF260A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099" y="282609"/>
            <a:ext cx="7547502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A90FDC-7E60-30FA-D540-D89AA282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68" y="2299357"/>
            <a:ext cx="1133954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24765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DB3F51-B7DD-9237-EEA5-3DF8D7AE613D}"/>
              </a:ext>
            </a:extLst>
          </p:cNvPr>
          <p:cNvGrpSpPr/>
          <p:nvPr/>
        </p:nvGrpSpPr>
        <p:grpSpPr>
          <a:xfrm>
            <a:off x="4284921" y="0"/>
            <a:ext cx="3583172" cy="935665"/>
            <a:chOff x="4540102" y="255181"/>
            <a:chExt cx="3583172" cy="935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CBBF1-5D5B-86E9-A128-C8C371313F8A}"/>
                </a:ext>
              </a:extLst>
            </p:cNvPr>
            <p:cNvSpPr txBox="1"/>
            <p:nvPr/>
          </p:nvSpPr>
          <p:spPr>
            <a:xfrm>
              <a:off x="4540102" y="255181"/>
              <a:ext cx="3583172" cy="935665"/>
            </a:xfrm>
            <a:custGeom>
              <a:avLst/>
              <a:gdLst>
                <a:gd name="connsiteX0" fmla="*/ 0 w 6387812"/>
                <a:gd name="connsiteY0" fmla="*/ 0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0 w 6387812"/>
                <a:gd name="connsiteY4" fmla="*/ 0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6387812 w 6387812"/>
                <a:gd name="connsiteY2" fmla="*/ 1107996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  <a:gd name="connsiteX0" fmla="*/ 585216 w 6387812"/>
                <a:gd name="connsiteY0" fmla="*/ 310896 h 1107996"/>
                <a:gd name="connsiteX1" fmla="*/ 6387812 w 6387812"/>
                <a:gd name="connsiteY1" fmla="*/ 0 h 1107996"/>
                <a:gd name="connsiteX2" fmla="*/ 5400260 w 6387812"/>
                <a:gd name="connsiteY2" fmla="*/ 1071420 h 1107996"/>
                <a:gd name="connsiteX3" fmla="*/ 0 w 6387812"/>
                <a:gd name="connsiteY3" fmla="*/ 1107996 h 1107996"/>
                <a:gd name="connsiteX4" fmla="*/ 585216 w 6387812"/>
                <a:gd name="connsiteY4" fmla="*/ 310896 h 1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7812" h="1107996">
                  <a:moveTo>
                    <a:pt x="585216" y="310896"/>
                  </a:moveTo>
                  <a:lnTo>
                    <a:pt x="6387812" y="0"/>
                  </a:lnTo>
                  <a:lnTo>
                    <a:pt x="5400260" y="1071420"/>
                  </a:lnTo>
                  <a:lnTo>
                    <a:pt x="0" y="1107996"/>
                  </a:lnTo>
                  <a:lnTo>
                    <a:pt x="585216" y="31089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29C734-60B8-A2D8-7BB4-94556F3D84EB}"/>
                </a:ext>
              </a:extLst>
            </p:cNvPr>
            <p:cNvSpPr txBox="1"/>
            <p:nvPr/>
          </p:nvSpPr>
          <p:spPr>
            <a:xfrm>
              <a:off x="5167423" y="510363"/>
              <a:ext cx="2583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Rectangle: Diagonal Corners Snipped 4">
            <a:extLst>
              <a:ext uri="{FF2B5EF4-FFF2-40B4-BE49-F238E27FC236}">
                <a16:creationId xmlns:a16="http://schemas.microsoft.com/office/drawing/2014/main" id="{1921D31A-5F85-CD2D-EFE9-93466B8CD621}"/>
              </a:ext>
            </a:extLst>
          </p:cNvPr>
          <p:cNvSpPr/>
          <p:nvPr/>
        </p:nvSpPr>
        <p:spPr>
          <a:xfrm>
            <a:off x="518476" y="1762581"/>
            <a:ext cx="5584614" cy="918222"/>
          </a:xfrm>
          <a:prstGeom prst="snip2Diag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CCD50592-2FCB-E825-C623-AE219B91A99C}"/>
              </a:ext>
            </a:extLst>
          </p:cNvPr>
          <p:cNvSpPr/>
          <p:nvPr/>
        </p:nvSpPr>
        <p:spPr>
          <a:xfrm>
            <a:off x="8173918" y="1815744"/>
            <a:ext cx="2533068" cy="918222"/>
          </a:xfrm>
          <a:prstGeom prst="snip2Diag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FCC118DF-E5FB-B714-D39E-A5E155C29210}"/>
              </a:ext>
            </a:extLst>
          </p:cNvPr>
          <p:cNvSpPr/>
          <p:nvPr/>
        </p:nvSpPr>
        <p:spPr>
          <a:xfrm>
            <a:off x="4952253" y="3208609"/>
            <a:ext cx="2533068" cy="918222"/>
          </a:xfrm>
          <a:prstGeom prst="snip2Diag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……….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8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161095" y="-1638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CBBF1-5D5B-86E9-A128-C8C371313F8A}"/>
              </a:ext>
            </a:extLst>
          </p:cNvPr>
          <p:cNvSpPr txBox="1"/>
          <p:nvPr/>
        </p:nvSpPr>
        <p:spPr>
          <a:xfrm>
            <a:off x="1947956" y="211317"/>
            <a:ext cx="8065828" cy="646331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NHÓM  2 (NHÓM BÀN)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717688" y="1003049"/>
            <a:ext cx="10670069" cy="16195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thông tin quan trọng đối với việc bảo tồn động vật hoang dã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 các bạn đã đưa ra là những thông tin nào?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F3AAE-EF27-4F30-B798-8588A582D5C9}"/>
              </a:ext>
            </a:extLst>
          </p:cNvPr>
          <p:cNvSpPr/>
          <p:nvPr/>
        </p:nvSpPr>
        <p:spPr>
          <a:xfrm>
            <a:off x="573984" y="4726650"/>
            <a:ext cx="10813773" cy="1332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ý kiến hay về việc làm thế nào để bảo tồn động vật hoang dã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004D29-2B24-4C3D-9AA3-54BE86216071}"/>
              </a:ext>
            </a:extLst>
          </p:cNvPr>
          <p:cNvSpPr/>
          <p:nvPr/>
        </p:nvSpPr>
        <p:spPr>
          <a:xfrm>
            <a:off x="573984" y="2878658"/>
            <a:ext cx="10813773" cy="16195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1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161095" y="-23488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573983" y="461961"/>
            <a:ext cx="10813773" cy="194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thông tin quan trọng đối với việc bảo tồn động vật hoang dã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 các bạn đã đưa ra là những thông tin nào?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F3AAE-EF27-4F30-B798-8588A582D5C9}"/>
              </a:ext>
            </a:extLst>
          </p:cNvPr>
          <p:cNvSpPr/>
          <p:nvPr/>
        </p:nvSpPr>
        <p:spPr>
          <a:xfrm>
            <a:off x="573984" y="4569620"/>
            <a:ext cx="10813773" cy="194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ý kiến hay về việc làm thế nào để bảo tồn động vật hoang dã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370EB6-B82B-464B-A1CE-6A2744A7D9E5}"/>
              </a:ext>
            </a:extLst>
          </p:cNvPr>
          <p:cNvSpPr/>
          <p:nvPr/>
        </p:nvSpPr>
        <p:spPr>
          <a:xfrm>
            <a:off x="573982" y="2506884"/>
            <a:ext cx="10813773" cy="194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6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304800" y="160157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989357" y="647166"/>
            <a:ext cx="10621617" cy="1976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ta đã có các biện pháp nào để Bảo tồn động vật hoang dã?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8B3AC7-D120-4FEE-BDB7-F809981D9A55}"/>
              </a:ext>
            </a:extLst>
          </p:cNvPr>
          <p:cNvSpPr/>
          <p:nvPr/>
        </p:nvSpPr>
        <p:spPr>
          <a:xfrm>
            <a:off x="989357" y="3619495"/>
            <a:ext cx="10621617" cy="28878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Để Bảo tồn động vật hoang dã thế giới đã lấy một ngày trong năm là Ngày động vật hoang dã thế giới con biết đó là ngày nào không?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3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ày Động vật hoang dã thế giới (3/3): Làm gì để bảo vệ động vật hoang dã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" y="0"/>
            <a:ext cx="11312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48192" y="1104900"/>
            <a:ext cx="10800442" cy="5190022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5D859-7760-16DF-B68C-999C466AD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1" y="1964015"/>
            <a:ext cx="1179678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22F301-8A53-47BB-839B-EC94B818A21B}"/>
              </a:ext>
            </a:extLst>
          </p:cNvPr>
          <p:cNvSpPr/>
          <p:nvPr/>
        </p:nvSpPr>
        <p:spPr>
          <a:xfrm>
            <a:off x="161095" y="320314"/>
            <a:ext cx="11639550" cy="6537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EC0EA-3EF1-12D2-A187-77C888A7A7D9}"/>
              </a:ext>
            </a:extLst>
          </p:cNvPr>
          <p:cNvSpPr/>
          <p:nvPr/>
        </p:nvSpPr>
        <p:spPr>
          <a:xfrm>
            <a:off x="689113" y="1316091"/>
            <a:ext cx="10813773" cy="194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dirty="0"/>
              <a:t>  </a:t>
            </a:r>
            <a:r>
              <a:rPr lang="vi-VN" sz="3600" b="1" dirty="0"/>
              <a:t> *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phải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dã?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F3AAE-EF27-4F30-B798-8588A582D5C9}"/>
              </a:ext>
            </a:extLst>
          </p:cNvPr>
          <p:cNvSpPr/>
          <p:nvPr/>
        </p:nvSpPr>
        <p:spPr>
          <a:xfrm>
            <a:off x="689113" y="3734733"/>
            <a:ext cx="10707757" cy="194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dirty="0"/>
              <a:t>  </a:t>
            </a:r>
            <a:r>
              <a:rPr lang="vi-VN" sz="3600" b="1" dirty="0"/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bảo tồn động vật hoang dã con cần làm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9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56522" y="81280"/>
            <a:ext cx="8091179" cy="6245357"/>
            <a:chOff x="2787674" y="81280"/>
            <a:chExt cx="7024190" cy="6245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674" y="81280"/>
              <a:ext cx="7024190" cy="62453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97693" y="568601"/>
              <a:ext cx="5983927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-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1512" y="3842963"/>
            <a:ext cx="2030488" cy="2970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87" y="3803676"/>
            <a:ext cx="1718611" cy="3010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" y="1044032"/>
            <a:ext cx="3272083" cy="58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33A69-8B33-45FD-8DF7-EDE38211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79" y="2093860"/>
            <a:ext cx="1081524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75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A966B-F22C-41B9-8882-E498F46F3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80" y="1692263"/>
            <a:ext cx="958983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87C9-81B5-42E6-991F-2A7F8F9C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00" y="1825613"/>
            <a:ext cx="895580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3744" y="0"/>
            <a:ext cx="7024190" cy="6245357"/>
            <a:chOff x="2567907" y="0"/>
            <a:chExt cx="7024190" cy="6245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907" y="0"/>
              <a:ext cx="7024190" cy="62453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54530" y="1032111"/>
              <a:ext cx="59637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tồn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1718" y="3489960"/>
            <a:ext cx="2301843" cy="3368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8" y="3520532"/>
            <a:ext cx="1905406" cy="3337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" y="1384662"/>
            <a:ext cx="3324334" cy="54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636103" y="1500554"/>
            <a:ext cx="11307367" cy="49499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  <a:p>
            <a:pPr algn="ctr"/>
            <a:r>
              <a:rPr lang="vi-VN" sz="1800" b="1" dirty="0"/>
              <a:t>PHIẾU GIAO VIỆC</a:t>
            </a:r>
            <a:endParaRPr lang="en-US" sz="1800" dirty="0"/>
          </a:p>
          <a:p>
            <a:pPr algn="ctr"/>
            <a:r>
              <a:rPr lang="vi-VN" sz="1800" b="1" dirty="0"/>
              <a:t>Môn Tiếng Việt - Tuần 6</a:t>
            </a:r>
            <a:endParaRPr lang="en-US" sz="1800" dirty="0"/>
          </a:p>
          <a:p>
            <a:pPr algn="ctr"/>
            <a:r>
              <a:rPr lang="vi-VN" sz="1800" b="1" dirty="0"/>
              <a:t>NÓI VÀ NGHE: BẢO TỒN ĐỘNG VẬT HOANG DÃ</a:t>
            </a:r>
            <a:endParaRPr lang="en-US" sz="1800" dirty="0"/>
          </a:p>
          <a:p>
            <a:r>
              <a:rPr lang="vi-VN" sz="2200" b="1" dirty="0"/>
              <a:t> 1. Tìm hiểu về động vật hoang dã và việc bảo tồn động vật hoang dã qua sách báo, in-tơ-nét: </a:t>
            </a:r>
            <a:endParaRPr lang="en-US" sz="2200" dirty="0"/>
          </a:p>
          <a:p>
            <a:r>
              <a:rPr lang="vi-VN" sz="2200" b="1" i="1" dirty="0"/>
              <a:t>  Gợi ý: </a:t>
            </a:r>
            <a:r>
              <a:rPr lang="vi-VN" sz="2200" i="1" dirty="0"/>
              <a:t>Một số cuốn sách về động vật hoang dã: Sinh vật trú ẩn và săn mồi (Rắt Ô-oen), Khám phá rừng già – Động vật hoang dã (Xti Pa-cơ),… </a:t>
            </a:r>
            <a:endParaRPr lang="en-US" sz="2200" dirty="0"/>
          </a:p>
          <a:p>
            <a:r>
              <a:rPr lang="vi-VN" sz="2200" b="1" dirty="0"/>
              <a:t>  + Ghi chép các thông tin quan trọng về những hoạt động bảo vệ động vật hoang dã. </a:t>
            </a:r>
            <a:endParaRPr lang="en-US" sz="2200" dirty="0"/>
          </a:p>
          <a:p>
            <a:r>
              <a:rPr lang="vi-VN" sz="2200" b="1" i="1" dirty="0"/>
              <a:t>VD</a:t>
            </a:r>
            <a:r>
              <a:rPr lang="vi-VN" sz="2200" i="1" dirty="0"/>
              <a:t>:  Cuốn sách nói về điều gì?</a:t>
            </a:r>
            <a:endParaRPr lang="en-US" sz="2200" dirty="0"/>
          </a:p>
          <a:p>
            <a:pPr lvl="0"/>
            <a:r>
              <a:rPr lang="vi-VN" sz="2200" i="1" dirty="0"/>
              <a:t>Thông tin về động vật hoang dã</a:t>
            </a:r>
            <a:endParaRPr lang="en-US" sz="2200" dirty="0"/>
          </a:p>
          <a:p>
            <a:pPr lvl="0"/>
            <a:r>
              <a:rPr lang="vi-VN" sz="2200" i="1" dirty="0"/>
              <a:t>Thông tin về những hoạt động bảo vệ động vật hoang dã</a:t>
            </a:r>
            <a:endParaRPr lang="en-US" sz="2200" dirty="0"/>
          </a:p>
          <a:p>
            <a:r>
              <a:rPr lang="vi-VN" sz="2200" i="1" dirty="0"/>
              <a:t> ( Lưu ý có thể trình bày bằng Power point, hình ảnh, vi deo hoặc ghi chép</a:t>
            </a:r>
            <a:r>
              <a:rPr lang="vi-VN" sz="2200" dirty="0"/>
              <a:t>)</a:t>
            </a:r>
            <a:r>
              <a:rPr lang="vi-VN" sz="2200" i="1" dirty="0"/>
              <a:t> </a:t>
            </a:r>
            <a:endParaRPr lang="en-US" sz="2200" dirty="0"/>
          </a:p>
          <a:p>
            <a:r>
              <a:rPr lang="vi-VN" sz="2200" b="1" dirty="0"/>
              <a:t>2.</a:t>
            </a:r>
            <a:r>
              <a:rPr lang="vi-VN" sz="2200" dirty="0"/>
              <a:t> </a:t>
            </a:r>
            <a:r>
              <a:rPr lang="en-US" sz="2200" b="1" dirty="0"/>
              <a:t>T</a:t>
            </a:r>
            <a:r>
              <a:rPr lang="vi-VN" sz="2200" b="1" dirty="0"/>
              <a:t>ìm kiếm trong sách báo, trên mạng in-tơ- nét hoàn thành các nội dung thảo luận sau</a:t>
            </a:r>
            <a:r>
              <a:rPr lang="en-US" sz="2200" b="1" dirty="0"/>
              <a:t>:</a:t>
            </a:r>
            <a:r>
              <a:rPr lang="en-US" sz="2200" i="1" dirty="0"/>
              <a:t> </a:t>
            </a:r>
            <a:endParaRPr lang="en-US" sz="2200" dirty="0"/>
          </a:p>
          <a:p>
            <a:r>
              <a:rPr lang="vi-VN" sz="2200" b="1" i="1" dirty="0"/>
              <a:t>Câu 1.</a:t>
            </a:r>
            <a:r>
              <a:rPr lang="vi-VN" sz="2200" dirty="0"/>
              <a:t> </a:t>
            </a:r>
            <a:r>
              <a:rPr lang="vi-VN" sz="2200" b="1" i="1" dirty="0"/>
              <a:t>Vai trò của động vật hoang dã</a:t>
            </a:r>
            <a:endParaRPr lang="en-US" sz="2200" dirty="0"/>
          </a:p>
          <a:p>
            <a:r>
              <a:rPr lang="vi-VN" sz="2200" b="1" i="1" dirty="0"/>
              <a:t>Câu 2. Tầm quan trọng của việc bảo tồn động vật hoang dã</a:t>
            </a:r>
            <a:endParaRPr lang="en-US" sz="2200" dirty="0"/>
          </a:p>
          <a:p>
            <a:r>
              <a:rPr lang="vi-VN" sz="2200" b="1" i="1" dirty="0"/>
              <a:t>Câu 3. Những việc cần làm để bảo tồn động vật hoang dã</a:t>
            </a:r>
            <a:endParaRPr lang="en-US" sz="2200" dirty="0"/>
          </a:p>
          <a:p>
            <a:r>
              <a:rPr lang="vi-VN" sz="2200" b="1" dirty="0"/>
              <a:t>3. Từ chuẩn bị cá nhân, cùng nhau thống nhất theo nhóm</a:t>
            </a:r>
            <a:r>
              <a:rPr lang="vi-VN" sz="2200" dirty="0"/>
              <a:t> </a:t>
            </a:r>
            <a:r>
              <a:rPr lang="vi-VN" sz="2200" b="1" dirty="0"/>
              <a:t>đã được phân công về nội dung như phần 1 và 2. Lựa chọn hình thức trình bày phù hợp (có thể sử dụng sơ đồ tư duy, bảng thống kê, powerpoint, video, ...); Chọn người và cách thức trình bày. </a:t>
            </a:r>
            <a:endParaRPr lang="en-US" sz="2200" dirty="0"/>
          </a:p>
          <a:p>
            <a:r>
              <a:rPr lang="vi-VN" sz="2200" b="1" dirty="0"/>
              <a:t>   Lưu ý: </a:t>
            </a:r>
            <a:r>
              <a:rPr lang="vi-VN" sz="2200" dirty="0"/>
              <a:t>Thời gian hoàn thành của cá nhân trước ngày 12/10 và nhóm là ngày 15/10/2024</a:t>
            </a:r>
            <a:endParaRPr lang="en-US" sz="2200" dirty="0"/>
          </a:p>
          <a:p>
            <a:pPr lvl="0" algn="ctr">
              <a:lnSpc>
                <a:spcPct val="150000"/>
              </a:lnSpc>
              <a:defRPr/>
            </a:pP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537796" y="32903"/>
            <a:ext cx="11163300" cy="36769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Tìm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hiểu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hoang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dã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việc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bảo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tồn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hoang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dã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qua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sách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báo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, in-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tơ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-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nét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G: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cuốn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hoang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dã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trú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ẩn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săn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mồi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Rắt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Ô-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oen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),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Khám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phá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rừng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già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hoang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Xti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Pa-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),...</a:t>
            </a:r>
            <a:endParaRPr lang="en-US" sz="2800" dirty="0"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hoang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dã</a:t>
            </a:r>
            <a:r>
              <a:rPr lang="en-US" sz="2800" b="1" dirty="0"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Sinh Vật Trú Ẩn Và Săn Mồi - Học Vui Hiểu Rộng Biết Nh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83" y="3167268"/>
            <a:ext cx="4469679" cy="347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777" y="3191973"/>
            <a:ext cx="4469679" cy="34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ế Nào Và Tại Sao - Động Vật Hoang Dã Cần Được Bảo Vệ Trước Nguy Cơ Tuyệt  Chủ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" y="69669"/>
            <a:ext cx="3949273" cy="31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ỚI THIỆU SÁCH - TÌM HIỂU VỀ THẾ GIỚI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79" y="69669"/>
            <a:ext cx="4636381" cy="37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las đa tương tác về động vật hoang dã | Review s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21" y="3414425"/>
            <a:ext cx="4874432" cy="34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tlas cho trẻ em - Atlas động vật | BookBuy.v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7" y="69669"/>
            <a:ext cx="3535832" cy="32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hang hoang dã' có tập hai - Tin tức xuất bả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" y="2949388"/>
            <a:ext cx="7447772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1371279" y="281354"/>
            <a:ext cx="9496333" cy="49499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HỌC SINH CHIA SẺ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NHỮNG THÔNG TIN TÌM KIẾM ĐƯỢC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1132</Words>
  <Application>Microsoft Office PowerPoint</Application>
  <PresentationFormat>Widescreen</PresentationFormat>
  <Paragraphs>80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2024-07-16T13:33:23Z</dcterms:created>
  <dcterms:modified xsi:type="dcterms:W3CDTF">2025-12-28T09:59:01Z</dcterms:modified>
</cp:coreProperties>
</file>