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11" r:id="rId2"/>
    <p:sldId id="256" r:id="rId3"/>
    <p:sldId id="297" r:id="rId4"/>
    <p:sldId id="300" r:id="rId5"/>
    <p:sldId id="298" r:id="rId6"/>
    <p:sldId id="299" r:id="rId7"/>
    <p:sldId id="376" r:id="rId8"/>
    <p:sldId id="289" r:id="rId9"/>
    <p:sldId id="394" r:id="rId10"/>
    <p:sldId id="384" r:id="rId11"/>
    <p:sldId id="356" r:id="rId12"/>
    <p:sldId id="302" r:id="rId13"/>
    <p:sldId id="393" r:id="rId14"/>
    <p:sldId id="357" r:id="rId15"/>
    <p:sldId id="375" r:id="rId16"/>
    <p:sldId id="392" r:id="rId17"/>
    <p:sldId id="359" r:id="rId18"/>
    <p:sldId id="358" r:id="rId19"/>
    <p:sldId id="360" r:id="rId20"/>
    <p:sldId id="378" r:id="rId21"/>
    <p:sldId id="361" r:id="rId22"/>
    <p:sldId id="381" r:id="rId23"/>
    <p:sldId id="363" r:id="rId24"/>
    <p:sldId id="364" r:id="rId25"/>
    <p:sldId id="365" r:id="rId26"/>
    <p:sldId id="366" r:id="rId27"/>
    <p:sldId id="315" r:id="rId28"/>
    <p:sldId id="367" r:id="rId29"/>
    <p:sldId id="389" r:id="rId30"/>
    <p:sldId id="385" r:id="rId31"/>
    <p:sldId id="386" r:id="rId32"/>
    <p:sldId id="379" r:id="rId33"/>
    <p:sldId id="390" r:id="rId34"/>
    <p:sldId id="369" r:id="rId35"/>
    <p:sldId id="287" r:id="rId36"/>
    <p:sldId id="257" r:id="rId37"/>
    <p:sldId id="29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F4FF"/>
    <a:srgbClr val="FFFF99"/>
    <a:srgbClr val="FF0066"/>
    <a:srgbClr val="FF33CC"/>
    <a:srgbClr val="FFF88B"/>
    <a:srgbClr val="D0A4FF"/>
    <a:srgbClr val="FFC3BC"/>
    <a:srgbClr val="B93F10"/>
    <a:srgbClr val="98F1A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58" autoAdjust="0"/>
    <p:restoredTop sz="92161" autoAdjust="0"/>
  </p:normalViewPr>
  <p:slideViewPr>
    <p:cSldViewPr snapToGrid="0">
      <p:cViewPr varScale="1">
        <p:scale>
          <a:sx n="67" d="100"/>
          <a:sy n="67" d="100"/>
        </p:scale>
        <p:origin x="92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4950"/>
    </p:cViewPr>
  </p:sorterViewPr>
  <p:notesViewPr>
    <p:cSldViewPr snapToGrid="0">
      <p:cViewPr varScale="1">
        <p:scale>
          <a:sx n="51" d="100"/>
          <a:sy n="51" d="100"/>
        </p:scale>
        <p:origin x="288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4AEA9-1EB1-412A-B3BB-81B95B2E5594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2C081-CC55-4C3B-9886-E7950310A2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1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0133D-66CB-40A8-8496-15EAD960063D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B2827-FB5E-4309-9872-2CBF8FD56C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E50D-0D63-4261-94EC-ED4F38239A74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C8BCED29-97F6-4603-BF6B-522DDAD54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E50D-0D63-4261-94EC-ED4F38239A74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ED29-97F6-4603-BF6B-522DDAD54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E50D-0D63-4261-94EC-ED4F38239A74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ED29-97F6-4603-BF6B-522DDAD54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E50D-0D63-4261-94EC-ED4F38239A74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C8BCED29-97F6-4603-BF6B-522DDAD54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E50D-0D63-4261-94EC-ED4F38239A74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ED29-97F6-4603-BF6B-522DDAD542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E50D-0D63-4261-94EC-ED4F38239A74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ED29-97F6-4603-BF6B-522DDAD54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E50D-0D63-4261-94EC-ED4F38239A74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C8BCED29-97F6-4603-BF6B-522DDAD542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E50D-0D63-4261-94EC-ED4F38239A74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ED29-97F6-4603-BF6B-522DDAD54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E50D-0D63-4261-94EC-ED4F38239A74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ED29-97F6-4603-BF6B-522DDAD54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E50D-0D63-4261-94EC-ED4F38239A74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ED29-97F6-4603-BF6B-522DDAD542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E50D-0D63-4261-94EC-ED4F38239A74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ED29-97F6-4603-BF6B-522DDAD542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C9E50D-0D63-4261-94EC-ED4F38239A74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8BCED29-97F6-4603-BF6B-522DDAD542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975" y="-15082"/>
            <a:ext cx="2085975" cy="20859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51.svg"/><Relationship Id="rId17" Type="http://schemas.openxmlformats.org/officeDocument/2006/relationships/image" Target="../media/image38.svg"/><Relationship Id="rId2" Type="http://schemas.openxmlformats.org/officeDocument/2006/relationships/image" Target="../media/image4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8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4.svg"/><Relationship Id="rId5" Type="http://schemas.openxmlformats.org/officeDocument/2006/relationships/image" Target="../media/image44.svg"/><Relationship Id="rId10" Type="http://schemas.openxmlformats.org/officeDocument/2006/relationships/image" Target="../media/image33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2.svg"/><Relationship Id="rId18" Type="http://schemas.openxmlformats.org/officeDocument/2006/relationships/image" Target="../media/image33.png"/><Relationship Id="rId3" Type="http://schemas.openxmlformats.org/officeDocument/2006/relationships/image" Target="../media/image42.svg"/><Relationship Id="rId21" Type="http://schemas.openxmlformats.org/officeDocument/2006/relationships/image" Target="../media/image38.svg"/><Relationship Id="rId7" Type="http://schemas.openxmlformats.org/officeDocument/2006/relationships/image" Target="../media/image46.svg"/><Relationship Id="rId12" Type="http://schemas.openxmlformats.org/officeDocument/2006/relationships/image" Target="../media/image61.png"/><Relationship Id="rId17" Type="http://schemas.openxmlformats.org/officeDocument/2006/relationships/image" Target="../media/image32.png"/><Relationship Id="rId2" Type="http://schemas.openxmlformats.org/officeDocument/2006/relationships/image" Target="../media/image41.png"/><Relationship Id="rId16" Type="http://schemas.openxmlformats.org/officeDocument/2006/relationships/image" Target="../media/image6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60.svg"/><Relationship Id="rId5" Type="http://schemas.openxmlformats.org/officeDocument/2006/relationships/image" Target="../media/image44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19" Type="http://schemas.openxmlformats.org/officeDocument/2006/relationships/image" Target="../media/image3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4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68.svg"/><Relationship Id="rId5" Type="http://schemas.openxmlformats.org/officeDocument/2006/relationships/image" Target="../media/image44.svg"/><Relationship Id="rId15" Type="http://schemas.openxmlformats.org/officeDocument/2006/relationships/image" Target="../media/image70.png"/><Relationship Id="rId10" Type="http://schemas.openxmlformats.org/officeDocument/2006/relationships/image" Target="../media/image67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6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7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72.png"/><Relationship Id="rId5" Type="http://schemas.openxmlformats.org/officeDocument/2006/relationships/image" Target="../media/image44.svg"/><Relationship Id="rId10" Type="http://schemas.openxmlformats.org/officeDocument/2006/relationships/image" Target="../media/image71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3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74.png"/><Relationship Id="rId2" Type="http://schemas.openxmlformats.org/officeDocument/2006/relationships/image" Target="../media/image41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68.svg"/><Relationship Id="rId5" Type="http://schemas.openxmlformats.org/officeDocument/2006/relationships/image" Target="../media/image44.svg"/><Relationship Id="rId15" Type="http://schemas.openxmlformats.org/officeDocument/2006/relationships/image" Target="../media/image69.png"/><Relationship Id="rId10" Type="http://schemas.openxmlformats.org/officeDocument/2006/relationships/image" Target="../media/image67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68.svg"/><Relationship Id="rId5" Type="http://schemas.openxmlformats.org/officeDocument/2006/relationships/image" Target="../media/image44.svg"/><Relationship Id="rId10" Type="http://schemas.openxmlformats.org/officeDocument/2006/relationships/image" Target="../media/image67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6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67.png"/><Relationship Id="rId5" Type="http://schemas.openxmlformats.org/officeDocument/2006/relationships/image" Target="../media/image44.svg"/><Relationship Id="rId10" Type="http://schemas.openxmlformats.org/officeDocument/2006/relationships/image" Target="../media/image75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61.png"/><Relationship Id="rId18" Type="http://schemas.openxmlformats.org/officeDocument/2006/relationships/image" Target="../media/image82.png"/><Relationship Id="rId3" Type="http://schemas.openxmlformats.org/officeDocument/2006/relationships/image" Target="../media/image48.svg"/><Relationship Id="rId21" Type="http://schemas.openxmlformats.org/officeDocument/2006/relationships/image" Target="../media/image68.svg"/><Relationship Id="rId7" Type="http://schemas.openxmlformats.org/officeDocument/2006/relationships/image" Target="../media/image77.png"/><Relationship Id="rId12" Type="http://schemas.openxmlformats.org/officeDocument/2006/relationships/image" Target="../media/image60.svg"/><Relationship Id="rId17" Type="http://schemas.openxmlformats.org/officeDocument/2006/relationships/image" Target="../media/image81.png"/><Relationship Id="rId2" Type="http://schemas.openxmlformats.org/officeDocument/2006/relationships/image" Target="../media/image47.png"/><Relationship Id="rId16" Type="http://schemas.openxmlformats.org/officeDocument/2006/relationships/image" Target="../media/image64.sv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59.png"/><Relationship Id="rId5" Type="http://schemas.openxmlformats.org/officeDocument/2006/relationships/image" Target="../media/image33.png"/><Relationship Id="rId15" Type="http://schemas.openxmlformats.org/officeDocument/2006/relationships/image" Target="../media/image63.png"/><Relationship Id="rId23" Type="http://schemas.openxmlformats.org/officeDocument/2006/relationships/image" Target="../media/image38.svg"/><Relationship Id="rId10" Type="http://schemas.openxmlformats.org/officeDocument/2006/relationships/image" Target="../media/image80.svg"/><Relationship Id="rId19" Type="http://schemas.openxmlformats.org/officeDocument/2006/relationships/image" Target="../media/image83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Relationship Id="rId14" Type="http://schemas.openxmlformats.org/officeDocument/2006/relationships/image" Target="../media/image62.svg"/><Relationship Id="rId2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18" Type="http://schemas.openxmlformats.org/officeDocument/2006/relationships/image" Target="../media/image100.png"/><Relationship Id="rId3" Type="http://schemas.openxmlformats.org/officeDocument/2006/relationships/image" Target="../media/image48.svg"/><Relationship Id="rId21" Type="http://schemas.openxmlformats.org/officeDocument/2006/relationships/image" Target="../media/image103.png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17" Type="http://schemas.openxmlformats.org/officeDocument/2006/relationships/image" Target="../media/image99.svg"/><Relationship Id="rId2" Type="http://schemas.openxmlformats.org/officeDocument/2006/relationships/image" Target="../media/image47.png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10" Type="http://schemas.openxmlformats.org/officeDocument/2006/relationships/image" Target="../media/image92.png"/><Relationship Id="rId19" Type="http://schemas.openxmlformats.org/officeDocument/2006/relationships/image" Target="../media/image101.sv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105.sv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104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105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04.png"/><Relationship Id="rId5" Type="http://schemas.openxmlformats.org/officeDocument/2006/relationships/image" Target="../media/image44.svg"/><Relationship Id="rId10" Type="http://schemas.openxmlformats.org/officeDocument/2006/relationships/image" Target="../media/image106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105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10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107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11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10.svg"/><Relationship Id="rId5" Type="http://schemas.openxmlformats.org/officeDocument/2006/relationships/image" Target="../media/image44.svg"/><Relationship Id="rId10" Type="http://schemas.openxmlformats.org/officeDocument/2006/relationships/image" Target="../media/image10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13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11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10.svg"/><Relationship Id="rId5" Type="http://schemas.openxmlformats.org/officeDocument/2006/relationships/image" Target="../media/image44.svg"/><Relationship Id="rId10" Type="http://schemas.openxmlformats.org/officeDocument/2006/relationships/image" Target="../media/image10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gif"/><Relationship Id="rId18" Type="http://schemas.openxmlformats.org/officeDocument/2006/relationships/image" Target="../media/image20.gif"/><Relationship Id="rId3" Type="http://schemas.openxmlformats.org/officeDocument/2006/relationships/audio" Target="../media/media1.WAV"/><Relationship Id="rId21" Type="http://schemas.openxmlformats.org/officeDocument/2006/relationships/image" Target="../media/image23.png"/><Relationship Id="rId7" Type="http://schemas.openxmlformats.org/officeDocument/2006/relationships/slide" Target="slide36.xml"/><Relationship Id="rId12" Type="http://schemas.openxmlformats.org/officeDocument/2006/relationships/image" Target="../media/image14.gif"/><Relationship Id="rId17" Type="http://schemas.openxmlformats.org/officeDocument/2006/relationships/image" Target="../media/image19.gif"/><Relationship Id="rId2" Type="http://schemas.microsoft.com/office/2007/relationships/media" Target="../media/media1.WAV"/><Relationship Id="rId16" Type="http://schemas.openxmlformats.org/officeDocument/2006/relationships/image" Target="../media/image18.gif"/><Relationship Id="rId20" Type="http://schemas.openxmlformats.org/officeDocument/2006/relationships/image" Target="../media/image22.gif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3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7.gif"/><Relationship Id="rId10" Type="http://schemas.openxmlformats.org/officeDocument/2006/relationships/image" Target="../media/image12.gif"/><Relationship Id="rId19" Type="http://schemas.openxmlformats.org/officeDocument/2006/relationships/image" Target="../media/image21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1.png"/><Relationship Id="rId14" Type="http://schemas.openxmlformats.org/officeDocument/2006/relationships/image" Target="../media/image1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ownloads\B&#192;I%20SO&#7840;N%20CHUY&#202;N%20&#272;&#7872;%20HUY&#7878;N%20T&#7914;%20&#272;&#7890;NG%20NGH&#296;A\m&#432;a%20r&#417;i.mp4" TargetMode="External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11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10.svg"/><Relationship Id="rId5" Type="http://schemas.openxmlformats.org/officeDocument/2006/relationships/image" Target="../media/image44.svg"/><Relationship Id="rId10" Type="http://schemas.openxmlformats.org/officeDocument/2006/relationships/image" Target="../media/image10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11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10.svg"/><Relationship Id="rId5" Type="http://schemas.openxmlformats.org/officeDocument/2006/relationships/image" Target="../media/image44.svg"/><Relationship Id="rId10" Type="http://schemas.openxmlformats.org/officeDocument/2006/relationships/image" Target="../media/image10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110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09.png"/><Relationship Id="rId5" Type="http://schemas.openxmlformats.org/officeDocument/2006/relationships/image" Target="../media/image44.svg"/><Relationship Id="rId10" Type="http://schemas.openxmlformats.org/officeDocument/2006/relationships/image" Target="../media/image111.jpe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1.gif"/><Relationship Id="rId12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11" Type="http://schemas.openxmlformats.org/officeDocument/2006/relationships/image" Target="../media/image26.gif"/><Relationship Id="rId5" Type="http://schemas.openxmlformats.org/officeDocument/2006/relationships/audio" Target="../media/audio6.wav"/><Relationship Id="rId10" Type="http://schemas.openxmlformats.org/officeDocument/2006/relationships/image" Target="../media/image25.gif"/><Relationship Id="rId4" Type="http://schemas.openxmlformats.org/officeDocument/2006/relationships/audio" Target="../media/audio5.wav"/><Relationship Id="rId9" Type="http://schemas.openxmlformats.org/officeDocument/2006/relationships/slide" Target="slide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5.wav"/><Relationship Id="rId7" Type="http://schemas.openxmlformats.org/officeDocument/2006/relationships/image" Target="../media/image21.gif"/><Relationship Id="rId12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11" Type="http://schemas.openxmlformats.org/officeDocument/2006/relationships/image" Target="../media/image26.gif"/><Relationship Id="rId5" Type="http://schemas.openxmlformats.org/officeDocument/2006/relationships/audio" Target="../media/audio4.wav"/><Relationship Id="rId10" Type="http://schemas.openxmlformats.org/officeDocument/2006/relationships/image" Target="../media/image25.gif"/><Relationship Id="rId4" Type="http://schemas.openxmlformats.org/officeDocument/2006/relationships/audio" Target="../media/audio6.wav"/><Relationship Id="rId9" Type="http://schemas.openxmlformats.org/officeDocument/2006/relationships/slide" Target="slide3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4.wav"/><Relationship Id="rId7" Type="http://schemas.openxmlformats.org/officeDocument/2006/relationships/image" Target="../media/image21.gif"/><Relationship Id="rId12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11" Type="http://schemas.openxmlformats.org/officeDocument/2006/relationships/image" Target="../media/image26.gif"/><Relationship Id="rId5" Type="http://schemas.openxmlformats.org/officeDocument/2006/relationships/audio" Target="../media/audio6.wav"/><Relationship Id="rId10" Type="http://schemas.openxmlformats.org/officeDocument/2006/relationships/image" Target="../media/image25.gif"/><Relationship Id="rId4" Type="http://schemas.openxmlformats.org/officeDocument/2006/relationships/audio" Target="../media/audio5.wav"/><Relationship Id="rId9" Type="http://schemas.openxmlformats.org/officeDocument/2006/relationships/slide" Target="slide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5400" y="20638"/>
            <a:ext cx="12192000" cy="6858000"/>
          </a:xfrm>
          <a:prstGeom prst="rect">
            <a:avLst/>
          </a:prstGeom>
          <a:solidFill>
            <a:srgbClr val="FFFFCC"/>
          </a:solidFill>
          <a:ln w="76200" cmpd="tri">
            <a:solidFill>
              <a:srgbClr val="0000FF"/>
            </a:solidFill>
            <a:miter lim="800000"/>
            <a:headEnd/>
            <a:tailEnd/>
          </a:ln>
        </p:spPr>
        <p:txBody>
          <a:bodyPr wrap="none" lIns="91376" tIns="45692" rIns="91376" bIns="45692" anchor="ctr"/>
          <a:lstStyle/>
          <a:p>
            <a:pPr defTabSz="912813"/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2707218" y="1122363"/>
            <a:ext cx="6472767" cy="1371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prstShdw prst="shdw15">
              <a:schemeClr val="bg2">
                <a:alpha val="50000"/>
              </a:schemeClr>
            </a:prstShdw>
          </a:effectLst>
        </p:spPr>
        <p:txBody>
          <a:bodyPr wrap="none" lIns="91376" tIns="45692" rIns="91376" bIns="45692" anchor="ctr"/>
          <a:lstStyle/>
          <a:p>
            <a:pPr defTabSz="912813"/>
            <a:endParaRPr lang="vi-VN" altLang="en-US">
              <a:solidFill>
                <a:srgbClr val="000000"/>
              </a:solidFill>
            </a:endParaRPr>
          </a:p>
        </p:txBody>
      </p:sp>
      <p:pic>
        <p:nvPicPr>
          <p:cNvPr id="2052" name="Picture 4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2639484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2700" y="4972050"/>
            <a:ext cx="12192000" cy="1855788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76" tIns="45692" rIns="91376" bIns="45692" anchor="ctr"/>
          <a:lstStyle/>
          <a:p>
            <a:pPr algn="ctr" defTabSz="912813"/>
            <a:endParaRPr lang="uk-UA" altLang="en-US">
              <a:solidFill>
                <a:srgbClr val="000000"/>
              </a:solidFill>
              <a:latin typeface="VN-NTime"/>
            </a:endParaRPr>
          </a:p>
        </p:txBody>
      </p:sp>
      <p:pic>
        <p:nvPicPr>
          <p:cNvPr id="2054" name="Picture 6" descr="2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99038"/>
            <a:ext cx="2836333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3105150" y="3924300"/>
            <a:ext cx="6172200" cy="12827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 TIẾNG VIỆT</a:t>
            </a:r>
          </a:p>
          <a:p>
            <a:pPr algn="ctr"/>
            <a:r>
              <a:rPr lang="en-US" sz="32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( BỘ SÁCH KNTT )</a:t>
            </a:r>
          </a:p>
        </p:txBody>
      </p:sp>
      <p:pic>
        <p:nvPicPr>
          <p:cNvPr id="2056" name="Picture 8" descr="lit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3556000" y="6400800"/>
            <a:ext cx="575733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1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9285" y="1279525"/>
            <a:ext cx="205951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1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2134" y="893763"/>
            <a:ext cx="260773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WordArt 11"/>
          <p:cNvSpPr>
            <a:spLocks noChangeArrowheads="1" noChangeShapeType="1" noTextEdit="1"/>
          </p:cNvSpPr>
          <p:nvPr/>
        </p:nvSpPr>
        <p:spPr bwMode="auto">
          <a:xfrm>
            <a:off x="1301751" y="356261"/>
            <a:ext cx="9144000" cy="566195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TIỂU HỌC</a:t>
            </a:r>
            <a:r>
              <a:rPr lang="vi-VN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ĐA PHÚC</a:t>
            </a:r>
            <a:endParaRPr lang="en-US" sz="6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33CC"/>
              </a:solidFill>
              <a:effectLst>
                <a:outerShdw dist="107763" dir="2700000" algn="ctr" rotWithShape="0">
                  <a:srgbClr val="FF00FF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61" name="Picture 13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9618133" y="76201"/>
            <a:ext cx="247226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 descr="POINSET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64800" y="5395914"/>
            <a:ext cx="16256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WordArt 12"/>
          <p:cNvSpPr>
            <a:spLocks noChangeArrowheads="1" noChangeShapeType="1" noTextEdit="1"/>
          </p:cNvSpPr>
          <p:nvPr/>
        </p:nvSpPr>
        <p:spPr bwMode="auto">
          <a:xfrm>
            <a:off x="3556000" y="5867401"/>
            <a:ext cx="5689600" cy="479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GV: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LÊ THỊ THU HƯỜNG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3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43693" y="247651"/>
            <a:ext cx="11765280" cy="661034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11936" y="204978"/>
            <a:ext cx="967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itchFamily="34" charset="0"/>
              </a:rPr>
              <a:t>1. Đọc 2 đoạn văn sau và trả lời câu hỏi.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3392" y="681990"/>
            <a:ext cx="5693664" cy="2677656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      Một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kéo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tan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bầu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khí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tĩnh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ban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</a:t>
            </a:r>
            <a:r>
              <a:rPr lang="en-US" sz="2400">
                <a:latin typeface="Arial" pitchFamily="34" charset="0"/>
                <a:cs typeface="Arial" pitchFamily="34" charset="0"/>
              </a:rPr>
              <a:t>, thứ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hòa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khúc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tấu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sớm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>
                <a:latin typeface="Arial" pitchFamily="34" charset="0"/>
                <a:cs typeface="Arial" pitchFamily="34" charset="0"/>
              </a:rPr>
              <a:t> ve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>
                <a:latin typeface="Arial" pitchFamily="34" charset="0"/>
                <a:cs typeface="Arial" pitchFamily="34" charset="0"/>
              </a:rPr>
              <a:t>đã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chim</a:t>
            </a:r>
            <a:r>
              <a:rPr lang="en-US" sz="2400">
                <a:latin typeface="Arial" pitchFamily="34" charset="0"/>
                <a:cs typeface="Arial" pitchFamily="34" charset="0"/>
              </a:rPr>
              <a:t>.    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                                         (</a:t>
            </a:r>
            <a:r>
              <a:rPr lang="en-US" sz="2400" i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Hữu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Vi)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02DA04-6422-4A97-AA46-5C4149334878}"/>
              </a:ext>
            </a:extLst>
          </p:cNvPr>
          <p:cNvSpPr txBox="1"/>
          <p:nvPr/>
        </p:nvSpPr>
        <p:spPr>
          <a:xfrm>
            <a:off x="342900" y="646176"/>
            <a:ext cx="5228844" cy="34163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itchFamily="34" charset="0"/>
                <a:cs typeface="Arial" pitchFamily="34" charset="0"/>
              </a:rPr>
              <a:t>       </a:t>
            </a:r>
            <a:r>
              <a:rPr lang="en-US" sz="2400">
                <a:latin typeface="Arial" pitchFamily="34" charset="0"/>
                <a:cs typeface="Arial" pitchFamily="34" charset="0"/>
              </a:rPr>
              <a:t>Đàn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khuân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nhặt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tí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tẹo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nhưng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hăng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say.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lôi,kiến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đẩy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bổng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khổng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lồ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tíu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gặp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đụng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vội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tíu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tít</a:t>
            </a:r>
            <a:r>
              <a:rPr lang="en-US" sz="2400">
                <a:latin typeface="Arial" pitchFamily="34" charset="0"/>
                <a:cs typeface="Arial" pitchFamily="34" charset="0"/>
              </a:rPr>
              <a:t>...                                                                                                                   (</a:t>
            </a:r>
            <a:r>
              <a:rPr lang="en-US" sz="2400" i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Nguyễn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err="1">
                <a:latin typeface="Arial" pitchFamily="34" charset="0"/>
                <a:cs typeface="Arial" pitchFamily="34" charset="0"/>
              </a:rPr>
              <a:t>Kiên</a:t>
            </a:r>
            <a:r>
              <a:rPr lang="en-US" sz="2400"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903028" y="5534143"/>
            <a:ext cx="2390504" cy="1167108"/>
            <a:chOff x="1881051" y="4084162"/>
            <a:chExt cx="2834641" cy="1167108"/>
          </a:xfrm>
        </p:grpSpPr>
        <p:grpSp>
          <p:nvGrpSpPr>
            <p:cNvPr id="21" name="Group 12"/>
            <p:cNvGrpSpPr/>
            <p:nvPr/>
          </p:nvGrpSpPr>
          <p:grpSpPr>
            <a:xfrm>
              <a:off x="1898915" y="4084162"/>
              <a:ext cx="2816777" cy="1167108"/>
              <a:chOff x="0" y="-38100"/>
              <a:chExt cx="2246362" cy="601649"/>
            </a:xfrm>
          </p:grpSpPr>
          <p:sp>
            <p:nvSpPr>
              <p:cNvPr id="22" name="Freeform 13"/>
              <p:cNvSpPr/>
              <p:nvPr/>
            </p:nvSpPr>
            <p:spPr>
              <a:xfrm>
                <a:off x="0" y="0"/>
                <a:ext cx="2246362" cy="563549"/>
              </a:xfrm>
              <a:custGeom>
                <a:avLst/>
                <a:gdLst/>
                <a:ahLst/>
                <a:cxnLst/>
                <a:rect l="l" t="t" r="r" b="b"/>
                <a:pathLst>
                  <a:path w="1767154" h="563549">
                    <a:moveTo>
                      <a:pt x="58846" y="0"/>
                    </a:moveTo>
                    <a:lnTo>
                      <a:pt x="1708308" y="0"/>
                    </a:lnTo>
                    <a:cubicBezTo>
                      <a:pt x="1740808" y="0"/>
                      <a:pt x="1767154" y="26346"/>
                      <a:pt x="1767154" y="58846"/>
                    </a:cubicBezTo>
                    <a:lnTo>
                      <a:pt x="1767154" y="504703"/>
                    </a:lnTo>
                    <a:cubicBezTo>
                      <a:pt x="1767154" y="537203"/>
                      <a:pt x="1740808" y="563549"/>
                      <a:pt x="1708308" y="563549"/>
                    </a:cubicBezTo>
                    <a:lnTo>
                      <a:pt x="58846" y="563549"/>
                    </a:lnTo>
                    <a:cubicBezTo>
                      <a:pt x="43239" y="563549"/>
                      <a:pt x="28271" y="557349"/>
                      <a:pt x="17236" y="546314"/>
                    </a:cubicBezTo>
                    <a:cubicBezTo>
                      <a:pt x="6200" y="535278"/>
                      <a:pt x="0" y="520310"/>
                      <a:pt x="0" y="504703"/>
                    </a:cubicBezTo>
                    <a:lnTo>
                      <a:pt x="0" y="58846"/>
                    </a:lnTo>
                    <a:cubicBezTo>
                      <a:pt x="0" y="26346"/>
                      <a:pt x="26346" y="0"/>
                      <a:pt x="58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4AC78"/>
                </a:solidFill>
                <a:prstDash val="lgDash"/>
                <a:round/>
              </a:ln>
            </p:spPr>
          </p:sp>
          <p:sp>
            <p:nvSpPr>
              <p:cNvPr id="23" name="TextBox 14"/>
              <p:cNvSpPr txBox="1"/>
              <p:nvPr/>
            </p:nvSpPr>
            <p:spPr>
              <a:xfrm>
                <a:off x="0" y="-38100"/>
                <a:ext cx="2131769" cy="6016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33" name="TextBox 42"/>
            <p:cNvSpPr txBox="1"/>
            <p:nvPr/>
          </p:nvSpPr>
          <p:spPr>
            <a:xfrm>
              <a:off x="1881051" y="4230746"/>
              <a:ext cx="2534195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8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có</a:t>
              </a:r>
              <a:r>
                <a:rPr lang="en-US" sz="28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nghĩa</a:t>
              </a:r>
              <a:r>
                <a:rPr lang="en-US" sz="2800" b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sz="2800" b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giống </a:t>
              </a:r>
              <a:r>
                <a:rPr lang="en-US" sz="28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nhau</a:t>
              </a:r>
              <a:endParaRPr lang="en-US" sz="2800" b="1" dirty="0"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094841" y="5497731"/>
            <a:ext cx="2973548" cy="1164326"/>
            <a:chOff x="8077629" y="4047754"/>
            <a:chExt cx="2973548" cy="1164326"/>
          </a:xfrm>
        </p:grpSpPr>
        <p:grpSp>
          <p:nvGrpSpPr>
            <p:cNvPr id="27" name="Group 21"/>
            <p:cNvGrpSpPr/>
            <p:nvPr/>
          </p:nvGrpSpPr>
          <p:grpSpPr>
            <a:xfrm>
              <a:off x="8077629" y="4047754"/>
              <a:ext cx="2973548" cy="1164326"/>
              <a:chOff x="0" y="-38100"/>
              <a:chExt cx="2216325" cy="601649"/>
            </a:xfrm>
          </p:grpSpPr>
          <p:sp>
            <p:nvSpPr>
              <p:cNvPr id="28" name="Freeform 22"/>
              <p:cNvSpPr/>
              <p:nvPr/>
            </p:nvSpPr>
            <p:spPr>
              <a:xfrm>
                <a:off x="0" y="0"/>
                <a:ext cx="2216325" cy="563549"/>
              </a:xfrm>
              <a:custGeom>
                <a:avLst/>
                <a:gdLst/>
                <a:ahLst/>
                <a:cxnLst/>
                <a:rect l="l" t="t" r="r" b="b"/>
                <a:pathLst>
                  <a:path w="1767154" h="563549">
                    <a:moveTo>
                      <a:pt x="58846" y="0"/>
                    </a:moveTo>
                    <a:lnTo>
                      <a:pt x="1708308" y="0"/>
                    </a:lnTo>
                    <a:cubicBezTo>
                      <a:pt x="1740808" y="0"/>
                      <a:pt x="1767154" y="26346"/>
                      <a:pt x="1767154" y="58846"/>
                    </a:cubicBezTo>
                    <a:lnTo>
                      <a:pt x="1767154" y="504703"/>
                    </a:lnTo>
                    <a:cubicBezTo>
                      <a:pt x="1767154" y="537203"/>
                      <a:pt x="1740808" y="563549"/>
                      <a:pt x="1708308" y="563549"/>
                    </a:cubicBezTo>
                    <a:lnTo>
                      <a:pt x="58846" y="563549"/>
                    </a:lnTo>
                    <a:cubicBezTo>
                      <a:pt x="43239" y="563549"/>
                      <a:pt x="28271" y="557349"/>
                      <a:pt x="17236" y="546314"/>
                    </a:cubicBezTo>
                    <a:cubicBezTo>
                      <a:pt x="6200" y="535278"/>
                      <a:pt x="0" y="520310"/>
                      <a:pt x="0" y="504703"/>
                    </a:cubicBezTo>
                    <a:lnTo>
                      <a:pt x="0" y="58846"/>
                    </a:lnTo>
                    <a:cubicBezTo>
                      <a:pt x="0" y="26346"/>
                      <a:pt x="26346" y="0"/>
                      <a:pt x="58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4AC78"/>
                </a:solidFill>
                <a:prstDash val="lgDash"/>
                <a:round/>
              </a:ln>
            </p:spPr>
          </p:sp>
          <p:sp>
            <p:nvSpPr>
              <p:cNvPr id="29" name="TextBox 23"/>
              <p:cNvSpPr txBox="1"/>
              <p:nvPr/>
            </p:nvSpPr>
            <p:spPr>
              <a:xfrm>
                <a:off x="0" y="-38100"/>
                <a:ext cx="2177379" cy="6016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34" name="TextBox 43"/>
            <p:cNvSpPr txBox="1"/>
            <p:nvPr/>
          </p:nvSpPr>
          <p:spPr>
            <a:xfrm>
              <a:off x="8080251" y="4235574"/>
              <a:ext cx="2866423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800" b="1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có</a:t>
              </a:r>
              <a:r>
                <a:rPr lang="en-US" sz="2800" b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nghĩa</a:t>
              </a:r>
              <a:r>
                <a:rPr lang="en-US" sz="28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gần </a:t>
              </a:r>
              <a:r>
                <a:rPr lang="en-US" sz="28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giống</a:t>
              </a:r>
              <a:r>
                <a:rPr lang="en-US" sz="28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nhau</a:t>
              </a:r>
              <a:endParaRPr lang="en-US" sz="2800" b="1" dirty="0"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04949" y="4195789"/>
            <a:ext cx="5342708" cy="1094668"/>
            <a:chOff x="3538847" y="2636323"/>
            <a:chExt cx="3336966" cy="1864426"/>
          </a:xfrm>
        </p:grpSpPr>
        <p:grpSp>
          <p:nvGrpSpPr>
            <p:cNvPr id="40" name="Group 10"/>
            <p:cNvGrpSpPr/>
            <p:nvPr/>
          </p:nvGrpSpPr>
          <p:grpSpPr>
            <a:xfrm>
              <a:off x="3538847" y="2636323"/>
              <a:ext cx="3336966" cy="1864426"/>
              <a:chOff x="0" y="0"/>
              <a:chExt cx="8049704" cy="5372905"/>
            </a:xfrm>
          </p:grpSpPr>
          <p:sp>
            <p:nvSpPr>
              <p:cNvPr id="42" name="Freeform 11"/>
              <p:cNvSpPr/>
              <p:nvPr/>
            </p:nvSpPr>
            <p:spPr>
              <a:xfrm>
                <a:off x="0" y="0"/>
                <a:ext cx="7838456" cy="5372905"/>
              </a:xfrm>
              <a:custGeom>
                <a:avLst/>
                <a:gdLst/>
                <a:ahLst/>
                <a:cxnLst/>
                <a:rect l="l" t="t" r="r" b="b"/>
                <a:pathLst>
                  <a:path w="7838456" h="5372905">
                    <a:moveTo>
                      <a:pt x="0" y="0"/>
                    </a:moveTo>
                    <a:lnTo>
                      <a:pt x="7838456" y="0"/>
                    </a:lnTo>
                    <a:lnTo>
                      <a:pt x="7838456" y="5372905"/>
                    </a:lnTo>
                    <a:lnTo>
                      <a:pt x="0" y="53729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/>
                <a:stretch>
                  <a:fillRect/>
                </a:stretch>
              </a:blipFill>
            </p:spPr>
          </p:sp>
          <p:sp>
            <p:nvSpPr>
              <p:cNvPr id="43" name="Freeform 12"/>
              <p:cNvSpPr/>
              <p:nvPr/>
            </p:nvSpPr>
            <p:spPr>
              <a:xfrm>
                <a:off x="241275" y="165383"/>
                <a:ext cx="7355906" cy="5042139"/>
              </a:xfrm>
              <a:custGeom>
                <a:avLst/>
                <a:gdLst/>
                <a:ahLst/>
                <a:cxnLst/>
                <a:rect l="l" t="t" r="r" b="b"/>
                <a:pathLst>
                  <a:path w="7355906" h="5042139">
                    <a:moveTo>
                      <a:pt x="0" y="0"/>
                    </a:moveTo>
                    <a:lnTo>
                      <a:pt x="7355906" y="0"/>
                    </a:lnTo>
                    <a:lnTo>
                      <a:pt x="7355906" y="5042139"/>
                    </a:lnTo>
                    <a:lnTo>
                      <a:pt x="0" y="504213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/>
                <a:stretch>
                  <a:fillRect/>
                </a:stretch>
              </a:blipFill>
            </p:spPr>
          </p:sp>
          <p:sp>
            <p:nvSpPr>
              <p:cNvPr id="44" name="Freeform 13"/>
              <p:cNvSpPr/>
              <p:nvPr/>
            </p:nvSpPr>
            <p:spPr>
              <a:xfrm flipH="1">
                <a:off x="6195143" y="3606056"/>
                <a:ext cx="1854561" cy="1436442"/>
              </a:xfrm>
              <a:custGeom>
                <a:avLst/>
                <a:gdLst/>
                <a:ahLst/>
                <a:cxnLst/>
                <a:rect l="l" t="t" r="r" b="b"/>
                <a:pathLst>
                  <a:path w="1854561" h="1436442">
                    <a:moveTo>
                      <a:pt x="1854562" y="0"/>
                    </a:moveTo>
                    <a:lnTo>
                      <a:pt x="0" y="0"/>
                    </a:lnTo>
                    <a:lnTo>
                      <a:pt x="0" y="1436442"/>
                    </a:lnTo>
                    <a:lnTo>
                      <a:pt x="1854562" y="1436442"/>
                    </a:lnTo>
                    <a:lnTo>
                      <a:pt x="1854562" y="0"/>
                    </a:lnTo>
                    <a:close/>
                  </a:path>
                </a:pathLst>
              </a:custGeom>
              <a:blipFill>
                <a:blip cstate="print"/>
                <a:stretch>
                  <a:fillRect/>
                </a:stretch>
              </a:blipFill>
            </p:spPr>
          </p:sp>
          <p:sp>
            <p:nvSpPr>
              <p:cNvPr id="45" name="Freeform 14"/>
              <p:cNvSpPr/>
              <p:nvPr/>
            </p:nvSpPr>
            <p:spPr>
              <a:xfrm rot="-847289">
                <a:off x="141272" y="827763"/>
                <a:ext cx="1211670" cy="1308146"/>
              </a:xfrm>
              <a:custGeom>
                <a:avLst/>
                <a:gdLst/>
                <a:ahLst/>
                <a:cxnLst/>
                <a:rect l="l" t="t" r="r" b="b"/>
                <a:pathLst>
                  <a:path w="1211670" h="1308146">
                    <a:moveTo>
                      <a:pt x="0" y="0"/>
                    </a:moveTo>
                    <a:lnTo>
                      <a:pt x="1211670" y="0"/>
                    </a:lnTo>
                    <a:lnTo>
                      <a:pt x="1211670" y="1308146"/>
                    </a:lnTo>
                    <a:lnTo>
                      <a:pt x="0" y="13081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 cstate="print"/>
                <a:stretch>
                  <a:fillRect/>
                </a:stretch>
              </a:blipFill>
            </p:spPr>
          </p:sp>
        </p:grpSp>
        <p:sp>
          <p:nvSpPr>
            <p:cNvPr id="41" name="TextBox 16"/>
            <p:cNvSpPr txBox="1"/>
            <p:nvPr/>
          </p:nvSpPr>
          <p:spPr>
            <a:xfrm>
              <a:off x="3619286" y="2810904"/>
              <a:ext cx="3049870" cy="121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79"/>
                </a:lnSpc>
              </a:pPr>
              <a:r>
                <a:rPr lang="en-US" sz="28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khuân</a:t>
              </a:r>
              <a:r>
                <a:rPr lang="en-US" sz="28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 </a:t>
              </a:r>
              <a:r>
                <a:rPr lang="en-US" sz="28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tha</a:t>
              </a:r>
              <a:r>
                <a:rPr lang="en-US" sz="2800" b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 vác</a:t>
              </a:r>
              <a:r>
                <a:rPr lang="en-US" sz="28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 </a:t>
              </a:r>
              <a:r>
                <a:rPr lang="en-US" sz="28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nhấc</a:t>
              </a:r>
              <a:endParaRPr lang="en-US" sz="2800" b="1" dirty="0"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119257" y="3568772"/>
            <a:ext cx="3775167" cy="1186108"/>
            <a:chOff x="3538847" y="2636323"/>
            <a:chExt cx="3336966" cy="1864426"/>
          </a:xfrm>
        </p:grpSpPr>
        <p:grpSp>
          <p:nvGrpSpPr>
            <p:cNvPr id="49" name="Group 10"/>
            <p:cNvGrpSpPr/>
            <p:nvPr/>
          </p:nvGrpSpPr>
          <p:grpSpPr>
            <a:xfrm>
              <a:off x="3538847" y="2636323"/>
              <a:ext cx="3336966" cy="1864426"/>
              <a:chOff x="0" y="0"/>
              <a:chExt cx="8049704" cy="5372905"/>
            </a:xfrm>
          </p:grpSpPr>
          <p:sp>
            <p:nvSpPr>
              <p:cNvPr id="51" name="Freeform 11"/>
              <p:cNvSpPr/>
              <p:nvPr/>
            </p:nvSpPr>
            <p:spPr>
              <a:xfrm>
                <a:off x="0" y="0"/>
                <a:ext cx="7838456" cy="5372905"/>
              </a:xfrm>
              <a:custGeom>
                <a:avLst/>
                <a:gdLst/>
                <a:ahLst/>
                <a:cxnLst/>
                <a:rect l="l" t="t" r="r" b="b"/>
                <a:pathLst>
                  <a:path w="7838456" h="5372905">
                    <a:moveTo>
                      <a:pt x="0" y="0"/>
                    </a:moveTo>
                    <a:lnTo>
                      <a:pt x="7838456" y="0"/>
                    </a:lnTo>
                    <a:lnTo>
                      <a:pt x="7838456" y="5372905"/>
                    </a:lnTo>
                    <a:lnTo>
                      <a:pt x="0" y="53729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/>
                <a:stretch>
                  <a:fillRect/>
                </a:stretch>
              </a:blipFill>
            </p:spPr>
          </p:sp>
          <p:sp>
            <p:nvSpPr>
              <p:cNvPr id="52" name="Freeform 12"/>
              <p:cNvSpPr/>
              <p:nvPr/>
            </p:nvSpPr>
            <p:spPr>
              <a:xfrm>
                <a:off x="241275" y="165383"/>
                <a:ext cx="7355906" cy="5042139"/>
              </a:xfrm>
              <a:custGeom>
                <a:avLst/>
                <a:gdLst/>
                <a:ahLst/>
                <a:cxnLst/>
                <a:rect l="l" t="t" r="r" b="b"/>
                <a:pathLst>
                  <a:path w="7355906" h="5042139">
                    <a:moveTo>
                      <a:pt x="0" y="0"/>
                    </a:moveTo>
                    <a:lnTo>
                      <a:pt x="7355906" y="0"/>
                    </a:lnTo>
                    <a:lnTo>
                      <a:pt x="7355906" y="5042139"/>
                    </a:lnTo>
                    <a:lnTo>
                      <a:pt x="0" y="504213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/>
                <a:stretch>
                  <a:fillRect/>
                </a:stretch>
              </a:blipFill>
            </p:spPr>
          </p:sp>
          <p:sp>
            <p:nvSpPr>
              <p:cNvPr id="53" name="Freeform 13"/>
              <p:cNvSpPr/>
              <p:nvPr/>
            </p:nvSpPr>
            <p:spPr>
              <a:xfrm flipH="1">
                <a:off x="6195143" y="3606056"/>
                <a:ext cx="1854561" cy="1436442"/>
              </a:xfrm>
              <a:custGeom>
                <a:avLst/>
                <a:gdLst/>
                <a:ahLst/>
                <a:cxnLst/>
                <a:rect l="l" t="t" r="r" b="b"/>
                <a:pathLst>
                  <a:path w="1854561" h="1436442">
                    <a:moveTo>
                      <a:pt x="1854562" y="0"/>
                    </a:moveTo>
                    <a:lnTo>
                      <a:pt x="0" y="0"/>
                    </a:lnTo>
                    <a:lnTo>
                      <a:pt x="0" y="1436442"/>
                    </a:lnTo>
                    <a:lnTo>
                      <a:pt x="1854562" y="1436442"/>
                    </a:lnTo>
                    <a:lnTo>
                      <a:pt x="1854562" y="0"/>
                    </a:lnTo>
                    <a:close/>
                  </a:path>
                </a:pathLst>
              </a:custGeom>
              <a:blipFill>
                <a:blip cstate="print"/>
                <a:stretch>
                  <a:fillRect/>
                </a:stretch>
              </a:blipFill>
            </p:spPr>
          </p:sp>
          <p:sp>
            <p:nvSpPr>
              <p:cNvPr id="54" name="Freeform 14"/>
              <p:cNvSpPr/>
              <p:nvPr/>
            </p:nvSpPr>
            <p:spPr>
              <a:xfrm rot="-847289">
                <a:off x="141272" y="827763"/>
                <a:ext cx="1211670" cy="1308146"/>
              </a:xfrm>
              <a:custGeom>
                <a:avLst/>
                <a:gdLst/>
                <a:ahLst/>
                <a:cxnLst/>
                <a:rect l="l" t="t" r="r" b="b"/>
                <a:pathLst>
                  <a:path w="1211670" h="1308146">
                    <a:moveTo>
                      <a:pt x="0" y="0"/>
                    </a:moveTo>
                    <a:lnTo>
                      <a:pt x="1211670" y="0"/>
                    </a:lnTo>
                    <a:lnTo>
                      <a:pt x="1211670" y="1308146"/>
                    </a:lnTo>
                    <a:lnTo>
                      <a:pt x="0" y="13081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 cstate="print"/>
                <a:stretch>
                  <a:fillRect/>
                </a:stretch>
              </a:blipFill>
            </p:spPr>
          </p:sp>
        </p:grpSp>
        <p:sp>
          <p:nvSpPr>
            <p:cNvPr id="50" name="TextBox 16"/>
            <p:cNvSpPr txBox="1"/>
            <p:nvPr/>
          </p:nvSpPr>
          <p:spPr>
            <a:xfrm>
              <a:off x="3781325" y="2810904"/>
              <a:ext cx="2887830" cy="10683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79"/>
                </a:lnSpc>
              </a:pPr>
              <a:r>
                <a:rPr lang="en-US" sz="2800" b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ban mai, sáng sớm</a:t>
              </a:r>
              <a:endParaRPr lang="en-US" sz="2800" b="1" dirty="0"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sp>
        <p:nvSpPr>
          <p:cNvPr id="55" name="Notched Right Arrow 54"/>
          <p:cNvSpPr/>
          <p:nvPr/>
        </p:nvSpPr>
        <p:spPr>
          <a:xfrm rot="5400000">
            <a:off x="8765176" y="4976952"/>
            <a:ext cx="875213" cy="352697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Notched Right Arrow 55"/>
          <p:cNvSpPr/>
          <p:nvPr/>
        </p:nvSpPr>
        <p:spPr>
          <a:xfrm rot="5400000">
            <a:off x="3265059" y="5211431"/>
            <a:ext cx="326574" cy="327878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9"/>
          <p:cNvSpPr/>
          <p:nvPr/>
        </p:nvSpPr>
        <p:spPr>
          <a:xfrm>
            <a:off x="780288" y="182880"/>
            <a:ext cx="609600" cy="487680"/>
          </a:xfrm>
          <a:custGeom>
            <a:avLst/>
            <a:gdLst/>
            <a:ahLst/>
            <a:cxnLst/>
            <a:rect l="l" t="t" r="r" b="b"/>
            <a:pathLst>
              <a:path w="1207714" h="1207714">
                <a:moveTo>
                  <a:pt x="0" y="0"/>
                </a:moveTo>
                <a:lnTo>
                  <a:pt x="1207715" y="0"/>
                </a:lnTo>
                <a:lnTo>
                  <a:pt x="1207715" y="1207714"/>
                </a:lnTo>
                <a:lnTo>
                  <a:pt x="0" y="12077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125" y="-269939"/>
            <a:ext cx="114681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6127655" y="2731332"/>
            <a:ext cx="2163577" cy="1796750"/>
          </a:xfrm>
          <a:custGeom>
            <a:avLst/>
            <a:gdLst/>
            <a:ahLst/>
            <a:cxnLst/>
            <a:rect l="l" t="t" r="r" b="b"/>
            <a:pathLst>
              <a:path w="2990035" h="2040498">
                <a:moveTo>
                  <a:pt x="0" y="0"/>
                </a:moveTo>
                <a:lnTo>
                  <a:pt x="2990035" y="0"/>
                </a:lnTo>
                <a:lnTo>
                  <a:pt x="2990035" y="2040498"/>
                </a:lnTo>
                <a:lnTo>
                  <a:pt x="0" y="2040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 t="-3210" b="-321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65795" y="4655128"/>
            <a:ext cx="2230796" cy="2041748"/>
          </a:xfrm>
          <a:custGeom>
            <a:avLst/>
            <a:gdLst/>
            <a:ahLst/>
            <a:cxnLst/>
            <a:rect l="l" t="t" r="r" b="b"/>
            <a:pathLst>
              <a:path w="2767348" h="2653195">
                <a:moveTo>
                  <a:pt x="0" y="0"/>
                </a:moveTo>
                <a:lnTo>
                  <a:pt x="2767348" y="0"/>
                </a:lnTo>
                <a:lnTo>
                  <a:pt x="2767348" y="2653195"/>
                </a:lnTo>
                <a:lnTo>
                  <a:pt x="0" y="2653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98764" y="4928078"/>
            <a:ext cx="2505693" cy="1851586"/>
          </a:xfrm>
          <a:custGeom>
            <a:avLst/>
            <a:gdLst/>
            <a:ahLst/>
            <a:cxnLst/>
            <a:rect l="l" t="t" r="r" b="b"/>
            <a:pathLst>
              <a:path w="2823257" h="2777379">
                <a:moveTo>
                  <a:pt x="0" y="0"/>
                </a:moveTo>
                <a:lnTo>
                  <a:pt x="2823257" y="0"/>
                </a:lnTo>
                <a:lnTo>
                  <a:pt x="2823257" y="2777379"/>
                </a:lnTo>
                <a:lnTo>
                  <a:pt x="0" y="2777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93768" y="2848131"/>
            <a:ext cx="2152390" cy="1727445"/>
          </a:xfrm>
          <a:custGeom>
            <a:avLst/>
            <a:gdLst/>
            <a:ahLst/>
            <a:cxnLst/>
            <a:rect l="l" t="t" r="r" b="b"/>
            <a:pathLst>
              <a:path w="2506954" h="2591167">
                <a:moveTo>
                  <a:pt x="0" y="0"/>
                </a:moveTo>
                <a:lnTo>
                  <a:pt x="2506954" y="0"/>
                </a:lnTo>
                <a:lnTo>
                  <a:pt x="2506954" y="2591167"/>
                </a:lnTo>
                <a:lnTo>
                  <a:pt x="0" y="2591167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82624" y="12495"/>
            <a:ext cx="10326878" cy="25065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59"/>
              </a:lnSpc>
            </a:pPr>
            <a:r>
              <a:rPr lang="en-US" sz="3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Đàn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kiến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tiếp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tục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công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việc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của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chúng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khuân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đất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nhặt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lá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khô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mồi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Kiến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bé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tí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tẹo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nhưng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rất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khoẻ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và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hăng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say.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Kiến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vác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kiến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lôi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kiến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đẩy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kiến</a:t>
            </a:r>
            <a:r>
              <a:rPr lang="en-US" sz="2400" b="1" dirty="0">
                <a:solidFill>
                  <a:srgbClr val="E36426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nhấc</a:t>
            </a:r>
            <a:r>
              <a:rPr lang="en-US" sz="2400" b="1" dirty="0">
                <a:solidFill>
                  <a:srgbClr val="E36426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bổng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lên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được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một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vật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nặng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khổng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lồ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Kiến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chạy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tíu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tít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gặp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nhau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đụng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đầu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chào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rồi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lại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vội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vàng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tíu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tít</a:t>
            </a:r>
            <a:r>
              <a:rPr lang="en-US" sz="2400" b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...            </a:t>
            </a:r>
          </a:p>
          <a:p>
            <a:pPr algn="just">
              <a:lnSpc>
                <a:spcPts val="3959"/>
              </a:lnSpc>
            </a:pPr>
            <a:r>
              <a:rPr lang="en-US" sz="2400" b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                                                                                  (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Theo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Nguyễn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Kiên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82450" y="2798818"/>
            <a:ext cx="1329577" cy="519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E36426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khuân</a:t>
            </a:r>
            <a:endParaRPr lang="en-US" sz="2800" b="1" dirty="0">
              <a:solidFill>
                <a:srgbClr val="E36426"/>
              </a:solidFill>
              <a:latin typeface="Arial" pitchFamily="34" charset="0"/>
              <a:ea typeface="Cabin Bold"/>
              <a:cs typeface="Arial" pitchFamily="34" charset="0"/>
              <a:sym typeface="Cabin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548986" y="4766475"/>
            <a:ext cx="1329577" cy="50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E36426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tha</a:t>
            </a:r>
            <a:endParaRPr lang="en-US" sz="2800" b="1" dirty="0">
              <a:solidFill>
                <a:srgbClr val="E36426"/>
              </a:solidFill>
              <a:latin typeface="Arial" pitchFamily="34" charset="0"/>
              <a:ea typeface="Cabin Bold"/>
              <a:cs typeface="Arial" pitchFamily="34" charset="0"/>
              <a:sym typeface="Cabin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754326" y="3060457"/>
            <a:ext cx="1329577" cy="50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E36426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vác</a:t>
            </a:r>
            <a:endParaRPr lang="en-US" sz="2800" b="1" dirty="0">
              <a:solidFill>
                <a:srgbClr val="E36426"/>
              </a:solidFill>
              <a:latin typeface="Arial" pitchFamily="34" charset="0"/>
              <a:ea typeface="Cabin Bold"/>
              <a:cs typeface="Arial" pitchFamily="34" charset="0"/>
              <a:sym typeface="Cabin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230637" y="5014039"/>
            <a:ext cx="1338384" cy="503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2800" b="1">
                <a:solidFill>
                  <a:srgbClr val="E36426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nhấc</a:t>
            </a:r>
            <a:endParaRPr lang="en-US" sz="2800">
              <a:solidFill>
                <a:srgbClr val="E36426"/>
              </a:solidFill>
              <a:latin typeface="Arial" pitchFamily="34" charset="0"/>
              <a:ea typeface="Cabin Bold"/>
              <a:cs typeface="Arial" pitchFamily="34" charset="0"/>
              <a:sym typeface="Cabin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957025" y="3477065"/>
            <a:ext cx="2048745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khiêng</a:t>
            </a: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vác</a:t>
            </a: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đồ</a:t>
            </a: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70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vật</a:t>
            </a:r>
            <a:r>
              <a:rPr lang="en-US" sz="270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nặng</a:t>
            </a:r>
            <a:endParaRPr lang="en-US" sz="2700" dirty="0">
              <a:solidFill>
                <a:srgbClr val="000000"/>
              </a:solidFill>
              <a:latin typeface="Arial" pitchFamily="34" charset="0"/>
              <a:ea typeface="Cabin Bold"/>
              <a:cs typeface="Arial" pitchFamily="34" charset="0"/>
              <a:sym typeface="Cabin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992650" y="5195261"/>
            <a:ext cx="287799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mang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ngậm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chặt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miệng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hoặc</a:t>
            </a:r>
            <a:r>
              <a:rPr lang="en-US" sz="240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mỏ</a:t>
            </a:r>
            <a:endParaRPr lang="en-US" sz="2400" dirty="0">
              <a:solidFill>
                <a:srgbClr val="000000"/>
              </a:solidFill>
              <a:latin typeface="Arial" pitchFamily="34" charset="0"/>
              <a:ea typeface="Cabin Bold"/>
              <a:cs typeface="Arial" pitchFamily="34" charset="0"/>
              <a:sym typeface="Cabin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898326" y="3512698"/>
            <a:ext cx="3419856" cy="867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mang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nặng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đặt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vai</a:t>
            </a:r>
            <a:endParaRPr lang="en-US" sz="2400" dirty="0">
              <a:solidFill>
                <a:srgbClr val="000000"/>
              </a:solidFill>
              <a:latin typeface="Arial" pitchFamily="34" charset="0"/>
              <a:ea typeface="Cabin Bold"/>
              <a:cs typeface="Arial" pitchFamily="34" charset="0"/>
              <a:sym typeface="Cabin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245975" y="5650515"/>
            <a:ext cx="2473225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nâng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đưa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cao</a:t>
            </a:r>
            <a:r>
              <a:rPr lang="en-US" sz="240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hơn</a:t>
            </a:r>
            <a:endParaRPr lang="en-US" sz="2400" dirty="0">
              <a:solidFill>
                <a:srgbClr val="000000"/>
              </a:solidFill>
              <a:latin typeface="Arial" pitchFamily="34" charset="0"/>
              <a:ea typeface="Cabin Bold"/>
              <a:cs typeface="Arial" pitchFamily="34" charset="0"/>
              <a:sym typeface="Cabin Bold"/>
            </a:endParaRPr>
          </a:p>
        </p:txBody>
      </p:sp>
      <p:sp>
        <p:nvSpPr>
          <p:cNvPr id="22" name="Freeform 9"/>
          <p:cNvSpPr/>
          <p:nvPr/>
        </p:nvSpPr>
        <p:spPr>
          <a:xfrm>
            <a:off x="367344" y="0"/>
            <a:ext cx="713311" cy="558140"/>
          </a:xfrm>
          <a:custGeom>
            <a:avLst/>
            <a:gdLst/>
            <a:ahLst/>
            <a:cxnLst/>
            <a:rect l="l" t="t" r="r" b="b"/>
            <a:pathLst>
              <a:path w="1207714" h="1207714">
                <a:moveTo>
                  <a:pt x="0" y="0"/>
                </a:moveTo>
                <a:lnTo>
                  <a:pt x="1207715" y="0"/>
                </a:lnTo>
                <a:lnTo>
                  <a:pt x="1207715" y="1207714"/>
                </a:lnTo>
                <a:lnTo>
                  <a:pt x="0" y="120771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43429" y="2409370"/>
            <a:ext cx="10276114" cy="24964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khuân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0802" cy="1490802"/>
          </a:xfrm>
          <a:prstGeom prst="rect">
            <a:avLst/>
          </a:prstGeom>
        </p:spPr>
      </p:pic>
      <p:sp>
        <p:nvSpPr>
          <p:cNvPr id="5" name="Freeform 3"/>
          <p:cNvSpPr/>
          <p:nvPr/>
        </p:nvSpPr>
        <p:spPr>
          <a:xfrm>
            <a:off x="7232073" y="4346368"/>
            <a:ext cx="5161808" cy="2511631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6" name="Freeform 4"/>
          <p:cNvSpPr/>
          <p:nvPr/>
        </p:nvSpPr>
        <p:spPr>
          <a:xfrm>
            <a:off x="0" y="4918096"/>
            <a:ext cx="2232940" cy="1690522"/>
          </a:xfrm>
          <a:custGeom>
            <a:avLst/>
            <a:gdLst/>
            <a:ahLst/>
            <a:cxnLst/>
            <a:rect l="l" t="t" r="r" b="b"/>
            <a:pathLst>
              <a:path w="3349410" h="2535783">
                <a:moveTo>
                  <a:pt x="0" y="0"/>
                </a:moveTo>
                <a:lnTo>
                  <a:pt x="3349411" y="0"/>
                </a:lnTo>
                <a:lnTo>
                  <a:pt x="3349411" y="2535782"/>
                </a:lnTo>
                <a:lnTo>
                  <a:pt x="0" y="253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2941430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504" y="-134970"/>
            <a:ext cx="11363696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3" name="Freeform 4"/>
          <p:cNvSpPr/>
          <p:nvPr/>
        </p:nvSpPr>
        <p:spPr>
          <a:xfrm>
            <a:off x="9155593" y="5225143"/>
            <a:ext cx="2232940" cy="1632857"/>
          </a:xfrm>
          <a:custGeom>
            <a:avLst/>
            <a:gdLst/>
            <a:ahLst/>
            <a:cxnLst/>
            <a:rect l="l" t="t" r="r" b="b"/>
            <a:pathLst>
              <a:path w="3349410" h="2535783">
                <a:moveTo>
                  <a:pt x="0" y="0"/>
                </a:moveTo>
                <a:lnTo>
                  <a:pt x="3349411" y="0"/>
                </a:lnTo>
                <a:lnTo>
                  <a:pt x="3349411" y="2535782"/>
                </a:lnTo>
                <a:lnTo>
                  <a:pt x="0" y="2535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02DA04-6422-4A97-AA46-5C4149334878}"/>
              </a:ext>
            </a:extLst>
          </p:cNvPr>
          <p:cNvSpPr txBox="1"/>
          <p:nvPr/>
        </p:nvSpPr>
        <p:spPr>
          <a:xfrm>
            <a:off x="274320" y="937260"/>
            <a:ext cx="113777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Đàn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tục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>
                <a:latin typeface="Arial" pitchFamily="34" charset="0"/>
                <a:cs typeface="Arial" pitchFamily="34" charset="0"/>
              </a:rPr>
              <a:t> chúng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khuân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mồi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tí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tẹo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nhưng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khỏe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hăng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say.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lôi,kiến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đẩy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nhấc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bổng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nặng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khổng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lồ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tíu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gặp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đụng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vội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tíu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tít</a:t>
            </a:r>
            <a:r>
              <a:rPr lang="en-US" sz="2800">
                <a:latin typeface="Arial" pitchFamily="34" charset="0"/>
                <a:cs typeface="Arial" pitchFamily="34" charset="0"/>
              </a:rPr>
              <a:t>... </a:t>
            </a:r>
          </a:p>
          <a:p>
            <a:r>
              <a:rPr lang="en-US" sz="2800">
                <a:latin typeface="Arial" pitchFamily="34" charset="0"/>
                <a:cs typeface="Arial" pitchFamily="34" charset="0"/>
              </a:rPr>
              <a:t>                                                              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( 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Theo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Nguyễn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1936" y="339090"/>
            <a:ext cx="967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itchFamily="34" charset="0"/>
              </a:rPr>
              <a:t>1. Đọc 2 đoạn văn sau và trả lời câu hỏi.</a:t>
            </a:r>
          </a:p>
        </p:txBody>
      </p:sp>
      <p:sp>
        <p:nvSpPr>
          <p:cNvPr id="33" name="Freeform 9"/>
          <p:cNvSpPr/>
          <p:nvPr/>
        </p:nvSpPr>
        <p:spPr>
          <a:xfrm>
            <a:off x="426720" y="182880"/>
            <a:ext cx="915192" cy="731520"/>
          </a:xfrm>
          <a:custGeom>
            <a:avLst/>
            <a:gdLst/>
            <a:ahLst/>
            <a:cxnLst/>
            <a:rect l="l" t="t" r="r" b="b"/>
            <a:pathLst>
              <a:path w="1207714" h="1207714">
                <a:moveTo>
                  <a:pt x="0" y="0"/>
                </a:moveTo>
                <a:lnTo>
                  <a:pt x="1207715" y="0"/>
                </a:lnTo>
                <a:lnTo>
                  <a:pt x="1207715" y="1207714"/>
                </a:lnTo>
                <a:lnTo>
                  <a:pt x="0" y="1207714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 descr="images KIẾN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7128" y="3237633"/>
            <a:ext cx="7938654" cy="2248766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0050" y="-134970"/>
            <a:ext cx="115443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884428" y="487549"/>
            <a:ext cx="10326878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9"/>
              </a:lnSpc>
            </a:pP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  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Một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chú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ve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kéo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đàn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Tiếng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đàn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ngân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lên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phá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tan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bầu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không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khí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tĩnh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lặng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của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buổi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ban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mai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Rồi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chú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thứ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hai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thứ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ba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thứ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tư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cùng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hoà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vào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khúc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tấu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Từ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sáng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sớm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khi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mặt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trời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mới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ló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rạng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tiếng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ve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đã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át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tiếng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chim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</a:t>
            </a:r>
          </a:p>
          <a:p>
            <a:pPr algn="r">
              <a:lnSpc>
                <a:spcPts val="3959"/>
              </a:lnSpc>
            </a:pP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(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Theo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Hữu</a:t>
            </a: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Vi)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563022" y="2720929"/>
            <a:ext cx="3372389" cy="2250955"/>
            <a:chOff x="0" y="0"/>
            <a:chExt cx="6744777" cy="45019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67774" cy="4501911"/>
            </a:xfrm>
            <a:custGeom>
              <a:avLst/>
              <a:gdLst/>
              <a:ahLst/>
              <a:cxnLst/>
              <a:rect l="l" t="t" r="r" b="b"/>
              <a:pathLst>
                <a:path w="6567774" h="4501911">
                  <a:moveTo>
                    <a:pt x="0" y="0"/>
                  </a:moveTo>
                  <a:lnTo>
                    <a:pt x="6567774" y="0"/>
                  </a:lnTo>
                  <a:lnTo>
                    <a:pt x="6567774" y="4501911"/>
                  </a:lnTo>
                  <a:lnTo>
                    <a:pt x="0" y="4501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02162" y="138573"/>
              <a:ext cx="6163449" cy="4224764"/>
            </a:xfrm>
            <a:custGeom>
              <a:avLst/>
              <a:gdLst/>
              <a:ahLst/>
              <a:cxnLst/>
              <a:rect l="l" t="t" r="r" b="b"/>
              <a:pathLst>
                <a:path w="6163449" h="4224764">
                  <a:moveTo>
                    <a:pt x="0" y="0"/>
                  </a:moveTo>
                  <a:lnTo>
                    <a:pt x="6163450" y="0"/>
                  </a:lnTo>
                  <a:lnTo>
                    <a:pt x="6163450" y="4224764"/>
                  </a:lnTo>
                  <a:lnTo>
                    <a:pt x="0" y="4224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5190856" y="3021482"/>
              <a:ext cx="1553921" cy="1203582"/>
            </a:xfrm>
            <a:custGeom>
              <a:avLst/>
              <a:gdLst/>
              <a:ahLst/>
              <a:cxnLst/>
              <a:rect l="l" t="t" r="r" b="b"/>
              <a:pathLst>
                <a:path w="1553921" h="1203582">
                  <a:moveTo>
                    <a:pt x="1553921" y="0"/>
                  </a:moveTo>
                  <a:lnTo>
                    <a:pt x="0" y="0"/>
                  </a:lnTo>
                  <a:lnTo>
                    <a:pt x="0" y="1203583"/>
                  </a:lnTo>
                  <a:lnTo>
                    <a:pt x="1553921" y="1203583"/>
                  </a:lnTo>
                  <a:lnTo>
                    <a:pt x="1553921" y="0"/>
                  </a:lnTo>
                  <a:close/>
                </a:path>
              </a:pathLst>
            </a:custGeom>
            <a:blipFill>
              <a:blip r:embed="rId14" cstate="print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847289">
              <a:off x="118371" y="693576"/>
              <a:ext cx="1015248" cy="1096084"/>
            </a:xfrm>
            <a:custGeom>
              <a:avLst/>
              <a:gdLst/>
              <a:ahLst/>
              <a:cxnLst/>
              <a:rect l="l" t="t" r="r" b="b"/>
              <a:pathLst>
                <a:path w="1015248" h="1096084">
                  <a:moveTo>
                    <a:pt x="0" y="0"/>
                  </a:moveTo>
                  <a:lnTo>
                    <a:pt x="1015248" y="0"/>
                  </a:lnTo>
                  <a:lnTo>
                    <a:pt x="1015248" y="1096084"/>
                  </a:lnTo>
                  <a:lnTo>
                    <a:pt x="0" y="1096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/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937846" y="1127554"/>
              <a:ext cx="5110919" cy="2168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4"/>
                </a:lnSpc>
              </a:pPr>
              <a:r>
                <a:rPr lang="en-US" sz="2800" b="1" dirty="0">
                  <a:solidFill>
                    <a:srgbClr val="076347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ban </a:t>
              </a:r>
              <a:r>
                <a:rPr lang="en-US" sz="2800" b="1" dirty="0" err="1">
                  <a:solidFill>
                    <a:srgbClr val="076347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mai</a:t>
              </a:r>
              <a:r>
                <a:rPr lang="en-US" sz="2800" b="1" dirty="0">
                  <a:solidFill>
                    <a:srgbClr val="076347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</a:t>
              </a:r>
            </a:p>
            <a:p>
              <a:pPr algn="ctr">
                <a:lnSpc>
                  <a:spcPts val="4424"/>
                </a:lnSpc>
              </a:pPr>
              <a:r>
                <a:rPr lang="en-US" sz="2800" b="1" dirty="0" err="1">
                  <a:solidFill>
                    <a:srgbClr val="076347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sáng</a:t>
              </a:r>
              <a:r>
                <a:rPr lang="en-US" sz="2800" b="1" dirty="0">
                  <a:solidFill>
                    <a:srgbClr val="076347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76347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sớm</a:t>
              </a:r>
              <a:endPara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sp>
        <p:nvSpPr>
          <p:cNvPr id="22" name="Freeform 3"/>
          <p:cNvSpPr/>
          <p:nvPr/>
        </p:nvSpPr>
        <p:spPr>
          <a:xfrm>
            <a:off x="7030192" y="4168239"/>
            <a:ext cx="5161808" cy="2868880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/>
            <a:stretch>
              <a:fillRect/>
            </a:stretch>
          </a:blipFill>
        </p:spPr>
      </p:sp>
      <p:sp>
        <p:nvSpPr>
          <p:cNvPr id="23" name="Freeform 4"/>
          <p:cNvSpPr/>
          <p:nvPr/>
        </p:nvSpPr>
        <p:spPr>
          <a:xfrm>
            <a:off x="228913" y="5167478"/>
            <a:ext cx="2232940" cy="1690522"/>
          </a:xfrm>
          <a:custGeom>
            <a:avLst/>
            <a:gdLst/>
            <a:ahLst/>
            <a:cxnLst/>
            <a:rect l="l" t="t" r="r" b="b"/>
            <a:pathLst>
              <a:path w="3349410" h="2535783">
                <a:moveTo>
                  <a:pt x="0" y="0"/>
                </a:moveTo>
                <a:lnTo>
                  <a:pt x="3349411" y="0"/>
                </a:lnTo>
                <a:lnTo>
                  <a:pt x="3349411" y="2535782"/>
                </a:lnTo>
                <a:lnTo>
                  <a:pt x="0" y="2535782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9"/>
          <p:cNvSpPr/>
          <p:nvPr/>
        </p:nvSpPr>
        <p:spPr>
          <a:xfrm>
            <a:off x="475012" y="-1"/>
            <a:ext cx="688769" cy="724395"/>
          </a:xfrm>
          <a:custGeom>
            <a:avLst/>
            <a:gdLst/>
            <a:ahLst/>
            <a:cxnLst/>
            <a:rect l="l" t="t" r="r" b="b"/>
            <a:pathLst>
              <a:path w="1207714" h="1207714">
                <a:moveTo>
                  <a:pt x="0" y="0"/>
                </a:moveTo>
                <a:lnTo>
                  <a:pt x="1207715" y="0"/>
                </a:lnTo>
                <a:lnTo>
                  <a:pt x="1207715" y="1207714"/>
                </a:lnTo>
                <a:lnTo>
                  <a:pt x="0" y="1207714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0802" cy="1490802"/>
          </a:xfrm>
          <a:prstGeom prst="rect">
            <a:avLst/>
          </a:prstGeom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764B81BC-C710-4CC0-A1A3-2BF34B0D7AEF}"/>
              </a:ext>
            </a:extLst>
          </p:cNvPr>
          <p:cNvSpPr/>
          <p:nvPr/>
        </p:nvSpPr>
        <p:spPr>
          <a:xfrm>
            <a:off x="933269" y="2352765"/>
            <a:ext cx="10276114" cy="24964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mai, sáng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3"/>
          <p:cNvSpPr/>
          <p:nvPr/>
        </p:nvSpPr>
        <p:spPr>
          <a:xfrm>
            <a:off x="7030192" y="4480559"/>
            <a:ext cx="5161808" cy="2556559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43166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255" y="-134970"/>
            <a:ext cx="11863449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370478" y="0"/>
            <a:ext cx="925892" cy="925892"/>
          </a:xfrm>
          <a:custGeom>
            <a:avLst/>
            <a:gdLst/>
            <a:ahLst/>
            <a:cxnLst/>
            <a:rect l="l" t="t" r="r" b="b"/>
            <a:pathLst>
              <a:path w="1388838" h="1388838">
                <a:moveTo>
                  <a:pt x="0" y="0"/>
                </a:moveTo>
                <a:lnTo>
                  <a:pt x="1388838" y="0"/>
                </a:lnTo>
                <a:lnTo>
                  <a:pt x="1388838" y="1388838"/>
                </a:lnTo>
                <a:lnTo>
                  <a:pt x="0" y="1388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53787" y="220328"/>
            <a:ext cx="10509661" cy="1069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Tìm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trong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mỗi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nhóm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dưới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đây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những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có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nghĩa</a:t>
            </a:r>
            <a:r>
              <a:rPr lang="en-US" sz="2800" b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</a:p>
          <a:p>
            <a:pPr algn="just">
              <a:lnSpc>
                <a:spcPts val="4400"/>
              </a:lnSpc>
            </a:pPr>
            <a:r>
              <a:rPr lang="en-US" sz="2800" b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giống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nhau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64792" y="1658848"/>
            <a:ext cx="9946845" cy="531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6"/>
              </a:lnSpc>
            </a:pP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a.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chăm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chỉ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cần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cù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sắt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đá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siêng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năng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chịu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khó</a:t>
            </a:r>
            <a:endParaRPr lang="en-US" sz="2800" b="1" dirty="0">
              <a:solidFill>
                <a:srgbClr val="076347"/>
              </a:solidFill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15039" y="2239876"/>
            <a:ext cx="10426535" cy="531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6"/>
              </a:lnSpc>
            </a:pP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b. non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sông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đất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nước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núi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non,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giang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sơn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quốc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gia</a:t>
            </a:r>
            <a:endParaRPr lang="en-US" sz="2800" b="1" dirty="0">
              <a:solidFill>
                <a:srgbClr val="076347"/>
              </a:solidFill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03168" y="2820144"/>
            <a:ext cx="10588831" cy="548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6"/>
              </a:lnSpc>
            </a:pP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c.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yên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bình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tĩnh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lặng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thanh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bình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bình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tĩnh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yên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tĩnh</a:t>
            </a:r>
            <a:endParaRPr lang="en-US" sz="2800" b="1" dirty="0">
              <a:solidFill>
                <a:srgbClr val="076347"/>
              </a:solidFill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sp>
        <p:nvSpPr>
          <p:cNvPr id="15" name="Freeform 4"/>
          <p:cNvSpPr/>
          <p:nvPr/>
        </p:nvSpPr>
        <p:spPr>
          <a:xfrm>
            <a:off x="1618326" y="5628904"/>
            <a:ext cx="2232940" cy="1229096"/>
          </a:xfrm>
          <a:custGeom>
            <a:avLst/>
            <a:gdLst/>
            <a:ahLst/>
            <a:cxnLst/>
            <a:rect l="l" t="t" r="r" b="b"/>
            <a:pathLst>
              <a:path w="3349410" h="2535783">
                <a:moveTo>
                  <a:pt x="0" y="0"/>
                </a:moveTo>
                <a:lnTo>
                  <a:pt x="3349411" y="0"/>
                </a:lnTo>
                <a:lnTo>
                  <a:pt x="3349411" y="2535782"/>
                </a:lnTo>
                <a:lnTo>
                  <a:pt x="0" y="2535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>
            <a:off x="7493330" y="5165766"/>
            <a:ext cx="4388699" cy="1692234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/>
            <a:stretch>
              <a:fillRect/>
            </a:stretch>
          </a:blipFill>
        </p:spPr>
      </p:sp>
      <p:sp>
        <p:nvSpPr>
          <p:cNvPr id="17" name="Freeform 15"/>
          <p:cNvSpPr/>
          <p:nvPr/>
        </p:nvSpPr>
        <p:spPr>
          <a:xfrm>
            <a:off x="207818" y="3214254"/>
            <a:ext cx="1871745" cy="3477491"/>
          </a:xfrm>
          <a:custGeom>
            <a:avLst/>
            <a:gdLst/>
            <a:ahLst/>
            <a:cxnLst/>
            <a:rect l="l" t="t" r="r" b="b"/>
            <a:pathLst>
              <a:path w="2991006" h="6151169">
                <a:moveTo>
                  <a:pt x="0" y="0"/>
                </a:moveTo>
                <a:lnTo>
                  <a:pt x="2991006" y="0"/>
                </a:lnTo>
                <a:lnTo>
                  <a:pt x="2991006" y="6151169"/>
                </a:lnTo>
                <a:lnTo>
                  <a:pt x="0" y="6151169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875" y="-134970"/>
            <a:ext cx="11970327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6028585" y="4612949"/>
            <a:ext cx="5944521" cy="1146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6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khác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51580" y="1814386"/>
            <a:ext cx="6168370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6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    Tìm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mỗi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giống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nhau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(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khác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còn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).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3070" y="1867836"/>
            <a:ext cx="2775953" cy="19183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2166" y="4032085"/>
            <a:ext cx="3097037" cy="19630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556" y="0"/>
            <a:ext cx="4362832" cy="2301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" y="1816926"/>
            <a:ext cx="3728852" cy="329540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37506" y="-134970"/>
            <a:ext cx="11792198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370478" y="0"/>
            <a:ext cx="925892" cy="925892"/>
          </a:xfrm>
          <a:custGeom>
            <a:avLst/>
            <a:gdLst/>
            <a:ahLst/>
            <a:cxnLst/>
            <a:rect l="l" t="t" r="r" b="b"/>
            <a:pathLst>
              <a:path w="1388838" h="1388838">
                <a:moveTo>
                  <a:pt x="0" y="0"/>
                </a:moveTo>
                <a:lnTo>
                  <a:pt x="1388838" y="0"/>
                </a:lnTo>
                <a:lnTo>
                  <a:pt x="1388838" y="1388838"/>
                </a:lnTo>
                <a:lnTo>
                  <a:pt x="0" y="1388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53787" y="220328"/>
            <a:ext cx="10509661" cy="1069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Tìm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trong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mỗi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nhóm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dưới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đây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những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có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nghĩa</a:t>
            </a:r>
            <a:r>
              <a:rPr lang="en-US" sz="2800" b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</a:p>
          <a:p>
            <a:pPr algn="just">
              <a:lnSpc>
                <a:spcPts val="4400"/>
              </a:lnSpc>
            </a:pPr>
            <a:r>
              <a:rPr lang="en-US" sz="2800" b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giống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nhau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64792" y="1658848"/>
            <a:ext cx="9946845" cy="531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6"/>
              </a:lnSpc>
            </a:pP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a.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chăm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chỉ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cần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cù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sắt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đá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siêng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năng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chịu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khó</a:t>
            </a:r>
            <a:endParaRPr lang="en-US" sz="2800" b="1" dirty="0">
              <a:solidFill>
                <a:srgbClr val="076347"/>
              </a:solidFill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15039" y="2239876"/>
            <a:ext cx="10426535" cy="531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6"/>
              </a:lnSpc>
            </a:pP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b. non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sông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đất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nước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núi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non,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giang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sơn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quốc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gia</a:t>
            </a:r>
            <a:endParaRPr lang="en-US" sz="2800" b="1" dirty="0">
              <a:solidFill>
                <a:srgbClr val="076347"/>
              </a:solidFill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03168" y="2820144"/>
            <a:ext cx="10588831" cy="548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6"/>
              </a:lnSpc>
            </a:pP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c.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yên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bình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tĩnh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lặng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thanh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bình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bình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tĩnh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yên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tĩnh</a:t>
            </a:r>
            <a:endParaRPr lang="en-US" sz="2800" b="1" dirty="0">
              <a:solidFill>
                <a:srgbClr val="076347"/>
              </a:solidFill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227889" y="2355289"/>
            <a:ext cx="2671393" cy="4635823"/>
          </a:xfrm>
          <a:custGeom>
            <a:avLst/>
            <a:gdLst/>
            <a:ahLst/>
            <a:cxnLst/>
            <a:rect l="l" t="t" r="r" b="b"/>
            <a:pathLst>
              <a:path w="4007089" h="6953734">
                <a:moveTo>
                  <a:pt x="4007089" y="0"/>
                </a:moveTo>
                <a:lnTo>
                  <a:pt x="0" y="0"/>
                </a:lnTo>
                <a:lnTo>
                  <a:pt x="0" y="6953734"/>
                </a:lnTo>
                <a:lnTo>
                  <a:pt x="4007089" y="6953734"/>
                </a:lnTo>
                <a:lnTo>
                  <a:pt x="4007089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  <p:sp>
        <p:nvSpPr>
          <p:cNvPr id="15" name="Freeform 4"/>
          <p:cNvSpPr/>
          <p:nvPr/>
        </p:nvSpPr>
        <p:spPr>
          <a:xfrm>
            <a:off x="1618326" y="5628904"/>
            <a:ext cx="2232940" cy="1229096"/>
          </a:xfrm>
          <a:custGeom>
            <a:avLst/>
            <a:gdLst/>
            <a:ahLst/>
            <a:cxnLst/>
            <a:rect l="l" t="t" r="r" b="b"/>
            <a:pathLst>
              <a:path w="3349410" h="2535783">
                <a:moveTo>
                  <a:pt x="0" y="0"/>
                </a:moveTo>
                <a:lnTo>
                  <a:pt x="3349411" y="0"/>
                </a:lnTo>
                <a:lnTo>
                  <a:pt x="3349411" y="2535782"/>
                </a:lnTo>
                <a:lnTo>
                  <a:pt x="0" y="2535782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>
            <a:off x="7493330" y="5165766"/>
            <a:ext cx="4388699" cy="1692234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04819" y="3905794"/>
            <a:ext cx="4362832" cy="230113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6700" y="-327995"/>
            <a:ext cx="119253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1264461" y="57453"/>
            <a:ext cx="9946845" cy="5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6"/>
              </a:lnSpc>
            </a:pP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a.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chăm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chỉ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cần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cù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sắt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đá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siêng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năng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chịu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khó</a:t>
            </a:r>
            <a:endParaRPr lang="en-US" sz="2800" b="1" dirty="0">
              <a:solidFill>
                <a:srgbClr val="076347"/>
              </a:solidFill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64461" y="571847"/>
            <a:ext cx="9975039" cy="533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6"/>
              </a:lnSpc>
            </a:pP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b. 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non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sông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đất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nước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núi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non,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giang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sơn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quốc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gia</a:t>
            </a:r>
            <a:endParaRPr lang="en-US" sz="2800" b="1" dirty="0">
              <a:solidFill>
                <a:srgbClr val="076347"/>
              </a:solidFill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49135" y="1090433"/>
            <a:ext cx="9919600" cy="530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6"/>
              </a:lnSpc>
            </a:pPr>
            <a:r>
              <a:rPr lang="en-US" sz="2800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c.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yên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bình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tĩnh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lặng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thanh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bình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bình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tĩnh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yên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tĩnh</a:t>
            </a:r>
            <a:endParaRPr lang="en-US" sz="2800" b="1" dirty="0">
              <a:solidFill>
                <a:srgbClr val="076347"/>
              </a:solidFill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171005"/>
              </p:ext>
            </p:extLst>
          </p:nvPr>
        </p:nvGraphicFramePr>
        <p:xfrm>
          <a:off x="840664" y="1794306"/>
          <a:ext cx="11058411" cy="4738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787997923"/>
                    </a:ext>
                  </a:extLst>
                </a:gridCol>
                <a:gridCol w="7492845">
                  <a:extLst>
                    <a:ext uri="{9D8B030D-6E8A-4147-A177-3AD203B41FA5}">
                      <a16:colId xmlns:a16="http://schemas.microsoft.com/office/drawing/2014/main" val="1868075480"/>
                    </a:ext>
                  </a:extLst>
                </a:gridCol>
                <a:gridCol w="2422566">
                  <a:extLst>
                    <a:ext uri="{9D8B030D-6E8A-4147-A177-3AD203B41FA5}">
                      <a16:colId xmlns:a16="http://schemas.microsoft.com/office/drawing/2014/main" val="1324750597"/>
                    </a:ext>
                  </a:extLst>
                </a:gridCol>
              </a:tblGrid>
              <a:tr h="789238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endParaRPr lang="en-US" sz="2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60" marR="60960" marT="30480" marB="3048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r>
                        <a:rPr lang="en-US" sz="32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itchFamily="34" charset="0"/>
                          <a:cs typeface="Arial" pitchFamily="34" charset="0"/>
                        </a:rPr>
                        <a:t>từ</a:t>
                      </a:r>
                      <a:r>
                        <a:rPr lang="en-US" sz="32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32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itchFamily="34" charset="0"/>
                          <a:cs typeface="Arial" pitchFamily="34" charset="0"/>
                        </a:rPr>
                        <a:t>nghĩa</a:t>
                      </a:r>
                      <a:r>
                        <a:rPr lang="en-US" sz="32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itchFamily="34" charset="0"/>
                          <a:cs typeface="Arial" pitchFamily="34" charset="0"/>
                        </a:rPr>
                        <a:t>giống</a:t>
                      </a:r>
                      <a:r>
                        <a:rPr lang="en-US" sz="32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itchFamily="34" charset="0"/>
                          <a:cs typeface="Arial" pitchFamily="34" charset="0"/>
                        </a:rPr>
                        <a:t>nhau</a:t>
                      </a:r>
                      <a:endParaRPr lang="en-US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60" marR="60960" marT="30480" marB="3048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itchFamily="34" charset="0"/>
                          <a:cs typeface="Arial" pitchFamily="34" charset="0"/>
                        </a:rPr>
                        <a:t>Từ</a:t>
                      </a:r>
                      <a:r>
                        <a:rPr lang="en-US" sz="28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8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itchFamily="34" charset="0"/>
                          <a:cs typeface="Arial" pitchFamily="34" charset="0"/>
                        </a:rPr>
                        <a:t>cùng</a:t>
                      </a:r>
                      <a:r>
                        <a:rPr lang="en-US" sz="28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60" marR="60960" marT="30480" marB="3048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772553"/>
                  </a:ext>
                </a:extLst>
              </a:tr>
              <a:tr h="1189832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725130"/>
                  </a:ext>
                </a:extLst>
              </a:tr>
              <a:tr h="116484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213507"/>
                  </a:ext>
                </a:extLst>
              </a:tr>
              <a:tr h="146930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12290"/>
                  </a:ext>
                </a:extLst>
              </a:tr>
            </a:tbl>
          </a:graphicData>
        </a:graphic>
      </p:graphicFrame>
      <p:sp>
        <p:nvSpPr>
          <p:cNvPr id="14" name="TextBox 10"/>
          <p:cNvSpPr txBox="1"/>
          <p:nvPr/>
        </p:nvSpPr>
        <p:spPr>
          <a:xfrm>
            <a:off x="1249784" y="3018482"/>
            <a:ext cx="384977" cy="545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6"/>
              </a:lnSpc>
            </a:pPr>
            <a:r>
              <a:rPr lang="en-US" sz="3200" dirty="0">
                <a:latin typeface="Arial" pitchFamily="34" charset="0"/>
                <a:ea typeface="Cabin"/>
                <a:cs typeface="Arial" pitchFamily="34" charset="0"/>
                <a:sym typeface="Cabin"/>
              </a:rPr>
              <a:t>a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1983178" y="3018482"/>
            <a:ext cx="712519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 err="1">
                <a:latin typeface="Arial" pitchFamily="34" charset="0"/>
                <a:ea typeface="Cabin"/>
                <a:cs typeface="Arial" pitchFamily="34" charset="0"/>
                <a:sym typeface="Cabin"/>
              </a:rPr>
              <a:t>chăm</a:t>
            </a:r>
            <a:r>
              <a:rPr lang="en-US" sz="2800" b="1" dirty="0"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err="1">
                <a:latin typeface="Arial" pitchFamily="34" charset="0"/>
                <a:ea typeface="Cabin"/>
                <a:cs typeface="Arial" pitchFamily="34" charset="0"/>
                <a:sym typeface="Cabin"/>
              </a:rPr>
              <a:t>chỉ</a:t>
            </a:r>
            <a:r>
              <a:rPr lang="en-US" sz="2800" b="1">
                <a:latin typeface="Arial" pitchFamily="34" charset="0"/>
                <a:ea typeface="Cabin"/>
                <a:cs typeface="Arial" pitchFamily="34" charset="0"/>
                <a:sym typeface="Cabin"/>
              </a:rPr>
              <a:t>, cần cù, siêng năng, chịu khó</a:t>
            </a:r>
            <a:endParaRPr lang="en-US" sz="2800" b="1" dirty="0"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9634267" y="3112394"/>
            <a:ext cx="117063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sắt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đá</a:t>
            </a:r>
            <a:endParaRPr lang="en-US" sz="2800" b="1" dirty="0">
              <a:solidFill>
                <a:srgbClr val="FF0000"/>
              </a:solidFill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1202557" y="4236141"/>
            <a:ext cx="384977" cy="548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6"/>
              </a:lnSpc>
            </a:pPr>
            <a:r>
              <a:rPr lang="en-US" sz="2800" dirty="0">
                <a:latin typeface="Arial" pitchFamily="34" charset="0"/>
                <a:ea typeface="Cabin"/>
                <a:cs typeface="Arial" pitchFamily="34" charset="0"/>
                <a:sym typeface="Cabin"/>
              </a:rPr>
              <a:t>b</a:t>
            </a:r>
          </a:p>
        </p:txBody>
      </p:sp>
      <p:sp>
        <p:nvSpPr>
          <p:cNvPr id="19" name="TextBox 10"/>
          <p:cNvSpPr txBox="1"/>
          <p:nvPr/>
        </p:nvSpPr>
        <p:spPr>
          <a:xfrm>
            <a:off x="1947552" y="4160287"/>
            <a:ext cx="737457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2800" b="1" dirty="0">
                <a:latin typeface="Arial" pitchFamily="34" charset="0"/>
                <a:ea typeface="Cabin"/>
                <a:cs typeface="Arial" pitchFamily="34" charset="0"/>
                <a:sym typeface="Cabin"/>
              </a:rPr>
              <a:t>non sông, đất nước</a:t>
            </a:r>
            <a:r>
              <a:rPr lang="vi-VN" sz="2800" b="1">
                <a:latin typeface="Arial" pitchFamily="34" charset="0"/>
                <a:ea typeface="Cabin"/>
                <a:cs typeface="Arial" pitchFamily="34" charset="0"/>
                <a:sym typeface="Cabin"/>
              </a:rPr>
              <a:t>, giang </a:t>
            </a:r>
            <a:r>
              <a:rPr lang="vi-VN" sz="2800" b="1" dirty="0">
                <a:latin typeface="Arial" pitchFamily="34" charset="0"/>
                <a:ea typeface="Cabin"/>
                <a:cs typeface="Arial" pitchFamily="34" charset="0"/>
                <a:sym typeface="Cabin"/>
              </a:rPr>
              <a:t>sơn, quốc gia</a:t>
            </a:r>
            <a:endParaRPr lang="en-US" sz="2800" b="1" dirty="0"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9663051" y="4217613"/>
            <a:ext cx="132639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núi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non</a:t>
            </a:r>
          </a:p>
        </p:txBody>
      </p:sp>
      <p:sp>
        <p:nvSpPr>
          <p:cNvPr id="21" name="TextBox 10"/>
          <p:cNvSpPr txBox="1"/>
          <p:nvPr/>
        </p:nvSpPr>
        <p:spPr>
          <a:xfrm>
            <a:off x="1264460" y="5453800"/>
            <a:ext cx="384977" cy="548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6"/>
              </a:lnSpc>
            </a:pPr>
            <a:r>
              <a:rPr lang="en-US" sz="2800" dirty="0">
                <a:latin typeface="Arial" pitchFamily="34" charset="0"/>
                <a:ea typeface="Cabin"/>
                <a:cs typeface="Arial" pitchFamily="34" charset="0"/>
                <a:sym typeface="Cabin"/>
              </a:rPr>
              <a:t>c</a:t>
            </a:r>
          </a:p>
        </p:txBody>
      </p:sp>
      <p:sp>
        <p:nvSpPr>
          <p:cNvPr id="22" name="TextBox 10"/>
          <p:cNvSpPr txBox="1"/>
          <p:nvPr/>
        </p:nvSpPr>
        <p:spPr>
          <a:xfrm>
            <a:off x="2044208" y="5405100"/>
            <a:ext cx="685040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>
                <a:latin typeface="Arial" pitchFamily="34" charset="0"/>
                <a:ea typeface="Cabin"/>
                <a:cs typeface="Arial" pitchFamily="34" charset="0"/>
                <a:sym typeface="Cabin"/>
              </a:rPr>
              <a:t>yên </a:t>
            </a:r>
            <a:r>
              <a:rPr lang="en-US" sz="2800" b="1" dirty="0" err="1">
                <a:latin typeface="Arial" pitchFamily="34" charset="0"/>
                <a:ea typeface="Cabin"/>
                <a:cs typeface="Arial" pitchFamily="34" charset="0"/>
                <a:sym typeface="Cabin"/>
              </a:rPr>
              <a:t>bình</a:t>
            </a:r>
            <a:r>
              <a:rPr lang="en-US" sz="2800" b="1" dirty="0"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b="1" err="1">
                <a:latin typeface="Arial" pitchFamily="34" charset="0"/>
                <a:ea typeface="Cabin"/>
                <a:cs typeface="Arial" pitchFamily="34" charset="0"/>
                <a:sym typeface="Cabin"/>
              </a:rPr>
              <a:t>thanh</a:t>
            </a:r>
            <a:r>
              <a:rPr lang="en-US" sz="2800" b="1">
                <a:latin typeface="Arial" pitchFamily="34" charset="0"/>
                <a:ea typeface="Cabin"/>
                <a:cs typeface="Arial" pitchFamily="34" charset="0"/>
                <a:sym typeface="Cabin"/>
              </a:rPr>
              <a:t> bình, tĩnh lặng, yên lặng</a:t>
            </a:r>
            <a:endParaRPr lang="en-US" sz="2800" b="1" dirty="0"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sp>
        <p:nvSpPr>
          <p:cNvPr id="23" name="TextBox 10"/>
          <p:cNvSpPr txBox="1"/>
          <p:nvPr/>
        </p:nvSpPr>
        <p:spPr>
          <a:xfrm>
            <a:off x="9533858" y="5446150"/>
            <a:ext cx="160969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tĩnh</a:t>
            </a:r>
            <a:endParaRPr lang="en-US" sz="2800" b="1" dirty="0">
              <a:solidFill>
                <a:srgbClr val="FF0000"/>
              </a:solidFill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sp>
        <p:nvSpPr>
          <p:cNvPr id="25" name="Freeform 9"/>
          <p:cNvSpPr/>
          <p:nvPr/>
        </p:nvSpPr>
        <p:spPr>
          <a:xfrm>
            <a:off x="370478" y="0"/>
            <a:ext cx="650800" cy="653143"/>
          </a:xfrm>
          <a:custGeom>
            <a:avLst/>
            <a:gdLst/>
            <a:ahLst/>
            <a:cxnLst/>
            <a:rect l="l" t="t" r="r" b="b"/>
            <a:pathLst>
              <a:path w="1388838" h="1388838">
                <a:moveTo>
                  <a:pt x="0" y="0"/>
                </a:moveTo>
                <a:lnTo>
                  <a:pt x="1388838" y="0"/>
                </a:lnTo>
                <a:lnTo>
                  <a:pt x="1388838" y="1388838"/>
                </a:lnTo>
                <a:lnTo>
                  <a:pt x="0" y="1388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10"/>
          <p:cNvSpPr txBox="1"/>
          <p:nvPr/>
        </p:nvSpPr>
        <p:spPr>
          <a:xfrm>
            <a:off x="2175164" y="3431049"/>
            <a:ext cx="631767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(đều chỉ phẩm chất cần mẫn, hăng say....) </a:t>
            </a:r>
            <a:endParaRPr lang="en-US" sz="2400" b="1" dirty="0">
              <a:solidFill>
                <a:schemeClr val="bg1"/>
              </a:solidFill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sp>
        <p:nvSpPr>
          <p:cNvPr id="27" name="TextBox 10"/>
          <p:cNvSpPr txBox="1"/>
          <p:nvPr/>
        </p:nvSpPr>
        <p:spPr>
          <a:xfrm>
            <a:off x="2006930" y="4622539"/>
            <a:ext cx="777833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(đều chỉ phần lãnh thổ, chủ quyền của một nước...) </a:t>
            </a:r>
            <a:endParaRPr lang="en-US" sz="2400" b="1" dirty="0">
              <a:solidFill>
                <a:schemeClr val="bg1"/>
              </a:solidFill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sp>
        <p:nvSpPr>
          <p:cNvPr id="28" name="TextBox 10"/>
          <p:cNvSpPr txBox="1"/>
          <p:nvPr/>
        </p:nvSpPr>
        <p:spPr>
          <a:xfrm>
            <a:off x="2119738" y="5897158"/>
            <a:ext cx="725978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(đều chỉ về không gian yên lặng, không tiếng ồn) </a:t>
            </a:r>
            <a:endParaRPr lang="en-US" sz="2400" b="1" dirty="0">
              <a:solidFill>
                <a:schemeClr val="bg1"/>
              </a:solidFill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897" y="142828"/>
            <a:ext cx="9066541" cy="671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889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6700" y="-327995"/>
            <a:ext cx="119253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171005"/>
              </p:ext>
            </p:extLst>
          </p:nvPr>
        </p:nvGraphicFramePr>
        <p:xfrm>
          <a:off x="1353787" y="476146"/>
          <a:ext cx="9642764" cy="5024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559">
                  <a:extLst>
                    <a:ext uri="{9D8B030D-6E8A-4147-A177-3AD203B41FA5}">
                      <a16:colId xmlns:a16="http://schemas.microsoft.com/office/drawing/2014/main" val="2787997923"/>
                    </a:ext>
                  </a:extLst>
                </a:gridCol>
                <a:gridCol w="8292205">
                  <a:extLst>
                    <a:ext uri="{9D8B030D-6E8A-4147-A177-3AD203B41FA5}">
                      <a16:colId xmlns:a16="http://schemas.microsoft.com/office/drawing/2014/main" val="1868075480"/>
                    </a:ext>
                  </a:extLst>
                </a:gridCol>
              </a:tblGrid>
              <a:tr h="859533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endParaRPr lang="en-US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60" marR="60960" marT="30480" marB="3048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r>
                        <a:rPr lang="en-US" sz="32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Arial" pitchFamily="34" charset="0"/>
                          <a:cs typeface="Arial" pitchFamily="34" charset="0"/>
                        </a:rPr>
                        <a:t>từ</a:t>
                      </a:r>
                      <a:r>
                        <a:rPr lang="en-US" sz="32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32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Arial" pitchFamily="34" charset="0"/>
                          <a:cs typeface="Arial" pitchFamily="34" charset="0"/>
                        </a:rPr>
                        <a:t>nghĩa</a:t>
                      </a:r>
                      <a:r>
                        <a:rPr lang="en-US" sz="32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Arial" pitchFamily="34" charset="0"/>
                          <a:cs typeface="Arial" pitchFamily="34" charset="0"/>
                        </a:rPr>
                        <a:t>giống</a:t>
                      </a:r>
                      <a:r>
                        <a:rPr lang="en-US" sz="32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Arial" pitchFamily="34" charset="0"/>
                          <a:cs typeface="Arial" pitchFamily="34" charset="0"/>
                        </a:rPr>
                        <a:t>nhau</a:t>
                      </a:r>
                      <a:endParaRPr lang="en-US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60" marR="60960" marT="30480" marB="30480"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1772553"/>
                  </a:ext>
                </a:extLst>
              </a:tr>
              <a:tr h="129580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1725130"/>
                  </a:ext>
                </a:extLst>
              </a:tr>
              <a:tr h="126859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8213507"/>
                  </a:ext>
                </a:extLst>
              </a:tr>
              <a:tr h="160017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6512290"/>
                  </a:ext>
                </a:extLst>
              </a:tr>
            </a:tbl>
          </a:graphicData>
        </a:graphic>
      </p:graphicFrame>
      <p:sp>
        <p:nvSpPr>
          <p:cNvPr id="15" name="TextBox 10"/>
          <p:cNvSpPr txBox="1"/>
          <p:nvPr/>
        </p:nvSpPr>
        <p:spPr>
          <a:xfrm>
            <a:off x="2945079" y="1842824"/>
            <a:ext cx="712519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chăm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chỉ</a:t>
            </a:r>
            <a:r>
              <a:rPr lang="en-US" sz="2800" b="1">
                <a:solidFill>
                  <a:schemeClr val="bg1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cần cù, siêng năng, chịu khó</a:t>
            </a:r>
            <a:endParaRPr lang="en-US" sz="2800" b="1" dirty="0">
              <a:solidFill>
                <a:schemeClr val="bg1"/>
              </a:solidFill>
              <a:latin typeface="Arial" pitchFamily="34" charset="0"/>
              <a:ea typeface="Cabin"/>
              <a:cs typeface="Arial" pitchFamily="34" charset="0"/>
              <a:sym typeface="Cabin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831949" y="1973454"/>
            <a:ext cx="8463957" cy="3126242"/>
            <a:chOff x="1831949" y="1985329"/>
            <a:chExt cx="8463957" cy="3126242"/>
          </a:xfrm>
        </p:grpSpPr>
        <p:sp>
          <p:nvSpPr>
            <p:cNvPr id="14" name="TextBox 10"/>
            <p:cNvSpPr txBox="1"/>
            <p:nvPr/>
          </p:nvSpPr>
          <p:spPr>
            <a:xfrm>
              <a:off x="1902926" y="1985329"/>
              <a:ext cx="384977" cy="5484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66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 pitchFamily="34" charset="0"/>
                  <a:ea typeface="Cabin"/>
                  <a:cs typeface="Arial" pitchFamily="34" charset="0"/>
                  <a:sym typeface="Cabin"/>
                </a:rPr>
                <a:t>a</a:t>
              </a:r>
            </a:p>
          </p:txBody>
        </p:sp>
        <p:sp>
          <p:nvSpPr>
            <p:cNvPr id="18" name="TextBox 10"/>
            <p:cNvSpPr txBox="1"/>
            <p:nvPr/>
          </p:nvSpPr>
          <p:spPr>
            <a:xfrm>
              <a:off x="1831949" y="3297990"/>
              <a:ext cx="384977" cy="5484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66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 pitchFamily="34" charset="0"/>
                  <a:ea typeface="Cabin"/>
                  <a:cs typeface="Arial" pitchFamily="34" charset="0"/>
                  <a:sym typeface="Cabin"/>
                </a:rPr>
                <a:t>b</a:t>
              </a:r>
            </a:p>
          </p:txBody>
        </p:sp>
        <p:sp>
          <p:nvSpPr>
            <p:cNvPr id="19" name="TextBox 10"/>
            <p:cNvSpPr txBox="1"/>
            <p:nvPr/>
          </p:nvSpPr>
          <p:spPr>
            <a:xfrm>
              <a:off x="2921329" y="3051915"/>
              <a:ext cx="7374577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Arial" pitchFamily="34" charset="0"/>
                  <a:ea typeface="Cabin"/>
                  <a:cs typeface="Arial" pitchFamily="34" charset="0"/>
                  <a:sym typeface="Cabin"/>
                </a:rPr>
                <a:t>non sông, đất nước</a:t>
              </a:r>
              <a:r>
                <a:rPr lang="vi-VN" sz="2800" b="1">
                  <a:solidFill>
                    <a:schemeClr val="bg1"/>
                  </a:solidFill>
                  <a:latin typeface="Arial" pitchFamily="34" charset="0"/>
                  <a:ea typeface="Cabin"/>
                  <a:cs typeface="Arial" pitchFamily="34" charset="0"/>
                  <a:sym typeface="Cabin"/>
                </a:rPr>
                <a:t>, giang </a:t>
              </a:r>
              <a:r>
                <a:rPr lang="vi-VN" sz="2800" b="1" dirty="0">
                  <a:solidFill>
                    <a:schemeClr val="bg1"/>
                  </a:solidFill>
                  <a:latin typeface="Arial" pitchFamily="34" charset="0"/>
                  <a:ea typeface="Cabin"/>
                  <a:cs typeface="Arial" pitchFamily="34" charset="0"/>
                  <a:sym typeface="Cabin"/>
                </a:rPr>
                <a:t>sơn, quốc gia</a:t>
              </a:r>
              <a:endParaRPr lang="en-US" sz="2800" b="1" dirty="0">
                <a:solidFill>
                  <a:schemeClr val="bg1"/>
                </a:solidFill>
                <a:latin typeface="Arial" pitchFamily="34" charset="0"/>
                <a:ea typeface="Cabin"/>
                <a:cs typeface="Arial" pitchFamily="34" charset="0"/>
                <a:sym typeface="Cabin"/>
              </a:endParaRPr>
            </a:p>
          </p:txBody>
        </p:sp>
        <p:sp>
          <p:nvSpPr>
            <p:cNvPr id="21" name="TextBox 10"/>
            <p:cNvSpPr txBox="1"/>
            <p:nvPr/>
          </p:nvSpPr>
          <p:spPr>
            <a:xfrm>
              <a:off x="1858226" y="4563151"/>
              <a:ext cx="384977" cy="5484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66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 pitchFamily="34" charset="0"/>
                  <a:ea typeface="Cabin"/>
                  <a:cs typeface="Arial" pitchFamily="34" charset="0"/>
                  <a:sym typeface="Cabin"/>
                </a:rPr>
                <a:t>c</a:t>
              </a:r>
            </a:p>
          </p:txBody>
        </p:sp>
        <p:sp>
          <p:nvSpPr>
            <p:cNvPr id="22" name="TextBox 10"/>
            <p:cNvSpPr txBox="1"/>
            <p:nvPr/>
          </p:nvSpPr>
          <p:spPr>
            <a:xfrm>
              <a:off x="2909455" y="4340266"/>
              <a:ext cx="6954981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rial" pitchFamily="34" charset="0"/>
                  <a:ea typeface="Cabin"/>
                  <a:cs typeface="Arial" pitchFamily="34" charset="0"/>
                  <a:sym typeface="Cabin"/>
                </a:rPr>
                <a:t>yên </a:t>
              </a:r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ea typeface="Cabin"/>
                  <a:cs typeface="Arial" pitchFamily="34" charset="0"/>
                  <a:sym typeface="Cabin"/>
                </a:rPr>
                <a:t>bình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ea typeface="Cabin"/>
                  <a:cs typeface="Arial" pitchFamily="34" charset="0"/>
                  <a:sym typeface="Cabin"/>
                </a:rPr>
                <a:t>, </a:t>
              </a:r>
              <a:r>
                <a:rPr lang="en-US" sz="2800" b="1" err="1">
                  <a:solidFill>
                    <a:schemeClr val="bg1"/>
                  </a:solidFill>
                  <a:latin typeface="Arial" pitchFamily="34" charset="0"/>
                  <a:ea typeface="Cabin"/>
                  <a:cs typeface="Arial" pitchFamily="34" charset="0"/>
                  <a:sym typeface="Cabin"/>
                </a:rPr>
                <a:t>thanh</a:t>
              </a:r>
              <a:r>
                <a:rPr lang="en-US" sz="2800" b="1">
                  <a:solidFill>
                    <a:schemeClr val="bg1"/>
                  </a:solidFill>
                  <a:latin typeface="Arial" pitchFamily="34" charset="0"/>
                  <a:ea typeface="Cabin"/>
                  <a:cs typeface="Arial" pitchFamily="34" charset="0"/>
                  <a:sym typeface="Cabin"/>
                </a:rPr>
                <a:t> bình, tĩnh lặng, yên tĩnh</a:t>
              </a:r>
              <a:endParaRPr lang="en-US" sz="2800" b="1" dirty="0">
                <a:solidFill>
                  <a:schemeClr val="bg1"/>
                </a:solidFill>
                <a:latin typeface="Arial" pitchFamily="34" charset="0"/>
                <a:ea typeface="Cabin"/>
                <a:cs typeface="Arial" pitchFamily="34" charset="0"/>
                <a:sym typeface="Cabin"/>
              </a:endParaRPr>
            </a:p>
          </p:txBody>
        </p:sp>
      </p:grpSp>
      <p:sp>
        <p:nvSpPr>
          <p:cNvPr id="26" name="Freeform 3"/>
          <p:cNvSpPr/>
          <p:nvPr/>
        </p:nvSpPr>
        <p:spPr>
          <a:xfrm>
            <a:off x="7754587" y="4857008"/>
            <a:ext cx="4437413" cy="2000992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20" name="Freeform 9"/>
          <p:cNvSpPr/>
          <p:nvPr/>
        </p:nvSpPr>
        <p:spPr>
          <a:xfrm>
            <a:off x="370478" y="0"/>
            <a:ext cx="925892" cy="925892"/>
          </a:xfrm>
          <a:custGeom>
            <a:avLst/>
            <a:gdLst/>
            <a:ahLst/>
            <a:cxnLst/>
            <a:rect l="l" t="t" r="r" b="b"/>
            <a:pathLst>
              <a:path w="1388838" h="1388838">
                <a:moveTo>
                  <a:pt x="0" y="0"/>
                </a:moveTo>
                <a:lnTo>
                  <a:pt x="1388838" y="0"/>
                </a:lnTo>
                <a:lnTo>
                  <a:pt x="1388838" y="1388838"/>
                </a:lnTo>
                <a:lnTo>
                  <a:pt x="0" y="1388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880" y="-190006"/>
            <a:ext cx="11795760" cy="6648141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965413" y="4127978"/>
            <a:ext cx="6047733" cy="3206025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98544" y="5167478"/>
            <a:ext cx="2232940" cy="1690522"/>
          </a:xfrm>
          <a:custGeom>
            <a:avLst/>
            <a:gdLst/>
            <a:ahLst/>
            <a:cxnLst/>
            <a:rect l="l" t="t" r="r" b="b"/>
            <a:pathLst>
              <a:path w="3349410" h="2535783">
                <a:moveTo>
                  <a:pt x="0" y="0"/>
                </a:moveTo>
                <a:lnTo>
                  <a:pt x="3349411" y="0"/>
                </a:lnTo>
                <a:lnTo>
                  <a:pt x="3349411" y="2535782"/>
                </a:lnTo>
                <a:lnTo>
                  <a:pt x="0" y="253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67526" y="2811522"/>
            <a:ext cx="693221" cy="69322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339190" y="2811522"/>
            <a:ext cx="693221" cy="69322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638296" y="26810"/>
            <a:ext cx="2922382" cy="1950591"/>
            <a:chOff x="0" y="0"/>
            <a:chExt cx="5844764" cy="39011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91380" cy="3901182"/>
            </a:xfrm>
            <a:custGeom>
              <a:avLst/>
              <a:gdLst/>
              <a:ahLst/>
              <a:cxnLst/>
              <a:rect l="l" t="t" r="r" b="b"/>
              <a:pathLst>
                <a:path w="5691380" h="3901182">
                  <a:moveTo>
                    <a:pt x="0" y="0"/>
                  </a:moveTo>
                  <a:lnTo>
                    <a:pt x="5691380" y="0"/>
                  </a:lnTo>
                  <a:lnTo>
                    <a:pt x="5691380" y="3901182"/>
                  </a:lnTo>
                  <a:lnTo>
                    <a:pt x="0" y="3901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5186" y="120082"/>
              <a:ext cx="5341008" cy="3661018"/>
            </a:xfrm>
            <a:custGeom>
              <a:avLst/>
              <a:gdLst/>
              <a:ahLst/>
              <a:cxnLst/>
              <a:rect l="l" t="t" r="r" b="b"/>
              <a:pathLst>
                <a:path w="5341008" h="3661018">
                  <a:moveTo>
                    <a:pt x="0" y="0"/>
                  </a:moveTo>
                  <a:lnTo>
                    <a:pt x="5341008" y="0"/>
                  </a:lnTo>
                  <a:lnTo>
                    <a:pt x="5341008" y="3661018"/>
                  </a:lnTo>
                  <a:lnTo>
                    <a:pt x="0" y="3661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4498196" y="2618300"/>
              <a:ext cx="1346568" cy="1042978"/>
            </a:xfrm>
            <a:custGeom>
              <a:avLst/>
              <a:gdLst/>
              <a:ahLst/>
              <a:cxnLst/>
              <a:rect l="l" t="t" r="r" b="b"/>
              <a:pathLst>
                <a:path w="1346568" h="1042978">
                  <a:moveTo>
                    <a:pt x="1346568" y="0"/>
                  </a:moveTo>
                  <a:lnTo>
                    <a:pt x="0" y="0"/>
                  </a:lnTo>
                  <a:lnTo>
                    <a:pt x="0" y="1042979"/>
                  </a:lnTo>
                  <a:lnTo>
                    <a:pt x="1346568" y="1042979"/>
                  </a:lnTo>
                  <a:lnTo>
                    <a:pt x="1346568" y="0"/>
                  </a:lnTo>
                  <a:close/>
                </a:path>
              </a:pathLst>
            </a:custGeom>
            <a:blipFill>
              <a:blip r:embed="rId15" cstate="print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47289">
              <a:off x="102575" y="601026"/>
              <a:ext cx="879775" cy="949824"/>
            </a:xfrm>
            <a:custGeom>
              <a:avLst/>
              <a:gdLst/>
              <a:ahLst/>
              <a:cxnLst/>
              <a:rect l="l" t="t" r="r" b="b"/>
              <a:pathLst>
                <a:path w="879775" h="949824">
                  <a:moveTo>
                    <a:pt x="0" y="0"/>
                  </a:moveTo>
                  <a:lnTo>
                    <a:pt x="879775" y="0"/>
                  </a:lnTo>
                  <a:lnTo>
                    <a:pt x="879775" y="949824"/>
                  </a:lnTo>
                  <a:lnTo>
                    <a:pt x="0" y="94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 cstate="print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707920" y="965996"/>
              <a:ext cx="4428926" cy="1824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96"/>
                </a:lnSpc>
              </a:pPr>
              <a:r>
                <a:rPr lang="en-US" sz="28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khuân</a:t>
              </a:r>
              <a:r>
                <a:rPr lang="en-US" sz="28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 </a:t>
              </a:r>
              <a:r>
                <a:rPr lang="en-US" sz="28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tha</a:t>
              </a:r>
              <a:r>
                <a:rPr lang="en-US" sz="28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 </a:t>
              </a:r>
              <a:r>
                <a:rPr lang="en-US" sz="28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vác</a:t>
              </a:r>
              <a:r>
                <a:rPr lang="en-US" sz="28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 </a:t>
              </a:r>
              <a:r>
                <a:rPr lang="en-US" sz="28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nhấc</a:t>
              </a:r>
              <a:endParaRPr lang="en-US" sz="2800" b="1" dirty="0"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44484" y="26810"/>
            <a:ext cx="2922382" cy="1950591"/>
            <a:chOff x="0" y="0"/>
            <a:chExt cx="5844764" cy="39011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691380" cy="3901182"/>
            </a:xfrm>
            <a:custGeom>
              <a:avLst/>
              <a:gdLst/>
              <a:ahLst/>
              <a:cxnLst/>
              <a:rect l="l" t="t" r="r" b="b"/>
              <a:pathLst>
                <a:path w="5691380" h="3901182">
                  <a:moveTo>
                    <a:pt x="0" y="0"/>
                  </a:moveTo>
                  <a:lnTo>
                    <a:pt x="5691380" y="0"/>
                  </a:lnTo>
                  <a:lnTo>
                    <a:pt x="5691380" y="3901182"/>
                  </a:lnTo>
                  <a:lnTo>
                    <a:pt x="0" y="3901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75186" y="120082"/>
              <a:ext cx="5341008" cy="3661018"/>
            </a:xfrm>
            <a:custGeom>
              <a:avLst/>
              <a:gdLst/>
              <a:ahLst/>
              <a:cxnLst/>
              <a:rect l="l" t="t" r="r" b="b"/>
              <a:pathLst>
                <a:path w="5341008" h="3661018">
                  <a:moveTo>
                    <a:pt x="0" y="0"/>
                  </a:moveTo>
                  <a:lnTo>
                    <a:pt x="5341008" y="0"/>
                  </a:lnTo>
                  <a:lnTo>
                    <a:pt x="5341008" y="3661018"/>
                  </a:lnTo>
                  <a:lnTo>
                    <a:pt x="0" y="3661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4498196" y="2618300"/>
              <a:ext cx="1346568" cy="1042978"/>
            </a:xfrm>
            <a:custGeom>
              <a:avLst/>
              <a:gdLst/>
              <a:ahLst/>
              <a:cxnLst/>
              <a:rect l="l" t="t" r="r" b="b"/>
              <a:pathLst>
                <a:path w="1346568" h="1042978">
                  <a:moveTo>
                    <a:pt x="1346568" y="0"/>
                  </a:moveTo>
                  <a:lnTo>
                    <a:pt x="0" y="0"/>
                  </a:lnTo>
                  <a:lnTo>
                    <a:pt x="0" y="1042979"/>
                  </a:lnTo>
                  <a:lnTo>
                    <a:pt x="1346568" y="1042979"/>
                  </a:lnTo>
                  <a:lnTo>
                    <a:pt x="1346568" y="0"/>
                  </a:lnTo>
                  <a:close/>
                </a:path>
              </a:pathLst>
            </a:custGeom>
            <a:blipFill>
              <a:blip r:embed="rId15" cstate="print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847289">
              <a:off x="102575" y="601026"/>
              <a:ext cx="879775" cy="949824"/>
            </a:xfrm>
            <a:custGeom>
              <a:avLst/>
              <a:gdLst/>
              <a:ahLst/>
              <a:cxnLst/>
              <a:rect l="l" t="t" r="r" b="b"/>
              <a:pathLst>
                <a:path w="879775" h="949824">
                  <a:moveTo>
                    <a:pt x="0" y="0"/>
                  </a:moveTo>
                  <a:lnTo>
                    <a:pt x="879775" y="0"/>
                  </a:lnTo>
                  <a:lnTo>
                    <a:pt x="879775" y="949824"/>
                  </a:lnTo>
                  <a:lnTo>
                    <a:pt x="0" y="94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 cstate="print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812700" y="978996"/>
              <a:ext cx="4428926" cy="1824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96"/>
                </a:lnSpc>
              </a:pPr>
              <a:r>
                <a:rPr lang="en-US" sz="28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ban </a:t>
              </a:r>
              <a:r>
                <a:rPr lang="en-US" sz="28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mai</a:t>
              </a:r>
              <a:r>
                <a:rPr lang="en-US" sz="28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</a:t>
              </a:r>
            </a:p>
            <a:p>
              <a:pPr algn="ctr">
                <a:lnSpc>
                  <a:spcPts val="3696"/>
                </a:lnSpc>
              </a:pPr>
              <a:r>
                <a:rPr lang="en-US" sz="28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sáng</a:t>
              </a:r>
              <a:r>
                <a:rPr lang="en-US" sz="28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sớm</a:t>
              </a:r>
              <a:endParaRPr lang="en-US" sz="2800" b="1" dirty="0"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32411" y="1977401"/>
            <a:ext cx="3162741" cy="2111023"/>
            <a:chOff x="0" y="0"/>
            <a:chExt cx="6325483" cy="42220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59484" cy="4222046"/>
            </a:xfrm>
            <a:custGeom>
              <a:avLst/>
              <a:gdLst/>
              <a:ahLst/>
              <a:cxnLst/>
              <a:rect l="l" t="t" r="r" b="b"/>
              <a:pathLst>
                <a:path w="6159484" h="4222046">
                  <a:moveTo>
                    <a:pt x="0" y="0"/>
                  </a:moveTo>
                  <a:lnTo>
                    <a:pt x="6159484" y="0"/>
                  </a:lnTo>
                  <a:lnTo>
                    <a:pt x="6159484" y="4222046"/>
                  </a:lnTo>
                  <a:lnTo>
                    <a:pt x="0" y="4222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89595" y="129959"/>
              <a:ext cx="5780294" cy="3962129"/>
            </a:xfrm>
            <a:custGeom>
              <a:avLst/>
              <a:gdLst/>
              <a:ahLst/>
              <a:cxnLst/>
              <a:rect l="l" t="t" r="r" b="b"/>
              <a:pathLst>
                <a:path w="5780294" h="3962129">
                  <a:moveTo>
                    <a:pt x="0" y="0"/>
                  </a:moveTo>
                  <a:lnTo>
                    <a:pt x="5780294" y="0"/>
                  </a:lnTo>
                  <a:lnTo>
                    <a:pt x="5780294" y="3962129"/>
                  </a:lnTo>
                  <a:lnTo>
                    <a:pt x="0" y="396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flipH="1">
              <a:off x="4868163" y="2833650"/>
              <a:ext cx="1457320" cy="1128761"/>
            </a:xfrm>
            <a:custGeom>
              <a:avLst/>
              <a:gdLst/>
              <a:ahLst/>
              <a:cxnLst/>
              <a:rect l="l" t="t" r="r" b="b"/>
              <a:pathLst>
                <a:path w="1457320" h="1128761">
                  <a:moveTo>
                    <a:pt x="1457320" y="0"/>
                  </a:moveTo>
                  <a:lnTo>
                    <a:pt x="0" y="0"/>
                  </a:lnTo>
                  <a:lnTo>
                    <a:pt x="0" y="1128761"/>
                  </a:lnTo>
                  <a:lnTo>
                    <a:pt x="1457320" y="1128761"/>
                  </a:lnTo>
                  <a:lnTo>
                    <a:pt x="1457320" y="0"/>
                  </a:lnTo>
                  <a:close/>
                </a:path>
              </a:pathLst>
            </a:custGeom>
            <a:blipFill>
              <a:blip r:embed="rId15" cstate="print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847289">
              <a:off x="111012" y="650459"/>
              <a:ext cx="952134" cy="1027945"/>
            </a:xfrm>
            <a:custGeom>
              <a:avLst/>
              <a:gdLst/>
              <a:ahLst/>
              <a:cxnLst/>
              <a:rect l="l" t="t" r="r" b="b"/>
              <a:pathLst>
                <a:path w="952134" h="1027945">
                  <a:moveTo>
                    <a:pt x="0" y="0"/>
                  </a:moveTo>
                  <a:lnTo>
                    <a:pt x="952134" y="0"/>
                  </a:lnTo>
                  <a:lnTo>
                    <a:pt x="952134" y="1027945"/>
                  </a:lnTo>
                  <a:lnTo>
                    <a:pt x="0" y="102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 cstate="print"/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879542" y="1063432"/>
              <a:ext cx="4793195" cy="2385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0"/>
                </a:lnSpc>
              </a:pP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chăm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chỉ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cần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cù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siêng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năng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chịu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khó</a:t>
              </a:r>
              <a:endParaRPr lang="en-US" sz="2300" b="1" dirty="0"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514630" y="1977401"/>
            <a:ext cx="3162741" cy="2111023"/>
            <a:chOff x="0" y="0"/>
            <a:chExt cx="6325483" cy="422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159484" cy="4222046"/>
            </a:xfrm>
            <a:custGeom>
              <a:avLst/>
              <a:gdLst/>
              <a:ahLst/>
              <a:cxnLst/>
              <a:rect l="l" t="t" r="r" b="b"/>
              <a:pathLst>
                <a:path w="6159484" h="4222046">
                  <a:moveTo>
                    <a:pt x="0" y="0"/>
                  </a:moveTo>
                  <a:lnTo>
                    <a:pt x="6159484" y="0"/>
                  </a:lnTo>
                  <a:lnTo>
                    <a:pt x="6159484" y="4222046"/>
                  </a:lnTo>
                  <a:lnTo>
                    <a:pt x="0" y="4222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89595" y="129959"/>
              <a:ext cx="5780294" cy="3962129"/>
            </a:xfrm>
            <a:custGeom>
              <a:avLst/>
              <a:gdLst/>
              <a:ahLst/>
              <a:cxnLst/>
              <a:rect l="l" t="t" r="r" b="b"/>
              <a:pathLst>
                <a:path w="5780294" h="3962129">
                  <a:moveTo>
                    <a:pt x="0" y="0"/>
                  </a:moveTo>
                  <a:lnTo>
                    <a:pt x="5780294" y="0"/>
                  </a:lnTo>
                  <a:lnTo>
                    <a:pt x="5780294" y="3962129"/>
                  </a:lnTo>
                  <a:lnTo>
                    <a:pt x="0" y="396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flipH="1">
              <a:off x="4868163" y="2833650"/>
              <a:ext cx="1457320" cy="1128761"/>
            </a:xfrm>
            <a:custGeom>
              <a:avLst/>
              <a:gdLst/>
              <a:ahLst/>
              <a:cxnLst/>
              <a:rect l="l" t="t" r="r" b="b"/>
              <a:pathLst>
                <a:path w="1457320" h="1128761">
                  <a:moveTo>
                    <a:pt x="1457320" y="0"/>
                  </a:moveTo>
                  <a:lnTo>
                    <a:pt x="0" y="0"/>
                  </a:lnTo>
                  <a:lnTo>
                    <a:pt x="0" y="1128761"/>
                  </a:lnTo>
                  <a:lnTo>
                    <a:pt x="1457320" y="1128761"/>
                  </a:lnTo>
                  <a:lnTo>
                    <a:pt x="1457320" y="0"/>
                  </a:lnTo>
                  <a:close/>
                </a:path>
              </a:pathLst>
            </a:custGeom>
            <a:blipFill>
              <a:blip r:embed="rId15" cstate="print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847289">
              <a:off x="111012" y="650459"/>
              <a:ext cx="952134" cy="1027945"/>
            </a:xfrm>
            <a:custGeom>
              <a:avLst/>
              <a:gdLst/>
              <a:ahLst/>
              <a:cxnLst/>
              <a:rect l="l" t="t" r="r" b="b"/>
              <a:pathLst>
                <a:path w="952134" h="1027945">
                  <a:moveTo>
                    <a:pt x="0" y="0"/>
                  </a:moveTo>
                  <a:lnTo>
                    <a:pt x="952134" y="0"/>
                  </a:lnTo>
                  <a:lnTo>
                    <a:pt x="952134" y="1027945"/>
                  </a:lnTo>
                  <a:lnTo>
                    <a:pt x="0" y="102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 cstate="print"/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879542" y="1063432"/>
              <a:ext cx="4793195" cy="2342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0"/>
                </a:lnSpc>
              </a:pP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non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sông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đất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nước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giang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sơn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quốc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gia</a:t>
              </a:r>
              <a:endParaRPr lang="en-US" sz="2300" b="1" dirty="0"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885216" y="2145459"/>
            <a:ext cx="3440281" cy="1773402"/>
            <a:chOff x="-39136" y="0"/>
            <a:chExt cx="6388215" cy="422204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159484" cy="4222046"/>
            </a:xfrm>
            <a:custGeom>
              <a:avLst/>
              <a:gdLst/>
              <a:ahLst/>
              <a:cxnLst/>
              <a:rect l="l" t="t" r="r" b="b"/>
              <a:pathLst>
                <a:path w="6159484" h="4222046">
                  <a:moveTo>
                    <a:pt x="0" y="0"/>
                  </a:moveTo>
                  <a:lnTo>
                    <a:pt x="6159484" y="0"/>
                  </a:lnTo>
                  <a:lnTo>
                    <a:pt x="6159484" y="4222046"/>
                  </a:lnTo>
                  <a:lnTo>
                    <a:pt x="0" y="4222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89595" y="129959"/>
              <a:ext cx="5780294" cy="3962129"/>
            </a:xfrm>
            <a:custGeom>
              <a:avLst/>
              <a:gdLst/>
              <a:ahLst/>
              <a:cxnLst/>
              <a:rect l="l" t="t" r="r" b="b"/>
              <a:pathLst>
                <a:path w="5780294" h="3962129">
                  <a:moveTo>
                    <a:pt x="0" y="0"/>
                  </a:moveTo>
                  <a:lnTo>
                    <a:pt x="5780294" y="0"/>
                  </a:lnTo>
                  <a:lnTo>
                    <a:pt x="5780294" y="3962129"/>
                  </a:lnTo>
                  <a:lnTo>
                    <a:pt x="0" y="396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flipH="1">
              <a:off x="4868163" y="2833650"/>
              <a:ext cx="1457320" cy="1128761"/>
            </a:xfrm>
            <a:custGeom>
              <a:avLst/>
              <a:gdLst/>
              <a:ahLst/>
              <a:cxnLst/>
              <a:rect l="l" t="t" r="r" b="b"/>
              <a:pathLst>
                <a:path w="1457320" h="1128761">
                  <a:moveTo>
                    <a:pt x="1457320" y="0"/>
                  </a:moveTo>
                  <a:lnTo>
                    <a:pt x="0" y="0"/>
                  </a:lnTo>
                  <a:lnTo>
                    <a:pt x="0" y="1128761"/>
                  </a:lnTo>
                  <a:lnTo>
                    <a:pt x="1457320" y="1128761"/>
                  </a:lnTo>
                  <a:lnTo>
                    <a:pt x="1457320" y="0"/>
                  </a:lnTo>
                  <a:close/>
                </a:path>
              </a:pathLst>
            </a:custGeom>
            <a:blipFill>
              <a:blip r:embed="rId15" cstate="print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847289">
              <a:off x="111012" y="650459"/>
              <a:ext cx="952134" cy="1027945"/>
            </a:xfrm>
            <a:custGeom>
              <a:avLst/>
              <a:gdLst/>
              <a:ahLst/>
              <a:cxnLst/>
              <a:rect l="l" t="t" r="r" b="b"/>
              <a:pathLst>
                <a:path w="952134" h="1027945">
                  <a:moveTo>
                    <a:pt x="0" y="0"/>
                  </a:moveTo>
                  <a:lnTo>
                    <a:pt x="952134" y="0"/>
                  </a:lnTo>
                  <a:lnTo>
                    <a:pt x="952134" y="1027945"/>
                  </a:lnTo>
                  <a:lnTo>
                    <a:pt x="0" y="102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 cstate="print"/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-39136" y="1063431"/>
              <a:ext cx="6388215" cy="18929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80"/>
                </a:lnSpc>
              </a:pPr>
              <a:r>
                <a:rPr lang="en-US" sz="2300" b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yên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bình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thanh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bình</a:t>
              </a:r>
              <a:r>
                <a:rPr lang="en-US" sz="2300" b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  </a:t>
              </a:r>
            </a:p>
            <a:p>
              <a:pPr algn="ctr">
                <a:lnSpc>
                  <a:spcPts val="3080"/>
                </a:lnSpc>
              </a:pPr>
              <a:r>
                <a:rPr lang="en-US" sz="2300" b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yên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tĩnh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,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tĩnh</a:t>
              </a:r>
              <a:r>
                <a:rPr lang="en-US" sz="2300" b="1" dirty="0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300" b="1" dirty="0" err="1"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lặng</a:t>
              </a:r>
              <a:endParaRPr lang="en-US" sz="2300" b="1" dirty="0"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37" name="Group 41"/>
          <p:cNvGrpSpPr/>
          <p:nvPr/>
        </p:nvGrpSpPr>
        <p:grpSpPr>
          <a:xfrm>
            <a:off x="1809751" y="4340799"/>
            <a:ext cx="8743950" cy="1982896"/>
            <a:chOff x="3605931" y="6941180"/>
            <a:chExt cx="11076137" cy="2608443"/>
          </a:xfrm>
        </p:grpSpPr>
        <p:grpSp>
          <p:nvGrpSpPr>
            <p:cNvPr id="40" name="Group 37"/>
            <p:cNvGrpSpPr/>
            <p:nvPr/>
          </p:nvGrpSpPr>
          <p:grpSpPr>
            <a:xfrm>
              <a:off x="3605931" y="6941180"/>
              <a:ext cx="11076137" cy="2608443"/>
              <a:chOff x="0" y="0"/>
              <a:chExt cx="2917172" cy="686997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917172" cy="686997"/>
              </a:xfrm>
              <a:custGeom>
                <a:avLst/>
                <a:gdLst/>
                <a:ahLst/>
                <a:cxnLst/>
                <a:rect l="l" t="t" r="r" b="b"/>
                <a:pathLst>
                  <a:path w="2917172" h="686997">
                    <a:moveTo>
                      <a:pt x="35648" y="0"/>
                    </a:moveTo>
                    <a:lnTo>
                      <a:pt x="2881524" y="0"/>
                    </a:lnTo>
                    <a:cubicBezTo>
                      <a:pt x="2890979" y="0"/>
                      <a:pt x="2900046" y="3756"/>
                      <a:pt x="2906731" y="10441"/>
                    </a:cubicBezTo>
                    <a:cubicBezTo>
                      <a:pt x="2913416" y="17126"/>
                      <a:pt x="2917172" y="26193"/>
                      <a:pt x="2917172" y="35648"/>
                    </a:cubicBezTo>
                    <a:lnTo>
                      <a:pt x="2917172" y="651350"/>
                    </a:lnTo>
                    <a:cubicBezTo>
                      <a:pt x="2917172" y="660804"/>
                      <a:pt x="2913416" y="669871"/>
                      <a:pt x="2906731" y="676556"/>
                    </a:cubicBezTo>
                    <a:cubicBezTo>
                      <a:pt x="2900046" y="683242"/>
                      <a:pt x="2890979" y="686997"/>
                      <a:pt x="2881524" y="686997"/>
                    </a:cubicBezTo>
                    <a:lnTo>
                      <a:pt x="35648" y="686997"/>
                    </a:lnTo>
                    <a:cubicBezTo>
                      <a:pt x="26193" y="686997"/>
                      <a:pt x="17126" y="683242"/>
                      <a:pt x="10441" y="676556"/>
                    </a:cubicBezTo>
                    <a:cubicBezTo>
                      <a:pt x="3756" y="669871"/>
                      <a:pt x="0" y="660804"/>
                      <a:pt x="0" y="651350"/>
                    </a:cubicBezTo>
                    <a:lnTo>
                      <a:pt x="0" y="35648"/>
                    </a:lnTo>
                    <a:cubicBezTo>
                      <a:pt x="0" y="26193"/>
                      <a:pt x="3756" y="17126"/>
                      <a:pt x="10441" y="10441"/>
                    </a:cubicBezTo>
                    <a:cubicBezTo>
                      <a:pt x="17126" y="3756"/>
                      <a:pt x="26193" y="0"/>
                      <a:pt x="35648" y="0"/>
                    </a:cubicBezTo>
                    <a:close/>
                  </a:path>
                </a:pathLst>
              </a:custGeom>
              <a:solidFill>
                <a:srgbClr val="C94117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2917172" cy="7250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830905" y="7216319"/>
              <a:ext cx="10432686" cy="1787964"/>
            </a:xfrm>
            <a:prstGeom prst="rect">
              <a:avLst/>
            </a:prstGeom>
          </p:spPr>
        </p:pic>
      </p:grpSp>
      <p:sp>
        <p:nvSpPr>
          <p:cNvPr id="42" name="Freeform 9"/>
          <p:cNvSpPr/>
          <p:nvPr/>
        </p:nvSpPr>
        <p:spPr>
          <a:xfrm>
            <a:off x="287350" y="1852551"/>
            <a:ext cx="925892" cy="925892"/>
          </a:xfrm>
          <a:custGeom>
            <a:avLst/>
            <a:gdLst/>
            <a:ahLst/>
            <a:cxnLst/>
            <a:rect l="l" t="t" r="r" b="b"/>
            <a:pathLst>
              <a:path w="1388838" h="1388838">
                <a:moveTo>
                  <a:pt x="0" y="0"/>
                </a:moveTo>
                <a:lnTo>
                  <a:pt x="1388838" y="0"/>
                </a:lnTo>
                <a:lnTo>
                  <a:pt x="1388838" y="1388838"/>
                </a:lnTo>
                <a:lnTo>
                  <a:pt x="0" y="1388838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9"/>
          <p:cNvSpPr/>
          <p:nvPr/>
        </p:nvSpPr>
        <p:spPr>
          <a:xfrm>
            <a:off x="1768632" y="0"/>
            <a:ext cx="976066" cy="792480"/>
          </a:xfrm>
          <a:custGeom>
            <a:avLst/>
            <a:gdLst/>
            <a:ahLst/>
            <a:cxnLst/>
            <a:rect l="l" t="t" r="r" b="b"/>
            <a:pathLst>
              <a:path w="1207714" h="1207714">
                <a:moveTo>
                  <a:pt x="0" y="0"/>
                </a:moveTo>
                <a:lnTo>
                  <a:pt x="1207715" y="0"/>
                </a:lnTo>
                <a:lnTo>
                  <a:pt x="1207715" y="1207714"/>
                </a:lnTo>
                <a:lnTo>
                  <a:pt x="0" y="1207714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64B81BC-C710-4CC0-A1A3-2BF34B0D7AEF}"/>
              </a:ext>
            </a:extLst>
          </p:cNvPr>
          <p:cNvSpPr/>
          <p:nvPr/>
        </p:nvSpPr>
        <p:spPr>
          <a:xfrm>
            <a:off x="700644" y="617517"/>
            <a:ext cx="9440883" cy="41919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8780" y="2244437"/>
            <a:ext cx="98683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itchFamily="34" charset="0"/>
                <a:cs typeface="Arial" pitchFamily="34" charset="0"/>
              </a:rPr>
              <a:t>- Từ đồng nghĩa là những từ có nghĩa giống nhau</a:t>
            </a:r>
          </a:p>
          <a:p>
            <a:r>
              <a:rPr lang="en-US" sz="2800" b="1">
                <a:latin typeface="Arial" pitchFamily="34" charset="0"/>
                <a:cs typeface="Arial" pitchFamily="34" charset="0"/>
              </a:rPr>
              <a:t>( ví dụ: bố, ba, cha,...) hoặc gần giống nhau </a:t>
            </a:r>
          </a:p>
          <a:p>
            <a:r>
              <a:rPr lang="en-US" sz="2800" b="1">
                <a:latin typeface="Arial" pitchFamily="34" charset="0"/>
                <a:cs typeface="Arial" pitchFamily="34" charset="0"/>
              </a:rPr>
              <a:t>( ví dụ: ăn, xơi, chén,..).</a:t>
            </a:r>
          </a:p>
          <a:p>
            <a:r>
              <a:rPr lang="en-US" sz="2800" b="1">
                <a:latin typeface="Arial" pitchFamily="34" charset="0"/>
                <a:cs typeface="Arial" pitchFamily="34" charset="0"/>
              </a:rPr>
              <a:t>- Khi viết hoặc nói, cần lựa chọn từ phù hợp nhất </a:t>
            </a:r>
          </a:p>
          <a:p>
            <a:r>
              <a:rPr lang="en-US" sz="2800" b="1">
                <a:latin typeface="Arial" pitchFamily="34" charset="0"/>
                <a:cs typeface="Arial" pitchFamily="34" charset="0"/>
              </a:rPr>
              <a:t>với ý nghĩa  được  thể hiện.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481" y="304370"/>
            <a:ext cx="5742930" cy="2154107"/>
          </a:xfrm>
          <a:prstGeom prst="rect">
            <a:avLst/>
          </a:prstGeom>
        </p:spPr>
      </p:pic>
      <p:sp>
        <p:nvSpPr>
          <p:cNvPr id="5" name="Freeform 11"/>
          <p:cNvSpPr/>
          <p:nvPr/>
        </p:nvSpPr>
        <p:spPr>
          <a:xfrm>
            <a:off x="9626439" y="1877620"/>
            <a:ext cx="2565561" cy="4612245"/>
          </a:xfrm>
          <a:custGeom>
            <a:avLst/>
            <a:gdLst/>
            <a:ahLst/>
            <a:cxnLst/>
            <a:rect l="l" t="t" r="r" b="b"/>
            <a:pathLst>
              <a:path w="3848342" h="6918368">
                <a:moveTo>
                  <a:pt x="0" y="0"/>
                </a:moveTo>
                <a:lnTo>
                  <a:pt x="3848343" y="0"/>
                </a:lnTo>
                <a:lnTo>
                  <a:pt x="3848343" y="6918368"/>
                </a:lnTo>
                <a:lnTo>
                  <a:pt x="0" y="691836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17486689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493873"/>
            <a:ext cx="108204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7"/>
                </a:lnTo>
                <a:lnTo>
                  <a:pt x="0" y="1069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088398" y="1601281"/>
            <a:ext cx="2810988" cy="1063065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8003" y="748728"/>
            <a:ext cx="1697707" cy="642042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1238030" y="1601281"/>
            <a:ext cx="2810988" cy="1063065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4286597"/>
            <a:ext cx="12192000" cy="2571403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06938" y="1"/>
            <a:ext cx="7359791" cy="6703731"/>
          </a:xfrm>
          <a:custGeom>
            <a:avLst/>
            <a:gdLst/>
            <a:ahLst/>
            <a:cxnLst/>
            <a:rect l="l" t="t" r="r" b="b"/>
            <a:pathLst>
              <a:path w="11039686" h="10055597">
                <a:moveTo>
                  <a:pt x="0" y="0"/>
                </a:moveTo>
                <a:lnTo>
                  <a:pt x="11039687" y="0"/>
                </a:lnTo>
                <a:lnTo>
                  <a:pt x="11039687" y="10055597"/>
                </a:lnTo>
                <a:lnTo>
                  <a:pt x="0" y="10055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40867" y="5333876"/>
            <a:ext cx="5049811" cy="1524125"/>
          </a:xfrm>
          <a:custGeom>
            <a:avLst/>
            <a:gdLst/>
            <a:ahLst/>
            <a:cxnLst/>
            <a:rect l="l" t="t" r="r" b="b"/>
            <a:pathLst>
              <a:path w="7574716" h="2286187">
                <a:moveTo>
                  <a:pt x="0" y="0"/>
                </a:moveTo>
                <a:lnTo>
                  <a:pt x="7574716" y="0"/>
                </a:lnTo>
                <a:lnTo>
                  <a:pt x="7574716" y="2286187"/>
                </a:lnTo>
                <a:lnTo>
                  <a:pt x="0" y="22861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26071" y="5058350"/>
            <a:ext cx="6498001" cy="1925033"/>
          </a:xfrm>
          <a:custGeom>
            <a:avLst/>
            <a:gdLst/>
            <a:ahLst/>
            <a:cxnLst/>
            <a:rect l="l" t="t" r="r" b="b"/>
            <a:pathLst>
              <a:path w="9747001" h="2887549">
                <a:moveTo>
                  <a:pt x="0" y="0"/>
                </a:moveTo>
                <a:lnTo>
                  <a:pt x="9747001" y="0"/>
                </a:lnTo>
                <a:lnTo>
                  <a:pt x="9747001" y="2887549"/>
                </a:lnTo>
                <a:lnTo>
                  <a:pt x="0" y="28875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74374" y="4866686"/>
            <a:ext cx="2882481" cy="1991314"/>
          </a:xfrm>
          <a:custGeom>
            <a:avLst/>
            <a:gdLst/>
            <a:ahLst/>
            <a:cxnLst/>
            <a:rect l="l" t="t" r="r" b="b"/>
            <a:pathLst>
              <a:path w="4323722" h="2986971">
                <a:moveTo>
                  <a:pt x="0" y="0"/>
                </a:moveTo>
                <a:lnTo>
                  <a:pt x="4323722" y="0"/>
                </a:lnTo>
                <a:lnTo>
                  <a:pt x="4323722" y="2986971"/>
                </a:lnTo>
                <a:lnTo>
                  <a:pt x="0" y="298697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2218" y="5817368"/>
            <a:ext cx="2970741" cy="1166015"/>
          </a:xfrm>
          <a:custGeom>
            <a:avLst/>
            <a:gdLst/>
            <a:ahLst/>
            <a:cxnLst/>
            <a:rect l="l" t="t" r="r" b="b"/>
            <a:pathLst>
              <a:path w="4456111" h="1749023">
                <a:moveTo>
                  <a:pt x="0" y="0"/>
                </a:moveTo>
                <a:lnTo>
                  <a:pt x="4456111" y="0"/>
                </a:lnTo>
                <a:lnTo>
                  <a:pt x="4456111" y="1749023"/>
                </a:lnTo>
                <a:lnTo>
                  <a:pt x="0" y="1749023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2103759" y="4118288"/>
            <a:ext cx="3149095" cy="2739713"/>
          </a:xfrm>
          <a:custGeom>
            <a:avLst/>
            <a:gdLst/>
            <a:ahLst/>
            <a:cxnLst/>
            <a:rect l="l" t="t" r="r" b="b"/>
            <a:pathLst>
              <a:path w="4723642" h="4109569">
                <a:moveTo>
                  <a:pt x="4723643" y="0"/>
                </a:moveTo>
                <a:lnTo>
                  <a:pt x="0" y="0"/>
                </a:lnTo>
                <a:lnTo>
                  <a:pt x="0" y="4109569"/>
                </a:lnTo>
                <a:lnTo>
                  <a:pt x="4723643" y="4109569"/>
                </a:lnTo>
                <a:lnTo>
                  <a:pt x="4723643" y="0"/>
                </a:lnTo>
                <a:close/>
              </a:path>
            </a:pathLst>
          </a:custGeom>
          <a:blipFill>
            <a:blip r:embed="rId20" cstate="print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58424" y="913488"/>
            <a:ext cx="5019475" cy="430008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-134970"/>
            <a:ext cx="1082040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802952" y="355254"/>
            <a:ext cx="1016346" cy="1016346"/>
          </a:xfrm>
          <a:custGeom>
            <a:avLst/>
            <a:gdLst/>
            <a:ahLst/>
            <a:cxnLst/>
            <a:rect l="l" t="t" r="r" b="b"/>
            <a:pathLst>
              <a:path w="1524519" h="1524519">
                <a:moveTo>
                  <a:pt x="0" y="0"/>
                </a:moveTo>
                <a:lnTo>
                  <a:pt x="1524519" y="0"/>
                </a:lnTo>
                <a:lnTo>
                  <a:pt x="1524519" y="1524519"/>
                </a:lnTo>
                <a:lnTo>
                  <a:pt x="0" y="152451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61388" y="498031"/>
            <a:ext cx="9407033" cy="107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Những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thành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ngữ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nào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dưới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đây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chứa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các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đồng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nghĩa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?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Đó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là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những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nào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70709" y="1735350"/>
            <a:ext cx="5225141" cy="872881"/>
            <a:chOff x="0" y="0"/>
            <a:chExt cx="9604067" cy="1745761"/>
          </a:xfrm>
          <a:solidFill>
            <a:srgbClr val="6EF4FF"/>
          </a:solidFill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  <a:grpFill/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grpFill/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722488" y="283562"/>
              <a:ext cx="8174612" cy="1128513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a.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Chân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yếu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tay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mềm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 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95748" y="1735350"/>
            <a:ext cx="5072673" cy="872881"/>
            <a:chOff x="0" y="0"/>
            <a:chExt cx="10145346" cy="1745761"/>
          </a:xfrm>
          <a:solidFill>
            <a:srgbClr val="6EF4FF"/>
          </a:solidFill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  <a:grpFill/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grpFill/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746810" y="283562"/>
              <a:ext cx="9338814" cy="1039131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b.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Thức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khuya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dậy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33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sớm</a:t>
              </a:r>
              <a:endParaRPr lang="en-US" sz="33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709" y="2781311"/>
            <a:ext cx="5146765" cy="872881"/>
            <a:chOff x="0" y="0"/>
            <a:chExt cx="9604067" cy="1745761"/>
          </a:xfrm>
          <a:solidFill>
            <a:srgbClr val="6EF4FF"/>
          </a:solidFill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  <a:grpFill/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grpFill/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06968" y="283562"/>
              <a:ext cx="8190133" cy="112851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c.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Đầu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voi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đuôi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chuột</a:t>
              </a:r>
              <a:endPara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295748" y="2781311"/>
            <a:ext cx="5072673" cy="872881"/>
            <a:chOff x="0" y="0"/>
            <a:chExt cx="10145346" cy="1745761"/>
          </a:xfrm>
          <a:solidFill>
            <a:srgbClr val="6EF4FF"/>
          </a:solidFill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  <a:grpFill/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grpFill/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746812" y="283562"/>
              <a:ext cx="8651724" cy="112851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d.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Một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nắng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hai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sương</a:t>
              </a:r>
              <a:endPara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57646" y="3908330"/>
            <a:ext cx="5212080" cy="872881"/>
            <a:chOff x="0" y="0"/>
            <a:chExt cx="9604067" cy="1745761"/>
          </a:xfrm>
          <a:solidFill>
            <a:srgbClr val="6EF4FF"/>
          </a:solidFill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  <a:grpFill/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grpFill/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706968" y="283562"/>
              <a:ext cx="8190133" cy="1009891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e.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Ngăn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sông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cấm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chợ</a:t>
              </a:r>
              <a:endParaRPr lang="en-US" sz="33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295748" y="3908330"/>
            <a:ext cx="5072673" cy="872881"/>
            <a:chOff x="0" y="0"/>
            <a:chExt cx="10145346" cy="1745761"/>
          </a:xfrm>
          <a:solidFill>
            <a:srgbClr val="6EF4FF"/>
          </a:solidFill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  <a:grpFill/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grpFill/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746812" y="283562"/>
              <a:ext cx="8651724" cy="112851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g.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Thay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hình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đổi</a:t>
              </a:r>
              <a:r>
                <a:rPr lang="en-US" sz="2800" b="1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dạng</a:t>
              </a:r>
              <a:endParaRPr lang="en-US" sz="2800" b="1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B03EA21-C771-4299-AC30-139768F5451E}"/>
              </a:ext>
            </a:extLst>
          </p:cNvPr>
          <p:cNvGrpSpPr/>
          <p:nvPr/>
        </p:nvGrpSpPr>
        <p:grpSpPr>
          <a:xfrm>
            <a:off x="2694724" y="4739232"/>
            <a:ext cx="6971790" cy="2020769"/>
            <a:chOff x="2750199" y="1844439"/>
            <a:chExt cx="7045291" cy="2020769"/>
          </a:xfrm>
          <a:solidFill>
            <a:srgbClr val="FF0066"/>
          </a:solidFill>
        </p:grpSpPr>
        <p:sp>
          <p:nvSpPr>
            <p:cNvPr id="43" name="Star: 6 Points 42">
              <a:extLst>
                <a:ext uri="{FF2B5EF4-FFF2-40B4-BE49-F238E27FC236}">
                  <a16:creationId xmlns:a16="http://schemas.microsoft.com/office/drawing/2014/main" id="{0B6EED7D-20D8-4FDB-8841-21345DA29560}"/>
                </a:ext>
              </a:extLst>
            </p:cNvPr>
            <p:cNvSpPr/>
            <p:nvPr/>
          </p:nvSpPr>
          <p:spPr>
            <a:xfrm>
              <a:off x="2750199" y="1844439"/>
              <a:ext cx="7045291" cy="2020769"/>
            </a:xfrm>
            <a:prstGeom prst="star6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9F3BA83-350F-4C1D-A975-D1D9F527209E}"/>
                </a:ext>
              </a:extLst>
            </p:cNvPr>
            <p:cNvSpPr/>
            <p:nvPr/>
          </p:nvSpPr>
          <p:spPr>
            <a:xfrm>
              <a:off x="4128609" y="2500961"/>
              <a:ext cx="4473108" cy="646331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bg1"/>
                  </a:solidFill>
                  <a:latin typeface="+mj-lt"/>
                </a:rPr>
                <a:t>THẢO LUẬN NHÓM 2 </a:t>
              </a:r>
              <a:endPara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+mj-lt"/>
              </a:endParaRPr>
            </a:p>
          </p:txBody>
        </p:sp>
      </p:grpSp>
      <p:sp>
        <p:nvSpPr>
          <p:cNvPr id="45" name="TextBox 22"/>
          <p:cNvSpPr txBox="1"/>
          <p:nvPr/>
        </p:nvSpPr>
        <p:spPr>
          <a:xfrm>
            <a:off x="1593273" y="5146220"/>
            <a:ext cx="9088581" cy="512961"/>
          </a:xfrm>
          <a:prstGeom prst="rect">
            <a:avLst/>
          </a:prstGeom>
          <a:solidFill>
            <a:srgbClr val="FFFF9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2800" b="1">
                <a:solidFill>
                  <a:srgbClr val="00206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Bước 1: Tìm thành ngữ có chứa cặp từ đồng nghĩa?</a:t>
            </a:r>
            <a:endParaRPr lang="en-US" sz="2800" b="1" dirty="0">
              <a:solidFill>
                <a:srgbClr val="002060"/>
              </a:solidFill>
              <a:latin typeface="Arial" pitchFamily="34" charset="0"/>
              <a:ea typeface="Cabin Bold"/>
              <a:cs typeface="Arial" pitchFamily="34" charset="0"/>
              <a:sym typeface="Cabin Bold"/>
            </a:endParaRPr>
          </a:p>
        </p:txBody>
      </p:sp>
      <p:sp>
        <p:nvSpPr>
          <p:cNvPr id="46" name="TextBox 22"/>
          <p:cNvSpPr txBox="1"/>
          <p:nvPr/>
        </p:nvSpPr>
        <p:spPr>
          <a:xfrm>
            <a:off x="1593274" y="5728107"/>
            <a:ext cx="5749636" cy="512961"/>
          </a:xfrm>
          <a:prstGeom prst="rect">
            <a:avLst/>
          </a:prstGeom>
          <a:solidFill>
            <a:srgbClr val="FFFF9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2800" b="1">
                <a:solidFill>
                  <a:srgbClr val="00206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Bước 2: Tìm cặp từ đồng nghĩa?</a:t>
            </a:r>
            <a:endParaRPr lang="en-US" sz="2800" b="1" dirty="0">
              <a:solidFill>
                <a:srgbClr val="002060"/>
              </a:solidFill>
              <a:latin typeface="Arial" pitchFamily="34" charset="0"/>
              <a:ea typeface="Cabin Bold"/>
              <a:cs typeface="Arial" pitchFamily="34" charset="0"/>
              <a:sym typeface="Cabin Bold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5" grpId="0" animBg="1"/>
      <p:bldP spid="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6888" y="1"/>
            <a:ext cx="11458699" cy="6858000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28370"/>
            <a:ext cx="2304488" cy="1581033"/>
          </a:xfrm>
          <a:prstGeom prst="rect">
            <a:avLst/>
          </a:prstGeom>
        </p:spPr>
      </p:pic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644216"/>
              </p:ext>
            </p:extLst>
          </p:nvPr>
        </p:nvGraphicFramePr>
        <p:xfrm>
          <a:off x="724397" y="2852511"/>
          <a:ext cx="10284127" cy="3801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028">
                  <a:extLst>
                    <a:ext uri="{9D8B030D-6E8A-4147-A177-3AD203B41FA5}">
                      <a16:colId xmlns:a16="http://schemas.microsoft.com/office/drawing/2014/main" val="2046133211"/>
                    </a:ext>
                  </a:extLst>
                </a:gridCol>
                <a:gridCol w="3226561">
                  <a:extLst>
                    <a:ext uri="{9D8B030D-6E8A-4147-A177-3AD203B41FA5}">
                      <a16:colId xmlns:a16="http://schemas.microsoft.com/office/drawing/2014/main" val="359134862"/>
                    </a:ext>
                  </a:extLst>
                </a:gridCol>
                <a:gridCol w="5146538">
                  <a:extLst>
                    <a:ext uri="{9D8B030D-6E8A-4147-A177-3AD203B41FA5}">
                      <a16:colId xmlns:a16="http://schemas.microsoft.com/office/drawing/2014/main" val="1695334358"/>
                    </a:ext>
                  </a:extLst>
                </a:gridCol>
              </a:tblGrid>
              <a:tr h="2059123">
                <a:tc rowSpan="2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491807"/>
                  </a:ext>
                </a:extLst>
              </a:tr>
              <a:tr h="174237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668774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2797407" y="3334424"/>
            <a:ext cx="2993004" cy="983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000" b="1" dirty="0">
                <a:solidFill>
                  <a:schemeClr val="bg1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CÓ CHỨA TỪ ĐỒNG NGHĨA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82634" y="5265139"/>
            <a:ext cx="3111335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KHÔNG CHỨA TỪ ĐỒNG NGHĨA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0439" y="3996637"/>
            <a:ext cx="1583954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000" b="1" dirty="0">
                <a:solidFill>
                  <a:schemeClr val="bg1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THÀNH NGỮ</a:t>
            </a:r>
          </a:p>
        </p:txBody>
      </p:sp>
      <p:grpSp>
        <p:nvGrpSpPr>
          <p:cNvPr id="9" name="Group 15"/>
          <p:cNvGrpSpPr/>
          <p:nvPr/>
        </p:nvGrpSpPr>
        <p:grpSpPr>
          <a:xfrm>
            <a:off x="2493819" y="224096"/>
            <a:ext cx="4349552" cy="657702"/>
            <a:chOff x="0" y="0"/>
            <a:chExt cx="7236517" cy="1315404"/>
          </a:xfrm>
        </p:grpSpPr>
        <p:grpSp>
          <p:nvGrpSpPr>
            <p:cNvPr id="10" name="Group 16"/>
            <p:cNvGrpSpPr/>
            <p:nvPr/>
          </p:nvGrpSpPr>
          <p:grpSpPr>
            <a:xfrm>
              <a:off x="0" y="0"/>
              <a:ext cx="7236517" cy="1315404"/>
              <a:chOff x="0" y="0"/>
              <a:chExt cx="1897100" cy="34484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532691" y="218622"/>
              <a:ext cx="6171139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15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a.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Chân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yếu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tay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mềm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5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 </a:t>
              </a:r>
            </a:p>
          </p:txBody>
        </p:sp>
      </p:grpSp>
      <p:grpSp>
        <p:nvGrpSpPr>
          <p:cNvPr id="11" name="Group 20"/>
          <p:cNvGrpSpPr/>
          <p:nvPr/>
        </p:nvGrpSpPr>
        <p:grpSpPr>
          <a:xfrm>
            <a:off x="7174503" y="224096"/>
            <a:ext cx="4615713" cy="955697"/>
            <a:chOff x="0" y="0"/>
            <a:chExt cx="7644362" cy="1911394"/>
          </a:xfrm>
        </p:grpSpPr>
        <p:grpSp>
          <p:nvGrpSpPr>
            <p:cNvPr id="15" name="Group 21"/>
            <p:cNvGrpSpPr/>
            <p:nvPr/>
          </p:nvGrpSpPr>
          <p:grpSpPr>
            <a:xfrm>
              <a:off x="0" y="0"/>
              <a:ext cx="7644362" cy="1315404"/>
              <a:chOff x="0" y="0"/>
              <a:chExt cx="2004019" cy="344842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62712" y="218622"/>
              <a:ext cx="6518942" cy="1692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15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b.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Thức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khuya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dậy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sớm</a:t>
              </a:r>
              <a:endParaRPr lang="en-US" sz="28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16" name="Group 25"/>
          <p:cNvGrpSpPr/>
          <p:nvPr/>
        </p:nvGrpSpPr>
        <p:grpSpPr>
          <a:xfrm>
            <a:off x="2446317" y="1012211"/>
            <a:ext cx="4397053" cy="657702"/>
            <a:chOff x="0" y="0"/>
            <a:chExt cx="7236517" cy="1315404"/>
          </a:xfrm>
        </p:grpSpPr>
        <p:grpSp>
          <p:nvGrpSpPr>
            <p:cNvPr id="20" name="Group 26"/>
            <p:cNvGrpSpPr/>
            <p:nvPr/>
          </p:nvGrpSpPr>
          <p:grpSpPr>
            <a:xfrm>
              <a:off x="0" y="0"/>
              <a:ext cx="7236517" cy="1315404"/>
              <a:chOff x="0" y="0"/>
              <a:chExt cx="1897100" cy="34484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32690" y="218622"/>
              <a:ext cx="6171139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15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c. Đầu voi đuôi chuột</a:t>
              </a:r>
            </a:p>
          </p:txBody>
        </p:sp>
      </p:grpSp>
      <p:grpSp>
        <p:nvGrpSpPr>
          <p:cNvPr id="21" name="Group 30"/>
          <p:cNvGrpSpPr/>
          <p:nvPr/>
        </p:nvGrpSpPr>
        <p:grpSpPr>
          <a:xfrm>
            <a:off x="7229923" y="1012211"/>
            <a:ext cx="4518732" cy="657702"/>
            <a:chOff x="0" y="0"/>
            <a:chExt cx="7644362" cy="1315404"/>
          </a:xfrm>
        </p:grpSpPr>
        <p:grpSp>
          <p:nvGrpSpPr>
            <p:cNvPr id="25" name="Group 31"/>
            <p:cNvGrpSpPr/>
            <p:nvPr/>
          </p:nvGrpSpPr>
          <p:grpSpPr>
            <a:xfrm>
              <a:off x="0" y="0"/>
              <a:ext cx="7644362" cy="1315404"/>
              <a:chOff x="0" y="0"/>
              <a:chExt cx="2004019" cy="344842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562712" y="218622"/>
              <a:ext cx="6518942" cy="780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15"/>
                </a:lnSpc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d. </a:t>
              </a:r>
              <a:r>
                <a:rPr lang="en-US" sz="25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Một</a:t>
              </a:r>
              <a:r>
                <a:rPr lang="en-US" sz="25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nắng</a:t>
              </a:r>
              <a:r>
                <a:rPr lang="en-US" sz="25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hai</a:t>
              </a:r>
              <a:r>
                <a:rPr lang="en-US" sz="25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sương</a:t>
              </a:r>
              <a:endParaRPr lang="en-US" sz="25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26" name="Group 35"/>
          <p:cNvGrpSpPr/>
          <p:nvPr/>
        </p:nvGrpSpPr>
        <p:grpSpPr>
          <a:xfrm>
            <a:off x="2446317" y="1861403"/>
            <a:ext cx="4397053" cy="657702"/>
            <a:chOff x="0" y="0"/>
            <a:chExt cx="7236517" cy="1315404"/>
          </a:xfrm>
        </p:grpSpPr>
        <p:grpSp>
          <p:nvGrpSpPr>
            <p:cNvPr id="30" name="Group 36"/>
            <p:cNvGrpSpPr/>
            <p:nvPr/>
          </p:nvGrpSpPr>
          <p:grpSpPr>
            <a:xfrm>
              <a:off x="0" y="0"/>
              <a:ext cx="7236517" cy="1315404"/>
              <a:chOff x="0" y="0"/>
              <a:chExt cx="1897100" cy="344842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532690" y="218622"/>
              <a:ext cx="6171139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15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e.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Ngăn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sông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cấm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chợ</a:t>
              </a:r>
              <a:endParaRPr lang="en-US" sz="28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31" name="Group 40"/>
          <p:cNvGrpSpPr/>
          <p:nvPr/>
        </p:nvGrpSpPr>
        <p:grpSpPr>
          <a:xfrm>
            <a:off x="7229923" y="1861403"/>
            <a:ext cx="4477168" cy="657702"/>
            <a:chOff x="0" y="0"/>
            <a:chExt cx="7644362" cy="1315404"/>
          </a:xfrm>
        </p:grpSpPr>
        <p:grpSp>
          <p:nvGrpSpPr>
            <p:cNvPr id="35" name="Group 41"/>
            <p:cNvGrpSpPr/>
            <p:nvPr/>
          </p:nvGrpSpPr>
          <p:grpSpPr>
            <a:xfrm>
              <a:off x="0" y="0"/>
              <a:ext cx="7644362" cy="1315404"/>
              <a:chOff x="0" y="0"/>
              <a:chExt cx="2004019" cy="34484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562712" y="218622"/>
              <a:ext cx="6518942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15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g. Thay hình đổi dạng</a:t>
              </a:r>
            </a:p>
          </p:txBody>
        </p:sp>
      </p:grpSp>
      <p:sp>
        <p:nvSpPr>
          <p:cNvPr id="47" name="Freeform 9"/>
          <p:cNvSpPr/>
          <p:nvPr/>
        </p:nvSpPr>
        <p:spPr>
          <a:xfrm>
            <a:off x="363565" y="0"/>
            <a:ext cx="907095" cy="807522"/>
          </a:xfrm>
          <a:custGeom>
            <a:avLst/>
            <a:gdLst/>
            <a:ahLst/>
            <a:cxnLst/>
            <a:rect l="l" t="t" r="r" b="b"/>
            <a:pathLst>
              <a:path w="1524519" h="1524519">
                <a:moveTo>
                  <a:pt x="0" y="0"/>
                </a:moveTo>
                <a:lnTo>
                  <a:pt x="1524519" y="0"/>
                </a:lnTo>
                <a:lnTo>
                  <a:pt x="1524519" y="1524519"/>
                </a:lnTo>
                <a:lnTo>
                  <a:pt x="0" y="152451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378E-6 -4.81481E-6 L 0.31145 0.377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18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18 0.02662 L 0.32968 0.63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0" y="304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445E-6 -3.7037E-6 L 0.3177 0.239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0" y="119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05 0.01713 L -0.06513 0.733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358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2662 L -0.06122 0.635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30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4106E-6 -4.44444E-6 L -0.08089 0.3456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0" y="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7324" y="-134970"/>
            <a:ext cx="11340935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12"/>
          <p:cNvGrpSpPr/>
          <p:nvPr/>
        </p:nvGrpSpPr>
        <p:grpSpPr>
          <a:xfrm>
            <a:off x="1707668" y="2344871"/>
            <a:ext cx="4609994" cy="872881"/>
            <a:chOff x="0" y="0"/>
            <a:chExt cx="9604067" cy="1745761"/>
          </a:xfrm>
        </p:grpSpPr>
        <p:grpSp>
          <p:nvGrpSpPr>
            <p:cNvPr id="10" name="Group 13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706968" y="283562"/>
              <a:ext cx="8190133" cy="1039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00"/>
                </a:lnSpc>
                <a:spcBef>
                  <a:spcPct val="0"/>
                </a:spcBef>
              </a:pPr>
              <a:r>
                <a:rPr lang="en-US" sz="3300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 </a:t>
              </a:r>
              <a:r>
                <a:rPr lang="en-US" sz="280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a. Chân yếu tay mềm</a:t>
              </a:r>
              <a:endParaRPr lang="en-US" sz="28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grpSp>
        <p:nvGrpSpPr>
          <p:cNvPr id="11" name="Group 17"/>
          <p:cNvGrpSpPr/>
          <p:nvPr/>
        </p:nvGrpSpPr>
        <p:grpSpPr>
          <a:xfrm>
            <a:off x="1746307" y="4578620"/>
            <a:ext cx="4488227" cy="872881"/>
            <a:chOff x="0" y="0"/>
            <a:chExt cx="10145346" cy="1745761"/>
          </a:xfrm>
        </p:grpSpPr>
        <p:grpSp>
          <p:nvGrpSpPr>
            <p:cNvPr id="12" name="Group 18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746811" y="283562"/>
              <a:ext cx="8651723" cy="1006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0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g.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Thay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đổi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dạng</a:t>
              </a:r>
              <a:endParaRPr lang="en-US" sz="28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723059" y="3652696"/>
            <a:ext cx="2993004" cy="472245"/>
          </a:xfrm>
          <a:prstGeom prst="rect">
            <a:avLst/>
          </a:prstGeom>
          <a:solidFill>
            <a:srgbClr val="FFFF9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000" b="1" dirty="0" err="1">
                <a:solidFill>
                  <a:srgbClr val="00B0F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ngăn</a:t>
            </a:r>
            <a:r>
              <a:rPr lang="en-US" sz="3000" b="1" dirty="0">
                <a:solidFill>
                  <a:srgbClr val="00B0F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- </a:t>
            </a:r>
            <a:r>
              <a:rPr lang="en-US" sz="3000" b="1" dirty="0" err="1">
                <a:solidFill>
                  <a:srgbClr val="00B0F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cấm</a:t>
            </a:r>
            <a:endParaRPr lang="en-US" sz="3000" b="1" dirty="0">
              <a:solidFill>
                <a:srgbClr val="00B0F0"/>
              </a:solidFill>
              <a:latin typeface="Arial" pitchFamily="34" charset="0"/>
              <a:ea typeface="Cabin Bold"/>
              <a:cs typeface="Arial" pitchFamily="34" charset="0"/>
              <a:sym typeface="Cabin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805049" y="4583428"/>
            <a:ext cx="2993004" cy="985206"/>
          </a:xfrm>
          <a:prstGeom prst="rect">
            <a:avLst/>
          </a:prstGeom>
          <a:solidFill>
            <a:srgbClr val="FFFF99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thay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đổi</a:t>
            </a:r>
            <a:endParaRPr lang="en-US" sz="2800" b="1" dirty="0">
              <a:solidFill>
                <a:srgbClr val="FF0000"/>
              </a:solidFill>
              <a:latin typeface="Arial" pitchFamily="34" charset="0"/>
              <a:ea typeface="Cabin Bold"/>
              <a:cs typeface="Arial" pitchFamily="34" charset="0"/>
              <a:sym typeface="Cabin Bold"/>
            </a:endParaRPr>
          </a:p>
          <a:p>
            <a:pPr algn="ctr">
              <a:lnSpc>
                <a:spcPts val="3960"/>
              </a:lnSpc>
            </a:pP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hình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-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dạng</a:t>
            </a:r>
            <a:endParaRPr lang="en-US" sz="2800" b="1" dirty="0">
              <a:solidFill>
                <a:srgbClr val="076347"/>
              </a:solidFill>
              <a:latin typeface="Arial" pitchFamily="34" charset="0"/>
              <a:ea typeface="Cabin Bold"/>
              <a:cs typeface="Arial" pitchFamily="34" charset="0"/>
              <a:sym typeface="Cabin Bold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793" y="495685"/>
            <a:ext cx="2649958" cy="1572904"/>
          </a:xfrm>
          <a:prstGeom prst="rect">
            <a:avLst/>
          </a:prstGeom>
        </p:spPr>
      </p:pic>
      <p:sp>
        <p:nvSpPr>
          <p:cNvPr id="25" name="TextBox 10"/>
          <p:cNvSpPr txBox="1"/>
          <p:nvPr/>
        </p:nvSpPr>
        <p:spPr>
          <a:xfrm>
            <a:off x="3139901" y="91883"/>
            <a:ext cx="8525230" cy="1083823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Xác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định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các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cặp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đồng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nghĩa</a:t>
            </a:r>
            <a:r>
              <a:rPr lang="en-US" sz="2800" b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trong 3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câu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thành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ngữ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đã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tìm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được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ở </a:t>
            </a:r>
            <a:r>
              <a:rPr lang="en-US" sz="28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vòng</a:t>
            </a:r>
            <a:r>
              <a:rPr lang="en-US" sz="28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1.</a:t>
            </a:r>
          </a:p>
        </p:txBody>
      </p:sp>
      <p:grpSp>
        <p:nvGrpSpPr>
          <p:cNvPr id="32" name="Group 12"/>
          <p:cNvGrpSpPr/>
          <p:nvPr/>
        </p:nvGrpSpPr>
        <p:grpSpPr>
          <a:xfrm>
            <a:off x="1711231" y="3371836"/>
            <a:ext cx="4558929" cy="969322"/>
            <a:chOff x="0" y="-192881"/>
            <a:chExt cx="9604067" cy="1938642"/>
          </a:xfrm>
        </p:grpSpPr>
        <p:grpSp>
          <p:nvGrpSpPr>
            <p:cNvPr id="33" name="Group 13"/>
            <p:cNvGrpSpPr/>
            <p:nvPr/>
          </p:nvGrpSpPr>
          <p:grpSpPr>
            <a:xfrm>
              <a:off x="0" y="-192881"/>
              <a:ext cx="9604067" cy="1938642"/>
              <a:chOff x="0" y="-38100"/>
              <a:chExt cx="1897100" cy="382942"/>
            </a:xfrm>
          </p:grpSpPr>
          <p:sp>
            <p:nvSpPr>
              <p:cNvPr id="35" name="Freeform 14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6" name="TextBox 15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/>
              </a:p>
            </p:txBody>
          </p:sp>
        </p:grpSp>
        <p:sp>
          <p:nvSpPr>
            <p:cNvPr id="34" name="TextBox 16"/>
            <p:cNvSpPr txBox="1"/>
            <p:nvPr/>
          </p:nvSpPr>
          <p:spPr>
            <a:xfrm>
              <a:off x="706968" y="283562"/>
              <a:ext cx="8190132" cy="10098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0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e.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Ngăn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sông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cấm</a:t>
              </a:r>
              <a:r>
                <a:rPr lang="en-US" sz="2800" dirty="0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itchFamily="34" charset="0"/>
                  <a:ea typeface="Cabin Bold"/>
                  <a:cs typeface="Arial" pitchFamily="34" charset="0"/>
                  <a:sym typeface="Cabin Bold"/>
                </a:rPr>
                <a:t>chợ</a:t>
              </a:r>
              <a:endParaRPr lang="en-US" sz="2800" dirty="0">
                <a:solidFill>
                  <a:srgbClr val="00000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endParaRPr>
            </a:p>
          </p:txBody>
        </p:sp>
      </p:grpSp>
      <p:sp>
        <p:nvSpPr>
          <p:cNvPr id="37" name="TextBox 22"/>
          <p:cNvSpPr txBox="1"/>
          <p:nvPr/>
        </p:nvSpPr>
        <p:spPr>
          <a:xfrm>
            <a:off x="7775311" y="2555417"/>
            <a:ext cx="2993004" cy="472373"/>
          </a:xfrm>
          <a:prstGeom prst="rect">
            <a:avLst/>
          </a:prstGeom>
          <a:solidFill>
            <a:srgbClr val="FFFF9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2800" b="1">
                <a:solidFill>
                  <a:srgbClr val="002060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yếu - mềm</a:t>
            </a:r>
            <a:endParaRPr lang="en-US" sz="2800" b="1" dirty="0">
              <a:solidFill>
                <a:srgbClr val="002060"/>
              </a:solidFill>
              <a:latin typeface="Arial" pitchFamily="34" charset="0"/>
              <a:ea typeface="Cabin Bold"/>
              <a:cs typeface="Arial" pitchFamily="34" charset="0"/>
              <a:sym typeface="Cabin Bold"/>
            </a:endParaRPr>
          </a:p>
        </p:txBody>
      </p:sp>
      <p:sp>
        <p:nvSpPr>
          <p:cNvPr id="29" name="Freeform 9"/>
          <p:cNvSpPr/>
          <p:nvPr/>
        </p:nvSpPr>
        <p:spPr>
          <a:xfrm>
            <a:off x="1016708" y="-155385"/>
            <a:ext cx="1016346" cy="1016346"/>
          </a:xfrm>
          <a:custGeom>
            <a:avLst/>
            <a:gdLst/>
            <a:ahLst/>
            <a:cxnLst/>
            <a:rect l="l" t="t" r="r" b="b"/>
            <a:pathLst>
              <a:path w="1524519" h="1524519">
                <a:moveTo>
                  <a:pt x="0" y="0"/>
                </a:moveTo>
                <a:lnTo>
                  <a:pt x="1524519" y="0"/>
                </a:lnTo>
                <a:lnTo>
                  <a:pt x="1524519" y="1524519"/>
                </a:lnTo>
                <a:lnTo>
                  <a:pt x="0" y="152451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43840" y="140577"/>
            <a:ext cx="11765280" cy="12133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79648" y="207264"/>
            <a:ext cx="632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itchFamily="34" charset="0"/>
              </a:rPr>
              <a:t>Thứ Tư, ngày 2 tháng 10 năm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585216"/>
            <a:ext cx="374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Việt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:  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9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2016" y="914400"/>
            <a:ext cx="251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itchFamily="34" charset="0"/>
              </a:rPr>
              <a:t>Từ đồng nghĩa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9471" y="1414273"/>
            <a:ext cx="11765280" cy="54437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65120" y="950976"/>
            <a:ext cx="3450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itchFamily="34" charset="0"/>
              </a:rPr>
              <a:t> Luyện từ và câu: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018316" y="3719085"/>
            <a:ext cx="4465121" cy="769257"/>
          </a:xfrm>
          <a:prstGeom prst="roundRect">
            <a:avLst/>
          </a:prstGeom>
          <a:gradFill flip="none" rotWithShape="1">
            <a:gsLst>
              <a:gs pos="0">
                <a:srgbClr val="6EF4FF">
                  <a:tint val="66000"/>
                  <a:satMod val="160000"/>
                </a:srgbClr>
              </a:gs>
              <a:gs pos="50000">
                <a:srgbClr val="6EF4FF">
                  <a:tint val="44500"/>
                  <a:satMod val="160000"/>
                </a:srgbClr>
              </a:gs>
              <a:gs pos="100000">
                <a:srgbClr val="6EF4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6D4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Thức khuya dậy sớm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95400" y="2739373"/>
            <a:ext cx="4457700" cy="769257"/>
          </a:xfrm>
          <a:prstGeom prst="roundRect">
            <a:avLst/>
          </a:prstGeom>
          <a:gradFill flip="none" rotWithShape="1">
            <a:gsLst>
              <a:gs pos="0">
                <a:srgbClr val="6EF4FF">
                  <a:tint val="66000"/>
                  <a:satMod val="160000"/>
                </a:srgbClr>
              </a:gs>
              <a:gs pos="50000">
                <a:srgbClr val="6EF4FF">
                  <a:tint val="44500"/>
                  <a:satMod val="160000"/>
                </a:srgbClr>
              </a:gs>
              <a:gs pos="100000">
                <a:srgbClr val="6EF4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6D4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a.Chân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tay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mềm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06443" y="2722745"/>
            <a:ext cx="4405744" cy="769257"/>
          </a:xfrm>
          <a:prstGeom prst="roundRect">
            <a:avLst/>
          </a:prstGeom>
          <a:gradFill flip="none" rotWithShape="1">
            <a:gsLst>
              <a:gs pos="0">
                <a:srgbClr val="6EF4FF">
                  <a:tint val="66000"/>
                  <a:satMod val="160000"/>
                </a:srgbClr>
              </a:gs>
              <a:gs pos="50000">
                <a:srgbClr val="6EF4FF">
                  <a:tint val="44500"/>
                  <a:satMod val="160000"/>
                </a:srgbClr>
              </a:gs>
              <a:gs pos="100000">
                <a:srgbClr val="6EF4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6D4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Đầu voi đuôi chuột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006441" y="4686926"/>
            <a:ext cx="4536373" cy="769257"/>
          </a:xfrm>
          <a:prstGeom prst="roundRect">
            <a:avLst/>
          </a:prstGeom>
          <a:gradFill flip="none" rotWithShape="1">
            <a:gsLst>
              <a:gs pos="0">
                <a:srgbClr val="6EF4FF">
                  <a:tint val="66000"/>
                  <a:satMod val="160000"/>
                </a:srgbClr>
              </a:gs>
              <a:gs pos="50000">
                <a:srgbClr val="6EF4FF">
                  <a:tint val="44500"/>
                  <a:satMod val="160000"/>
                </a:srgbClr>
              </a:gs>
              <a:gs pos="100000">
                <a:srgbClr val="6EF4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6D4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d. Một nắng hai sương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58783" y="3677523"/>
            <a:ext cx="4465123" cy="769257"/>
          </a:xfrm>
          <a:prstGeom prst="roundRect">
            <a:avLst/>
          </a:prstGeom>
          <a:gradFill flip="none" rotWithShape="1">
            <a:gsLst>
              <a:gs pos="0">
                <a:srgbClr val="6EF4FF">
                  <a:tint val="66000"/>
                  <a:satMod val="160000"/>
                </a:srgbClr>
              </a:gs>
              <a:gs pos="50000">
                <a:srgbClr val="6EF4FF">
                  <a:tint val="44500"/>
                  <a:satMod val="160000"/>
                </a:srgbClr>
              </a:gs>
              <a:gs pos="100000">
                <a:srgbClr val="6EF4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6D4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2800" b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sông </a:t>
            </a:r>
            <a:r>
              <a:rPr lang="en-US" sz="2800" b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cấm</a:t>
            </a:r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chợ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23157" y="4746302"/>
            <a:ext cx="4572002" cy="769257"/>
          </a:xfrm>
          <a:prstGeom prst="roundRect">
            <a:avLst/>
          </a:prstGeom>
          <a:gradFill flip="none" rotWithShape="1">
            <a:gsLst>
              <a:gs pos="0">
                <a:srgbClr val="6EF4FF">
                  <a:tint val="66000"/>
                  <a:satMod val="160000"/>
                </a:srgbClr>
              </a:gs>
              <a:gs pos="50000">
                <a:srgbClr val="6EF4FF">
                  <a:tint val="44500"/>
                  <a:satMod val="160000"/>
                </a:srgbClr>
              </a:gs>
              <a:gs pos="100000">
                <a:srgbClr val="6EF4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6D4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g.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Thay</a:t>
            </a:r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>
                <a:solidFill>
                  <a:srgbClr val="FF33CC"/>
                </a:solidFill>
                <a:latin typeface="Arial" pitchFamily="34" charset="0"/>
                <a:cs typeface="Arial" pitchFamily="34" charset="0"/>
              </a:rPr>
              <a:t>dạng</a:t>
            </a:r>
            <a:endParaRPr lang="en-US" sz="2800" b="1" dirty="0">
              <a:solidFill>
                <a:srgbClr val="FF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22514" y="1682468"/>
            <a:ext cx="10640291" cy="76925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Những thành ngữ nào dưới đây chứa các từ đồng nghĩa?</a:t>
            </a:r>
          </a:p>
          <a:p>
            <a:r>
              <a:rPr lang="en-US"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Đó là những từ nào?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5986272" y="5498592"/>
            <a:ext cx="5010912" cy="1359408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20" name="Freeform 9"/>
          <p:cNvSpPr/>
          <p:nvPr/>
        </p:nvSpPr>
        <p:spPr>
          <a:xfrm>
            <a:off x="73152" y="1560576"/>
            <a:ext cx="865632" cy="743712"/>
          </a:xfrm>
          <a:custGeom>
            <a:avLst/>
            <a:gdLst/>
            <a:ahLst/>
            <a:cxnLst/>
            <a:rect l="l" t="t" r="r" b="b"/>
            <a:pathLst>
              <a:path w="1524519" h="1524519">
                <a:moveTo>
                  <a:pt x="0" y="0"/>
                </a:moveTo>
                <a:lnTo>
                  <a:pt x="1524519" y="0"/>
                </a:lnTo>
                <a:lnTo>
                  <a:pt x="1524519" y="1524519"/>
                </a:lnTo>
                <a:lnTo>
                  <a:pt x="0" y="152451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2509" y="-146845"/>
            <a:ext cx="11483439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400198" y="63827"/>
            <a:ext cx="876141" cy="876141"/>
          </a:xfrm>
          <a:custGeom>
            <a:avLst/>
            <a:gdLst/>
            <a:ahLst/>
            <a:cxnLst/>
            <a:rect l="l" t="t" r="r" b="b"/>
            <a:pathLst>
              <a:path w="1314212" h="1314212">
                <a:moveTo>
                  <a:pt x="0" y="0"/>
                </a:moveTo>
                <a:lnTo>
                  <a:pt x="1314212" y="0"/>
                </a:lnTo>
                <a:lnTo>
                  <a:pt x="1314212" y="1314211"/>
                </a:lnTo>
                <a:lnTo>
                  <a:pt x="0" y="1314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5800" y="3661642"/>
            <a:ext cx="10820400" cy="2882846"/>
          </a:xfrm>
          <a:custGeom>
            <a:avLst/>
            <a:gdLst/>
            <a:ahLst/>
            <a:cxnLst/>
            <a:rect l="l" t="t" r="r" b="b"/>
            <a:pathLst>
              <a:path w="16230600" h="4324269">
                <a:moveTo>
                  <a:pt x="0" y="0"/>
                </a:moveTo>
                <a:lnTo>
                  <a:pt x="16230600" y="0"/>
                </a:lnTo>
                <a:lnTo>
                  <a:pt x="16230600" y="4324269"/>
                </a:lnTo>
                <a:lnTo>
                  <a:pt x="0" y="43242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9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00924" y="948391"/>
            <a:ext cx="10567497" cy="270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2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Tháng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Ba,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tháng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Tư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Tây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Sơn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(1)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khai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mạc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/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bắt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đầu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tới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đâu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cỏ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(2) (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tốt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tươi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/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tươi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tắn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tới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bầy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voi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vùng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(3) (no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nê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/ no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đủ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sung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sướng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bù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(4) (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đói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khát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/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đói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rách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thu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bầy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voi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cứ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cơn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lệ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</a:t>
            </a:r>
          </a:p>
          <a:p>
            <a:pPr algn="r">
              <a:lnSpc>
                <a:spcPts val="3112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(Theo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Vũ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Hùng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3224" y="236781"/>
            <a:ext cx="1042416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24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Chọn</a:t>
            </a:r>
            <a:r>
              <a:rPr lang="en-US" sz="24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4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thích</a:t>
            </a:r>
            <a:r>
              <a:rPr lang="en-US" sz="24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hợp</a:t>
            </a:r>
            <a:r>
              <a:rPr lang="en-US" sz="24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trong</a:t>
            </a:r>
            <a:r>
              <a:rPr lang="en-US" sz="24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mỗi</a:t>
            </a:r>
            <a:r>
              <a:rPr lang="en-US" sz="24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nhóm</a:t>
            </a:r>
            <a:r>
              <a:rPr lang="en-US" sz="24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4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đồng</a:t>
            </a:r>
            <a:r>
              <a:rPr lang="en-US" sz="24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nghĩa</a:t>
            </a:r>
            <a:r>
              <a:rPr lang="en-US" sz="24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để</a:t>
            </a:r>
            <a:r>
              <a:rPr lang="en-US" sz="240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hoàn </a:t>
            </a:r>
            <a:r>
              <a:rPr lang="en-US" sz="24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thiện</a:t>
            </a:r>
            <a:r>
              <a:rPr lang="en-US" sz="24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đoạn</a:t>
            </a:r>
            <a:r>
              <a:rPr lang="en-US" sz="24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văn</a:t>
            </a:r>
            <a:r>
              <a:rPr lang="en-US" sz="24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2880" y="-146845"/>
            <a:ext cx="11848011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301535" y="312024"/>
            <a:ext cx="876141" cy="876141"/>
          </a:xfrm>
          <a:custGeom>
            <a:avLst/>
            <a:gdLst/>
            <a:ahLst/>
            <a:cxnLst/>
            <a:rect l="l" t="t" r="r" b="b"/>
            <a:pathLst>
              <a:path w="1314212" h="1314212">
                <a:moveTo>
                  <a:pt x="0" y="0"/>
                </a:moveTo>
                <a:lnTo>
                  <a:pt x="1314212" y="0"/>
                </a:lnTo>
                <a:lnTo>
                  <a:pt x="1314212" y="1314211"/>
                </a:lnTo>
                <a:lnTo>
                  <a:pt x="0" y="1314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00924" y="1314155"/>
            <a:ext cx="10567497" cy="3167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2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Tháng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Ba,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tháng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Sơn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(1) 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(</a:t>
            </a:r>
            <a:r>
              <a:rPr lang="en-US" sz="28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khai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mạc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/ </a:t>
            </a:r>
            <a:r>
              <a:rPr lang="en-US" sz="28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bắt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mưa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Mưa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cỏ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(2) (</a:t>
            </a:r>
            <a:r>
              <a:rPr lang="en-US" sz="28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tốt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tươi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/ </a:t>
            </a:r>
            <a:r>
              <a:rPr lang="en-US" sz="28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tươi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tắn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Phía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bầy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voi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luôn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luôn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(3) (no </a:t>
            </a:r>
            <a:r>
              <a:rPr lang="en-US" sz="28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nê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/ no </a:t>
            </a:r>
            <a:r>
              <a:rPr lang="en-US" sz="28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đủ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sung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sướng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bù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(4) (</a:t>
            </a:r>
            <a:r>
              <a:rPr lang="en-US" sz="28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đói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khát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/ </a:t>
            </a:r>
            <a:r>
              <a:rPr lang="en-US" sz="28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đói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rách</a:t>
            </a:r>
            <a:r>
              <a:rPr lang="en-US" sz="2800" i="1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bầy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voi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cứ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cơn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mưa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luật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lệ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rừng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</a:t>
            </a:r>
          </a:p>
          <a:p>
            <a:pPr algn="r">
              <a:lnSpc>
                <a:spcPts val="3112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(Theo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Hùng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94564" y="236781"/>
            <a:ext cx="939219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28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Chọn</a:t>
            </a:r>
            <a:r>
              <a:rPr lang="en-US" sz="28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8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thích</a:t>
            </a:r>
            <a:r>
              <a:rPr lang="en-US" sz="28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hợp</a:t>
            </a:r>
            <a:r>
              <a:rPr lang="en-US" sz="28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trong</a:t>
            </a:r>
            <a:r>
              <a:rPr lang="en-US" sz="28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mỗi</a:t>
            </a:r>
            <a:r>
              <a:rPr lang="en-US" sz="28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nhóm</a:t>
            </a:r>
            <a:r>
              <a:rPr lang="en-US" sz="28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8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đồng</a:t>
            </a:r>
            <a:r>
              <a:rPr lang="en-US" sz="28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nghĩa</a:t>
            </a:r>
            <a:r>
              <a:rPr lang="en-US" sz="28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để</a:t>
            </a:r>
            <a:r>
              <a:rPr lang="en-US" sz="280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</a:p>
          <a:p>
            <a:pPr algn="just">
              <a:lnSpc>
                <a:spcPts val="4400"/>
              </a:lnSpc>
            </a:pPr>
            <a:r>
              <a:rPr lang="en-US" sz="280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hoàn </a:t>
            </a:r>
            <a:r>
              <a:rPr lang="en-US" sz="28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thiện</a:t>
            </a:r>
            <a:r>
              <a:rPr lang="en-US" sz="28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đoạn</a:t>
            </a:r>
            <a:r>
              <a:rPr lang="en-US" sz="28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800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văn</a:t>
            </a:r>
            <a:r>
              <a:rPr lang="en-US" sz="2800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724765" y="4091158"/>
            <a:ext cx="5126455" cy="2349589"/>
            <a:chOff x="3724765" y="4247912"/>
            <a:chExt cx="5126455" cy="2349589"/>
          </a:xfrm>
        </p:grpSpPr>
        <p:sp>
          <p:nvSpPr>
            <p:cNvPr id="14" name="Freeform 10"/>
            <p:cNvSpPr/>
            <p:nvPr/>
          </p:nvSpPr>
          <p:spPr>
            <a:xfrm>
              <a:off x="3724765" y="4247912"/>
              <a:ext cx="1641601" cy="2308051"/>
            </a:xfrm>
            <a:custGeom>
              <a:avLst/>
              <a:gdLst/>
              <a:ahLst/>
              <a:cxnLst/>
              <a:rect l="l" t="t" r="r" b="b"/>
              <a:pathLst>
                <a:path w="2462401" h="3462076">
                  <a:moveTo>
                    <a:pt x="0" y="0"/>
                  </a:moveTo>
                  <a:lnTo>
                    <a:pt x="2462402" y="0"/>
                  </a:lnTo>
                  <a:lnTo>
                    <a:pt x="2462402" y="3462076"/>
                  </a:lnTo>
                  <a:lnTo>
                    <a:pt x="0" y="3462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91493" y="4591189"/>
              <a:ext cx="3559727" cy="200631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NTER1">
            <a:hlinkClick r:id="rId7" action="ppaction://hlinksldjump" tooltip="Nhấn Enter">
              <a:snd r:embed="rId8" name="push.wav"/>
            </a:hlinkClick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010901" y="6521450"/>
            <a:ext cx="11303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85333" y="5372100"/>
            <a:ext cx="9787467" cy="1028700"/>
            <a:chOff x="560" y="3384"/>
            <a:chExt cx="4624" cy="648"/>
          </a:xfrm>
        </p:grpSpPr>
        <p:pic>
          <p:nvPicPr>
            <p:cNvPr id="4111" name="Picture 5" descr="4408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2" name="Picture 6" descr="4635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3" name="Picture 7" descr="boo7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4" name="Picture 8" descr="email001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5" name="Picture 9" descr="et5"/>
            <p:cNvPicPr>
              <a:picLocks noChangeAspect="1" noChangeArrowheads="1" noCrop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6" name="Picture 10" descr="glob_anm"/>
            <p:cNvPicPr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7" name="Picture 11" descr="ani53"/>
            <p:cNvPicPr>
              <a:picLocks noChangeAspect="1" noChangeArrowheads="1" noCrop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8" name="Picture 12" descr="mu37"/>
            <p:cNvPicPr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57200" y="304800"/>
            <a:ext cx="11277600" cy="1905000"/>
            <a:chOff x="216" y="192"/>
            <a:chExt cx="5328" cy="1200"/>
          </a:xfrm>
        </p:grpSpPr>
        <p:pic>
          <p:nvPicPr>
            <p:cNvPr id="4107" name="Picture 14" descr="an30"/>
            <p:cNvPicPr>
              <a:picLocks noChangeAspect="1" noChangeArrowheads="1" noCrop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8" name="Picture 15" descr="33"/>
            <p:cNvPicPr>
              <a:picLocks noChangeAspect="1" noChangeArrowheads="1" noCrop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9" name="Picture 16" descr="13"/>
            <p:cNvPicPr>
              <a:picLocks noChangeAspect="1" noChangeArrowheads="1" noCrop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0" name="Picture 17" descr="13"/>
            <p:cNvPicPr>
              <a:picLocks noChangeAspect="1" noChangeArrowheads="1" noCrop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1524000" y="3505200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 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422400" y="2362200"/>
            <a:ext cx="924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21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43840" y="164327"/>
            <a:ext cx="11765280" cy="12133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79648" y="207264"/>
            <a:ext cx="632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itchFamily="34" charset="0"/>
              </a:rPr>
              <a:t>Thứ Tư, ngày 2 tháng 10 năm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585216"/>
            <a:ext cx="374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itchFamily="34" charset="0"/>
              </a:rPr>
              <a:t>Tiếng Việt :   Bài 9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2016" y="914400"/>
            <a:ext cx="251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itchFamily="34" charset="0"/>
              </a:rPr>
              <a:t>Từ đồng nghĩa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6349" y="1414273"/>
            <a:ext cx="11765280" cy="54437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65120" y="950976"/>
            <a:ext cx="3450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itchFamily="34" charset="0"/>
              </a:rPr>
              <a:t> Luyện từ và câu: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E9346D50-6B66-417A-BE40-5DAAA821C521}"/>
              </a:ext>
            </a:extLst>
          </p:cNvPr>
          <p:cNvSpPr/>
          <p:nvPr/>
        </p:nvSpPr>
        <p:spPr>
          <a:xfrm>
            <a:off x="719645" y="2701520"/>
            <a:ext cx="10919362" cy="5772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Tháng Ba, tháng Tư, Tây Trường Sơn </a:t>
            </a:r>
            <a:r>
              <a:rPr lang="en-US" sz="2400" b="1" baseline="30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(1) </a:t>
            </a:r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 khai mạc/ bắt đầu) mùa mưa.</a:t>
            </a:r>
          </a:p>
          <a:p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9A1260-7A23-42D9-9E6E-C587F76030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5331" y="3749041"/>
            <a:ext cx="5152017" cy="2849444"/>
          </a:xfrm>
          <a:prstGeom prst="rect">
            <a:avLst/>
          </a:prstGeom>
        </p:spPr>
      </p:pic>
      <p:sp>
        <p:nvSpPr>
          <p:cNvPr id="17" name="Freeform 9"/>
          <p:cNvSpPr/>
          <p:nvPr/>
        </p:nvSpPr>
        <p:spPr>
          <a:xfrm>
            <a:off x="909649" y="1500757"/>
            <a:ext cx="876141" cy="876141"/>
          </a:xfrm>
          <a:custGeom>
            <a:avLst/>
            <a:gdLst/>
            <a:ahLst/>
            <a:cxnLst/>
            <a:rect l="l" t="t" r="r" b="b"/>
            <a:pathLst>
              <a:path w="1314212" h="1314212">
                <a:moveTo>
                  <a:pt x="0" y="0"/>
                </a:moveTo>
                <a:lnTo>
                  <a:pt x="1314212" y="0"/>
                </a:lnTo>
                <a:lnTo>
                  <a:pt x="1314212" y="1314211"/>
                </a:lnTo>
                <a:lnTo>
                  <a:pt x="0" y="131421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2"/>
          <p:cNvSpPr txBox="1"/>
          <p:nvPr/>
        </p:nvSpPr>
        <p:spPr>
          <a:xfrm>
            <a:off x="1961388" y="1438577"/>
            <a:ext cx="9407033" cy="105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Chọn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thích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hợp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trong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mỗi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nhóm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đồng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nghĩa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để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hoàn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thiện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đoạn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văn</a:t>
            </a:r>
            <a:r>
              <a:rPr lang="en-US" sz="2400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.</a:t>
            </a: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E9346D50-6B66-417A-BE40-5DAAA821C521}"/>
              </a:ext>
            </a:extLst>
          </p:cNvPr>
          <p:cNvSpPr/>
          <p:nvPr/>
        </p:nvSpPr>
        <p:spPr>
          <a:xfrm>
            <a:off x="1293223" y="3237099"/>
            <a:ext cx="9000308" cy="5772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Tháng Ba, tháng Tư, Tây Trường Sơn  </a:t>
            </a:r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bắt đầu </a:t>
            </a:r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 mưa.</a:t>
            </a:r>
          </a:p>
          <a:p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17285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43840" y="164327"/>
            <a:ext cx="11765280" cy="12133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79648" y="207264"/>
            <a:ext cx="632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itchFamily="34" charset="0"/>
              </a:rPr>
              <a:t>Thứ Tư, ngày 2 tháng 10 năm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585216"/>
            <a:ext cx="374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itchFamily="34" charset="0"/>
              </a:rPr>
              <a:t>Tiếng Việt :   Bài 9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2016" y="914400"/>
            <a:ext cx="251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itchFamily="34" charset="0"/>
              </a:rPr>
              <a:t>Từ đồng nghĩa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9964" y="1414273"/>
            <a:ext cx="11765280" cy="54437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65120" y="950976"/>
            <a:ext cx="3450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itchFamily="34" charset="0"/>
              </a:rPr>
              <a:t> Luyện từ và câu: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9C08DBB3-5B77-4FA0-8047-ED2145634B4B}"/>
              </a:ext>
            </a:extLst>
          </p:cNvPr>
          <p:cNvSpPr/>
          <p:nvPr/>
        </p:nvSpPr>
        <p:spPr>
          <a:xfrm>
            <a:off x="1802675" y="2147405"/>
            <a:ext cx="7184572" cy="7770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Mưa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cỏ</a:t>
            </a:r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lá </a:t>
            </a:r>
            <a:r>
              <a:rPr lang="en-US" sz="2400" b="1" baseline="30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(2) </a:t>
            </a:r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 tốt tươi/ tươi tắn) tới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1ABC46-6D39-444F-9454-83FA726AE5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635" t="6984" r="3591"/>
          <a:stretch/>
        </p:blipFill>
        <p:spPr>
          <a:xfrm>
            <a:off x="9748911" y="4754880"/>
            <a:ext cx="2239888" cy="1863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mưa rơi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68879" y="3004460"/>
            <a:ext cx="7093132" cy="3500846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9C08DBB3-5B77-4FA0-8047-ED2145634B4B}"/>
              </a:ext>
            </a:extLst>
          </p:cNvPr>
          <p:cNvSpPr/>
          <p:nvPr/>
        </p:nvSpPr>
        <p:spPr>
          <a:xfrm>
            <a:off x="2272937" y="2160465"/>
            <a:ext cx="6374673" cy="7770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Mưa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cỏ</a:t>
            </a:r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lá </a:t>
            </a:r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 tươi </a:t>
            </a:r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tới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9" name="Freeform 9"/>
          <p:cNvSpPr/>
          <p:nvPr/>
        </p:nvSpPr>
        <p:spPr>
          <a:xfrm>
            <a:off x="779019" y="1383190"/>
            <a:ext cx="876141" cy="876141"/>
          </a:xfrm>
          <a:custGeom>
            <a:avLst/>
            <a:gdLst/>
            <a:ahLst/>
            <a:cxnLst/>
            <a:rect l="l" t="t" r="r" b="b"/>
            <a:pathLst>
              <a:path w="1314212" h="1314212">
                <a:moveTo>
                  <a:pt x="0" y="0"/>
                </a:moveTo>
                <a:lnTo>
                  <a:pt x="1314212" y="0"/>
                </a:lnTo>
                <a:lnTo>
                  <a:pt x="1314212" y="1314211"/>
                </a:lnTo>
                <a:lnTo>
                  <a:pt x="0" y="131421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2"/>
          <p:cNvSpPr txBox="1"/>
          <p:nvPr/>
        </p:nvSpPr>
        <p:spPr>
          <a:xfrm>
            <a:off x="1830758" y="1321010"/>
            <a:ext cx="805782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Chọn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thích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hợp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trong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mỗi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nhóm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đồng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nghĩa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để</a:t>
            </a:r>
            <a:r>
              <a:rPr lang="en-US" sz="2400" b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</a:p>
          <a:p>
            <a:pPr algn="just"/>
            <a:r>
              <a:rPr lang="en-US" sz="2400" b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hoàn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thiện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đoạn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văn</a:t>
            </a:r>
            <a:r>
              <a:rPr lang="en-US" sz="2400" dirty="0">
                <a:solidFill>
                  <a:srgbClr val="076347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854638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67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1" grpId="0"/>
      <p:bldP spid="11" grpId="1"/>
      <p:bldP spid="16" grpId="0"/>
      <p:bldP spid="1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2509" y="-146845"/>
            <a:ext cx="11483439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909649" y="298961"/>
            <a:ext cx="876141" cy="876141"/>
          </a:xfrm>
          <a:custGeom>
            <a:avLst/>
            <a:gdLst/>
            <a:ahLst/>
            <a:cxnLst/>
            <a:rect l="l" t="t" r="r" b="b"/>
            <a:pathLst>
              <a:path w="1314212" h="1314212">
                <a:moveTo>
                  <a:pt x="0" y="0"/>
                </a:moveTo>
                <a:lnTo>
                  <a:pt x="1314212" y="0"/>
                </a:lnTo>
                <a:lnTo>
                  <a:pt x="1314212" y="1314211"/>
                </a:lnTo>
                <a:lnTo>
                  <a:pt x="0" y="1314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5800" y="3687768"/>
            <a:ext cx="10820400" cy="2882846"/>
          </a:xfrm>
          <a:custGeom>
            <a:avLst/>
            <a:gdLst/>
            <a:ahLst/>
            <a:cxnLst/>
            <a:rect l="l" t="t" r="r" b="b"/>
            <a:pathLst>
              <a:path w="16230600" h="4324269">
                <a:moveTo>
                  <a:pt x="0" y="0"/>
                </a:moveTo>
                <a:lnTo>
                  <a:pt x="16230600" y="0"/>
                </a:lnTo>
                <a:lnTo>
                  <a:pt x="16230600" y="4324269"/>
                </a:lnTo>
                <a:lnTo>
                  <a:pt x="0" y="43242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9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00924" y="1431722"/>
            <a:ext cx="10929522" cy="2244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52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     </a:t>
            </a:r>
            <a:r>
              <a:rPr lang="en-US" sz="280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Phía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bầy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voi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luôn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luôn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(3) (no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nê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/ no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đủ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sung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sướng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bù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(4) (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đói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khát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/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đói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rách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bầy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voi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cứ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cơn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mưa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luật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lệ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của</a:t>
            </a:r>
            <a:r>
              <a:rPr lang="en-US" sz="280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rừ.</a:t>
            </a:r>
          </a:p>
          <a:p>
            <a:pPr algn="r">
              <a:lnSpc>
                <a:spcPts val="3112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(Theo Vũ Hùng)</a:t>
            </a:r>
            <a:endParaRPr lang="en-US" sz="2800" dirty="0">
              <a:solidFill>
                <a:srgbClr val="000000"/>
              </a:solidFill>
              <a:latin typeface="Arial" pitchFamily="34" charset="0"/>
              <a:ea typeface="Cabin Italics"/>
              <a:cs typeface="Arial" pitchFamily="34" charset="0"/>
              <a:sym typeface="Cabin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61388" y="236781"/>
            <a:ext cx="9407033" cy="105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Chọn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thích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hợp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trong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mỗi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nhóm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đồng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nghĩa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để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hoàn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thiện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đoạn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văn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2509" y="-146845"/>
            <a:ext cx="11483439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909649" y="298961"/>
            <a:ext cx="876141" cy="876141"/>
          </a:xfrm>
          <a:custGeom>
            <a:avLst/>
            <a:gdLst/>
            <a:ahLst/>
            <a:cxnLst/>
            <a:rect l="l" t="t" r="r" b="b"/>
            <a:pathLst>
              <a:path w="1314212" h="1314212">
                <a:moveTo>
                  <a:pt x="0" y="0"/>
                </a:moveTo>
                <a:lnTo>
                  <a:pt x="1314212" y="0"/>
                </a:lnTo>
                <a:lnTo>
                  <a:pt x="1314212" y="1314211"/>
                </a:lnTo>
                <a:lnTo>
                  <a:pt x="0" y="1314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5800" y="3687768"/>
            <a:ext cx="10820400" cy="2882846"/>
          </a:xfrm>
          <a:custGeom>
            <a:avLst/>
            <a:gdLst/>
            <a:ahLst/>
            <a:cxnLst/>
            <a:rect l="l" t="t" r="r" b="b"/>
            <a:pathLst>
              <a:path w="16230600" h="4324269">
                <a:moveTo>
                  <a:pt x="0" y="0"/>
                </a:moveTo>
                <a:lnTo>
                  <a:pt x="16230600" y="0"/>
                </a:lnTo>
                <a:lnTo>
                  <a:pt x="16230600" y="4324269"/>
                </a:lnTo>
                <a:lnTo>
                  <a:pt x="0" y="43242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9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00924" y="1261903"/>
            <a:ext cx="10929522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     </a:t>
            </a:r>
            <a:r>
              <a:rPr lang="en-US" sz="280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Phía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bầy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voi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luôn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luôn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đất</a:t>
            </a:r>
            <a:r>
              <a:rPr lang="en-US" sz="280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no đủ</a:t>
            </a:r>
            <a:r>
              <a:rPr lang="en-US" sz="280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sung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sướng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bù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thời</a:t>
            </a:r>
            <a:r>
              <a:rPr lang="en-US" sz="280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gian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đói khát </a:t>
            </a:r>
            <a:r>
              <a:rPr lang="en-US" sz="280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của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bầy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voi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cứ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cơn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mưa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luật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lệ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của</a:t>
            </a:r>
            <a:r>
              <a:rPr lang="en-US" sz="2800">
                <a:solidFill>
                  <a:srgbClr val="000000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rừng.</a:t>
            </a:r>
          </a:p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(Theo Vũ Hùng)</a:t>
            </a:r>
            <a:endParaRPr lang="en-US" sz="2800" dirty="0">
              <a:solidFill>
                <a:srgbClr val="000000"/>
              </a:solidFill>
              <a:latin typeface="Arial" pitchFamily="34" charset="0"/>
              <a:ea typeface="Cabin Italics"/>
              <a:cs typeface="Arial" pitchFamily="34" charset="0"/>
              <a:sym typeface="Cabin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61388" y="236781"/>
            <a:ext cx="9407033" cy="105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Chọn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thích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hợp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trong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mỗi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nhóm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từ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đồng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nghĩa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để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hoàn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thiện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đoạn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văn</a:t>
            </a:r>
            <a:r>
              <a:rPr lang="en-US" sz="2400" b="1" dirty="0"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6502" y="299868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1570" y="4382881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436200" y="2308102"/>
            <a:ext cx="3692302" cy="1819298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0612" y="-134969"/>
            <a:ext cx="1961388" cy="27432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939" y="4247912"/>
            <a:ext cx="2792061" cy="27432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9634" y="-134970"/>
            <a:ext cx="11521440" cy="7127939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685800" y="3908330"/>
            <a:ext cx="10820400" cy="2949670"/>
          </a:xfrm>
          <a:custGeom>
            <a:avLst/>
            <a:gdLst/>
            <a:ahLst/>
            <a:cxnLst/>
            <a:rect l="l" t="t" r="r" b="b"/>
            <a:pathLst>
              <a:path w="16230600" h="4424505">
                <a:moveTo>
                  <a:pt x="0" y="0"/>
                </a:moveTo>
                <a:lnTo>
                  <a:pt x="16230600" y="0"/>
                </a:lnTo>
                <a:lnTo>
                  <a:pt x="16230600" y="4424505"/>
                </a:lnTo>
                <a:lnTo>
                  <a:pt x="0" y="44245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17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79269" y="483981"/>
            <a:ext cx="10894422" cy="3227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  <a:spcBef>
                <a:spcPct val="0"/>
              </a:spcBef>
            </a:pPr>
            <a:r>
              <a:rPr lang="en-US" sz="33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Tháng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Ba,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tháng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Tư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Tây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Trường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Sơn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ED1C6C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bắt</a:t>
            </a:r>
            <a:r>
              <a:rPr lang="en-US" sz="2400" b="1" dirty="0">
                <a:solidFill>
                  <a:srgbClr val="ED1C6C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ED1C6C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đầu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mùa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mưa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Mưa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tới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đâu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cỏ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lá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ED1C6C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tốt</a:t>
            </a:r>
            <a:r>
              <a:rPr lang="en-US" sz="2400" b="1" dirty="0">
                <a:solidFill>
                  <a:srgbClr val="ED1C6C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ED1C6C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tươi</a:t>
            </a:r>
            <a:r>
              <a:rPr lang="en-US" sz="2400" b="1" dirty="0">
                <a:solidFill>
                  <a:srgbClr val="ED1C6C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tới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đó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Phía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trước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bầy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voi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luôn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luôn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là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những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vùng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đất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>
                <a:solidFill>
                  <a:srgbClr val="ED1C6C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no </a:t>
            </a:r>
            <a:r>
              <a:rPr lang="en-US" sz="2400" b="1" dirty="0" err="1">
                <a:solidFill>
                  <a:srgbClr val="ED1C6C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đủ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nơi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chúng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có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thể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sống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những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ngày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sung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sướng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bù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lại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thời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gian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ED1C6C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đói</a:t>
            </a:r>
            <a:r>
              <a:rPr lang="en-US" sz="2400" b="1" dirty="0">
                <a:solidFill>
                  <a:srgbClr val="ED1C6C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 </a:t>
            </a:r>
            <a:r>
              <a:rPr lang="en-US" sz="2400" b="1" dirty="0" err="1">
                <a:solidFill>
                  <a:srgbClr val="ED1C6C"/>
                </a:solidFill>
                <a:latin typeface="Arial" pitchFamily="34" charset="0"/>
                <a:ea typeface="Cabin Bold"/>
                <a:cs typeface="Arial" pitchFamily="34" charset="0"/>
                <a:sym typeface="Cabin Bold"/>
              </a:rPr>
              <a:t>khát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của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mùa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thu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Vì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thế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,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bầy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voi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cứ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theo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sau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những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cơn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mưa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mà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đi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Đó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là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luật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lệ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của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rừng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"/>
                <a:cs typeface="Arial" pitchFamily="34" charset="0"/>
                <a:sym typeface="Cabin"/>
              </a:rPr>
              <a:t>.</a:t>
            </a:r>
          </a:p>
          <a:p>
            <a:pPr algn="r">
              <a:lnSpc>
                <a:spcPts val="352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(Theo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Vũ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 </a:t>
            </a:r>
            <a:r>
              <a:rPr lang="en-US" sz="2400" b="1" dirty="0" err="1">
                <a:solidFill>
                  <a:srgbClr val="076347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Hùng</a:t>
            </a:r>
            <a:r>
              <a:rPr lang="en-US" sz="2400" b="1" dirty="0">
                <a:solidFill>
                  <a:srgbClr val="076347"/>
                </a:solidFill>
                <a:latin typeface="Arial" pitchFamily="34" charset="0"/>
                <a:ea typeface="Cabin Italics"/>
                <a:cs typeface="Arial" pitchFamily="34" charset="0"/>
                <a:sym typeface="Cabin Italics"/>
              </a:rPr>
              <a:t>)</a:t>
            </a:r>
          </a:p>
        </p:txBody>
      </p:sp>
      <p:sp>
        <p:nvSpPr>
          <p:cNvPr id="11" name="Freeform 9"/>
          <p:cNvSpPr/>
          <p:nvPr/>
        </p:nvSpPr>
        <p:spPr>
          <a:xfrm>
            <a:off x="347946" y="0"/>
            <a:ext cx="618705" cy="600891"/>
          </a:xfrm>
          <a:custGeom>
            <a:avLst/>
            <a:gdLst/>
            <a:ahLst/>
            <a:cxnLst/>
            <a:rect l="l" t="t" r="r" b="b"/>
            <a:pathLst>
              <a:path w="1314212" h="1314212">
                <a:moveTo>
                  <a:pt x="0" y="0"/>
                </a:moveTo>
                <a:lnTo>
                  <a:pt x="1314212" y="0"/>
                </a:lnTo>
                <a:lnTo>
                  <a:pt x="1314212" y="1314211"/>
                </a:lnTo>
                <a:lnTo>
                  <a:pt x="0" y="131421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252" y="2162628"/>
            <a:ext cx="3229084" cy="44539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0655" y="1460662"/>
            <a:ext cx="8003968" cy="1569660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BodoniH" pitchFamily="34" charset="0"/>
              </a:rPr>
              <a:t>VẬN DỤNG</a:t>
            </a:r>
            <a:endParaRPr lang="en-US" sz="115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BodoniH" pitchFamily="34" charset="0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764B81BC-C710-4CC0-A1A3-2BF34B0D7AEF}"/>
              </a:ext>
            </a:extLst>
          </p:cNvPr>
          <p:cNvSpPr/>
          <p:nvPr/>
        </p:nvSpPr>
        <p:spPr>
          <a:xfrm>
            <a:off x="1787236" y="3118065"/>
            <a:ext cx="6622472" cy="13470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Vận dụng kiến thức vừa học, em hãy lấy ví dụ về từ đồng nghĩa</a:t>
            </a:r>
          </a:p>
        </p:txBody>
      </p:sp>
    </p:spTree>
    <p:extLst>
      <p:ext uri="{BB962C8B-B14F-4D97-AF65-F5344CB8AC3E}">
        <p14:creationId xmlns:p14="http://schemas.microsoft.com/office/powerpoint/2010/main" val="33426057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64B81BC-C710-4CC0-A1A3-2BF34B0D7AEF}"/>
              </a:ext>
            </a:extLst>
          </p:cNvPr>
          <p:cNvSpPr/>
          <p:nvPr/>
        </p:nvSpPr>
        <p:spPr>
          <a:xfrm>
            <a:off x="700643" y="617517"/>
            <a:ext cx="10580915" cy="41919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2540" y="2139934"/>
            <a:ext cx="90965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itchFamily="34" charset="0"/>
                <a:cs typeface="Arial" pitchFamily="34" charset="0"/>
              </a:rPr>
              <a:t>     - Từ đồng nghĩa là những từ có nghĩa giống nhau</a:t>
            </a:r>
          </a:p>
          <a:p>
            <a:r>
              <a:rPr lang="en-US" sz="2800" b="1">
                <a:latin typeface="Arial" pitchFamily="34" charset="0"/>
                <a:cs typeface="Arial" pitchFamily="34" charset="0"/>
              </a:rPr>
              <a:t>   ( ví dụ: bố, ba, cha,...) hoặc gần giống nhau </a:t>
            </a:r>
          </a:p>
          <a:p>
            <a:r>
              <a:rPr lang="en-US" sz="2800" b="1">
                <a:latin typeface="Arial" pitchFamily="34" charset="0"/>
                <a:cs typeface="Arial" pitchFamily="34" charset="0"/>
              </a:rPr>
              <a:t>   ( ví dụ: ăn,xơi,chén,..).</a:t>
            </a:r>
          </a:p>
          <a:p>
            <a:r>
              <a:rPr lang="en-US" sz="2800" b="1">
                <a:latin typeface="Arial" pitchFamily="34" charset="0"/>
                <a:cs typeface="Arial" pitchFamily="34" charset="0"/>
              </a:rPr>
              <a:t>   - Khi viết hoặc nói, cần lựa chọn từ phù hợp nhất </a:t>
            </a:r>
          </a:p>
          <a:p>
            <a:r>
              <a:rPr lang="en-US" sz="2800" b="1">
                <a:latin typeface="Arial" pitchFamily="34" charset="0"/>
                <a:cs typeface="Arial" pitchFamily="34" charset="0"/>
              </a:rPr>
              <a:t>   với ý nghĩa  được  thể hiện.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481" y="304370"/>
            <a:ext cx="5742930" cy="2154107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7004064" y="3989120"/>
            <a:ext cx="5161808" cy="2868880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17486689"/>
      </p:ext>
    </p:extLst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552" y="1189912"/>
            <a:ext cx="4450884" cy="5683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11101" y="1584897"/>
            <a:ext cx="94808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achen" pitchFamily="18" charset="0"/>
                <a:ea typeface="Aachen" pitchFamily="18" charset="0"/>
                <a:cs typeface="Aachen" pitchFamily="18" charset="0"/>
              </a:rPr>
              <a:t>CHÚC CÁC EM HỌC SINH CHĂM NGOAN, HỌC GIỎI!</a:t>
            </a:r>
          </a:p>
          <a:p>
            <a:pPr algn="ctr"/>
            <a:endParaRPr lang="en-US" sz="5400" b="1" cap="all" spc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achen" pitchFamily="18" charset="0"/>
              <a:ea typeface="Aachen" pitchFamily="18" charset="0"/>
              <a:cs typeface="Aachen" pitchFamily="18" charset="0"/>
            </a:endParaRPr>
          </a:p>
        </p:txBody>
      </p:sp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2119745" y="235528"/>
            <a:ext cx="9573491" cy="13591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VN Anh Sang" pitchFamily="34" charset="0"/>
                <a:cs typeface="Times New Roman"/>
              </a:rPr>
              <a:t>TRÂN TRỌNG CẢM ƠN CÁC THẦY CÔ GIÁO!</a:t>
            </a:r>
          </a:p>
        </p:txBody>
      </p:sp>
    </p:spTree>
    <p:extLst>
      <p:ext uri="{BB962C8B-B14F-4D97-AF65-F5344CB8AC3E}">
        <p14:creationId xmlns:p14="http://schemas.microsoft.com/office/powerpoint/2010/main" val="27020722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452839" y="204205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7171" name="Picture 3" descr="an3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3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CHUÔNG VÀNG</a:t>
            </a: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ahamasBH"/>
              </a:rPr>
              <a:t>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7215" name="Picture 7" descr="ani32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16" name="Text Box 8">
              <a:hlinkClick r:id="rId9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latin typeface=".VnArial Narrow" pitchFamily="34" charset="0"/>
                </a:rPr>
                <a:t>Home</a:t>
              </a:r>
            </a:p>
          </p:txBody>
        </p:sp>
      </p:grpSp>
      <p:sp>
        <p:nvSpPr>
          <p:cNvPr id="7175" name="AutoShape 9"/>
          <p:cNvSpPr>
            <a:spLocks noChangeArrowheads="1"/>
          </p:cNvSpPr>
          <p:nvPr/>
        </p:nvSpPr>
        <p:spPr bwMode="auto">
          <a:xfrm>
            <a:off x="5047013" y="1604964"/>
            <a:ext cx="2398815" cy="5444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AutoShape 10"/>
          <p:cNvSpPr>
            <a:spLocks noChangeArrowheads="1"/>
          </p:cNvSpPr>
          <p:nvPr/>
        </p:nvSpPr>
        <p:spPr bwMode="auto">
          <a:xfrm>
            <a:off x="5177367" y="1655763"/>
            <a:ext cx="2185334" cy="43429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4643252" y="1555666"/>
            <a:ext cx="29094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.VnBlack" pitchFamily="34" charset="0"/>
              </a:rPr>
              <a:t>    CÂU HỎI 1</a:t>
            </a:r>
          </a:p>
        </p:txBody>
      </p:sp>
      <p:pic>
        <p:nvPicPr>
          <p:cNvPr id="7178" name="Picture 12" descr="star_tip_md_wht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2078182" y="2286001"/>
            <a:ext cx="8752114" cy="566309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Từ nào sau đây có nghĩa giống với từ học sinh?</a:t>
            </a:r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3194462" y="4132263"/>
            <a:ext cx="2303813" cy="6096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251200" y="3000375"/>
            <a:ext cx="7518400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lphaUcPeriod"/>
            </a:pPr>
            <a:r>
              <a:rPr lang="en-US" sz="2600" b="1">
                <a:latin typeface="Arial" pitchFamily="34" charset="0"/>
                <a:cs typeface="Arial" pitchFamily="34" charset="0"/>
              </a:rPr>
              <a:t> học tập</a:t>
            </a:r>
          </a:p>
          <a:p>
            <a:pPr marL="342900" indent="-342900">
              <a:spcBef>
                <a:spcPct val="50000"/>
              </a:spcBef>
              <a:buFontTx/>
              <a:buAutoNum type="alphaUcPeriod"/>
            </a:pPr>
            <a:r>
              <a:rPr lang="en-US" sz="2600" b="1">
                <a:latin typeface="Arial" pitchFamily="34" charset="0"/>
                <a:cs typeface="Arial" pitchFamily="34" charset="0"/>
              </a:rPr>
              <a:t> học hành</a:t>
            </a:r>
          </a:p>
          <a:p>
            <a:pPr marL="342900" indent="-342900">
              <a:spcBef>
                <a:spcPct val="50000"/>
              </a:spcBef>
              <a:buFontTx/>
              <a:buAutoNum type="alphaUcPeriod"/>
            </a:pPr>
            <a:r>
              <a:rPr lang="en-US" sz="2600" b="1">
                <a:latin typeface="Arial" pitchFamily="34" charset="0"/>
                <a:cs typeface="Arial" pitchFamily="34" charset="0"/>
              </a:rPr>
              <a:t> học trò</a:t>
            </a:r>
          </a:p>
          <a:p>
            <a:pPr marL="342900" indent="-342900">
              <a:spcBef>
                <a:spcPct val="50000"/>
              </a:spcBef>
              <a:buFontTx/>
              <a:buAutoNum type="alphaUcPeriod"/>
            </a:pPr>
            <a:r>
              <a:rPr lang="en-US" sz="2600" b="1">
                <a:latin typeface="Arial" pitchFamily="34" charset="0"/>
                <a:cs typeface="Arial" pitchFamily="34" charset="0"/>
              </a:rPr>
              <a:t> học vẹt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2417233" y="6130925"/>
            <a:ext cx="1312988" cy="461665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ĐÁP ÁN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3" name="AutoShape 8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4" name="Text Box 8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1" name="AutoShape 8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2" name="Text Box 8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" name="Group 8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9" name="AutoShape 8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0" name="Text Box 8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7" name="AutoShape 9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8" name="Text Box 9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5" name="AutoShape 9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Text Box 9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3" name="AutoShape 9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4" name="Text Box 9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1" name="AutoShape 9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2" name="Text Box 10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10" name="Group 10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199" name="AutoShape 10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0" name="Text Box 10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11" name="Group 10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197" name="AutoShape 10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8" name="Text Box 10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12" name="Group 10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7195" name="AutoShape 10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6" name="Text Box 10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HẾT GIỜ</a:t>
              </a:r>
            </a:p>
          </p:txBody>
        </p:sp>
      </p:grpSp>
      <p:sp>
        <p:nvSpPr>
          <p:cNvPr id="12398" name="Text Box 110"/>
          <p:cNvSpPr txBox="1">
            <a:spLocks noChangeArrowheads="1"/>
          </p:cNvSpPr>
          <p:nvPr/>
        </p:nvSpPr>
        <p:spPr bwMode="auto">
          <a:xfrm>
            <a:off x="7564968" y="5927726"/>
            <a:ext cx="1068393" cy="70788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/>
              <a:t>10s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E86243-C843-4E96-B23E-9A6F2DB233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78804" y="3053430"/>
            <a:ext cx="4557627" cy="2784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8"/>
                  </p:tgtEl>
                </p:cond>
              </p:nextCondLst>
            </p:seq>
          </p:childTnLst>
        </p:cTn>
      </p:par>
    </p:tnLst>
    <p:bldLst>
      <p:bldP spid="12305" grpId="0" animBg="1"/>
      <p:bldP spid="1230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3759200" y="3962400"/>
            <a:ext cx="26416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AutoShape 2"/>
          <p:cNvSpPr>
            <a:spLocks noChangeArrowheads="1"/>
          </p:cNvSpPr>
          <p:nvPr/>
        </p:nvSpPr>
        <p:spPr bwMode="auto">
          <a:xfrm>
            <a:off x="3048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5124" name="Picture 3" descr="an3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3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 </a:t>
            </a:r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3800104" y="1604964"/>
            <a:ext cx="1888177" cy="56822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AutoShape 7"/>
          <p:cNvSpPr>
            <a:spLocks noChangeArrowheads="1"/>
          </p:cNvSpPr>
          <p:nvPr/>
        </p:nvSpPr>
        <p:spPr bwMode="auto">
          <a:xfrm>
            <a:off x="3955670" y="1632012"/>
            <a:ext cx="1606731" cy="47348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3883232" y="1639888"/>
            <a:ext cx="17694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CÂU HỎI 2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5168" name="Picture 10" descr="ani32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69" name="Text Box 11">
              <a:hlinkClick r:id="rId9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latin typeface=".VnArial Narrow" pitchFamily="34" charset="0"/>
                </a:rPr>
                <a:t>Home</a:t>
              </a:r>
            </a:p>
          </p:txBody>
        </p:sp>
      </p:grpSp>
      <p:pic>
        <p:nvPicPr>
          <p:cNvPr id="5131" name="Picture 14" descr="star_tip_md_wht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1806534" y="2143312"/>
            <a:ext cx="851312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Dòng nào sau đây có các từ có nghĩa giống nhau?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417233" y="6130925"/>
            <a:ext cx="1028871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ĐÁP ÁN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6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4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2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0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8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6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4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2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0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0078720" y="5027613"/>
            <a:ext cx="1828800" cy="1295400"/>
            <a:chOff x="4510" y="3342"/>
            <a:chExt cx="960" cy="912"/>
          </a:xfrm>
        </p:grpSpPr>
        <p:sp>
          <p:nvSpPr>
            <p:cNvPr id="5148" name="AutoShape 47"/>
            <p:cNvSpPr>
              <a:spLocks noChangeArrowheads="1"/>
            </p:cNvSpPr>
            <p:nvPr/>
          </p:nvSpPr>
          <p:spPr bwMode="auto">
            <a:xfrm>
              <a:off x="4510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HẾT GIỜ</a:t>
              </a:r>
            </a:p>
          </p:txBody>
        </p:sp>
      </p:grp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6572251" y="5786439"/>
            <a:ext cx="1619249" cy="7080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000" b="1"/>
              <a:t>10s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3860800" y="3886200"/>
            <a:ext cx="34544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3859481" y="3143251"/>
            <a:ext cx="5522025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000" b="1">
                <a:latin typeface="Times New Roman" pitchFamily="18" charset="0"/>
                <a:cs typeface="Times New Roman" pitchFamily="18" charset="0"/>
              </a:rPr>
              <a:t>. mẹ, má, bu, bầm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tím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ình ảnh Cha Và Con Trai Minh Họa PNG , Cha, Con Trai, Gia ...">
            <a:extLst>
              <a:ext uri="{FF2B5EF4-FFF2-40B4-BE49-F238E27FC236}">
                <a16:creationId xmlns:a16="http://schemas.microsoft.com/office/drawing/2014/main" id="{00739735-C567-49F7-8CE8-7EB258368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882" y="2717299"/>
            <a:ext cx="3515238" cy="35316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an3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4" descr="3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CHUÔNG VÀNG</a:t>
            </a: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ahamasBH"/>
              </a:rPr>
              <a:t>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6190" name="Picture 7" descr="ani32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91" name="Text Box 8">
              <a:hlinkClick r:id="rId9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latin typeface=".VnArial Narrow" pitchFamily="34" charset="0"/>
                </a:rPr>
                <a:t>Home</a:t>
              </a:r>
            </a:p>
          </p:txBody>
        </p:sp>
      </p:grpSp>
      <p:sp>
        <p:nvSpPr>
          <p:cNvPr id="6150" name="AutoShape 9"/>
          <p:cNvSpPr>
            <a:spLocks noChangeArrowheads="1"/>
          </p:cNvSpPr>
          <p:nvPr/>
        </p:nvSpPr>
        <p:spPr bwMode="auto">
          <a:xfrm>
            <a:off x="5044375" y="1604964"/>
            <a:ext cx="2116447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AutoShape 10"/>
          <p:cNvSpPr>
            <a:spLocks noChangeArrowheads="1"/>
          </p:cNvSpPr>
          <p:nvPr/>
        </p:nvSpPr>
        <p:spPr bwMode="auto">
          <a:xfrm>
            <a:off x="5118266" y="1655763"/>
            <a:ext cx="1965534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Text Box 11"/>
          <p:cNvSpPr txBox="1">
            <a:spLocks noChangeArrowheads="1"/>
          </p:cNvSpPr>
          <p:nvPr/>
        </p:nvSpPr>
        <p:spPr bwMode="auto">
          <a:xfrm>
            <a:off x="5019692" y="1639888"/>
            <a:ext cx="2010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  CÂU HỎI </a:t>
            </a:r>
            <a:r>
              <a:rPr lang="en-US" sz="2400" b="1">
                <a:latin typeface=".VnBlack" pitchFamily="34" charset="0"/>
                <a:cs typeface="Times New Roman" pitchFamily="18" charset="0"/>
              </a:rPr>
              <a:t>3</a:t>
            </a:r>
            <a:endParaRPr lang="en-US" sz="2400">
              <a:latin typeface=".VnBlack" pitchFamily="34" charset="0"/>
            </a:endParaRPr>
          </a:p>
        </p:txBody>
      </p:sp>
      <p:pic>
        <p:nvPicPr>
          <p:cNvPr id="6153" name="Picture 12" descr="star_tip_md_wht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1654600" y="2116701"/>
            <a:ext cx="95151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Từ nào sau đây chỉ màu vàng của rơm phơi  trong hình bên?</a:t>
            </a:r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3568700" y="3214688"/>
            <a:ext cx="3860800" cy="5842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4178300" y="3214689"/>
            <a:ext cx="2641600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lphaUcPeriod"/>
            </a:pPr>
            <a:r>
              <a:rPr lang="en-US" sz="2600" b="1">
                <a:latin typeface="Times New Roman" pitchFamily="18" charset="0"/>
                <a:cs typeface="Times New Roman" pitchFamily="18" charset="0"/>
              </a:rPr>
              <a:t> vàng giòn</a:t>
            </a:r>
          </a:p>
          <a:p>
            <a:pPr marL="342900" indent="-342900">
              <a:spcBef>
                <a:spcPct val="50000"/>
              </a:spcBef>
              <a:buFontTx/>
              <a:buAutoNum type="alphaUcPeriod"/>
            </a:pPr>
            <a:r>
              <a:rPr lang="en-US" sz="2600" b="1">
                <a:latin typeface="Times New Roman" pitchFamily="18" charset="0"/>
                <a:cs typeface="Times New Roman" pitchFamily="18" charset="0"/>
              </a:rPr>
              <a:t>vàng rực</a:t>
            </a:r>
          </a:p>
          <a:p>
            <a:pPr marL="342900" indent="-342900">
              <a:spcBef>
                <a:spcPct val="50000"/>
              </a:spcBef>
              <a:buFontTx/>
              <a:buAutoNum type="alphaUcPeriod"/>
            </a:pPr>
            <a:r>
              <a:rPr lang="en-US" sz="2600" b="1">
                <a:latin typeface="Times New Roman" pitchFamily="18" charset="0"/>
                <a:cs typeface="Times New Roman" pitchFamily="18" charset="0"/>
              </a:rPr>
              <a:t> vàng lịm</a:t>
            </a:r>
          </a:p>
          <a:p>
            <a:pPr marL="342900" indent="-342900">
              <a:spcBef>
                <a:spcPct val="50000"/>
              </a:spcBef>
              <a:buFontTx/>
              <a:buAutoNum type="alphaUcPeriod"/>
            </a:pPr>
            <a:r>
              <a:rPr lang="en-US" sz="2600" b="1">
                <a:latin typeface="Times New Roman" pitchFamily="18" charset="0"/>
                <a:cs typeface="Times New Roman" pitchFamily="18" charset="0"/>
              </a:rPr>
              <a:t> vàng hoe</a:t>
            </a:r>
            <a:r>
              <a:rPr lang="en-US" sz="26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2417233" y="5925786"/>
            <a:ext cx="1323439" cy="461665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square">
            <a:spAutoFit/>
            <a:flatTx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ĐÁP ÁN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8" name="AutoShape 8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9" name="Text Box 8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6" name="AutoShape 8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7" name="Text Box 8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" name="Group 8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4" name="AutoShape 8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" name="Text Box 8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2" name="AutoShape 9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3" name="Text Box 9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0" name="AutoShape 9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1" name="Text Box 9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8" name="AutoShape 9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9" name="Text Box 9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6" name="AutoShape 9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7" name="Text Box 10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10" name="Group 10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4" name="AutoShape 10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" name="Text Box 10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11" name="Group 10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2" name="AutoShape 10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Text Box 10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12" name="Group 10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6170" name="AutoShape 10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Text Box 10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HẾT GIỜ</a:t>
              </a:r>
            </a:p>
          </p:txBody>
        </p:sp>
      </p:grpSp>
      <p:sp>
        <p:nvSpPr>
          <p:cNvPr id="11374" name="Text Box 110"/>
          <p:cNvSpPr txBox="1">
            <a:spLocks noChangeArrowheads="1"/>
          </p:cNvSpPr>
          <p:nvPr/>
        </p:nvSpPr>
        <p:spPr bwMode="auto">
          <a:xfrm>
            <a:off x="6191251" y="5929314"/>
            <a:ext cx="1242701" cy="70788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000" b="1"/>
              <a:t>10s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953F76-567C-463A-93DA-93327670618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521637" y="2652712"/>
            <a:ext cx="4057526" cy="2646614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74"/>
                  </p:tgtEl>
                </p:cond>
              </p:nextCondLst>
            </p:seq>
          </p:childTnLst>
        </p:cTn>
      </p:par>
    </p:tnLst>
    <p:bldLst>
      <p:bldP spid="11281" grpId="0" animBg="1"/>
      <p:bldP spid="1128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7508E-8D1C-4C57-9B28-8F72982CA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1FF115-5E98-4A55-A7BF-0F7EECFEEE46}"/>
              </a:ext>
            </a:extLst>
          </p:cNvPr>
          <p:cNvSpPr txBox="1"/>
          <p:nvPr/>
        </p:nvSpPr>
        <p:spPr>
          <a:xfrm>
            <a:off x="3236973" y="2374587"/>
            <a:ext cx="5596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Việt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:  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9</a:t>
            </a:r>
          </a:p>
          <a:p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Luyện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nghĩa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Freeform 3"/>
          <p:cNvSpPr/>
          <p:nvPr/>
        </p:nvSpPr>
        <p:spPr>
          <a:xfrm>
            <a:off x="7030192" y="4168239"/>
            <a:ext cx="5161808" cy="2868880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7" name="Freeform 4"/>
          <p:cNvSpPr/>
          <p:nvPr/>
        </p:nvSpPr>
        <p:spPr>
          <a:xfrm>
            <a:off x="536448" y="5167478"/>
            <a:ext cx="2232940" cy="1690522"/>
          </a:xfrm>
          <a:custGeom>
            <a:avLst/>
            <a:gdLst/>
            <a:ahLst/>
            <a:cxnLst/>
            <a:rect l="l" t="t" r="r" b="b"/>
            <a:pathLst>
              <a:path w="3349410" h="2535783">
                <a:moveTo>
                  <a:pt x="0" y="0"/>
                </a:moveTo>
                <a:lnTo>
                  <a:pt x="3349411" y="0"/>
                </a:lnTo>
                <a:lnTo>
                  <a:pt x="3349411" y="2535782"/>
                </a:lnTo>
                <a:lnTo>
                  <a:pt x="0" y="25357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004741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34" y="2321904"/>
            <a:ext cx="7917112" cy="4536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6312" y="0"/>
            <a:ext cx="8003968" cy="1569660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KHÁM PHÁ</a:t>
            </a:r>
            <a:endParaRPr lang="en-US" sz="115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166561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1920" y="190501"/>
            <a:ext cx="11765280" cy="661034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11936" y="339090"/>
            <a:ext cx="967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itchFamily="34" charset="0"/>
                <a:cs typeface="Arial" pitchFamily="34" charset="0"/>
              </a:rPr>
              <a:t>1. Đọc 2 đoạn văn sau và trả lời câu hỏi.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1752" y="2610929"/>
            <a:ext cx="11394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kéo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tan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bầu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khí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tĩnh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ban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</a:t>
            </a:r>
            <a:r>
              <a:rPr lang="en-US" sz="2400">
                <a:latin typeface="Arial" pitchFamily="34" charset="0"/>
                <a:cs typeface="Arial" pitchFamily="34" charset="0"/>
              </a:rPr>
              <a:t>, thứ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hòa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khúc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tấu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sớm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chim</a:t>
            </a:r>
            <a:r>
              <a:rPr lang="en-US" sz="2400">
                <a:latin typeface="Arial" pitchFamily="34" charset="0"/>
                <a:cs typeface="Arial" pitchFamily="34" charset="0"/>
              </a:rPr>
              <a:t>.   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(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Hữu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Vi)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667" y="4057309"/>
            <a:ext cx="8960253" cy="46166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đậm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568" y="4578081"/>
            <a:ext cx="9387840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itchFamily="34" charset="0"/>
                <a:cs typeface="Arial" pitchFamily="34" charset="0"/>
              </a:rPr>
              <a:t> </a:t>
            </a:r>
            <a:r>
              <a:rPr lang="en-US" sz="2400">
                <a:latin typeface="Arial" pitchFamily="34" charset="0"/>
                <a:cs typeface="Arial" pitchFamily="34" charset="0"/>
              </a:rPr>
              <a:t>b. Những từ in đậm trong đoạn văn nào có nghĩa gần giống nhau? </a:t>
            </a:r>
            <a:endParaRPr lang="en-US" sz="2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02DA04-6422-4A97-AA46-5C4149334878}"/>
              </a:ext>
            </a:extLst>
          </p:cNvPr>
          <p:cNvSpPr txBox="1"/>
          <p:nvPr/>
        </p:nvSpPr>
        <p:spPr>
          <a:xfrm>
            <a:off x="274320" y="937260"/>
            <a:ext cx="11377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>
                <a:latin typeface="Arial" pitchFamily="34" charset="0"/>
                <a:cs typeface="Arial" pitchFamily="34" charset="0"/>
              </a:rPr>
              <a:t> chúng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khuân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nhặt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tí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tẹo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nhưng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hăng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say.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lôi,kiến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đẩy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bổng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nặng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khổng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lồ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tíu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gặp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đụng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vội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tíu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tít</a:t>
            </a:r>
            <a:r>
              <a:rPr lang="en-US" sz="2400">
                <a:latin typeface="Arial" pitchFamily="34" charset="0"/>
                <a:cs typeface="Arial" pitchFamily="34" charset="0"/>
              </a:rPr>
              <a:t>...                                                               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Nguyễn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5" name="Freeform 9"/>
          <p:cNvSpPr/>
          <p:nvPr/>
        </p:nvSpPr>
        <p:spPr>
          <a:xfrm>
            <a:off x="573024" y="243840"/>
            <a:ext cx="829056" cy="646176"/>
          </a:xfrm>
          <a:custGeom>
            <a:avLst/>
            <a:gdLst/>
            <a:ahLst/>
            <a:cxnLst/>
            <a:rect l="l" t="t" r="r" b="b"/>
            <a:pathLst>
              <a:path w="1207714" h="1207714">
                <a:moveTo>
                  <a:pt x="0" y="0"/>
                </a:moveTo>
                <a:lnTo>
                  <a:pt x="1207715" y="0"/>
                </a:lnTo>
                <a:lnTo>
                  <a:pt x="1207715" y="1207714"/>
                </a:lnTo>
                <a:lnTo>
                  <a:pt x="0" y="12077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F2C02C-3003-43B6-B191-961FB4C89128}"/>
              </a:ext>
            </a:extLst>
          </p:cNvPr>
          <p:cNvGrpSpPr/>
          <p:nvPr/>
        </p:nvGrpSpPr>
        <p:grpSpPr>
          <a:xfrm>
            <a:off x="2959173" y="4976949"/>
            <a:ext cx="6008917" cy="1881051"/>
            <a:chOff x="1134864" y="1844439"/>
            <a:chExt cx="7045295" cy="2020769"/>
          </a:xfrm>
        </p:grpSpPr>
        <p:sp>
          <p:nvSpPr>
            <p:cNvPr id="18" name="Star: 6 Points 43">
              <a:extLst>
                <a:ext uri="{FF2B5EF4-FFF2-40B4-BE49-F238E27FC236}">
                  <a16:creationId xmlns:a16="http://schemas.microsoft.com/office/drawing/2014/main" id="{94C54867-8D6C-4780-AA5E-A050F52F26CC}"/>
                </a:ext>
              </a:extLst>
            </p:cNvPr>
            <p:cNvSpPr/>
            <p:nvPr/>
          </p:nvSpPr>
          <p:spPr>
            <a:xfrm>
              <a:off x="1134864" y="1844439"/>
              <a:ext cx="7045295" cy="2020769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723C5E1-9843-47B9-8355-E0EB181C0DBF}"/>
                </a:ext>
              </a:extLst>
            </p:cNvPr>
            <p:cNvSpPr/>
            <p:nvPr/>
          </p:nvSpPr>
          <p:spPr>
            <a:xfrm>
              <a:off x="2356031" y="2251579"/>
              <a:ext cx="4473108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+mj-lt"/>
                </a:rPr>
                <a:t>THẢO LUẬN NHÓM 2 </a:t>
              </a:r>
              <a:endPara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2889</TotalTime>
  <Words>2342</Words>
  <Application>Microsoft Office PowerPoint</Application>
  <PresentationFormat>Widescreen</PresentationFormat>
  <Paragraphs>235</Paragraphs>
  <Slides>37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.VnArial Narrow</vt:lpstr>
      <vt:lpstr>.VnBahamasBH</vt:lpstr>
      <vt:lpstr>.VnBlack</vt:lpstr>
      <vt:lpstr>.VnBodoniH</vt:lpstr>
      <vt:lpstr>.VnTime</vt:lpstr>
      <vt:lpstr>Aachen</vt:lpstr>
      <vt:lpstr>Arial</vt:lpstr>
      <vt:lpstr>Arial Black</vt:lpstr>
      <vt:lpstr>Cabin</vt:lpstr>
      <vt:lpstr>Cabin Bold</vt:lpstr>
      <vt:lpstr>Calibri</vt:lpstr>
      <vt:lpstr>Franklin Gothic Book</vt:lpstr>
      <vt:lpstr>Franklin Gothic Medium</vt:lpstr>
      <vt:lpstr>Times New Roman</vt:lpstr>
      <vt:lpstr>UVN Anh Sang</vt:lpstr>
      <vt:lpstr>VN-NTime</vt:lpstr>
      <vt:lpstr>Wingdings 2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viet dai</dc:creator>
  <cp:lastModifiedBy>Admin</cp:lastModifiedBy>
  <cp:revision>266</cp:revision>
  <dcterms:created xsi:type="dcterms:W3CDTF">2024-08-07T13:41:07Z</dcterms:created>
  <dcterms:modified xsi:type="dcterms:W3CDTF">2025-12-28T09:15:30Z</dcterms:modified>
</cp:coreProperties>
</file>