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81" r:id="rId3"/>
    <p:sldId id="353" r:id="rId4"/>
    <p:sldId id="344" r:id="rId5"/>
    <p:sldId id="365" r:id="rId6"/>
    <p:sldId id="364" r:id="rId7"/>
    <p:sldId id="357" r:id="rId8"/>
    <p:sldId id="358" r:id="rId9"/>
    <p:sldId id="366" r:id="rId10"/>
    <p:sldId id="360" r:id="rId11"/>
    <p:sldId id="361" r:id="rId12"/>
    <p:sldId id="362" r:id="rId13"/>
    <p:sldId id="348" r:id="rId14"/>
    <p:sldId id="363" r:id="rId15"/>
    <p:sldId id="275" r:id="rId16"/>
    <p:sldId id="276" r:id="rId17"/>
  </p:sldIdLst>
  <p:sldSz cx="12192000" cy="6858000"/>
  <p:notesSz cx="6858000" cy="9144000"/>
  <p:embeddedFontLst>
    <p:embeddedFont>
      <p:font typeface="UTM Avo" panose="02040603050506020204"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p:restoredTop sz="94563"/>
  </p:normalViewPr>
  <p:slideViewPr>
    <p:cSldViewPr snapToGrid="0">
      <p:cViewPr varScale="1">
        <p:scale>
          <a:sx n="58" d="100"/>
          <a:sy n="58" d="100"/>
        </p:scale>
        <p:origin x="10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hoc10.vn/doc-sach/tieng-viet-5-tap-1/1/678/71/"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tieng-viet-5-tap-1/1/678/71/"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tieng-viet-5-tap-1/1/678/7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886097" y="2109746"/>
            <a:ext cx="10419806" cy="2055249"/>
          </a:xfrm>
          <a:prstGeom prst="rect">
            <a:avLst/>
          </a:prstGeom>
          <a:noFill/>
          <a:ln>
            <a:noFill/>
          </a:ln>
        </p:spPr>
        <p:txBody>
          <a:bodyPr spcFirstLastPara="1" wrap="square" lIns="91425" tIns="45700" rIns="91425" bIns="45700" anchor="b" anchorCtr="0">
            <a:normAutofit fontScale="90000"/>
          </a:bodyPr>
          <a:lstStyle/>
          <a:p>
            <a:pPr>
              <a:lnSpc>
                <a:spcPct val="150000"/>
              </a:lnSpc>
              <a:buSzPts val="5200"/>
            </a:pPr>
            <a:r>
              <a:rPr lang="en-US" sz="4800" b="1" dirty="0" err="1">
                <a:solidFill>
                  <a:srgbClr val="002060"/>
                </a:solidFill>
                <a:latin typeface="UTM Avo" panose="02040603050506020204" pitchFamily="18"/>
                <a:ea typeface="Arial"/>
                <a:cs typeface="Arial"/>
                <a:sym typeface="Arial"/>
              </a:rPr>
              <a:t>Tuần</a:t>
            </a:r>
            <a:r>
              <a:rPr lang="en-US" sz="4800" b="1" dirty="0">
                <a:solidFill>
                  <a:srgbClr val="002060"/>
                </a:solidFill>
                <a:latin typeface="UTM Avo" panose="02040603050506020204" pitchFamily="18"/>
                <a:ea typeface="Arial"/>
                <a:cs typeface="Arial"/>
                <a:sym typeface="Arial"/>
              </a:rPr>
              <a:t> 9 </a:t>
            </a:r>
            <a:br>
              <a:rPr lang="en-US" sz="4800" b="1" dirty="0">
                <a:solidFill>
                  <a:srgbClr val="002060"/>
                </a:solidFill>
                <a:latin typeface="UTM Avo" panose="02040603050506020204" pitchFamily="18"/>
                <a:ea typeface="Arial"/>
                <a:cs typeface="Arial"/>
                <a:sym typeface="Arial"/>
              </a:rPr>
            </a:br>
            <a:r>
              <a:rPr lang="en-US" sz="4800" b="1" dirty="0" err="1">
                <a:solidFill>
                  <a:srgbClr val="FF0000"/>
                </a:solidFill>
                <a:latin typeface="UTM Avo" panose="02040603050506020204" pitchFamily="18"/>
                <a:ea typeface="Arial"/>
                <a:cs typeface="Arial"/>
                <a:sym typeface="Arial"/>
              </a:rPr>
              <a:t>Ôn</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tập</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giữa</a:t>
            </a:r>
            <a:r>
              <a:rPr lang="en-US" sz="4800" b="1" dirty="0">
                <a:solidFill>
                  <a:srgbClr val="FF0000"/>
                </a:solidFill>
                <a:latin typeface="UTM Avo" panose="02040603050506020204" pitchFamily="18"/>
                <a:ea typeface="Arial"/>
                <a:cs typeface="Arial"/>
                <a:sym typeface="Arial"/>
              </a:rPr>
              <a:t> </a:t>
            </a:r>
            <a:r>
              <a:rPr lang="en-US" sz="4800" b="1" dirty="0" err="1">
                <a:solidFill>
                  <a:srgbClr val="FF0000"/>
                </a:solidFill>
                <a:latin typeface="UTM Avo" panose="02040603050506020204" pitchFamily="18"/>
                <a:ea typeface="Arial"/>
                <a:cs typeface="Arial"/>
                <a:sym typeface="Arial"/>
              </a:rPr>
              <a:t>kì</a:t>
            </a:r>
            <a:r>
              <a:rPr lang="en-US" sz="4800" b="1" dirty="0">
                <a:solidFill>
                  <a:srgbClr val="FF0000"/>
                </a:solidFill>
                <a:latin typeface="UTM Avo" panose="02040603050506020204" pitchFamily="18"/>
                <a:ea typeface="Arial"/>
                <a:cs typeface="Arial"/>
                <a:sym typeface="Arial"/>
              </a:rPr>
              <a:t> I: </a:t>
            </a:r>
            <a:r>
              <a:rPr lang="en-US" sz="4800" b="1" dirty="0" err="1">
                <a:solidFill>
                  <a:srgbClr val="FF0000"/>
                </a:solidFill>
                <a:latin typeface="UTM Avo" panose="02040603050506020204" pitchFamily="18"/>
                <a:ea typeface="Arial"/>
                <a:cs typeface="Arial"/>
                <a:sym typeface="Arial"/>
              </a:rPr>
              <a:t>Tiết</a:t>
            </a:r>
            <a:r>
              <a:rPr lang="en-US" sz="4800" b="1" dirty="0">
                <a:solidFill>
                  <a:srgbClr val="FF0000"/>
                </a:solidFill>
                <a:latin typeface="UTM Avo" panose="02040603050506020204" pitchFamily="18"/>
                <a:ea typeface="Arial"/>
                <a:cs typeface="Arial"/>
                <a:sym typeface="Arial"/>
              </a:rPr>
              <a:t> 3</a:t>
            </a:r>
            <a:endParaRPr sz="4800" b="1" dirty="0">
              <a:solidFill>
                <a:srgbClr val="00206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296E605A-D04E-8DAC-543C-D3386EC51CA5}"/>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E9B242-EA01-7DB4-D084-A05D4D8782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08A715-3C32-9A31-C228-F2D998679C78}"/>
              </a:ext>
            </a:extLst>
          </p:cNvPr>
          <p:cNvSpPr/>
          <p:nvPr/>
        </p:nvSpPr>
        <p:spPr>
          <a:xfrm>
            <a:off x="591617" y="2259876"/>
            <a:ext cx="2311352" cy="1378665"/>
          </a:xfrm>
          <a:prstGeom prst="rect">
            <a:avLst/>
          </a:prstGeom>
          <a:solidFill>
            <a:schemeClr val="accent4">
              <a:lumMod val="60000"/>
              <a:lumOff val="40000"/>
            </a:schemeClr>
          </a:solidFill>
          <a:ln w="12700" cap="flat" cmpd="sng" algn="ctr">
            <a:solidFill>
              <a:srgbClr val="000000"/>
            </a:solidFill>
            <a:prstDash val="solid"/>
          </a:ln>
          <a:effectLst/>
        </p:spPr>
        <p:txBody>
          <a:bodyPr rtlCol="0" anchor="ctr"/>
          <a:lstStyle/>
          <a:p>
            <a:pPr algn="ctr" defTabSz="1151961">
              <a:lnSpc>
                <a:spcPct val="150000"/>
              </a:lnSpc>
              <a:buClr>
                <a:srgbClr val="000000"/>
              </a:buClr>
              <a:defRPr/>
            </a:pPr>
            <a:r>
              <a:rPr lang="en-US" sz="2400" kern="0" dirty="0" err="1">
                <a:solidFill>
                  <a:schemeClr val="tx1"/>
                </a:solidFill>
                <a:latin typeface="+mj-lt"/>
                <a:sym typeface="Arial"/>
              </a:rPr>
              <a:t>Đồng</a:t>
            </a:r>
            <a:r>
              <a:rPr lang="en-US" sz="2400" kern="0" dirty="0">
                <a:solidFill>
                  <a:schemeClr val="tx1"/>
                </a:solidFill>
                <a:latin typeface="+mj-lt"/>
                <a:sym typeface="Arial"/>
              </a:rPr>
              <a:t> </a:t>
            </a:r>
            <a:r>
              <a:rPr lang="en-US" sz="2400" kern="0" dirty="0" err="1">
                <a:solidFill>
                  <a:schemeClr val="tx1"/>
                </a:solidFill>
                <a:latin typeface="+mj-lt"/>
                <a:sym typeface="Arial"/>
              </a:rPr>
              <a:t>nghĩa</a:t>
            </a:r>
            <a:r>
              <a:rPr lang="en-US" sz="2400" kern="0" dirty="0">
                <a:solidFill>
                  <a:schemeClr val="tx1"/>
                </a:solidFill>
                <a:latin typeface="+mj-lt"/>
                <a:sym typeface="Arial"/>
              </a:rPr>
              <a:t> </a:t>
            </a:r>
            <a:r>
              <a:rPr lang="en-US" sz="2400" kern="0" dirty="0" err="1">
                <a:solidFill>
                  <a:schemeClr val="tx1"/>
                </a:solidFill>
                <a:latin typeface="+mj-lt"/>
                <a:sym typeface="Arial"/>
              </a:rPr>
              <a:t>với</a:t>
            </a:r>
            <a:r>
              <a:rPr lang="en-US" sz="2400" kern="0" dirty="0">
                <a:solidFill>
                  <a:schemeClr val="tx1"/>
                </a:solidFill>
                <a:latin typeface="+mj-lt"/>
                <a:sym typeface="Arial"/>
              </a:rPr>
              <a:t> </a:t>
            </a:r>
            <a:r>
              <a:rPr lang="en-US" sz="2400" b="1" kern="0" dirty="0" err="1">
                <a:solidFill>
                  <a:schemeClr val="tx1"/>
                </a:solidFill>
                <a:latin typeface="+mj-lt"/>
                <a:sym typeface="Arial"/>
              </a:rPr>
              <a:t>tiền</a:t>
            </a:r>
            <a:r>
              <a:rPr lang="en-US" sz="2400" b="1" kern="0" dirty="0">
                <a:solidFill>
                  <a:schemeClr val="tx1"/>
                </a:solidFill>
                <a:latin typeface="+mj-lt"/>
                <a:sym typeface="Arial"/>
              </a:rPr>
              <a:t> </a:t>
            </a:r>
            <a:r>
              <a:rPr lang="en-US" sz="2400" b="1" kern="0" dirty="0" err="1">
                <a:solidFill>
                  <a:schemeClr val="tx1"/>
                </a:solidFill>
                <a:latin typeface="+mj-lt"/>
                <a:sym typeface="Arial"/>
              </a:rPr>
              <a:t>đạo</a:t>
            </a:r>
            <a:endParaRPr lang="en-US" sz="2400" b="1" kern="0" dirty="0">
              <a:solidFill>
                <a:schemeClr val="tx1"/>
              </a:solidFill>
              <a:latin typeface="+mj-lt"/>
              <a:sym typeface="Arial"/>
            </a:endParaRPr>
          </a:p>
        </p:txBody>
      </p:sp>
      <p:sp>
        <p:nvSpPr>
          <p:cNvPr id="5" name="Rectangle 4">
            <a:extLst>
              <a:ext uri="{FF2B5EF4-FFF2-40B4-BE49-F238E27FC236}">
                <a16:creationId xmlns:a16="http://schemas.microsoft.com/office/drawing/2014/main" id="{23BFC59F-9F2F-94F0-B79F-71AE69CC3595}"/>
              </a:ext>
            </a:extLst>
          </p:cNvPr>
          <p:cNvSpPr/>
          <p:nvPr/>
        </p:nvSpPr>
        <p:spPr>
          <a:xfrm>
            <a:off x="3202630" y="2259875"/>
            <a:ext cx="2311353" cy="1378665"/>
          </a:xfrm>
          <a:prstGeom prst="rect">
            <a:avLst/>
          </a:prstGeom>
          <a:solidFill>
            <a:schemeClr val="accent4">
              <a:lumMod val="60000"/>
              <a:lumOff val="40000"/>
            </a:schemeClr>
          </a:solidFill>
          <a:ln w="12700" cap="flat" cmpd="sng" algn="ctr">
            <a:solidFill>
              <a:srgbClr val="000000"/>
            </a:solidFill>
            <a:prstDash val="solid"/>
          </a:ln>
          <a:effectLst/>
        </p:spPr>
        <p:txBody>
          <a:bodyPr rtlCol="0" anchor="ctr"/>
          <a:lstStyle/>
          <a:p>
            <a:pPr algn="ctr" defTabSz="1151961">
              <a:lnSpc>
                <a:spcPct val="150000"/>
              </a:lnSpc>
              <a:buClr>
                <a:srgbClr val="000000"/>
              </a:buClr>
              <a:defRPr/>
            </a:pPr>
            <a:r>
              <a:rPr lang="en-US" sz="2400" kern="0" dirty="0" err="1">
                <a:solidFill>
                  <a:schemeClr val="tx1"/>
                </a:solidFill>
                <a:latin typeface="+mj-lt"/>
                <a:sym typeface="Arial"/>
              </a:rPr>
              <a:t>Đồng</a:t>
            </a:r>
            <a:r>
              <a:rPr lang="en-US" sz="2400" kern="0" dirty="0">
                <a:solidFill>
                  <a:schemeClr val="tx1"/>
                </a:solidFill>
                <a:latin typeface="+mj-lt"/>
                <a:sym typeface="Arial"/>
              </a:rPr>
              <a:t> </a:t>
            </a:r>
            <a:r>
              <a:rPr lang="en-US" sz="2400" kern="0" dirty="0" err="1">
                <a:solidFill>
                  <a:schemeClr val="tx1"/>
                </a:solidFill>
                <a:latin typeface="+mj-lt"/>
                <a:sym typeface="Arial"/>
              </a:rPr>
              <a:t>nghĩa</a:t>
            </a:r>
            <a:r>
              <a:rPr lang="en-US" sz="2400" kern="0" dirty="0">
                <a:solidFill>
                  <a:schemeClr val="tx1"/>
                </a:solidFill>
                <a:latin typeface="+mj-lt"/>
                <a:sym typeface="Arial"/>
              </a:rPr>
              <a:t> </a:t>
            </a:r>
            <a:r>
              <a:rPr lang="en-US" sz="2400" kern="0" dirty="0" err="1">
                <a:solidFill>
                  <a:schemeClr val="tx1"/>
                </a:solidFill>
                <a:latin typeface="+mj-lt"/>
                <a:sym typeface="Arial"/>
              </a:rPr>
              <a:t>với</a:t>
            </a:r>
            <a:r>
              <a:rPr lang="en-US" sz="2400" kern="0" dirty="0">
                <a:solidFill>
                  <a:schemeClr val="tx1"/>
                </a:solidFill>
                <a:latin typeface="+mj-lt"/>
                <a:sym typeface="Arial"/>
              </a:rPr>
              <a:t> </a:t>
            </a:r>
            <a:r>
              <a:rPr lang="en-US" sz="2400" b="1" kern="0" dirty="0" err="1">
                <a:solidFill>
                  <a:schemeClr val="tx1"/>
                </a:solidFill>
                <a:latin typeface="+mj-lt"/>
                <a:sym typeface="Arial"/>
              </a:rPr>
              <a:t>thủ</a:t>
            </a:r>
            <a:r>
              <a:rPr lang="en-US" sz="2400" b="1" kern="0" dirty="0">
                <a:solidFill>
                  <a:schemeClr val="tx1"/>
                </a:solidFill>
                <a:latin typeface="+mj-lt"/>
                <a:sym typeface="Arial"/>
              </a:rPr>
              <a:t> </a:t>
            </a:r>
            <a:r>
              <a:rPr lang="en-US" sz="2400" b="1" kern="0" dirty="0" err="1">
                <a:solidFill>
                  <a:schemeClr val="tx1"/>
                </a:solidFill>
                <a:latin typeface="+mj-lt"/>
                <a:sym typeface="Arial"/>
              </a:rPr>
              <a:t>môn</a:t>
            </a:r>
            <a:endParaRPr lang="en-US" sz="2400" b="1" kern="0" dirty="0">
              <a:solidFill>
                <a:schemeClr val="tx1"/>
              </a:solidFill>
              <a:latin typeface="+mj-lt"/>
              <a:sym typeface="Arial"/>
            </a:endParaRPr>
          </a:p>
        </p:txBody>
      </p:sp>
      <p:sp>
        <p:nvSpPr>
          <p:cNvPr id="6" name="Rectangle 5">
            <a:extLst>
              <a:ext uri="{FF2B5EF4-FFF2-40B4-BE49-F238E27FC236}">
                <a16:creationId xmlns:a16="http://schemas.microsoft.com/office/drawing/2014/main" id="{5A06AECB-1479-B2E6-0689-28A7B3583AFD}"/>
              </a:ext>
            </a:extLst>
          </p:cNvPr>
          <p:cNvSpPr/>
          <p:nvPr/>
        </p:nvSpPr>
        <p:spPr>
          <a:xfrm>
            <a:off x="5813643" y="2259877"/>
            <a:ext cx="2734735" cy="1378664"/>
          </a:xfrm>
          <a:prstGeom prst="rect">
            <a:avLst/>
          </a:prstGeom>
          <a:solidFill>
            <a:schemeClr val="accent4">
              <a:lumMod val="60000"/>
              <a:lumOff val="40000"/>
            </a:schemeClr>
          </a:solidFill>
          <a:ln w="12700" cap="flat" cmpd="sng" algn="ctr">
            <a:solidFill>
              <a:srgbClr val="000000"/>
            </a:solidFill>
            <a:prstDash val="solid"/>
          </a:ln>
          <a:effectLst/>
        </p:spPr>
        <p:txBody>
          <a:bodyPr rtlCol="0" anchor="ctr"/>
          <a:lstStyle/>
          <a:p>
            <a:pPr algn="ctr" defTabSz="1151961">
              <a:lnSpc>
                <a:spcPct val="150000"/>
              </a:lnSpc>
              <a:buClr>
                <a:srgbClr val="000000"/>
              </a:buClr>
              <a:defRPr/>
            </a:pPr>
            <a:r>
              <a:rPr lang="en-US" sz="2400" kern="0" dirty="0" err="1">
                <a:solidFill>
                  <a:schemeClr val="tx1"/>
                </a:solidFill>
                <a:latin typeface="+mj-lt"/>
                <a:sym typeface="Arial"/>
              </a:rPr>
              <a:t>Đồng</a:t>
            </a:r>
            <a:r>
              <a:rPr lang="en-US" sz="2400" kern="0" dirty="0">
                <a:solidFill>
                  <a:schemeClr val="tx1"/>
                </a:solidFill>
                <a:latin typeface="+mj-lt"/>
                <a:sym typeface="Arial"/>
              </a:rPr>
              <a:t> </a:t>
            </a:r>
            <a:r>
              <a:rPr lang="en-US" sz="2400" kern="0" dirty="0" err="1">
                <a:solidFill>
                  <a:schemeClr val="tx1"/>
                </a:solidFill>
                <a:latin typeface="+mj-lt"/>
                <a:sym typeface="Arial"/>
              </a:rPr>
              <a:t>nghĩa</a:t>
            </a:r>
            <a:r>
              <a:rPr lang="en-US" sz="2400" kern="0" dirty="0">
                <a:solidFill>
                  <a:schemeClr val="tx1"/>
                </a:solidFill>
                <a:latin typeface="+mj-lt"/>
                <a:sym typeface="Arial"/>
              </a:rPr>
              <a:t> </a:t>
            </a:r>
            <a:r>
              <a:rPr lang="en-US" sz="2400" kern="0" dirty="0" err="1">
                <a:solidFill>
                  <a:schemeClr val="tx1"/>
                </a:solidFill>
                <a:latin typeface="+mj-lt"/>
                <a:sym typeface="Arial"/>
              </a:rPr>
              <a:t>với</a:t>
            </a:r>
            <a:r>
              <a:rPr lang="en-US" sz="2400" kern="0" dirty="0">
                <a:solidFill>
                  <a:schemeClr val="tx1"/>
                </a:solidFill>
                <a:latin typeface="+mj-lt"/>
                <a:sym typeface="Arial"/>
              </a:rPr>
              <a:t> </a:t>
            </a:r>
            <a:r>
              <a:rPr lang="en-US" sz="2400" b="1" kern="0" dirty="0" err="1">
                <a:solidFill>
                  <a:schemeClr val="tx1"/>
                </a:solidFill>
                <a:latin typeface="+mj-lt"/>
                <a:sym typeface="Arial"/>
              </a:rPr>
              <a:t>lạnh</a:t>
            </a:r>
            <a:r>
              <a:rPr lang="en-US" sz="2400" b="1" kern="0" dirty="0">
                <a:solidFill>
                  <a:schemeClr val="tx1"/>
                </a:solidFill>
                <a:latin typeface="+mj-lt"/>
                <a:sym typeface="Arial"/>
              </a:rPr>
              <a:t> </a:t>
            </a:r>
            <a:r>
              <a:rPr lang="en-US" sz="2400" b="1" kern="0" dirty="0" err="1">
                <a:solidFill>
                  <a:schemeClr val="tx1"/>
                </a:solidFill>
                <a:latin typeface="+mj-lt"/>
                <a:sym typeface="Arial"/>
              </a:rPr>
              <a:t>cóng</a:t>
            </a:r>
            <a:endParaRPr lang="en-US" sz="2400" b="1" kern="0" dirty="0">
              <a:solidFill>
                <a:schemeClr val="tx1"/>
              </a:solidFill>
              <a:latin typeface="+mj-lt"/>
              <a:sym typeface="Arial"/>
            </a:endParaRPr>
          </a:p>
        </p:txBody>
      </p:sp>
      <p:sp>
        <p:nvSpPr>
          <p:cNvPr id="7" name="Rectangle 6">
            <a:extLst>
              <a:ext uri="{FF2B5EF4-FFF2-40B4-BE49-F238E27FC236}">
                <a16:creationId xmlns:a16="http://schemas.microsoft.com/office/drawing/2014/main" id="{40AE2099-9A1F-E873-05A4-592178B5C152}"/>
              </a:ext>
            </a:extLst>
          </p:cNvPr>
          <p:cNvSpPr/>
          <p:nvPr/>
        </p:nvSpPr>
        <p:spPr>
          <a:xfrm>
            <a:off x="8846799" y="2259876"/>
            <a:ext cx="2753118" cy="1378663"/>
          </a:xfrm>
          <a:prstGeom prst="rect">
            <a:avLst/>
          </a:prstGeom>
          <a:solidFill>
            <a:schemeClr val="accent4">
              <a:lumMod val="60000"/>
              <a:lumOff val="40000"/>
            </a:schemeClr>
          </a:solidFill>
          <a:ln w="12700" cap="flat" cmpd="sng" algn="ctr">
            <a:solidFill>
              <a:srgbClr val="000000"/>
            </a:solidFill>
            <a:prstDash val="solid"/>
          </a:ln>
          <a:effectLst/>
        </p:spPr>
        <p:txBody>
          <a:bodyPr rtlCol="0" anchor="ctr"/>
          <a:lstStyle/>
          <a:p>
            <a:pPr algn="ctr" defTabSz="1151961">
              <a:lnSpc>
                <a:spcPct val="150000"/>
              </a:lnSpc>
              <a:buClr>
                <a:srgbClr val="000000"/>
              </a:buClr>
              <a:defRPr/>
            </a:pPr>
            <a:r>
              <a:rPr lang="en-US" sz="2400" kern="0" dirty="0" err="1">
                <a:solidFill>
                  <a:schemeClr val="tx1"/>
                </a:solidFill>
                <a:latin typeface="+mj-lt"/>
                <a:sym typeface="Arial"/>
              </a:rPr>
              <a:t>Đồng</a:t>
            </a:r>
            <a:r>
              <a:rPr lang="en-US" sz="2400" kern="0" dirty="0">
                <a:solidFill>
                  <a:schemeClr val="tx1"/>
                </a:solidFill>
                <a:latin typeface="+mj-lt"/>
                <a:sym typeface="Arial"/>
              </a:rPr>
              <a:t> </a:t>
            </a:r>
            <a:r>
              <a:rPr lang="en-US" sz="2400" kern="0" dirty="0" err="1">
                <a:solidFill>
                  <a:schemeClr val="tx1"/>
                </a:solidFill>
                <a:latin typeface="+mj-lt"/>
                <a:sym typeface="Arial"/>
              </a:rPr>
              <a:t>nghĩa</a:t>
            </a:r>
            <a:r>
              <a:rPr lang="en-US" sz="2400" kern="0" dirty="0">
                <a:solidFill>
                  <a:schemeClr val="tx1"/>
                </a:solidFill>
                <a:latin typeface="+mj-lt"/>
                <a:sym typeface="Arial"/>
              </a:rPr>
              <a:t> </a:t>
            </a:r>
          </a:p>
          <a:p>
            <a:pPr algn="ctr" defTabSz="1151961">
              <a:lnSpc>
                <a:spcPct val="150000"/>
              </a:lnSpc>
              <a:buClr>
                <a:srgbClr val="000000"/>
              </a:buClr>
              <a:defRPr/>
            </a:pPr>
            <a:r>
              <a:rPr lang="en-US" sz="2400" kern="0" dirty="0" err="1">
                <a:solidFill>
                  <a:schemeClr val="tx1"/>
                </a:solidFill>
                <a:latin typeface="+mj-lt"/>
                <a:sym typeface="Arial"/>
              </a:rPr>
              <a:t>với</a:t>
            </a:r>
            <a:r>
              <a:rPr lang="en-US" sz="2400" kern="0" dirty="0">
                <a:solidFill>
                  <a:schemeClr val="tx1"/>
                </a:solidFill>
                <a:latin typeface="+mj-lt"/>
                <a:sym typeface="Arial"/>
              </a:rPr>
              <a:t> </a:t>
            </a:r>
            <a:r>
              <a:rPr lang="en-US" sz="2400" b="1" kern="0" dirty="0" err="1">
                <a:solidFill>
                  <a:schemeClr val="tx1"/>
                </a:solidFill>
                <a:latin typeface="+mj-lt"/>
                <a:sym typeface="Arial"/>
              </a:rPr>
              <a:t>luồn</a:t>
            </a:r>
            <a:endParaRPr lang="en-US" sz="2400" b="1" kern="0" dirty="0">
              <a:solidFill>
                <a:schemeClr val="tx1"/>
              </a:solidFill>
              <a:latin typeface="+mj-lt"/>
              <a:sym typeface="Arial"/>
            </a:endParaRPr>
          </a:p>
        </p:txBody>
      </p:sp>
      <p:sp>
        <p:nvSpPr>
          <p:cNvPr id="8" name="Down Arrow 7">
            <a:extLst>
              <a:ext uri="{FF2B5EF4-FFF2-40B4-BE49-F238E27FC236}">
                <a16:creationId xmlns:a16="http://schemas.microsoft.com/office/drawing/2014/main" id="{3D167C9F-AD87-A8AF-4DA1-F2A9B158D430}"/>
              </a:ext>
            </a:extLst>
          </p:cNvPr>
          <p:cNvSpPr/>
          <p:nvPr/>
        </p:nvSpPr>
        <p:spPr>
          <a:xfrm>
            <a:off x="1210665" y="3882603"/>
            <a:ext cx="1073255" cy="685640"/>
          </a:xfrm>
          <a:prstGeom prst="downArrow">
            <a:avLst/>
          </a:prstGeom>
          <a:solidFill>
            <a:schemeClr val="accent4"/>
          </a:solidFill>
          <a:ln w="25400" cap="flat" cmpd="sng" algn="ctr">
            <a:noFill/>
            <a:prstDash val="solid"/>
          </a:ln>
          <a:effectLst/>
        </p:spPr>
        <p:txBody>
          <a:bodyPr rtlCol="0" anchor="ctr"/>
          <a:lstStyle/>
          <a:p>
            <a:pPr algn="ctr" defTabSz="1151961">
              <a:lnSpc>
                <a:spcPct val="150000"/>
              </a:lnSpc>
              <a:defRPr/>
            </a:pPr>
            <a:endParaRPr lang="en-US" sz="2400" kern="0">
              <a:solidFill>
                <a:schemeClr val="tx1"/>
              </a:solidFill>
              <a:latin typeface="+mj-lt"/>
              <a:cs typeface="Arial"/>
              <a:sym typeface="Arial"/>
            </a:endParaRPr>
          </a:p>
        </p:txBody>
      </p:sp>
      <p:sp>
        <p:nvSpPr>
          <p:cNvPr id="9" name="Rounded Rectangle 104">
            <a:extLst>
              <a:ext uri="{FF2B5EF4-FFF2-40B4-BE49-F238E27FC236}">
                <a16:creationId xmlns:a16="http://schemas.microsoft.com/office/drawing/2014/main" id="{F74BD6ED-CCF3-C184-B549-AE511A2157EB}"/>
              </a:ext>
            </a:extLst>
          </p:cNvPr>
          <p:cNvSpPr/>
          <p:nvPr/>
        </p:nvSpPr>
        <p:spPr>
          <a:xfrm>
            <a:off x="591617" y="4812306"/>
            <a:ext cx="2311352" cy="1378666"/>
          </a:xfrm>
          <a:prstGeom prst="roundRect">
            <a:avLst>
              <a:gd name="adj" fmla="val 11053"/>
            </a:avLst>
          </a:prstGeom>
          <a:solidFill>
            <a:srgbClr val="FFFFFF"/>
          </a:solidFill>
          <a:ln w="12700" cap="flat" cmpd="sng" algn="ctr">
            <a:solidFill>
              <a:srgbClr val="E9FCE3">
                <a:lumMod val="10000"/>
              </a:srgbClr>
            </a:solidFill>
            <a:prstDash val="solid"/>
          </a:ln>
          <a:effectLst/>
        </p:spPr>
        <p:txBody>
          <a:bodyPr rtlCol="0" anchor="ctr"/>
          <a:lstStyle/>
          <a:p>
            <a:pPr algn="ctr" defTabSz="1151961"/>
            <a:r>
              <a:rPr lang="en-US" sz="2400" kern="0">
                <a:solidFill>
                  <a:schemeClr val="tx1"/>
                </a:solidFill>
                <a:latin typeface="+mj-lt"/>
                <a:cs typeface="Arial" panose="020B0604020202020204" pitchFamily="34" charset="0"/>
                <a:sym typeface="Arial"/>
              </a:rPr>
              <a:t>chân sút </a:t>
            </a:r>
            <a:endParaRPr lang="en-US" sz="2400" kern="0" dirty="0">
              <a:solidFill>
                <a:schemeClr val="tx1"/>
              </a:solidFill>
              <a:latin typeface="+mj-lt"/>
              <a:cs typeface="Arial" panose="020B0604020202020204" pitchFamily="34" charset="0"/>
              <a:sym typeface="Arial"/>
            </a:endParaRPr>
          </a:p>
        </p:txBody>
      </p:sp>
      <p:sp>
        <p:nvSpPr>
          <p:cNvPr id="10" name="Down Arrow 5">
            <a:extLst>
              <a:ext uri="{FF2B5EF4-FFF2-40B4-BE49-F238E27FC236}">
                <a16:creationId xmlns:a16="http://schemas.microsoft.com/office/drawing/2014/main" id="{83A92C31-837D-EF6A-CA92-6AF626E85A63}"/>
              </a:ext>
            </a:extLst>
          </p:cNvPr>
          <p:cNvSpPr/>
          <p:nvPr/>
        </p:nvSpPr>
        <p:spPr>
          <a:xfrm>
            <a:off x="3789629" y="3882603"/>
            <a:ext cx="1073255" cy="685640"/>
          </a:xfrm>
          <a:prstGeom prst="downArrow">
            <a:avLst/>
          </a:prstGeom>
          <a:solidFill>
            <a:schemeClr val="accent4"/>
          </a:solidFill>
          <a:ln w="25400" cap="flat" cmpd="sng" algn="ctr">
            <a:noFill/>
            <a:prstDash val="solid"/>
          </a:ln>
          <a:effectLst/>
        </p:spPr>
        <p:txBody>
          <a:bodyPr rtlCol="0" anchor="ctr"/>
          <a:lstStyle/>
          <a:p>
            <a:pPr algn="ctr" defTabSz="1151961">
              <a:lnSpc>
                <a:spcPct val="150000"/>
              </a:lnSpc>
              <a:defRPr/>
            </a:pPr>
            <a:endParaRPr lang="en-US" sz="2400" kern="0">
              <a:solidFill>
                <a:schemeClr val="tx1"/>
              </a:solidFill>
              <a:latin typeface="+mj-lt"/>
              <a:cs typeface="Arial"/>
              <a:sym typeface="Arial"/>
            </a:endParaRPr>
          </a:p>
        </p:txBody>
      </p:sp>
      <p:sp>
        <p:nvSpPr>
          <p:cNvPr id="11" name="Rounded Rectangle 104">
            <a:extLst>
              <a:ext uri="{FF2B5EF4-FFF2-40B4-BE49-F238E27FC236}">
                <a16:creationId xmlns:a16="http://schemas.microsoft.com/office/drawing/2014/main" id="{D4430EA0-4A60-69C4-B4DE-E4D51C4395B7}"/>
              </a:ext>
            </a:extLst>
          </p:cNvPr>
          <p:cNvSpPr/>
          <p:nvPr/>
        </p:nvSpPr>
        <p:spPr>
          <a:xfrm>
            <a:off x="3202630" y="4812305"/>
            <a:ext cx="2311352" cy="1378667"/>
          </a:xfrm>
          <a:prstGeom prst="roundRect">
            <a:avLst>
              <a:gd name="adj" fmla="val 11053"/>
            </a:avLst>
          </a:prstGeom>
          <a:solidFill>
            <a:srgbClr val="FFFFFF"/>
          </a:solidFill>
          <a:ln w="12700" cap="flat" cmpd="sng" algn="ctr">
            <a:solidFill>
              <a:srgbClr val="E9FCE3">
                <a:lumMod val="10000"/>
              </a:srgbClr>
            </a:solidFill>
            <a:prstDash val="solid"/>
          </a:ln>
          <a:effectLst/>
        </p:spPr>
        <p:txBody>
          <a:bodyPr rtlCol="0" anchor="ctr"/>
          <a:lstStyle/>
          <a:p>
            <a:pPr algn="ctr" defTabSz="1151961"/>
            <a:r>
              <a:rPr lang="vi-VN" sz="2400" kern="0">
                <a:solidFill>
                  <a:schemeClr val="tx1"/>
                </a:solidFill>
                <a:latin typeface="+mj-lt"/>
                <a:cs typeface="Arial" panose="020B0604020202020204" pitchFamily="34" charset="0"/>
                <a:sym typeface="Arial"/>
              </a:rPr>
              <a:t>thủ thành </a:t>
            </a:r>
            <a:endParaRPr lang="en-US" sz="2400" kern="0" dirty="0">
              <a:solidFill>
                <a:schemeClr val="tx1"/>
              </a:solidFill>
              <a:latin typeface="+mj-lt"/>
              <a:cs typeface="Arial" panose="020B0604020202020204" pitchFamily="34" charset="0"/>
              <a:sym typeface="Arial"/>
            </a:endParaRPr>
          </a:p>
        </p:txBody>
      </p:sp>
      <p:sp>
        <p:nvSpPr>
          <p:cNvPr id="12" name="Down Arrow 5">
            <a:extLst>
              <a:ext uri="{FF2B5EF4-FFF2-40B4-BE49-F238E27FC236}">
                <a16:creationId xmlns:a16="http://schemas.microsoft.com/office/drawing/2014/main" id="{34B95635-0E64-AE33-CE48-691872CA4EDD}"/>
              </a:ext>
            </a:extLst>
          </p:cNvPr>
          <p:cNvSpPr/>
          <p:nvPr/>
        </p:nvSpPr>
        <p:spPr>
          <a:xfrm>
            <a:off x="6672402" y="3882603"/>
            <a:ext cx="1073255" cy="685640"/>
          </a:xfrm>
          <a:prstGeom prst="downArrow">
            <a:avLst/>
          </a:prstGeom>
          <a:solidFill>
            <a:schemeClr val="accent4"/>
          </a:solidFill>
          <a:ln w="25400" cap="flat" cmpd="sng" algn="ctr">
            <a:noFill/>
            <a:prstDash val="solid"/>
          </a:ln>
          <a:effectLst/>
        </p:spPr>
        <p:txBody>
          <a:bodyPr rtlCol="0" anchor="ctr"/>
          <a:lstStyle/>
          <a:p>
            <a:pPr algn="ctr" defTabSz="1151961">
              <a:lnSpc>
                <a:spcPct val="150000"/>
              </a:lnSpc>
              <a:defRPr/>
            </a:pPr>
            <a:endParaRPr lang="en-US" sz="2400" kern="0">
              <a:solidFill>
                <a:schemeClr val="tx1"/>
              </a:solidFill>
              <a:latin typeface="+mj-lt"/>
              <a:cs typeface="Arial"/>
              <a:sym typeface="Arial"/>
            </a:endParaRPr>
          </a:p>
        </p:txBody>
      </p:sp>
      <p:sp>
        <p:nvSpPr>
          <p:cNvPr id="13" name="Rounded Rectangle 104">
            <a:extLst>
              <a:ext uri="{FF2B5EF4-FFF2-40B4-BE49-F238E27FC236}">
                <a16:creationId xmlns:a16="http://schemas.microsoft.com/office/drawing/2014/main" id="{F1152A7A-35A6-F4EF-A357-DD32FA651A23}"/>
              </a:ext>
            </a:extLst>
          </p:cNvPr>
          <p:cNvSpPr/>
          <p:nvPr/>
        </p:nvSpPr>
        <p:spPr>
          <a:xfrm>
            <a:off x="5813643" y="4812305"/>
            <a:ext cx="2734735" cy="1378664"/>
          </a:xfrm>
          <a:prstGeom prst="roundRect">
            <a:avLst>
              <a:gd name="adj" fmla="val 11053"/>
            </a:avLst>
          </a:prstGeom>
          <a:solidFill>
            <a:srgbClr val="FFFFFF"/>
          </a:solidFill>
          <a:ln w="12700" cap="flat" cmpd="sng" algn="ctr">
            <a:solidFill>
              <a:srgbClr val="E9FCE3">
                <a:lumMod val="10000"/>
              </a:srgbClr>
            </a:solidFill>
            <a:prstDash val="solid"/>
          </a:ln>
          <a:effectLst/>
        </p:spPr>
        <p:txBody>
          <a:bodyPr rtlCol="0" anchor="ctr"/>
          <a:lstStyle/>
          <a:p>
            <a:pPr algn="ctr" defTabSz="1151961">
              <a:lnSpc>
                <a:spcPct val="150000"/>
              </a:lnSpc>
            </a:pPr>
            <a:r>
              <a:rPr lang="vi-VN" sz="2400" kern="0" dirty="0">
                <a:solidFill>
                  <a:schemeClr val="tx1"/>
                </a:solidFill>
                <a:latin typeface="+mj-lt"/>
                <a:cs typeface="Arial" panose="020B0604020202020204" pitchFamily="34" charset="0"/>
                <a:sym typeface="Arial"/>
              </a:rPr>
              <a:t>rét, lạnh buốt, lạnh giá</a:t>
            </a:r>
            <a:endParaRPr lang="en-US" sz="2400" kern="0" dirty="0">
              <a:solidFill>
                <a:schemeClr val="tx1"/>
              </a:solidFill>
              <a:latin typeface="+mj-lt"/>
              <a:cs typeface="Arial" panose="020B0604020202020204" pitchFamily="34" charset="0"/>
              <a:sym typeface="Arial"/>
            </a:endParaRPr>
          </a:p>
        </p:txBody>
      </p:sp>
      <p:sp>
        <p:nvSpPr>
          <p:cNvPr id="14" name="Down Arrow 5">
            <a:extLst>
              <a:ext uri="{FF2B5EF4-FFF2-40B4-BE49-F238E27FC236}">
                <a16:creationId xmlns:a16="http://schemas.microsoft.com/office/drawing/2014/main" id="{97A33608-6005-0672-6FF4-79686B6E1A35}"/>
              </a:ext>
            </a:extLst>
          </p:cNvPr>
          <p:cNvSpPr/>
          <p:nvPr/>
        </p:nvSpPr>
        <p:spPr>
          <a:xfrm>
            <a:off x="9715990" y="3886032"/>
            <a:ext cx="1073255" cy="685640"/>
          </a:xfrm>
          <a:prstGeom prst="downArrow">
            <a:avLst/>
          </a:prstGeom>
          <a:solidFill>
            <a:schemeClr val="accent4"/>
          </a:solidFill>
          <a:ln w="25400" cap="flat" cmpd="sng" algn="ctr">
            <a:noFill/>
            <a:prstDash val="solid"/>
          </a:ln>
          <a:effectLst/>
        </p:spPr>
        <p:txBody>
          <a:bodyPr rtlCol="0" anchor="ctr"/>
          <a:lstStyle/>
          <a:p>
            <a:pPr algn="ctr" defTabSz="1151961">
              <a:lnSpc>
                <a:spcPct val="150000"/>
              </a:lnSpc>
              <a:defRPr/>
            </a:pPr>
            <a:endParaRPr lang="en-US" sz="2400" kern="0">
              <a:solidFill>
                <a:schemeClr val="tx1"/>
              </a:solidFill>
              <a:latin typeface="+mj-lt"/>
              <a:cs typeface="Arial"/>
              <a:sym typeface="Arial"/>
            </a:endParaRPr>
          </a:p>
        </p:txBody>
      </p:sp>
      <p:sp>
        <p:nvSpPr>
          <p:cNvPr id="15" name="Rounded Rectangle 104">
            <a:extLst>
              <a:ext uri="{FF2B5EF4-FFF2-40B4-BE49-F238E27FC236}">
                <a16:creationId xmlns:a16="http://schemas.microsoft.com/office/drawing/2014/main" id="{09B31DC5-3301-FDB6-97C5-7DF067C6473A}"/>
              </a:ext>
            </a:extLst>
          </p:cNvPr>
          <p:cNvSpPr/>
          <p:nvPr/>
        </p:nvSpPr>
        <p:spPr>
          <a:xfrm>
            <a:off x="8848040" y="4812304"/>
            <a:ext cx="2753118" cy="1378663"/>
          </a:xfrm>
          <a:prstGeom prst="roundRect">
            <a:avLst>
              <a:gd name="adj" fmla="val 11053"/>
            </a:avLst>
          </a:prstGeom>
          <a:solidFill>
            <a:srgbClr val="FFFFFF"/>
          </a:solidFill>
          <a:ln w="12700" cap="flat" cmpd="sng" algn="ctr">
            <a:solidFill>
              <a:srgbClr val="E9FCE3">
                <a:lumMod val="10000"/>
              </a:srgbClr>
            </a:solidFill>
            <a:prstDash val="solid"/>
          </a:ln>
          <a:effectLst/>
        </p:spPr>
        <p:txBody>
          <a:bodyPr rtlCol="0" anchor="ctr"/>
          <a:lstStyle/>
          <a:p>
            <a:pPr algn="ctr" defTabSz="1151961"/>
            <a:r>
              <a:rPr lang="en-US" sz="2400" kern="0">
                <a:solidFill>
                  <a:schemeClr val="tx1"/>
                </a:solidFill>
                <a:latin typeface="+mj-lt"/>
                <a:cs typeface="Arial" panose="020B0604020202020204" pitchFamily="34" charset="0"/>
                <a:sym typeface="Arial"/>
              </a:rPr>
              <a:t>chui, len lỏi, xộc</a:t>
            </a:r>
            <a:endParaRPr lang="en-US" sz="2400" kern="0" dirty="0">
              <a:solidFill>
                <a:schemeClr val="tx1"/>
              </a:solidFill>
              <a:latin typeface="+mj-lt"/>
              <a:cs typeface="Arial" panose="020B0604020202020204" pitchFamily="34" charset="0"/>
              <a:sym typeface="Arial"/>
            </a:endParaRPr>
          </a:p>
        </p:txBody>
      </p:sp>
      <p:sp>
        <p:nvSpPr>
          <p:cNvPr id="16" name="Rounded Rectangle 34">
            <a:extLst>
              <a:ext uri="{FF2B5EF4-FFF2-40B4-BE49-F238E27FC236}">
                <a16:creationId xmlns:a16="http://schemas.microsoft.com/office/drawing/2014/main" id="{F982AA58-0542-B196-D8D6-B84254D77CCC}"/>
              </a:ext>
            </a:extLst>
          </p:cNvPr>
          <p:cNvSpPr/>
          <p:nvPr/>
        </p:nvSpPr>
        <p:spPr>
          <a:xfrm>
            <a:off x="3516070" y="1353559"/>
            <a:ext cx="5159859" cy="906316"/>
          </a:xfrm>
          <a:prstGeom prst="roundRect">
            <a:avLst/>
          </a:prstGeom>
          <a:noFill/>
          <a:ln w="38100" cap="flat" cmpd="sng" algn="ctr">
            <a:noFill/>
            <a:prstDash val="solid"/>
          </a:ln>
          <a:effectLst/>
        </p:spPr>
        <p:txBody>
          <a:bodyPr rtlCol="0" anchor="ctr"/>
          <a:lstStyle/>
          <a:p>
            <a:pPr algn="ctr" defTabSz="1151961">
              <a:defRPr/>
            </a:pPr>
            <a:r>
              <a:rPr lang="en-US" sz="2400" b="1" kern="0" dirty="0">
                <a:solidFill>
                  <a:schemeClr val="tx1"/>
                </a:solidFill>
                <a:latin typeface="+mj-lt"/>
                <a:cs typeface="Arial" panose="020B0604020202020204" pitchFamily="34" charset="0"/>
                <a:sym typeface="Arial"/>
              </a:rPr>
              <a:t>CÂU TRẢ LỜI</a:t>
            </a:r>
          </a:p>
        </p:txBody>
      </p:sp>
    </p:spTree>
    <p:extLst>
      <p:ext uri="{BB962C8B-B14F-4D97-AF65-F5344CB8AC3E}">
        <p14:creationId xmlns:p14="http://schemas.microsoft.com/office/powerpoint/2010/main" val="40423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527BB9-AF55-3C23-4DBB-9C611B73E02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CF71C6F-26CA-6CB6-6167-CF8ABF36E7D5}"/>
              </a:ext>
            </a:extLst>
          </p:cNvPr>
          <p:cNvSpPr txBox="1"/>
          <p:nvPr/>
        </p:nvSpPr>
        <p:spPr>
          <a:xfrm>
            <a:off x="1269742" y="1554580"/>
            <a:ext cx="9652515" cy="1121846"/>
          </a:xfrm>
          <a:prstGeom prst="rect">
            <a:avLst/>
          </a:prstGeom>
          <a:noFill/>
        </p:spPr>
        <p:txBody>
          <a:bodyPr wrap="square">
            <a:spAutoFit/>
          </a:bodyPr>
          <a:lstStyle/>
          <a:p>
            <a:pPr algn="just" defTabSz="1151961">
              <a:lnSpc>
                <a:spcPct val="150000"/>
              </a:lnSpc>
              <a:defRPr/>
            </a:pPr>
            <a:r>
              <a:rPr lang="vi-VN" sz="2400" b="1" kern="0" dirty="0">
                <a:solidFill>
                  <a:schemeClr val="tx1"/>
                </a:solidFill>
                <a:latin typeface="+mn-lt"/>
                <a:cs typeface="Arial"/>
                <a:sym typeface="Arial"/>
              </a:rPr>
              <a:t>B</a:t>
            </a:r>
            <a:r>
              <a:rPr lang="en-US" sz="2400" b="1" kern="0" dirty="0" err="1">
                <a:solidFill>
                  <a:schemeClr val="tx1"/>
                </a:solidFill>
                <a:latin typeface="+mn-lt"/>
                <a:cs typeface="Arial"/>
                <a:sym typeface="Arial"/>
              </a:rPr>
              <a:t>ài</a:t>
            </a:r>
            <a:r>
              <a:rPr lang="en-US" sz="2400" b="1" kern="0" dirty="0">
                <a:solidFill>
                  <a:schemeClr val="tx1"/>
                </a:solidFill>
                <a:latin typeface="+mn-lt"/>
                <a:cs typeface="Arial"/>
                <a:sym typeface="Arial"/>
              </a:rPr>
              <a:t> </a:t>
            </a:r>
            <a:r>
              <a:rPr lang="en-US" sz="2400" b="1" kern="0" dirty="0" err="1">
                <a:solidFill>
                  <a:schemeClr val="tx1"/>
                </a:solidFill>
                <a:latin typeface="+mn-lt"/>
                <a:cs typeface="Arial"/>
                <a:sym typeface="Arial"/>
              </a:rPr>
              <a:t>tập</a:t>
            </a:r>
            <a:r>
              <a:rPr lang="en-US" sz="2400" b="1" kern="0" dirty="0">
                <a:solidFill>
                  <a:schemeClr val="tx1"/>
                </a:solidFill>
                <a:latin typeface="+mn-lt"/>
                <a:cs typeface="Arial"/>
                <a:sym typeface="Arial"/>
              </a:rPr>
              <a:t> </a:t>
            </a:r>
            <a:r>
              <a:rPr lang="vi-VN" sz="2400" b="1" kern="0" dirty="0">
                <a:solidFill>
                  <a:schemeClr val="tx1"/>
                </a:solidFill>
                <a:latin typeface="+mn-lt"/>
                <a:cs typeface="Arial"/>
                <a:sym typeface="Arial"/>
              </a:rPr>
              <a:t>2</a:t>
            </a:r>
            <a:r>
              <a:rPr lang="vi-VN" sz="2400" kern="0" dirty="0">
                <a:solidFill>
                  <a:schemeClr val="tx1"/>
                </a:solidFill>
                <a:latin typeface="+mn-lt"/>
                <a:cs typeface="Arial"/>
                <a:sym typeface="Arial"/>
              </a:rPr>
              <a:t>:</a:t>
            </a:r>
            <a:r>
              <a:rPr lang="vi-VN" sz="2400" b="1" kern="0" dirty="0">
                <a:solidFill>
                  <a:schemeClr val="tx1"/>
                </a:solidFill>
                <a:latin typeface="+mn-lt"/>
                <a:cs typeface="Arial"/>
                <a:sym typeface="Arial"/>
              </a:rPr>
              <a:t> </a:t>
            </a:r>
            <a:r>
              <a:rPr lang="vi-VN" sz="2400" kern="0" dirty="0">
                <a:solidFill>
                  <a:schemeClr val="tx1"/>
                </a:solidFill>
                <a:latin typeface="+mn-lt"/>
                <a:cs typeface="Arial"/>
                <a:sym typeface="Arial"/>
              </a:rPr>
              <a:t>Các từ in đậm trong đoạn thơ dưới đây được dùng với nghĩa gốc hay nghĩa chuyển? </a:t>
            </a:r>
          </a:p>
        </p:txBody>
      </p:sp>
      <p:grpSp>
        <p:nvGrpSpPr>
          <p:cNvPr id="20" name="Group 19">
            <a:extLst>
              <a:ext uri="{FF2B5EF4-FFF2-40B4-BE49-F238E27FC236}">
                <a16:creationId xmlns:a16="http://schemas.microsoft.com/office/drawing/2014/main" id="{2DEA7AED-812D-F53B-1B33-0C99147A9D3B}"/>
              </a:ext>
            </a:extLst>
          </p:cNvPr>
          <p:cNvGrpSpPr/>
          <p:nvPr/>
        </p:nvGrpSpPr>
        <p:grpSpPr>
          <a:xfrm>
            <a:off x="703027" y="2743796"/>
            <a:ext cx="4660588" cy="3891835"/>
            <a:chOff x="360671" y="2316603"/>
            <a:chExt cx="3699242" cy="3089060"/>
          </a:xfrm>
        </p:grpSpPr>
        <p:sp>
          <p:nvSpPr>
            <p:cNvPr id="21" name="Rectangle: Rounded Corners 16">
              <a:extLst>
                <a:ext uri="{FF2B5EF4-FFF2-40B4-BE49-F238E27FC236}">
                  <a16:creationId xmlns:a16="http://schemas.microsoft.com/office/drawing/2014/main" id="{0271E990-9A82-C184-8D9F-BEF34D5463DF}"/>
                </a:ext>
              </a:extLst>
            </p:cNvPr>
            <p:cNvSpPr/>
            <p:nvPr/>
          </p:nvSpPr>
          <p:spPr>
            <a:xfrm>
              <a:off x="360671" y="2356513"/>
              <a:ext cx="3699242" cy="3049150"/>
            </a:xfrm>
            <a:prstGeom prst="roundRect">
              <a:avLst>
                <a:gd name="adj" fmla="val 2488"/>
              </a:avLst>
            </a:prstGeom>
            <a:solidFill>
              <a:srgbClr val="FFFFFF"/>
            </a:solidFill>
            <a:ln w="25400" cap="flat" cmpd="sng" algn="ctr">
              <a:solidFill>
                <a:srgbClr val="0070C0"/>
              </a:solidFill>
              <a:prstDash val="solid"/>
            </a:ln>
            <a:effectLst/>
          </p:spPr>
          <p:txBody>
            <a:bodyPr rtlCol="0" anchor="ctr"/>
            <a:lstStyle/>
            <a:p>
              <a:pPr algn="ctr" defTabSz="1151961">
                <a:defRPr/>
              </a:pPr>
              <a:endParaRPr lang="en-US" sz="2400" kern="0">
                <a:solidFill>
                  <a:schemeClr val="tx1"/>
                </a:solidFill>
                <a:latin typeface="+mn-lt"/>
                <a:cs typeface="Arial"/>
                <a:sym typeface="Arial"/>
              </a:endParaRPr>
            </a:p>
          </p:txBody>
        </p:sp>
        <p:sp>
          <p:nvSpPr>
            <p:cNvPr id="22" name="TextBox 21">
              <a:extLst>
                <a:ext uri="{FF2B5EF4-FFF2-40B4-BE49-F238E27FC236}">
                  <a16:creationId xmlns:a16="http://schemas.microsoft.com/office/drawing/2014/main" id="{6FA45D93-12FA-4DA3-2C52-3F0B3CA6F4F3}"/>
                </a:ext>
              </a:extLst>
            </p:cNvPr>
            <p:cNvSpPr txBox="1"/>
            <p:nvPr/>
          </p:nvSpPr>
          <p:spPr>
            <a:xfrm>
              <a:off x="636062" y="2316603"/>
              <a:ext cx="3148459" cy="3089060"/>
            </a:xfrm>
            <a:prstGeom prst="rect">
              <a:avLst/>
            </a:prstGeom>
            <a:noFill/>
          </p:spPr>
          <p:txBody>
            <a:bodyPr wrap="square" rtlCol="0">
              <a:spAutoFit/>
            </a:bodyPr>
            <a:lstStyle/>
            <a:p>
              <a:pPr algn="just" defTabSz="1151961">
                <a:lnSpc>
                  <a:spcPct val="150000"/>
                </a:lnSpc>
                <a:defRPr/>
              </a:pPr>
              <a:r>
                <a:rPr lang="vi-VN" sz="2400" b="1" kern="0" dirty="0">
                  <a:solidFill>
                    <a:schemeClr val="tx1"/>
                  </a:solidFill>
                  <a:latin typeface="+mn-lt"/>
                  <a:cs typeface="Arial"/>
                  <a:sym typeface="Arial"/>
                </a:rPr>
                <a:t>Răng</a:t>
              </a:r>
              <a:r>
                <a:rPr lang="vi-VN" sz="2400" kern="0" dirty="0">
                  <a:solidFill>
                    <a:schemeClr val="tx1"/>
                  </a:solidFill>
                  <a:latin typeface="+mn-lt"/>
                  <a:cs typeface="Arial"/>
                  <a:sym typeface="Arial"/>
                </a:rPr>
                <a:t> của chiếc cào</a:t>
              </a:r>
            </a:p>
            <a:p>
              <a:pPr algn="just" defTabSz="1151961">
                <a:lnSpc>
                  <a:spcPct val="150000"/>
                </a:lnSpc>
                <a:defRPr/>
              </a:pPr>
              <a:r>
                <a:rPr lang="vi-VN" sz="2400" kern="0" dirty="0">
                  <a:solidFill>
                    <a:schemeClr val="tx1"/>
                  </a:solidFill>
                  <a:latin typeface="+mn-lt"/>
                  <a:cs typeface="Arial"/>
                  <a:sym typeface="Arial"/>
                </a:rPr>
                <a:t>Làm sao nhai được?</a:t>
              </a:r>
            </a:p>
            <a:p>
              <a:pPr algn="just" defTabSz="1151961">
                <a:lnSpc>
                  <a:spcPct val="150000"/>
                </a:lnSpc>
                <a:defRPr/>
              </a:pPr>
              <a:r>
                <a:rPr lang="vi-VN" sz="2400" b="1" kern="0" dirty="0">
                  <a:solidFill>
                    <a:schemeClr val="tx1"/>
                  </a:solidFill>
                  <a:latin typeface="+mn-lt"/>
                  <a:cs typeface="Arial"/>
                  <a:sym typeface="Arial"/>
                </a:rPr>
                <a:t>Mũi </a:t>
              </a:r>
              <a:r>
                <a:rPr lang="vi-VN" sz="2400" kern="0" dirty="0">
                  <a:solidFill>
                    <a:schemeClr val="tx1"/>
                  </a:solidFill>
                  <a:latin typeface="+mn-lt"/>
                  <a:cs typeface="Arial"/>
                  <a:sym typeface="Arial"/>
                </a:rPr>
                <a:t>thuyền rẽ nước</a:t>
              </a:r>
            </a:p>
            <a:p>
              <a:pPr algn="just" defTabSz="1151961">
                <a:lnSpc>
                  <a:spcPct val="150000"/>
                </a:lnSpc>
                <a:defRPr/>
              </a:pPr>
              <a:r>
                <a:rPr lang="vi-VN" sz="2400" kern="0" dirty="0">
                  <a:solidFill>
                    <a:schemeClr val="tx1"/>
                  </a:solidFill>
                  <a:latin typeface="+mn-lt"/>
                  <a:cs typeface="Arial"/>
                  <a:sym typeface="Arial"/>
                </a:rPr>
                <a:t>Thì ngửi cái gì?</a:t>
              </a:r>
            </a:p>
            <a:p>
              <a:pPr algn="just" defTabSz="1151961">
                <a:lnSpc>
                  <a:spcPct val="150000"/>
                </a:lnSpc>
                <a:defRPr/>
              </a:pPr>
              <a:r>
                <a:rPr lang="vi-VN" sz="2400" kern="0" dirty="0">
                  <a:solidFill>
                    <a:schemeClr val="tx1"/>
                  </a:solidFill>
                  <a:latin typeface="+mn-lt"/>
                  <a:cs typeface="Arial"/>
                  <a:sym typeface="Arial"/>
                </a:rPr>
                <a:t>Cái ấm không nghe</a:t>
              </a:r>
            </a:p>
            <a:p>
              <a:pPr algn="just" defTabSz="1151961">
                <a:lnSpc>
                  <a:spcPct val="150000"/>
                </a:lnSpc>
                <a:defRPr/>
              </a:pPr>
              <a:r>
                <a:rPr lang="vi-VN" sz="2400" kern="0" dirty="0">
                  <a:solidFill>
                    <a:schemeClr val="tx1"/>
                  </a:solidFill>
                  <a:latin typeface="+mn-lt"/>
                  <a:cs typeface="Arial"/>
                  <a:sym typeface="Arial"/>
                </a:rPr>
                <a:t>Sao</a:t>
              </a:r>
              <a:r>
                <a:rPr lang="vi-VN" sz="2400" b="1" kern="0" dirty="0">
                  <a:solidFill>
                    <a:schemeClr val="tx1"/>
                  </a:solidFill>
                  <a:latin typeface="+mn-lt"/>
                  <a:cs typeface="Arial"/>
                  <a:sym typeface="Arial"/>
                </a:rPr>
                <a:t> tai </a:t>
              </a:r>
              <a:r>
                <a:rPr lang="vi-VN" sz="2400" kern="0" dirty="0">
                  <a:solidFill>
                    <a:schemeClr val="tx1"/>
                  </a:solidFill>
                  <a:latin typeface="+mn-lt"/>
                  <a:cs typeface="Arial"/>
                  <a:sym typeface="Arial"/>
                </a:rPr>
                <a:t>lại mọc?</a:t>
              </a:r>
              <a:endParaRPr lang="en-US" sz="2400" kern="0" dirty="0">
                <a:solidFill>
                  <a:schemeClr val="tx1"/>
                </a:solidFill>
                <a:latin typeface="+mn-lt"/>
                <a:cs typeface="Arial"/>
                <a:sym typeface="Arial"/>
              </a:endParaRPr>
            </a:p>
            <a:p>
              <a:pPr algn="r" defTabSz="1151961">
                <a:lnSpc>
                  <a:spcPct val="150000"/>
                </a:lnSpc>
                <a:defRPr/>
              </a:pPr>
              <a:r>
                <a:rPr lang="en-US" sz="2400" kern="0" dirty="0">
                  <a:solidFill>
                    <a:schemeClr val="tx1"/>
                  </a:solidFill>
                  <a:latin typeface="+mn-lt"/>
                  <a:cs typeface="Arial"/>
                  <a:sym typeface="Arial"/>
                </a:rPr>
                <a:t>QUANG HUY</a:t>
              </a:r>
              <a:endParaRPr lang="vi-VN" sz="2400" kern="0" dirty="0">
                <a:solidFill>
                  <a:schemeClr val="tx1"/>
                </a:solidFill>
                <a:latin typeface="+mn-lt"/>
                <a:cs typeface="Arial"/>
                <a:sym typeface="Arial"/>
              </a:endParaRPr>
            </a:p>
          </p:txBody>
        </p:sp>
      </p:grpSp>
      <p:pic>
        <p:nvPicPr>
          <p:cNvPr id="26" name="Picture 25" descr="https://cdn-icons-png.flaticon.com/128/981/981221.png">
            <a:extLst>
              <a:ext uri="{FF2B5EF4-FFF2-40B4-BE49-F238E27FC236}">
                <a16:creationId xmlns:a16="http://schemas.microsoft.com/office/drawing/2014/main" id="{3F1ED17A-6229-EC95-DCE9-CFED21826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07973" y="4174652"/>
            <a:ext cx="1149589" cy="110403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Diagonal Corners Rounded 29">
            <a:extLst>
              <a:ext uri="{FF2B5EF4-FFF2-40B4-BE49-F238E27FC236}">
                <a16:creationId xmlns:a16="http://schemas.microsoft.com/office/drawing/2014/main" id="{89EF0B01-14C8-C56A-4050-46D532F2281E}"/>
              </a:ext>
            </a:extLst>
          </p:cNvPr>
          <p:cNvSpPr/>
          <p:nvPr/>
        </p:nvSpPr>
        <p:spPr>
          <a:xfrm>
            <a:off x="7283668" y="3206834"/>
            <a:ext cx="3892567" cy="3016042"/>
          </a:xfrm>
          <a:prstGeom prst="round2DiagRect">
            <a:avLst/>
          </a:prstGeom>
          <a:solidFill>
            <a:schemeClr val="accent1">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3922">
              <a:lnSpc>
                <a:spcPct val="150000"/>
              </a:lnSpc>
              <a:buClr>
                <a:srgbClr val="000000"/>
              </a:buClr>
              <a:defRPr/>
            </a:pPr>
            <a:r>
              <a:rPr lang="vi-VN" sz="2400" b="1" kern="0" dirty="0">
                <a:solidFill>
                  <a:schemeClr val="tx1"/>
                </a:solidFill>
                <a:latin typeface="+mn-lt"/>
                <a:cs typeface="Arial"/>
                <a:sym typeface="Arial"/>
              </a:rPr>
              <a:t>Các từ in đậm trong đoạn thơ được dùng với nghĩa chuyển. </a:t>
            </a:r>
            <a:endParaRPr lang="en-US" sz="2400" b="1" kern="0" dirty="0">
              <a:solidFill>
                <a:schemeClr val="tx1"/>
              </a:solidFill>
              <a:latin typeface="+mn-lt"/>
              <a:cs typeface="Arial"/>
              <a:sym typeface="Arial"/>
            </a:endParaRPr>
          </a:p>
        </p:txBody>
      </p:sp>
      <p:sp>
        <p:nvSpPr>
          <p:cNvPr id="3" name="TextBox 2">
            <a:extLst>
              <a:ext uri="{FF2B5EF4-FFF2-40B4-BE49-F238E27FC236}">
                <a16:creationId xmlns:a16="http://schemas.microsoft.com/office/drawing/2014/main" id="{7F7C049E-75F1-C73F-94D0-FC15FFD513F6}"/>
              </a:ext>
            </a:extLst>
          </p:cNvPr>
          <p:cNvSpPr txBox="1"/>
          <p:nvPr/>
        </p:nvSpPr>
        <p:spPr>
          <a:xfrm>
            <a:off x="3045822" y="1158230"/>
            <a:ext cx="6100354" cy="461665"/>
          </a:xfrm>
          <a:prstGeom prst="rect">
            <a:avLst/>
          </a:prstGeom>
          <a:noFill/>
        </p:spPr>
        <p:txBody>
          <a:bodyPr wrap="square">
            <a:spAutoFit/>
          </a:bodyPr>
          <a:lstStyle/>
          <a:p>
            <a:pPr algn="ctr">
              <a:defRPr/>
            </a:pPr>
            <a:r>
              <a:rPr lang="en-US" sz="2400" b="1" dirty="0" err="1">
                <a:solidFill>
                  <a:schemeClr val="tx1"/>
                </a:solidFill>
                <a:latin typeface="+mn-lt"/>
                <a:cs typeface="Arial" panose="020B0604020202020204" pitchFamily="34" charset="0"/>
                <a:sym typeface="Arial"/>
              </a:rPr>
              <a:t>Hoạt</a:t>
            </a:r>
            <a:r>
              <a:rPr lang="en-US" sz="2400" b="1" dirty="0">
                <a:solidFill>
                  <a:schemeClr val="tx1"/>
                </a:solidFill>
                <a:latin typeface="+mn-lt"/>
                <a:cs typeface="Arial" panose="020B0604020202020204" pitchFamily="34" charset="0"/>
                <a:sym typeface="Arial"/>
              </a:rPr>
              <a:t> </a:t>
            </a:r>
            <a:r>
              <a:rPr lang="en-US" sz="2400" b="1" dirty="0" err="1">
                <a:solidFill>
                  <a:schemeClr val="tx1"/>
                </a:solidFill>
                <a:latin typeface="+mn-lt"/>
                <a:cs typeface="Arial" panose="020B0604020202020204" pitchFamily="34" charset="0"/>
                <a:sym typeface="Arial"/>
              </a:rPr>
              <a:t>động</a:t>
            </a:r>
            <a:r>
              <a:rPr lang="en-US" sz="2400" b="1" dirty="0">
                <a:solidFill>
                  <a:schemeClr val="tx1"/>
                </a:solidFill>
                <a:latin typeface="+mn-lt"/>
                <a:cs typeface="Arial" panose="020B0604020202020204" pitchFamily="34" charset="0"/>
                <a:sym typeface="Arial"/>
              </a:rPr>
              <a:t> </a:t>
            </a:r>
            <a:r>
              <a:rPr lang="en-US" sz="2400" b="1" dirty="0" err="1">
                <a:solidFill>
                  <a:schemeClr val="tx1"/>
                </a:solidFill>
                <a:latin typeface="+mn-lt"/>
                <a:cs typeface="Arial" panose="020B0604020202020204" pitchFamily="34" charset="0"/>
                <a:sym typeface="Arial"/>
              </a:rPr>
              <a:t>nhóm</a:t>
            </a:r>
            <a:r>
              <a:rPr lang="en-US" sz="2400" b="1" dirty="0">
                <a:solidFill>
                  <a:schemeClr val="tx1"/>
                </a:solidFill>
                <a:latin typeface="+mn-lt"/>
                <a:cs typeface="Arial" panose="020B0604020202020204" pitchFamily="34" charset="0"/>
                <a:sym typeface="Arial"/>
              </a:rPr>
              <a:t> </a:t>
            </a:r>
            <a:r>
              <a:rPr lang="en-US" sz="2400" b="1" dirty="0" err="1">
                <a:solidFill>
                  <a:schemeClr val="tx1"/>
                </a:solidFill>
                <a:latin typeface="+mn-lt"/>
                <a:cs typeface="Arial" panose="020B0604020202020204" pitchFamily="34" charset="0"/>
                <a:sym typeface="Arial"/>
              </a:rPr>
              <a:t>đôi</a:t>
            </a:r>
            <a:endParaRPr lang="en-US" sz="2400" b="1" dirty="0">
              <a:solidFill>
                <a:schemeClr val="tx1"/>
              </a:solidFill>
              <a:latin typeface="+mn-lt"/>
              <a:cs typeface="Arial" panose="020B0604020202020204" pitchFamily="34" charset="0"/>
              <a:sym typeface="Arial"/>
            </a:endParaRPr>
          </a:p>
        </p:txBody>
      </p:sp>
    </p:spTree>
    <p:extLst>
      <p:ext uri="{BB962C8B-B14F-4D97-AF65-F5344CB8AC3E}">
        <p14:creationId xmlns:p14="http://schemas.microsoft.com/office/powerpoint/2010/main" val="50140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9D8E79-275C-B819-69FD-F62FD789DF1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6E6F32A-B96E-949E-45F4-243552052D48}"/>
              </a:ext>
            </a:extLst>
          </p:cNvPr>
          <p:cNvGrpSpPr/>
          <p:nvPr/>
        </p:nvGrpSpPr>
        <p:grpSpPr>
          <a:xfrm>
            <a:off x="966733" y="1969542"/>
            <a:ext cx="5697118" cy="3542578"/>
            <a:chOff x="995977" y="1101350"/>
            <a:chExt cx="4521965" cy="2811845"/>
          </a:xfrm>
        </p:grpSpPr>
        <p:grpSp>
          <p:nvGrpSpPr>
            <p:cNvPr id="7" name="Group 6">
              <a:extLst>
                <a:ext uri="{FF2B5EF4-FFF2-40B4-BE49-F238E27FC236}">
                  <a16:creationId xmlns:a16="http://schemas.microsoft.com/office/drawing/2014/main" id="{AB9453BF-AB97-FCDA-892B-3EFE53E6B025}"/>
                </a:ext>
              </a:extLst>
            </p:cNvPr>
            <p:cNvGrpSpPr/>
            <p:nvPr/>
          </p:nvGrpSpPr>
          <p:grpSpPr>
            <a:xfrm>
              <a:off x="995977" y="1366932"/>
              <a:ext cx="4521965" cy="2546263"/>
              <a:chOff x="773137" y="1722473"/>
              <a:chExt cx="4521965" cy="2546264"/>
            </a:xfrm>
          </p:grpSpPr>
          <p:sp>
            <p:nvSpPr>
              <p:cNvPr id="9" name="Folded Corner 22">
                <a:extLst>
                  <a:ext uri="{FF2B5EF4-FFF2-40B4-BE49-F238E27FC236}">
                    <a16:creationId xmlns:a16="http://schemas.microsoft.com/office/drawing/2014/main" id="{3044E2F8-59E3-223D-EC89-C734C77CBC0B}"/>
                  </a:ext>
                </a:extLst>
              </p:cNvPr>
              <p:cNvSpPr/>
              <p:nvPr/>
            </p:nvSpPr>
            <p:spPr>
              <a:xfrm>
                <a:off x="773137" y="1722473"/>
                <a:ext cx="4521965" cy="2546264"/>
              </a:xfrm>
              <a:prstGeom prst="foldedCorner">
                <a:avLst/>
              </a:prstGeom>
              <a:solidFill>
                <a:srgbClr val="FFFFFF"/>
              </a:solidFill>
              <a:ln w="12700" cap="flat" cmpd="sng" algn="ctr">
                <a:solidFill>
                  <a:schemeClr val="accent3">
                    <a:lumMod val="50000"/>
                  </a:schemeClr>
                </a:solidFill>
                <a:prstDash val="solid"/>
              </a:ln>
              <a:effectLst/>
            </p:spPr>
            <p:txBody>
              <a:bodyPr rtlCol="0" anchor="ctr"/>
              <a:lstStyle/>
              <a:p>
                <a:pPr algn="ctr" defTabSz="1151961">
                  <a:defRPr/>
                </a:pPr>
                <a:endParaRPr lang="en-US" sz="2400" kern="0">
                  <a:solidFill>
                    <a:srgbClr val="F8C865"/>
                  </a:solidFill>
                  <a:latin typeface="+mn-lt"/>
                  <a:cs typeface="Arial"/>
                  <a:sym typeface="Arial"/>
                </a:endParaRPr>
              </a:p>
            </p:txBody>
          </p:sp>
          <p:sp>
            <p:nvSpPr>
              <p:cNvPr id="10" name="TextBox 9">
                <a:extLst>
                  <a:ext uri="{FF2B5EF4-FFF2-40B4-BE49-F238E27FC236}">
                    <a16:creationId xmlns:a16="http://schemas.microsoft.com/office/drawing/2014/main" id="{1367E8CD-DDA9-FBAF-A381-2A3C6588B297}"/>
                  </a:ext>
                </a:extLst>
              </p:cNvPr>
              <p:cNvSpPr txBox="1"/>
              <p:nvPr/>
            </p:nvSpPr>
            <p:spPr>
              <a:xfrm>
                <a:off x="952349" y="2110658"/>
                <a:ext cx="4191713" cy="1769889"/>
              </a:xfrm>
              <a:prstGeom prst="rect">
                <a:avLst/>
              </a:prstGeom>
              <a:noFill/>
            </p:spPr>
            <p:txBody>
              <a:bodyPr wrap="square" rtlCol="0">
                <a:spAutoFit/>
              </a:bodyPr>
              <a:lstStyle/>
              <a:p>
                <a:pPr algn="just" defTabSz="1151961">
                  <a:lnSpc>
                    <a:spcPct val="150000"/>
                  </a:lnSpc>
                  <a:defRPr/>
                </a:pPr>
                <a:r>
                  <a:rPr lang="en-US" sz="2400" b="1" kern="0" dirty="0">
                    <a:solidFill>
                      <a:schemeClr val="tx1"/>
                    </a:solidFill>
                    <a:latin typeface="+mn-lt"/>
                    <a:cs typeface="Arial"/>
                    <a:sym typeface="Arial"/>
                  </a:rPr>
                  <a:t>B</a:t>
                </a:r>
                <a:r>
                  <a:rPr lang="en-US" sz="2400" b="1" kern="0" dirty="0" err="1">
                    <a:solidFill>
                      <a:schemeClr val="tx1"/>
                    </a:solidFill>
                    <a:latin typeface="+mn-lt"/>
                    <a:cs typeface="Arial"/>
                    <a:sym typeface="Arial"/>
                  </a:rPr>
                  <a:t>ài</a:t>
                </a:r>
                <a:r>
                  <a:rPr lang="en-US" sz="2400" b="1" kern="0" dirty="0">
                    <a:solidFill>
                      <a:schemeClr val="tx1"/>
                    </a:solidFill>
                    <a:latin typeface="+mn-lt"/>
                    <a:cs typeface="Arial"/>
                    <a:sym typeface="Arial"/>
                  </a:rPr>
                  <a:t> </a:t>
                </a:r>
                <a:r>
                  <a:rPr lang="en-US" sz="2400" b="1" kern="0" dirty="0" err="1">
                    <a:solidFill>
                      <a:schemeClr val="tx1"/>
                    </a:solidFill>
                    <a:latin typeface="+mn-lt"/>
                    <a:cs typeface="Arial"/>
                    <a:sym typeface="Arial"/>
                  </a:rPr>
                  <a:t>tập</a:t>
                </a:r>
                <a:r>
                  <a:rPr lang="en-US" sz="2400" b="1" kern="0" dirty="0">
                    <a:solidFill>
                      <a:schemeClr val="tx1"/>
                    </a:solidFill>
                    <a:latin typeface="+mn-lt"/>
                    <a:cs typeface="Arial"/>
                    <a:sym typeface="Arial"/>
                  </a:rPr>
                  <a:t> 3</a:t>
                </a:r>
                <a:r>
                  <a:rPr lang="vi-VN" sz="2400" kern="0" dirty="0">
                    <a:solidFill>
                      <a:schemeClr val="tx1"/>
                    </a:solidFill>
                    <a:latin typeface="+mn-lt"/>
                    <a:cs typeface="Arial"/>
                    <a:sym typeface="Arial"/>
                  </a:rPr>
                  <a:t>:</a:t>
                </a:r>
                <a:r>
                  <a:rPr lang="vi-VN" sz="2400" b="1" kern="0" dirty="0">
                    <a:solidFill>
                      <a:schemeClr val="tx1"/>
                    </a:solidFill>
                    <a:latin typeface="+mn-lt"/>
                    <a:cs typeface="Arial"/>
                    <a:sym typeface="Arial"/>
                  </a:rPr>
                  <a:t> </a:t>
                </a:r>
                <a:r>
                  <a:rPr lang="vi-VN" sz="2400" kern="0" dirty="0">
                    <a:solidFill>
                      <a:schemeClr val="tx1"/>
                    </a:solidFill>
                    <a:latin typeface="+mn-lt"/>
                    <a:cs typeface="Arial"/>
                    <a:sym typeface="Arial"/>
                  </a:rPr>
                  <a:t>Tra từ điển, tìm một từ đa nghĩa. Đặt 2 câu với từ đó: </a:t>
                </a:r>
                <a:endParaRPr lang="en-US" sz="2400" kern="0" dirty="0">
                  <a:solidFill>
                    <a:schemeClr val="tx1"/>
                  </a:solidFill>
                  <a:latin typeface="+mn-lt"/>
                  <a:cs typeface="Arial"/>
                  <a:sym typeface="Arial"/>
                </a:endParaRPr>
              </a:p>
              <a:p>
                <a:pPr algn="just" defTabSz="1151961">
                  <a:lnSpc>
                    <a:spcPct val="150000"/>
                  </a:lnSpc>
                  <a:defRPr/>
                </a:pPr>
                <a:r>
                  <a:rPr lang="vi-VN" sz="2400" kern="0" dirty="0">
                    <a:solidFill>
                      <a:schemeClr val="tx1"/>
                    </a:solidFill>
                    <a:latin typeface="+mn-lt"/>
                    <a:cs typeface="Arial"/>
                    <a:sym typeface="Arial"/>
                  </a:rPr>
                  <a:t>1 câu dùng từ theo nghĩa gốc, </a:t>
                </a:r>
                <a:endParaRPr lang="en-US" sz="2400" kern="0" dirty="0">
                  <a:solidFill>
                    <a:schemeClr val="tx1"/>
                  </a:solidFill>
                  <a:latin typeface="+mn-lt"/>
                  <a:cs typeface="Arial"/>
                  <a:sym typeface="Arial"/>
                </a:endParaRPr>
              </a:p>
              <a:p>
                <a:pPr algn="just" defTabSz="1151961">
                  <a:lnSpc>
                    <a:spcPct val="150000"/>
                  </a:lnSpc>
                  <a:defRPr/>
                </a:pPr>
                <a:r>
                  <a:rPr lang="vi-VN" sz="2400" kern="0" dirty="0">
                    <a:solidFill>
                      <a:schemeClr val="tx1"/>
                    </a:solidFill>
                    <a:latin typeface="+mn-lt"/>
                    <a:cs typeface="Arial"/>
                    <a:sym typeface="Arial"/>
                  </a:rPr>
                  <a:t>1 câu dùng từ theo nghĩa chuyển. </a:t>
                </a:r>
              </a:p>
            </p:txBody>
          </p:sp>
        </p:grpSp>
        <p:pic>
          <p:nvPicPr>
            <p:cNvPr id="6" name="Picture 5">
              <a:extLst>
                <a:ext uri="{FF2B5EF4-FFF2-40B4-BE49-F238E27FC236}">
                  <a16:creationId xmlns:a16="http://schemas.microsoft.com/office/drawing/2014/main" id="{7D4699FB-3AB6-78C9-951D-435953D78CD6}"/>
                </a:ext>
              </a:extLst>
            </p:cNvPr>
            <p:cNvPicPr>
              <a:picLocks noChangeAspect="1"/>
            </p:cNvPicPr>
            <p:nvPr/>
          </p:nvPicPr>
          <p:blipFill>
            <a:blip r:embed="rId3"/>
            <a:stretch>
              <a:fillRect/>
            </a:stretch>
          </p:blipFill>
          <p:spPr>
            <a:xfrm rot="21080147">
              <a:off x="3071657" y="1101350"/>
              <a:ext cx="398777" cy="398777"/>
            </a:xfrm>
            <a:prstGeom prst="rect">
              <a:avLst/>
            </a:prstGeom>
          </p:spPr>
        </p:pic>
      </p:grpSp>
      <p:pic>
        <p:nvPicPr>
          <p:cNvPr id="11" name="Picture 2">
            <a:extLst>
              <a:ext uri="{FF2B5EF4-FFF2-40B4-BE49-F238E27FC236}">
                <a16:creationId xmlns:a16="http://schemas.microsoft.com/office/drawing/2014/main" id="{1CBD4614-AEBD-2014-6866-51B801985B9E}"/>
              </a:ext>
            </a:extLst>
          </p:cNvPr>
          <p:cNvPicPr>
            <a:picLocks noChangeAspect="1"/>
          </p:cNvPicPr>
          <p:nvPr/>
        </p:nvPicPr>
        <p:blipFill>
          <a:blip r:embed="rId4"/>
          <a:srcRect/>
          <a:stretch>
            <a:fillRect/>
          </a:stretch>
        </p:blipFill>
        <p:spPr>
          <a:xfrm>
            <a:off x="7157801" y="2410205"/>
            <a:ext cx="3994466" cy="2995849"/>
          </a:xfrm>
          <a:prstGeom prst="rect">
            <a:avLst/>
          </a:prstGeom>
        </p:spPr>
      </p:pic>
    </p:spTree>
    <p:extLst>
      <p:ext uri="{BB962C8B-B14F-4D97-AF65-F5344CB8AC3E}">
        <p14:creationId xmlns:p14="http://schemas.microsoft.com/office/powerpoint/2010/main" val="280499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6795701-D04B-12F5-98E3-3105CB58047C}"/>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42878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65A0BA-B9E0-5244-6096-798A88C3743D}"/>
            </a:ext>
          </a:extLst>
        </p:cNvPr>
        <p:cNvGrpSpPr/>
        <p:nvPr/>
      </p:nvGrpSpPr>
      <p:grpSpPr>
        <a:xfrm>
          <a:off x="0" y="0"/>
          <a:ext cx="0" cy="0"/>
          <a:chOff x="0" y="0"/>
          <a:chExt cx="0" cy="0"/>
        </a:xfrm>
      </p:grpSpPr>
      <p:sp>
        <p:nvSpPr>
          <p:cNvPr id="5" name="AutoShape 5">
            <a:extLst>
              <a:ext uri="{FF2B5EF4-FFF2-40B4-BE49-F238E27FC236}">
                <a16:creationId xmlns:a16="http://schemas.microsoft.com/office/drawing/2014/main" id="{CAC42981-7756-0414-4084-428251013947}"/>
              </a:ext>
            </a:extLst>
          </p:cNvPr>
          <p:cNvSpPr/>
          <p:nvPr/>
        </p:nvSpPr>
        <p:spPr>
          <a:xfrm>
            <a:off x="1255148" y="2849082"/>
            <a:ext cx="9648000" cy="0"/>
          </a:xfrm>
          <a:prstGeom prst="line">
            <a:avLst/>
          </a:prstGeom>
          <a:ln w="133350" cap="rnd">
            <a:solidFill>
              <a:srgbClr val="1C0052"/>
            </a:solidFill>
            <a:prstDash val="sysDash"/>
            <a:headEnd type="none" w="sm" len="sm"/>
            <a:tailEnd type="none" w="sm" len="sm"/>
          </a:ln>
        </p:spPr>
      </p:sp>
      <p:grpSp>
        <p:nvGrpSpPr>
          <p:cNvPr id="6" name="Group 6">
            <a:extLst>
              <a:ext uri="{FF2B5EF4-FFF2-40B4-BE49-F238E27FC236}">
                <a16:creationId xmlns:a16="http://schemas.microsoft.com/office/drawing/2014/main" id="{99C1091B-8BB1-FA6D-EECE-13C0F0052A1D}"/>
              </a:ext>
            </a:extLst>
          </p:cNvPr>
          <p:cNvGrpSpPr/>
          <p:nvPr/>
        </p:nvGrpSpPr>
        <p:grpSpPr>
          <a:xfrm>
            <a:off x="2098069" y="2421715"/>
            <a:ext cx="841556" cy="786473"/>
            <a:chOff x="0" y="0"/>
            <a:chExt cx="1727423" cy="1614355"/>
          </a:xfrm>
        </p:grpSpPr>
        <p:sp>
          <p:nvSpPr>
            <p:cNvPr id="7" name="Freeform 7">
              <a:extLst>
                <a:ext uri="{FF2B5EF4-FFF2-40B4-BE49-F238E27FC236}">
                  <a16:creationId xmlns:a16="http://schemas.microsoft.com/office/drawing/2014/main" id="{D9CD0F0F-D5A9-BF2A-F24E-851C7824734C}"/>
                </a:ext>
              </a:extLst>
            </p:cNvPr>
            <p:cNvSpPr/>
            <p:nvPr/>
          </p:nvSpPr>
          <p:spPr>
            <a:xfrm>
              <a:off x="0" y="0"/>
              <a:ext cx="1727423" cy="1614355"/>
            </a:xfrm>
            <a:custGeom>
              <a:avLst/>
              <a:gdLst/>
              <a:ahLst/>
              <a:cxnLst/>
              <a:rect l="l" t="t" r="r" b="b"/>
              <a:pathLst>
                <a:path w="1727423" h="1614355">
                  <a:moveTo>
                    <a:pt x="0" y="0"/>
                  </a:moveTo>
                  <a:lnTo>
                    <a:pt x="1727423" y="0"/>
                  </a:lnTo>
                  <a:lnTo>
                    <a:pt x="1727423" y="1614355"/>
                  </a:lnTo>
                  <a:lnTo>
                    <a:pt x="0" y="16143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7">
              <a:extLst>
                <a:ext uri="{FF2B5EF4-FFF2-40B4-BE49-F238E27FC236}">
                  <a16:creationId xmlns:a16="http://schemas.microsoft.com/office/drawing/2014/main" id="{C9CE2F9E-27DF-E60E-E49F-882B1C453082}"/>
                </a:ext>
              </a:extLst>
            </p:cNvPr>
            <p:cNvSpPr txBox="1"/>
            <p:nvPr/>
          </p:nvSpPr>
          <p:spPr>
            <a:xfrm>
              <a:off x="73659" y="335687"/>
              <a:ext cx="1625753" cy="976067"/>
            </a:xfrm>
            <a:prstGeom prst="rect">
              <a:avLst/>
            </a:prstGeom>
          </p:spPr>
          <p:txBody>
            <a:bodyPr lIns="0" tIns="0" rIns="0" bIns="0" rtlCol="0" anchor="t">
              <a:spAutoFit/>
            </a:bodyPr>
            <a:lstStyle/>
            <a:p>
              <a:pPr algn="ctr">
                <a:lnSpc>
                  <a:spcPct val="150000"/>
                </a:lnSpc>
              </a:pPr>
              <a:endParaRPr sz="2400">
                <a:latin typeface="+mn-lt"/>
              </a:endParaRPr>
            </a:p>
          </p:txBody>
        </p:sp>
      </p:grpSp>
      <p:grpSp>
        <p:nvGrpSpPr>
          <p:cNvPr id="9" name="Group 9">
            <a:extLst>
              <a:ext uri="{FF2B5EF4-FFF2-40B4-BE49-F238E27FC236}">
                <a16:creationId xmlns:a16="http://schemas.microsoft.com/office/drawing/2014/main" id="{A5A95543-7A64-9928-2D5A-320B7E705329}"/>
              </a:ext>
            </a:extLst>
          </p:cNvPr>
          <p:cNvGrpSpPr/>
          <p:nvPr/>
        </p:nvGrpSpPr>
        <p:grpSpPr>
          <a:xfrm>
            <a:off x="5685794" y="2421714"/>
            <a:ext cx="841556" cy="786473"/>
            <a:chOff x="0" y="0"/>
            <a:chExt cx="1727423" cy="1614355"/>
          </a:xfrm>
        </p:grpSpPr>
        <p:sp>
          <p:nvSpPr>
            <p:cNvPr id="10" name="Freeform 10">
              <a:extLst>
                <a:ext uri="{FF2B5EF4-FFF2-40B4-BE49-F238E27FC236}">
                  <a16:creationId xmlns:a16="http://schemas.microsoft.com/office/drawing/2014/main" id="{C17595D0-E655-4AFC-6EEE-1C7D072B27AD}"/>
                </a:ext>
              </a:extLst>
            </p:cNvPr>
            <p:cNvSpPr/>
            <p:nvPr/>
          </p:nvSpPr>
          <p:spPr>
            <a:xfrm>
              <a:off x="0" y="0"/>
              <a:ext cx="1727423" cy="1614355"/>
            </a:xfrm>
            <a:custGeom>
              <a:avLst/>
              <a:gdLst/>
              <a:ahLst/>
              <a:cxnLst/>
              <a:rect l="l" t="t" r="r" b="b"/>
              <a:pathLst>
                <a:path w="1727423" h="1614355">
                  <a:moveTo>
                    <a:pt x="0" y="0"/>
                  </a:moveTo>
                  <a:lnTo>
                    <a:pt x="1727423" y="0"/>
                  </a:lnTo>
                  <a:lnTo>
                    <a:pt x="1727423" y="1614355"/>
                  </a:lnTo>
                  <a:lnTo>
                    <a:pt x="0" y="16143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TextBox 11">
              <a:extLst>
                <a:ext uri="{FF2B5EF4-FFF2-40B4-BE49-F238E27FC236}">
                  <a16:creationId xmlns:a16="http://schemas.microsoft.com/office/drawing/2014/main" id="{88E206E3-03CE-2B76-8EE8-7FF8F8DED24F}"/>
                </a:ext>
              </a:extLst>
            </p:cNvPr>
            <p:cNvSpPr txBox="1"/>
            <p:nvPr/>
          </p:nvSpPr>
          <p:spPr>
            <a:xfrm>
              <a:off x="73659" y="335687"/>
              <a:ext cx="1625753" cy="976067"/>
            </a:xfrm>
            <a:prstGeom prst="rect">
              <a:avLst/>
            </a:prstGeom>
          </p:spPr>
          <p:txBody>
            <a:bodyPr lIns="0" tIns="0" rIns="0" bIns="0" rtlCol="0" anchor="t">
              <a:spAutoFit/>
            </a:bodyPr>
            <a:lstStyle/>
            <a:p>
              <a:pPr algn="ctr">
                <a:lnSpc>
                  <a:spcPct val="150000"/>
                </a:lnSpc>
              </a:pPr>
              <a:endParaRPr sz="2400">
                <a:latin typeface="+mn-lt"/>
              </a:endParaRPr>
            </a:p>
          </p:txBody>
        </p:sp>
      </p:grpSp>
      <p:sp>
        <p:nvSpPr>
          <p:cNvPr id="12" name="Freeform 12">
            <a:extLst>
              <a:ext uri="{FF2B5EF4-FFF2-40B4-BE49-F238E27FC236}">
                <a16:creationId xmlns:a16="http://schemas.microsoft.com/office/drawing/2014/main" id="{800E6084-1F7E-2B4E-975E-8912DCF6A5A3}"/>
              </a:ext>
            </a:extLst>
          </p:cNvPr>
          <p:cNvSpPr/>
          <p:nvPr/>
        </p:nvSpPr>
        <p:spPr>
          <a:xfrm>
            <a:off x="9273519" y="2421714"/>
            <a:ext cx="841556" cy="786472"/>
          </a:xfrm>
          <a:custGeom>
            <a:avLst/>
            <a:gdLst/>
            <a:ahLst/>
            <a:cxnLst/>
            <a:rect l="l" t="t" r="r" b="b"/>
            <a:pathLst>
              <a:path w="1295567" h="1210766">
                <a:moveTo>
                  <a:pt x="0" y="0"/>
                </a:moveTo>
                <a:lnTo>
                  <a:pt x="1295567" y="0"/>
                </a:lnTo>
                <a:lnTo>
                  <a:pt x="1295567" y="1210766"/>
                </a:lnTo>
                <a:lnTo>
                  <a:pt x="0" y="12107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nSpc>
                <a:spcPct val="150000"/>
              </a:lnSpc>
            </a:pPr>
            <a:endParaRPr lang="en-VN" sz="2400" dirty="0">
              <a:latin typeface="+mn-lt"/>
            </a:endParaRPr>
          </a:p>
        </p:txBody>
      </p:sp>
      <p:sp>
        <p:nvSpPr>
          <p:cNvPr id="13" name="Freeform 15">
            <a:extLst>
              <a:ext uri="{FF2B5EF4-FFF2-40B4-BE49-F238E27FC236}">
                <a16:creationId xmlns:a16="http://schemas.microsoft.com/office/drawing/2014/main" id="{56B88D99-60BB-DBF8-AE07-3039CC1A9FC7}"/>
              </a:ext>
            </a:extLst>
          </p:cNvPr>
          <p:cNvSpPr/>
          <p:nvPr/>
        </p:nvSpPr>
        <p:spPr>
          <a:xfrm rot="1249026">
            <a:off x="5996026" y="2473163"/>
            <a:ext cx="197140" cy="673460"/>
          </a:xfrm>
          <a:custGeom>
            <a:avLst/>
            <a:gdLst/>
            <a:ahLst/>
            <a:cxnLst/>
            <a:rect l="l" t="t" r="r" b="b"/>
            <a:pathLst>
              <a:path w="303495" h="1036784">
                <a:moveTo>
                  <a:pt x="0" y="0"/>
                </a:moveTo>
                <a:lnTo>
                  <a:pt x="303495" y="0"/>
                </a:lnTo>
                <a:lnTo>
                  <a:pt x="303495" y="1036784"/>
                </a:lnTo>
                <a:lnTo>
                  <a:pt x="0" y="10367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6">
            <a:extLst>
              <a:ext uri="{FF2B5EF4-FFF2-40B4-BE49-F238E27FC236}">
                <a16:creationId xmlns:a16="http://schemas.microsoft.com/office/drawing/2014/main" id="{56602C6C-ADE2-26CC-19C3-A5271A175A6F}"/>
              </a:ext>
            </a:extLst>
          </p:cNvPr>
          <p:cNvSpPr/>
          <p:nvPr/>
        </p:nvSpPr>
        <p:spPr>
          <a:xfrm rot="1519253">
            <a:off x="2429708" y="2491543"/>
            <a:ext cx="178277" cy="636703"/>
          </a:xfrm>
          <a:custGeom>
            <a:avLst/>
            <a:gdLst/>
            <a:ahLst/>
            <a:cxnLst/>
            <a:rect l="l" t="t" r="r" b="b"/>
            <a:pathLst>
              <a:path w="274455" h="980197">
                <a:moveTo>
                  <a:pt x="0" y="0"/>
                </a:moveTo>
                <a:lnTo>
                  <a:pt x="274455" y="0"/>
                </a:lnTo>
                <a:lnTo>
                  <a:pt x="274455" y="980196"/>
                </a:lnTo>
                <a:lnTo>
                  <a:pt x="0" y="9801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7">
            <a:extLst>
              <a:ext uri="{FF2B5EF4-FFF2-40B4-BE49-F238E27FC236}">
                <a16:creationId xmlns:a16="http://schemas.microsoft.com/office/drawing/2014/main" id="{48ECD862-05BF-7F5F-F6AD-5365167218EC}"/>
              </a:ext>
            </a:extLst>
          </p:cNvPr>
          <p:cNvSpPr/>
          <p:nvPr/>
        </p:nvSpPr>
        <p:spPr>
          <a:xfrm rot="2228953">
            <a:off x="9520368" y="2484751"/>
            <a:ext cx="324160" cy="640316"/>
          </a:xfrm>
          <a:custGeom>
            <a:avLst/>
            <a:gdLst/>
            <a:ahLst/>
            <a:cxnLst/>
            <a:rect l="l" t="t" r="r" b="b"/>
            <a:pathLst>
              <a:path w="499041" h="985760">
                <a:moveTo>
                  <a:pt x="0" y="0"/>
                </a:moveTo>
                <a:lnTo>
                  <a:pt x="499042" y="0"/>
                </a:lnTo>
                <a:lnTo>
                  <a:pt x="499042" y="985760"/>
                </a:lnTo>
                <a:lnTo>
                  <a:pt x="0" y="985760"/>
                </a:lnTo>
                <a:lnTo>
                  <a:pt x="0" y="0"/>
                </a:lnTo>
                <a:close/>
              </a:path>
            </a:pathLst>
          </a:custGeom>
          <a:blipFill>
            <a:blip r:embed="rId13"/>
            <a:stretch>
              <a:fillRect/>
            </a:stretch>
          </a:blipFill>
        </p:spPr>
      </p:sp>
      <p:sp>
        <p:nvSpPr>
          <p:cNvPr id="16" name="TextBox 15">
            <a:extLst>
              <a:ext uri="{FF2B5EF4-FFF2-40B4-BE49-F238E27FC236}">
                <a16:creationId xmlns:a16="http://schemas.microsoft.com/office/drawing/2014/main" id="{AAF2B367-628E-2887-E34C-755225FA4252}"/>
              </a:ext>
            </a:extLst>
          </p:cNvPr>
          <p:cNvSpPr txBox="1"/>
          <p:nvPr/>
        </p:nvSpPr>
        <p:spPr>
          <a:xfrm>
            <a:off x="869836" y="3429000"/>
            <a:ext cx="3298019" cy="1121846"/>
          </a:xfrm>
          <a:prstGeom prst="rect">
            <a:avLst/>
          </a:prstGeom>
          <a:noFill/>
        </p:spPr>
        <p:txBody>
          <a:bodyPr wrap="square">
            <a:spAutoFit/>
          </a:bodyPr>
          <a:lstStyle/>
          <a:p>
            <a:pPr algn="ctr">
              <a:lnSpc>
                <a:spcPct val="150000"/>
              </a:lnSpc>
            </a:pPr>
            <a:r>
              <a:rPr lang="en-US" sz="2400" dirty="0" err="1">
                <a:solidFill>
                  <a:schemeClr val="tx1"/>
                </a:solidFill>
                <a:latin typeface="+mn-lt"/>
                <a:cs typeface="Arial" panose="020B0604020202020204" pitchFamily="34" charset="0"/>
              </a:rPr>
              <a:t>Lắng</a:t>
            </a:r>
            <a:r>
              <a:rPr lang="en-US" sz="2400" dirty="0">
                <a:solidFill>
                  <a:schemeClr val="tx1"/>
                </a:solidFill>
                <a:latin typeface="+mn-lt"/>
                <a:cs typeface="Arial" panose="020B0604020202020204" pitchFamily="34" charset="0"/>
              </a:rPr>
              <a:t> </a:t>
            </a:r>
            <a:r>
              <a:rPr lang="en-US" sz="2400" dirty="0" err="1">
                <a:solidFill>
                  <a:schemeClr val="tx1"/>
                </a:solidFill>
                <a:latin typeface="+mn-lt"/>
                <a:cs typeface="Arial" panose="020B0604020202020204" pitchFamily="34" charset="0"/>
              </a:rPr>
              <a:t>nghe</a:t>
            </a:r>
            <a:r>
              <a:rPr lang="en-US" sz="2400" dirty="0">
                <a:solidFill>
                  <a:schemeClr val="tx1"/>
                </a:solidFill>
                <a:latin typeface="+mn-lt"/>
                <a:cs typeface="Arial" panose="020B0604020202020204" pitchFamily="34" charset="0"/>
              </a:rPr>
              <a:t> GV </a:t>
            </a:r>
          </a:p>
          <a:p>
            <a:pPr algn="ctr">
              <a:lnSpc>
                <a:spcPct val="150000"/>
              </a:lnSpc>
            </a:pPr>
            <a:r>
              <a:rPr lang="vi-VN" sz="2400" dirty="0">
                <a:solidFill>
                  <a:schemeClr val="tx1"/>
                </a:solidFill>
                <a:latin typeface="+mn-lt"/>
                <a:cs typeface="Arial" panose="020B0604020202020204" pitchFamily="34" charset="0"/>
              </a:rPr>
              <a:t>nhận xét </a:t>
            </a:r>
            <a:r>
              <a:rPr lang="en-US" sz="2400" dirty="0" err="1">
                <a:solidFill>
                  <a:schemeClr val="tx1"/>
                </a:solidFill>
                <a:latin typeface="+mn-lt"/>
                <a:cs typeface="Arial" panose="020B0604020202020204" pitchFamily="34" charset="0"/>
              </a:rPr>
              <a:t>về</a:t>
            </a:r>
            <a:r>
              <a:rPr lang="en-US" sz="2400" dirty="0">
                <a:solidFill>
                  <a:schemeClr val="tx1"/>
                </a:solidFill>
                <a:latin typeface="+mn-lt"/>
                <a:cs typeface="Arial" panose="020B0604020202020204" pitchFamily="34" charset="0"/>
              </a:rPr>
              <a:t> </a:t>
            </a:r>
            <a:r>
              <a:rPr lang="vi-VN" sz="2400" dirty="0">
                <a:solidFill>
                  <a:schemeClr val="tx1"/>
                </a:solidFill>
                <a:latin typeface="+mn-lt"/>
                <a:cs typeface="Arial" panose="020B0604020202020204" pitchFamily="34" charset="0"/>
              </a:rPr>
              <a:t>tiết học</a:t>
            </a:r>
            <a:r>
              <a:rPr lang="en-US" sz="2400" dirty="0">
                <a:solidFill>
                  <a:schemeClr val="tx1"/>
                </a:solidFill>
                <a:latin typeface="+mn-lt"/>
                <a:cs typeface="Arial" panose="020B0604020202020204" pitchFamily="34" charset="0"/>
              </a:rPr>
              <a:t>.</a:t>
            </a:r>
            <a:endParaRPr lang="vi-VN" sz="2400" dirty="0">
              <a:solidFill>
                <a:schemeClr val="tx1"/>
              </a:solidFill>
              <a:latin typeface="+mn-lt"/>
              <a:cs typeface="Arial" panose="020B0604020202020204" pitchFamily="34" charset="0"/>
            </a:endParaRPr>
          </a:p>
        </p:txBody>
      </p:sp>
      <p:sp>
        <p:nvSpPr>
          <p:cNvPr id="17" name="TextBox 16">
            <a:extLst>
              <a:ext uri="{FF2B5EF4-FFF2-40B4-BE49-F238E27FC236}">
                <a16:creationId xmlns:a16="http://schemas.microsoft.com/office/drawing/2014/main" id="{A098B61C-E80E-7444-D6CE-52F88F01A823}"/>
              </a:ext>
            </a:extLst>
          </p:cNvPr>
          <p:cNvSpPr txBox="1"/>
          <p:nvPr/>
        </p:nvSpPr>
        <p:spPr>
          <a:xfrm>
            <a:off x="4211389" y="3421804"/>
            <a:ext cx="3766414" cy="2229841"/>
          </a:xfrm>
          <a:prstGeom prst="rect">
            <a:avLst/>
          </a:prstGeom>
          <a:noFill/>
        </p:spPr>
        <p:txBody>
          <a:bodyPr wrap="square">
            <a:spAutoFit/>
          </a:bodyPr>
          <a:lstStyle/>
          <a:p>
            <a:pPr algn="ctr">
              <a:lnSpc>
                <a:spcPct val="150000"/>
              </a:lnSpc>
            </a:pPr>
            <a:r>
              <a:rPr lang="vi-VN" sz="2400" dirty="0">
                <a:solidFill>
                  <a:schemeClr val="tx1"/>
                </a:solidFill>
                <a:latin typeface="+mn-lt"/>
                <a:cs typeface="Arial" panose="020B0604020202020204" pitchFamily="34" charset="0"/>
              </a:rPr>
              <a:t>Những </a:t>
            </a:r>
            <a:r>
              <a:rPr lang="en-US" sz="2400" dirty="0" err="1">
                <a:solidFill>
                  <a:schemeClr val="tx1"/>
                </a:solidFill>
                <a:latin typeface="+mn-lt"/>
                <a:cs typeface="Arial" panose="020B0604020202020204" pitchFamily="34" charset="0"/>
              </a:rPr>
              <a:t>bạn</a:t>
            </a:r>
            <a:r>
              <a:rPr lang="vi-VN" sz="2400" dirty="0">
                <a:solidFill>
                  <a:schemeClr val="tx1"/>
                </a:solidFill>
                <a:latin typeface="+mn-lt"/>
                <a:cs typeface="Arial" panose="020B0604020202020204" pitchFamily="34" charset="0"/>
              </a:rPr>
              <a:t> kiểm tra đọc thành tiếng chưa đạt chuẩn bị để kiểm tra lại vào buổi sau.</a:t>
            </a:r>
            <a:endParaRPr lang="en-US" sz="2400" dirty="0">
              <a:solidFill>
                <a:schemeClr val="tx1"/>
              </a:solidFill>
              <a:latin typeface="+mn-lt"/>
              <a:cs typeface="Arial" panose="020B0604020202020204" pitchFamily="34" charset="0"/>
            </a:endParaRPr>
          </a:p>
        </p:txBody>
      </p:sp>
      <p:sp>
        <p:nvSpPr>
          <p:cNvPr id="18" name="TextBox 17">
            <a:extLst>
              <a:ext uri="{FF2B5EF4-FFF2-40B4-BE49-F238E27FC236}">
                <a16:creationId xmlns:a16="http://schemas.microsoft.com/office/drawing/2014/main" id="{25761376-DEEA-DF4E-4DEA-8BBB3823741C}"/>
              </a:ext>
            </a:extLst>
          </p:cNvPr>
          <p:cNvSpPr txBox="1"/>
          <p:nvPr/>
        </p:nvSpPr>
        <p:spPr>
          <a:xfrm>
            <a:off x="7854763" y="3421804"/>
            <a:ext cx="3655370" cy="573234"/>
          </a:xfrm>
          <a:prstGeom prst="rect">
            <a:avLst/>
          </a:prstGeom>
          <a:noFill/>
        </p:spPr>
        <p:txBody>
          <a:bodyPr wrap="square">
            <a:spAutoFit/>
          </a:bodyPr>
          <a:lstStyle/>
          <a:p>
            <a:pPr algn="ctr">
              <a:lnSpc>
                <a:spcPct val="150000"/>
              </a:lnSpc>
            </a:pPr>
            <a:r>
              <a:rPr lang="en-US" sz="2400" dirty="0">
                <a:solidFill>
                  <a:schemeClr val="tx1"/>
                </a:solidFill>
                <a:latin typeface="+mn-lt"/>
                <a:cs typeface="Arial" panose="020B0604020202020204" pitchFamily="34" charset="0"/>
              </a:rPr>
              <a:t>Hoàn </a:t>
            </a:r>
            <a:r>
              <a:rPr lang="en-US" sz="2400" dirty="0" err="1">
                <a:solidFill>
                  <a:schemeClr val="tx1"/>
                </a:solidFill>
                <a:latin typeface="+mn-lt"/>
                <a:cs typeface="Arial" panose="020B0604020202020204" pitchFamily="34" charset="0"/>
              </a:rPr>
              <a:t>thiện</a:t>
            </a:r>
            <a:r>
              <a:rPr lang="en-US" sz="2400"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Bài</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tập</a:t>
            </a:r>
            <a:r>
              <a:rPr lang="en-US" sz="2400" b="1" dirty="0">
                <a:solidFill>
                  <a:schemeClr val="tx1"/>
                </a:solidFill>
                <a:latin typeface="+mn-lt"/>
                <a:cs typeface="Arial" panose="020B0604020202020204" pitchFamily="34" charset="0"/>
              </a:rPr>
              <a:t> 3</a:t>
            </a:r>
            <a:r>
              <a:rPr lang="en-US" sz="2400" dirty="0">
                <a:solidFill>
                  <a:schemeClr val="tx1"/>
                </a:solidFill>
                <a:latin typeface="+mn-lt"/>
                <a:cs typeface="Arial" panose="020B0604020202020204" pitchFamily="34" charset="0"/>
              </a:rPr>
              <a:t>.</a:t>
            </a:r>
            <a:endParaRPr lang="en-US" sz="24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439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5679EF5E-0BF9-B58B-97DA-BCD03405A495}"/>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323CC10-6F62-3275-6452-C01B94DD6DB0}"/>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10">
            <a:extLst>
              <a:ext uri="{FF2B5EF4-FFF2-40B4-BE49-F238E27FC236}">
                <a16:creationId xmlns:a16="http://schemas.microsoft.com/office/drawing/2014/main" id="{C2672E8E-D686-AC40-7CE1-3F5AE9E76727}"/>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4"/>
            <a:extLst>
              <a:ext uri="{FF2B5EF4-FFF2-40B4-BE49-F238E27FC236}">
                <a16:creationId xmlns:a16="http://schemas.microsoft.com/office/drawing/2014/main" id="{A6EFE63C-5144-A551-AF11-811E4F76CB3B}"/>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6" name="TextBox 5">
            <a:extLst>
              <a:ext uri="{FF2B5EF4-FFF2-40B4-BE49-F238E27FC236}">
                <a16:creationId xmlns:a16="http://schemas.microsoft.com/office/drawing/2014/main" id="{BD1661CB-0C9C-A039-5244-5C3B8D257B5B}"/>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11E9543E-39AA-839E-6DB6-6AF4D6E68A3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316514-A938-3685-9475-1E0ABD71A6A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35432-3923-A218-D229-6C73B339BF8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1273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Line Callout 1 (Border and Accent Bar) 3">
            <a:extLst>
              <a:ext uri="{FF2B5EF4-FFF2-40B4-BE49-F238E27FC236}">
                <a16:creationId xmlns:a16="http://schemas.microsoft.com/office/drawing/2014/main" id="{7FCD15D0-3F1F-8F0D-9A3F-6BA9ACA433B5}"/>
              </a:ext>
            </a:extLst>
          </p:cNvPr>
          <p:cNvSpPr/>
          <p:nvPr/>
        </p:nvSpPr>
        <p:spPr>
          <a:xfrm>
            <a:off x="983862" y="1668109"/>
            <a:ext cx="10224276" cy="1339848"/>
          </a:xfrm>
          <a:prstGeom prst="roundRect">
            <a:avLst/>
          </a:prstGeom>
          <a:solidFill>
            <a:schemeClr val="accent2">
              <a:lumMod val="20000"/>
              <a:lumOff val="8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5981">
              <a:lnSpc>
                <a:spcPct val="150000"/>
              </a:lnSpc>
              <a:defRPr/>
            </a:pPr>
            <a:r>
              <a:rPr lang="en-US" sz="2400" dirty="0" err="1">
                <a:solidFill>
                  <a:srgbClr val="1F497D">
                    <a:lumMod val="50000"/>
                  </a:srgbClr>
                </a:solidFill>
                <a:cs typeface="Arial" panose="020B0604020202020204" pitchFamily="34" charset="0"/>
              </a:rPr>
              <a:t>Xem</a:t>
            </a:r>
            <a:r>
              <a:rPr lang="en-US" sz="2400" dirty="0">
                <a:solidFill>
                  <a:srgbClr val="1F497D">
                    <a:lumMod val="50000"/>
                  </a:srgbClr>
                </a:solidFill>
                <a:cs typeface="Arial" panose="020B0604020202020204" pitchFamily="34" charset="0"/>
              </a:rPr>
              <a:t> video </a:t>
            </a:r>
            <a:r>
              <a:rPr lang="en-US" sz="2400" dirty="0" err="1">
                <a:solidFill>
                  <a:srgbClr val="1F497D">
                    <a:lumMod val="50000"/>
                  </a:srgbClr>
                </a:solidFill>
                <a:cs typeface="Arial" panose="020B0604020202020204" pitchFamily="34" charset="0"/>
              </a:rPr>
              <a:t>dưới</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đây</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và</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trình</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bày</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suy</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nghĩ</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của</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em</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về</a:t>
            </a:r>
            <a:endParaRPr lang="en-US" sz="2400" dirty="0">
              <a:solidFill>
                <a:srgbClr val="1F497D">
                  <a:lumMod val="50000"/>
                </a:srgbClr>
              </a:solidFill>
              <a:cs typeface="Arial" panose="020B0604020202020204" pitchFamily="34" charset="0"/>
            </a:endParaRPr>
          </a:p>
          <a:p>
            <a:pPr algn="ctr" defTabSz="575981">
              <a:lnSpc>
                <a:spcPct val="150000"/>
              </a:lnSpc>
              <a:defRPr/>
            </a:pPr>
            <a:r>
              <a:rPr lang="en-US" sz="2400" dirty="0">
                <a:solidFill>
                  <a:srgbClr val="1F497D">
                    <a:lumMod val="50000"/>
                  </a:srgbClr>
                </a:solidFill>
                <a:cs typeface="Arial" panose="020B0604020202020204" pitchFamily="34" charset="0"/>
              </a:rPr>
              <a:t>“</a:t>
            </a:r>
            <a:r>
              <a:rPr lang="en-US" sz="2400" dirty="0" err="1">
                <a:solidFill>
                  <a:srgbClr val="1F497D">
                    <a:lumMod val="50000"/>
                  </a:srgbClr>
                </a:solidFill>
                <a:cs typeface="Arial" panose="020B0604020202020204" pitchFamily="34" charset="0"/>
              </a:rPr>
              <a:t>những</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người</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bạn</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thân</a:t>
            </a:r>
            <a:r>
              <a:rPr lang="en-US" sz="2400" dirty="0">
                <a:solidFill>
                  <a:srgbClr val="1F497D">
                    <a:lumMod val="50000"/>
                  </a:srgbClr>
                </a:solidFill>
                <a:cs typeface="Arial" panose="020B0604020202020204" pitchFamily="34" charset="0"/>
              </a:rPr>
              <a:t> </a:t>
            </a:r>
            <a:r>
              <a:rPr lang="en-US" sz="2400" dirty="0" err="1">
                <a:solidFill>
                  <a:srgbClr val="1F497D">
                    <a:lumMod val="50000"/>
                  </a:srgbClr>
                </a:solidFill>
                <a:cs typeface="Arial" panose="020B0604020202020204" pitchFamily="34" charset="0"/>
              </a:rPr>
              <a:t>thiết</a:t>
            </a:r>
            <a:r>
              <a:rPr lang="en-US" sz="2400" dirty="0">
                <a:solidFill>
                  <a:srgbClr val="1F497D">
                    <a:lumMod val="50000"/>
                  </a:srgbClr>
                </a:solidFill>
                <a:cs typeface="Arial" panose="020B0604020202020204" pitchFamily="34" charset="0"/>
              </a:rPr>
              <a:t>”</a:t>
            </a:r>
          </a:p>
        </p:txBody>
      </p:sp>
      <p:pic>
        <p:nvPicPr>
          <p:cNvPr id="3" name="videoplayback (1)">
            <a:hlinkClick r:id="" action="ppaction://media"/>
            <a:extLst>
              <a:ext uri="{FF2B5EF4-FFF2-40B4-BE49-F238E27FC236}">
                <a16:creationId xmlns:a16="http://schemas.microsoft.com/office/drawing/2014/main" id="{AF02E2C9-0D39-51F3-5416-3F5D551268E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41018" y="3157703"/>
            <a:ext cx="6309963" cy="3549354"/>
          </a:xfrm>
          <a:prstGeom prst="rect">
            <a:avLst/>
          </a:prstGeom>
        </p:spPr>
      </p:pic>
    </p:spTree>
    <p:extLst>
      <p:ext uri="{BB962C8B-B14F-4D97-AF65-F5344CB8AC3E}">
        <p14:creationId xmlns:p14="http://schemas.microsoft.com/office/powerpoint/2010/main" val="23281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fullScrn="1">
              <p:cMediaNode vol="80000">
                <p:cTn id="12"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3894AD6-B1D4-D7EA-8743-8D5E097280A5}"/>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204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77281B-811A-E024-A7A7-84F3A4D4EF5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061E8C5-DDD4-09A1-2420-01C230731E65}"/>
              </a:ext>
            </a:extLst>
          </p:cNvPr>
          <p:cNvGrpSpPr/>
          <p:nvPr/>
        </p:nvGrpSpPr>
        <p:grpSpPr>
          <a:xfrm>
            <a:off x="-683353" y="3642858"/>
            <a:ext cx="13323576" cy="3215141"/>
            <a:chOff x="-1525057" y="5414742"/>
            <a:chExt cx="21761045" cy="5251206"/>
          </a:xfrm>
        </p:grpSpPr>
        <p:sp>
          <p:nvSpPr>
            <p:cNvPr id="5" name="Freeform 3">
              <a:extLst>
                <a:ext uri="{FF2B5EF4-FFF2-40B4-BE49-F238E27FC236}">
                  <a16:creationId xmlns:a16="http://schemas.microsoft.com/office/drawing/2014/main" id="{B20557DB-AA5B-1B2B-6FB3-25FD716B5408}"/>
                </a:ext>
              </a:extLst>
            </p:cNvPr>
            <p:cNvSpPr/>
            <p:nvPr/>
          </p:nvSpPr>
          <p:spPr>
            <a:xfrm>
              <a:off x="-1525057" y="8961331"/>
              <a:ext cx="21761045" cy="1704617"/>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3"/>
              <a:stretch>
                <a:fillRect/>
              </a:stretch>
            </a:blipFill>
          </p:spPr>
        </p:sp>
        <p:sp>
          <p:nvSpPr>
            <p:cNvPr id="6" name="Freeform 6">
              <a:extLst>
                <a:ext uri="{FF2B5EF4-FFF2-40B4-BE49-F238E27FC236}">
                  <a16:creationId xmlns:a16="http://schemas.microsoft.com/office/drawing/2014/main" id="{A3B7505F-1D25-B9D7-6AEB-ED0EFF28C8A2}"/>
                </a:ext>
              </a:extLst>
            </p:cNvPr>
            <p:cNvSpPr/>
            <p:nvPr/>
          </p:nvSpPr>
          <p:spPr>
            <a:xfrm rot="21234535">
              <a:off x="439118" y="5414742"/>
              <a:ext cx="4624132" cy="481054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4"/>
              <a:stretch>
                <a:fillRect/>
              </a:stretch>
            </a:blipFill>
          </p:spPr>
        </p:sp>
        <p:sp>
          <p:nvSpPr>
            <p:cNvPr id="7" name="Freeform 10">
              <a:extLst>
                <a:ext uri="{FF2B5EF4-FFF2-40B4-BE49-F238E27FC236}">
                  <a16:creationId xmlns:a16="http://schemas.microsoft.com/office/drawing/2014/main" id="{C80983CB-D939-3540-B93A-3EF8AC95C8D8}"/>
                </a:ext>
              </a:extLst>
            </p:cNvPr>
            <p:cNvSpPr/>
            <p:nvPr/>
          </p:nvSpPr>
          <p:spPr>
            <a:xfrm>
              <a:off x="5305421" y="7820012"/>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8" name="Freeform 4">
            <a:extLst>
              <a:ext uri="{FF2B5EF4-FFF2-40B4-BE49-F238E27FC236}">
                <a16:creationId xmlns:a16="http://schemas.microsoft.com/office/drawing/2014/main" id="{5770CC4E-2734-6A6E-D690-0FE97A68BE51}"/>
              </a:ext>
            </a:extLst>
          </p:cNvPr>
          <p:cNvSpPr/>
          <p:nvPr/>
        </p:nvSpPr>
        <p:spPr>
          <a:xfrm flipH="1">
            <a:off x="8115500" y="4321766"/>
            <a:ext cx="3014054" cy="2014393"/>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20">
            <a:extLst>
              <a:ext uri="{FF2B5EF4-FFF2-40B4-BE49-F238E27FC236}">
                <a16:creationId xmlns:a16="http://schemas.microsoft.com/office/drawing/2014/main" id="{16A20A8C-249D-4CE2-9489-81E8E007F206}"/>
              </a:ext>
            </a:extLst>
          </p:cNvPr>
          <p:cNvSpPr txBox="1"/>
          <p:nvPr/>
        </p:nvSpPr>
        <p:spPr>
          <a:xfrm>
            <a:off x="1934850" y="1587230"/>
            <a:ext cx="8322299" cy="2385140"/>
          </a:xfrm>
          <a:prstGeom prst="rect">
            <a:avLst/>
          </a:prstGeom>
        </p:spPr>
        <p:txBody>
          <a:bodyPr wrap="square" lIns="0" tIns="0" rIns="0" bIns="0" rtlCol="0" anchor="t">
            <a:spAutoFit/>
          </a:bodyPr>
          <a:lstStyle/>
          <a:p>
            <a:pPr algn="ctr">
              <a:lnSpc>
                <a:spcPct val="150000"/>
              </a:lnSpc>
            </a:pPr>
            <a:r>
              <a:rPr lang="vi-VN" sz="3600" b="1" dirty="0">
                <a:solidFill>
                  <a:srgbClr val="C00000"/>
                </a:solidFill>
                <a:latin typeface="+mn-lt"/>
                <a:ea typeface="Calibri" panose="020F0502020204030204" pitchFamily="34" charset="0"/>
                <a:cs typeface="Arial" panose="020B0604020202020204" pitchFamily="34" charset="0"/>
              </a:rPr>
              <a:t>Hoạt động 1: </a:t>
            </a:r>
          </a:p>
          <a:p>
            <a:pPr algn="ctr">
              <a:lnSpc>
                <a:spcPct val="150000"/>
              </a:lnSpc>
            </a:pPr>
            <a:r>
              <a:rPr lang="vi-VN" sz="3600" b="1" dirty="0">
                <a:solidFill>
                  <a:schemeClr val="tx1"/>
                </a:solidFill>
                <a:latin typeface="+mn-lt"/>
                <a:ea typeface="Calibri" panose="020F0502020204030204" pitchFamily="34" charset="0"/>
                <a:cs typeface="Arial" panose="020B0604020202020204" pitchFamily="34" charset="0"/>
              </a:rPr>
              <a:t>Đánh giá kĩ năng đọc thành tiếng, học thuộc lòng</a:t>
            </a:r>
          </a:p>
        </p:txBody>
      </p:sp>
    </p:spTree>
    <p:extLst>
      <p:ext uri="{BB962C8B-B14F-4D97-AF65-F5344CB8AC3E}">
        <p14:creationId xmlns:p14="http://schemas.microsoft.com/office/powerpoint/2010/main" val="57756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7323E6-5B71-7913-00B3-EBFC0F187412}"/>
            </a:ext>
          </a:extLst>
        </p:cNvPr>
        <p:cNvGrpSpPr/>
        <p:nvPr/>
      </p:nvGrpSpPr>
      <p:grpSpPr>
        <a:xfrm>
          <a:off x="0" y="0"/>
          <a:ext cx="0" cy="0"/>
          <a:chOff x="0" y="0"/>
          <a:chExt cx="0" cy="0"/>
        </a:xfrm>
      </p:grpSpPr>
      <p:sp>
        <p:nvSpPr>
          <p:cNvPr id="13" name="Line Callout 1 (Border and Accent Bar) 3">
            <a:extLst>
              <a:ext uri="{FF2B5EF4-FFF2-40B4-BE49-F238E27FC236}">
                <a16:creationId xmlns:a16="http://schemas.microsoft.com/office/drawing/2014/main" id="{6744E911-9728-C56B-BBF2-4D77A96634B6}"/>
              </a:ext>
            </a:extLst>
          </p:cNvPr>
          <p:cNvSpPr/>
          <p:nvPr/>
        </p:nvSpPr>
        <p:spPr>
          <a:xfrm>
            <a:off x="1018473" y="2236668"/>
            <a:ext cx="3613674" cy="1873443"/>
          </a:xfrm>
          <a:prstGeom prst="roundRect">
            <a:avLst/>
          </a:prstGeom>
          <a:solidFill>
            <a:schemeClr val="accent6">
              <a:lumMod val="20000"/>
              <a:lumOff val="8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cs typeface="Arial" panose="020B0604020202020204" pitchFamily="34" charset="0"/>
              </a:rPr>
              <a:t>Các</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em</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thực</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hiện</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những</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yêu</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cầu</a:t>
            </a:r>
            <a:r>
              <a:rPr lang="en-US" sz="2400" b="1" dirty="0">
                <a:solidFill>
                  <a:schemeClr val="tx1"/>
                </a:solidFill>
                <a:cs typeface="Arial" panose="020B0604020202020204" pitchFamily="34" charset="0"/>
              </a:rPr>
              <a:t> </a:t>
            </a:r>
            <a:r>
              <a:rPr lang="en-US" sz="2400" b="1" dirty="0" err="1">
                <a:solidFill>
                  <a:schemeClr val="tx1"/>
                </a:solidFill>
                <a:cs typeface="Arial" panose="020B0604020202020204" pitchFamily="34" charset="0"/>
              </a:rPr>
              <a:t>sau</a:t>
            </a:r>
            <a:r>
              <a:rPr lang="en-US" sz="2400" b="1" dirty="0">
                <a:solidFill>
                  <a:schemeClr val="tx1"/>
                </a:solidFill>
                <a:cs typeface="Arial" panose="020B0604020202020204" pitchFamily="34" charset="0"/>
              </a:rPr>
              <a:t>:</a:t>
            </a:r>
          </a:p>
        </p:txBody>
      </p:sp>
      <p:sp>
        <p:nvSpPr>
          <p:cNvPr id="14" name="Speech Bubble: Rectangle with Corners Rounded 24">
            <a:extLst>
              <a:ext uri="{FF2B5EF4-FFF2-40B4-BE49-F238E27FC236}">
                <a16:creationId xmlns:a16="http://schemas.microsoft.com/office/drawing/2014/main" id="{91AD6791-B8C3-A917-D1F7-2554E433353E}"/>
              </a:ext>
            </a:extLst>
          </p:cNvPr>
          <p:cNvSpPr/>
          <p:nvPr/>
        </p:nvSpPr>
        <p:spPr>
          <a:xfrm>
            <a:off x="5520369" y="4526372"/>
            <a:ext cx="5616152" cy="1873444"/>
          </a:xfrm>
          <a:prstGeom prst="wedgeRoundRectCallout">
            <a:avLst>
              <a:gd name="adj1" fmla="val -56517"/>
              <a:gd name="adj2" fmla="val -39239"/>
              <a:gd name="adj3" fmla="val 16667"/>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cs typeface="Arial" panose="020B0604020202020204" pitchFamily="34" charset="0"/>
              </a:rPr>
              <a:t>HS đọc đoạn, bài văn, trả lời </a:t>
            </a:r>
            <a:endParaRPr lang="en-US" sz="2400" dirty="0">
              <a:solidFill>
                <a:schemeClr val="tx1"/>
              </a:solidFill>
              <a:cs typeface="Arial" panose="020B0604020202020204" pitchFamily="34" charset="0"/>
            </a:endParaRPr>
          </a:p>
          <a:p>
            <a:pPr algn="ctr">
              <a:lnSpc>
                <a:spcPct val="150000"/>
              </a:lnSpc>
            </a:pPr>
            <a:r>
              <a:rPr lang="en-US" sz="2400" dirty="0" err="1">
                <a:solidFill>
                  <a:schemeClr val="tx1"/>
                </a:solidFill>
                <a:cs typeface="Arial" panose="020B0604020202020204" pitchFamily="34" charset="0"/>
              </a:rPr>
              <a:t>câu</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hỏi</a:t>
            </a:r>
            <a:r>
              <a:rPr lang="en-US" sz="2400" dirty="0">
                <a:solidFill>
                  <a:schemeClr val="tx1"/>
                </a:solidFill>
                <a:cs typeface="Arial" panose="020B0604020202020204" pitchFamily="34" charset="0"/>
              </a:rPr>
              <a:t> </a:t>
            </a:r>
            <a:r>
              <a:rPr lang="vi-VN" sz="2400" dirty="0">
                <a:solidFill>
                  <a:schemeClr val="tx1"/>
                </a:solidFill>
                <a:cs typeface="Arial" panose="020B0604020202020204" pitchFamily="34" charset="0"/>
              </a:rPr>
              <a:t>đọc hiểu.</a:t>
            </a:r>
          </a:p>
        </p:txBody>
      </p:sp>
      <p:sp>
        <p:nvSpPr>
          <p:cNvPr id="15" name="Speech Bubble: Rectangle with Corners Rounded 26">
            <a:extLst>
              <a:ext uri="{FF2B5EF4-FFF2-40B4-BE49-F238E27FC236}">
                <a16:creationId xmlns:a16="http://schemas.microsoft.com/office/drawing/2014/main" id="{85B6DE00-9CD3-143F-0424-98EF4F570946}"/>
              </a:ext>
            </a:extLst>
          </p:cNvPr>
          <p:cNvSpPr/>
          <p:nvPr/>
        </p:nvSpPr>
        <p:spPr>
          <a:xfrm>
            <a:off x="5520369" y="2236668"/>
            <a:ext cx="5616152" cy="1873444"/>
          </a:xfrm>
          <a:prstGeom prst="wedgeRoundRectCallout">
            <a:avLst>
              <a:gd name="adj1" fmla="val -55543"/>
              <a:gd name="adj2" fmla="val 47680"/>
              <a:gd name="adj3" fmla="val 16667"/>
            </a:avLst>
          </a:prstGeom>
          <a:solidFill>
            <a:schemeClr val="bg1"/>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cs typeface="Arial" panose="020B0604020202020204" pitchFamily="34" charset="0"/>
              </a:rPr>
              <a:t>Từng HS lên bốc thăm để chọn đoạn, bài đọc hoặc đọc thuộc lòng, kèm </a:t>
            </a:r>
            <a:r>
              <a:rPr lang="en-US" sz="2400" dirty="0" err="1">
                <a:solidFill>
                  <a:schemeClr val="tx1"/>
                </a:solidFill>
                <a:cs typeface="Arial" panose="020B0604020202020204" pitchFamily="34" charset="0"/>
              </a:rPr>
              <a:t>câu</a:t>
            </a:r>
            <a:r>
              <a:rPr lang="en-US" sz="2400" dirty="0">
                <a:solidFill>
                  <a:schemeClr val="tx1"/>
                </a:solidFill>
                <a:cs typeface="Arial" panose="020B0604020202020204" pitchFamily="34" charset="0"/>
              </a:rPr>
              <a:t> </a:t>
            </a:r>
            <a:r>
              <a:rPr lang="en-US" sz="2400" dirty="0" err="1">
                <a:solidFill>
                  <a:schemeClr val="tx1"/>
                </a:solidFill>
                <a:cs typeface="Arial" panose="020B0604020202020204" pitchFamily="34" charset="0"/>
              </a:rPr>
              <a:t>hỏi</a:t>
            </a:r>
            <a:r>
              <a:rPr lang="en-US" sz="2400" dirty="0">
                <a:solidFill>
                  <a:schemeClr val="tx1"/>
                </a:solidFill>
                <a:cs typeface="Arial" panose="020B0604020202020204" pitchFamily="34" charset="0"/>
              </a:rPr>
              <a:t> </a:t>
            </a:r>
            <a:r>
              <a:rPr lang="vi-VN" sz="2400" dirty="0">
                <a:solidFill>
                  <a:schemeClr val="tx1"/>
                </a:solidFill>
                <a:cs typeface="Arial" panose="020B0604020202020204" pitchFamily="34" charset="0"/>
              </a:rPr>
              <a:t>đọc hiểu.</a:t>
            </a:r>
          </a:p>
        </p:txBody>
      </p:sp>
      <p:sp>
        <p:nvSpPr>
          <p:cNvPr id="17" name="TextBox 16">
            <a:extLst>
              <a:ext uri="{FF2B5EF4-FFF2-40B4-BE49-F238E27FC236}">
                <a16:creationId xmlns:a16="http://schemas.microsoft.com/office/drawing/2014/main" id="{C1F8F729-FD15-259A-419A-D360A1544314}"/>
              </a:ext>
            </a:extLst>
          </p:cNvPr>
          <p:cNvSpPr txBox="1"/>
          <p:nvPr/>
        </p:nvSpPr>
        <p:spPr>
          <a:xfrm>
            <a:off x="3048000" y="1473862"/>
            <a:ext cx="6096000" cy="461665"/>
          </a:xfrm>
          <a:prstGeom prst="rect">
            <a:avLst/>
          </a:prstGeom>
          <a:noFill/>
        </p:spPr>
        <p:txBody>
          <a:bodyPr wrap="square">
            <a:spAutoFit/>
          </a:bodyPr>
          <a:lstStyle/>
          <a:p>
            <a:pPr algn="ctr" defTabSz="575981">
              <a:defRPr/>
            </a:pPr>
            <a:r>
              <a:rPr lang="en-US" sz="2400" b="1" dirty="0">
                <a:solidFill>
                  <a:schemeClr val="tx1"/>
                </a:solidFill>
                <a:latin typeface="+mn-lt"/>
                <a:ea typeface="Calibri" panose="020F0502020204030204" pitchFamily="34" charset="0"/>
                <a:cs typeface="Arial" panose="020B0604020202020204" pitchFamily="34" charset="0"/>
              </a:rPr>
              <a:t>HOẠT ĐỘNG CẢ LỚP</a:t>
            </a:r>
          </a:p>
        </p:txBody>
      </p:sp>
      <p:pic>
        <p:nvPicPr>
          <p:cNvPr id="18" name="Picture 17" descr="A picture containing vector graphics&#10;&#10;Description automatically generated">
            <a:extLst>
              <a:ext uri="{FF2B5EF4-FFF2-40B4-BE49-F238E27FC236}">
                <a16:creationId xmlns:a16="http://schemas.microsoft.com/office/drawing/2014/main" id="{17BC9491-62F0-B6A7-3CB1-3D4517160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717" y="4204501"/>
            <a:ext cx="2517185" cy="2517185"/>
          </a:xfrm>
          <a:prstGeom prst="rect">
            <a:avLst/>
          </a:prstGeom>
        </p:spPr>
      </p:pic>
    </p:spTree>
    <p:extLst>
      <p:ext uri="{BB962C8B-B14F-4D97-AF65-F5344CB8AC3E}">
        <p14:creationId xmlns:p14="http://schemas.microsoft.com/office/powerpoint/2010/main" val="404291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DE80DD-1782-7AE6-ED7B-0B34F4BBAB03}"/>
            </a:ext>
          </a:extLst>
        </p:cNvPr>
        <p:cNvGrpSpPr/>
        <p:nvPr/>
      </p:nvGrpSpPr>
      <p:grpSpPr>
        <a:xfrm>
          <a:off x="0" y="0"/>
          <a:ext cx="0" cy="0"/>
          <a:chOff x="0" y="0"/>
          <a:chExt cx="0" cy="0"/>
        </a:xfrm>
      </p:grpSpPr>
      <p:sp>
        <p:nvSpPr>
          <p:cNvPr id="2" name="TextBox 20">
            <a:extLst>
              <a:ext uri="{FF2B5EF4-FFF2-40B4-BE49-F238E27FC236}">
                <a16:creationId xmlns:a16="http://schemas.microsoft.com/office/drawing/2014/main" id="{C99391F5-CD84-2375-2EDB-B34D856623CF}"/>
              </a:ext>
            </a:extLst>
          </p:cNvPr>
          <p:cNvSpPr txBox="1"/>
          <p:nvPr/>
        </p:nvSpPr>
        <p:spPr>
          <a:xfrm>
            <a:off x="2742242" y="1944674"/>
            <a:ext cx="6707516" cy="1855251"/>
          </a:xfrm>
          <a:prstGeom prst="rect">
            <a:avLst/>
          </a:prstGeom>
        </p:spPr>
        <p:txBody>
          <a:bodyPr wrap="square" lIns="0" tIns="0" rIns="0" bIns="0" rtlCol="0" anchor="t">
            <a:spAutoFit/>
          </a:bodyPr>
          <a:lstStyle/>
          <a:p>
            <a:pPr lvl="0" algn="ctr">
              <a:lnSpc>
                <a:spcPct val="150000"/>
              </a:lnSpc>
            </a:pPr>
            <a:r>
              <a:rPr lang="vi-VN" sz="4283" b="1" dirty="0">
                <a:solidFill>
                  <a:srgbClr val="C00000"/>
                </a:solidFill>
                <a:latin typeface="+mn-lt"/>
                <a:ea typeface="Calibri" panose="020F0502020204030204" pitchFamily="34" charset="0"/>
                <a:cs typeface="Arial" panose="020B0604020202020204" pitchFamily="34" charset="0"/>
              </a:rPr>
              <a:t>Hoạt động 2: </a:t>
            </a:r>
            <a:endParaRPr lang="en-US" sz="4283" b="1" dirty="0">
              <a:solidFill>
                <a:srgbClr val="C00000"/>
              </a:solidFill>
              <a:latin typeface="+mn-lt"/>
              <a:ea typeface="Calibri" panose="020F0502020204030204" pitchFamily="34" charset="0"/>
              <a:cs typeface="Arial" panose="020B0604020202020204" pitchFamily="34" charset="0"/>
            </a:endParaRPr>
          </a:p>
          <a:p>
            <a:pPr lvl="0" algn="ctr">
              <a:lnSpc>
                <a:spcPct val="150000"/>
              </a:lnSpc>
            </a:pPr>
            <a:r>
              <a:rPr lang="vi-VN" sz="4283" b="1" dirty="0">
                <a:solidFill>
                  <a:schemeClr val="tx1"/>
                </a:solidFill>
                <a:latin typeface="+mn-lt"/>
                <a:ea typeface="Calibri" panose="020F0502020204030204" pitchFamily="34" charset="0"/>
                <a:cs typeface="Arial" panose="020B0604020202020204" pitchFamily="34" charset="0"/>
              </a:rPr>
              <a:t>Luyện từ và câu </a:t>
            </a:r>
          </a:p>
        </p:txBody>
      </p:sp>
      <p:grpSp>
        <p:nvGrpSpPr>
          <p:cNvPr id="6" name="Group 5">
            <a:extLst>
              <a:ext uri="{FF2B5EF4-FFF2-40B4-BE49-F238E27FC236}">
                <a16:creationId xmlns:a16="http://schemas.microsoft.com/office/drawing/2014/main" id="{C9090BB4-190A-B29E-FEAD-A4677205A263}"/>
              </a:ext>
            </a:extLst>
          </p:cNvPr>
          <p:cNvGrpSpPr/>
          <p:nvPr/>
        </p:nvGrpSpPr>
        <p:grpSpPr>
          <a:xfrm>
            <a:off x="-683353" y="3282087"/>
            <a:ext cx="13323576" cy="3575913"/>
            <a:chOff x="-1525057" y="4825503"/>
            <a:chExt cx="21761045" cy="5840445"/>
          </a:xfrm>
        </p:grpSpPr>
        <p:sp>
          <p:nvSpPr>
            <p:cNvPr id="3" name="Freeform 3">
              <a:extLst>
                <a:ext uri="{FF2B5EF4-FFF2-40B4-BE49-F238E27FC236}">
                  <a16:creationId xmlns:a16="http://schemas.microsoft.com/office/drawing/2014/main" id="{2D1ACC0C-E472-3182-5F18-1D99284DC483}"/>
                </a:ext>
              </a:extLst>
            </p:cNvPr>
            <p:cNvSpPr/>
            <p:nvPr/>
          </p:nvSpPr>
          <p:spPr>
            <a:xfrm>
              <a:off x="-1525057" y="8961331"/>
              <a:ext cx="21761045" cy="1704617"/>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3"/>
              <a:stretch>
                <a:fillRect/>
              </a:stretch>
            </a:blipFill>
          </p:spPr>
        </p:sp>
        <p:sp>
          <p:nvSpPr>
            <p:cNvPr id="4" name="Freeform 6">
              <a:extLst>
                <a:ext uri="{FF2B5EF4-FFF2-40B4-BE49-F238E27FC236}">
                  <a16:creationId xmlns:a16="http://schemas.microsoft.com/office/drawing/2014/main" id="{534AB755-F6FA-69E1-7EC3-7B88D985C82F}"/>
                </a:ext>
              </a:extLst>
            </p:cNvPr>
            <p:cNvSpPr/>
            <p:nvPr/>
          </p:nvSpPr>
          <p:spPr>
            <a:xfrm rot="21234535">
              <a:off x="508462" y="4825503"/>
              <a:ext cx="4895565" cy="5092915"/>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4"/>
              <a:stretch>
                <a:fillRect/>
              </a:stretch>
            </a:blipFill>
          </p:spPr>
        </p:sp>
        <p:sp>
          <p:nvSpPr>
            <p:cNvPr id="5" name="Freeform 10">
              <a:extLst>
                <a:ext uri="{FF2B5EF4-FFF2-40B4-BE49-F238E27FC236}">
                  <a16:creationId xmlns:a16="http://schemas.microsoft.com/office/drawing/2014/main" id="{47A1A425-59EF-9AE2-CF1C-936D05BFDE9F}"/>
                </a:ext>
              </a:extLst>
            </p:cNvPr>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7" name="Freeform 4">
            <a:extLst>
              <a:ext uri="{FF2B5EF4-FFF2-40B4-BE49-F238E27FC236}">
                <a16:creationId xmlns:a16="http://schemas.microsoft.com/office/drawing/2014/main" id="{BC6960E3-07A4-D666-F6B0-E1C89C7031A3}"/>
              </a:ext>
            </a:extLst>
          </p:cNvPr>
          <p:cNvSpPr/>
          <p:nvPr/>
        </p:nvSpPr>
        <p:spPr>
          <a:xfrm flipH="1">
            <a:off x="8115500" y="4321766"/>
            <a:ext cx="3014054" cy="2014393"/>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13635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909D46-2D84-FB4E-55CA-37C03EFAB973}"/>
            </a:ext>
          </a:extLst>
        </p:cNvPr>
        <p:cNvGrpSpPr/>
        <p:nvPr/>
      </p:nvGrpSpPr>
      <p:grpSpPr>
        <a:xfrm>
          <a:off x="0" y="0"/>
          <a:ext cx="0" cy="0"/>
          <a:chOff x="0" y="0"/>
          <a:chExt cx="0" cy="0"/>
        </a:xfrm>
      </p:grpSpPr>
      <p:sp>
        <p:nvSpPr>
          <p:cNvPr id="5" name="Rectangle: Rounded Corners 11">
            <a:extLst>
              <a:ext uri="{FF2B5EF4-FFF2-40B4-BE49-F238E27FC236}">
                <a16:creationId xmlns:a16="http://schemas.microsoft.com/office/drawing/2014/main" id="{04C9B26C-033C-E9C4-A0BF-190506A2EE13}"/>
              </a:ext>
            </a:extLst>
          </p:cNvPr>
          <p:cNvSpPr/>
          <p:nvPr/>
        </p:nvSpPr>
        <p:spPr>
          <a:xfrm>
            <a:off x="995926" y="2808516"/>
            <a:ext cx="10309875" cy="3903180"/>
          </a:xfrm>
          <a:prstGeom prst="roundRect">
            <a:avLst>
              <a:gd name="adj" fmla="val 5285"/>
            </a:avLst>
          </a:prstGeom>
          <a:solidFill>
            <a:srgbClr val="FFF5D5"/>
          </a:solidFill>
          <a:ln w="19050" cap="flat" cmpd="sng" algn="ctr">
            <a:solidFill>
              <a:schemeClr val="accent4"/>
            </a:solidFill>
            <a:prstDash val="sysDash"/>
          </a:ln>
          <a:effectLst/>
        </p:spPr>
        <p:txBody>
          <a:bodyPr rtlCol="0" anchor="ctr"/>
          <a:lstStyle/>
          <a:p>
            <a:pPr algn="just" defTabSz="1151961">
              <a:lnSpc>
                <a:spcPct val="150000"/>
              </a:lnSpc>
              <a:defRPr/>
            </a:pPr>
            <a:r>
              <a:rPr lang="vi-VN" sz="2400" kern="0" dirty="0">
                <a:solidFill>
                  <a:schemeClr val="tx1"/>
                </a:solidFill>
                <a:latin typeface="+mn-lt"/>
                <a:cs typeface="Arial"/>
                <a:sym typeface="Arial"/>
              </a:rPr>
              <a:t>a</a:t>
            </a: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a:sym typeface="Arial"/>
              </a:rPr>
              <a:t> Trước trận thi đấu với lớp 5A, đội trưởng Tùng tập trung cả đội lại và nói:</a:t>
            </a:r>
          </a:p>
          <a:p>
            <a:pPr algn="just" defTabSz="1151961">
              <a:lnSpc>
                <a:spcPct val="150000"/>
              </a:lnSpc>
              <a:defRPr/>
            </a:pPr>
            <a:r>
              <a:rPr lang="vi-VN" sz="2400" kern="0" dirty="0">
                <a:solidFill>
                  <a:schemeClr val="tx1"/>
                </a:solidFill>
                <a:latin typeface="+mn-lt"/>
                <a:cs typeface="Arial"/>
                <a:sym typeface="Arial"/>
              </a:rPr>
              <a:t>− Lớp 5A có một cầu thủ mới từ nơi khác chuyển về, đó là một </a:t>
            </a:r>
            <a:r>
              <a:rPr lang="vi-VN" sz="2400" b="1" kern="0" dirty="0">
                <a:solidFill>
                  <a:schemeClr val="tx1"/>
                </a:solidFill>
                <a:latin typeface="+mn-lt"/>
                <a:cs typeface="Arial"/>
                <a:sym typeface="Arial"/>
              </a:rPr>
              <a:t>tiền đạo</a:t>
            </a:r>
            <a:r>
              <a:rPr lang="vi-VN" sz="2400" kern="0" dirty="0">
                <a:solidFill>
                  <a:schemeClr val="tx1"/>
                </a:solidFill>
                <a:latin typeface="+mn-lt"/>
                <a:cs typeface="Arial"/>
                <a:sym typeface="Arial"/>
              </a:rPr>
              <a:t> chất lượng mà hậu vệ không dễ gì ngăn chặn được.</a:t>
            </a:r>
          </a:p>
          <a:p>
            <a:pPr algn="just" defTabSz="1151961">
              <a:lnSpc>
                <a:spcPct val="150000"/>
              </a:lnSpc>
              <a:defRPr/>
            </a:pPr>
            <a:r>
              <a:rPr lang="vi-VN" sz="2400" kern="0" dirty="0">
                <a:solidFill>
                  <a:schemeClr val="tx1"/>
                </a:solidFill>
                <a:latin typeface="+mn-lt"/>
                <a:cs typeface="Arial"/>
                <a:sym typeface="Arial"/>
              </a:rPr>
              <a:t>Quay sang </a:t>
            </a:r>
            <a:r>
              <a:rPr lang="vi-VN" sz="2400" b="1" kern="0" dirty="0">
                <a:solidFill>
                  <a:schemeClr val="tx1"/>
                </a:solidFill>
                <a:latin typeface="+mn-lt"/>
                <a:cs typeface="Arial"/>
                <a:sym typeface="Arial"/>
              </a:rPr>
              <a:t>thủ môn</a:t>
            </a:r>
            <a:r>
              <a:rPr lang="vi-VN" sz="2400" kern="0" dirty="0">
                <a:solidFill>
                  <a:schemeClr val="tx1"/>
                </a:solidFill>
                <a:latin typeface="+mn-lt"/>
                <a:cs typeface="Arial"/>
                <a:sym typeface="Arial"/>
              </a:rPr>
              <a:t>, Tùng nói tiếp:</a:t>
            </a:r>
          </a:p>
          <a:p>
            <a:pPr algn="just" defTabSz="1151961">
              <a:lnSpc>
                <a:spcPct val="150000"/>
              </a:lnSpc>
              <a:defRPr/>
            </a:pPr>
            <a:r>
              <a:rPr lang="vi-VN" sz="2400" kern="0" dirty="0">
                <a:solidFill>
                  <a:schemeClr val="tx1"/>
                </a:solidFill>
                <a:latin typeface="+mn-lt"/>
                <a:cs typeface="Arial"/>
                <a:sym typeface="Arial"/>
              </a:rPr>
              <a:t>− Cậu là thủ thành của đội, phải hết sức chú ý chân sút ấy nhé.</a:t>
            </a:r>
            <a:endParaRPr lang="en-US" sz="2400" kern="0" dirty="0">
              <a:solidFill>
                <a:schemeClr val="tx1"/>
              </a:solidFill>
              <a:latin typeface="+mn-lt"/>
              <a:cs typeface="Arial"/>
              <a:sym typeface="Arial"/>
            </a:endParaRPr>
          </a:p>
          <a:p>
            <a:pPr algn="r" defTabSz="1151961">
              <a:lnSpc>
                <a:spcPct val="150000"/>
              </a:lnSpc>
              <a:defRPr/>
            </a:pPr>
            <a:r>
              <a:rPr lang="en-US" sz="2400" dirty="0">
                <a:solidFill>
                  <a:schemeClr val="tx1"/>
                </a:solidFill>
                <a:latin typeface="+mn-lt"/>
              </a:rPr>
              <a:t>LỘC HÀ</a:t>
            </a:r>
            <a:endParaRPr lang="vi-VN" sz="2400" kern="0" dirty="0">
              <a:solidFill>
                <a:schemeClr val="tx1"/>
              </a:solidFill>
              <a:latin typeface="+mn-lt"/>
              <a:cs typeface="Arial"/>
              <a:sym typeface="Arial"/>
            </a:endParaRPr>
          </a:p>
        </p:txBody>
      </p:sp>
      <p:grpSp>
        <p:nvGrpSpPr>
          <p:cNvPr id="7" name="Group 6">
            <a:extLst>
              <a:ext uri="{FF2B5EF4-FFF2-40B4-BE49-F238E27FC236}">
                <a16:creationId xmlns:a16="http://schemas.microsoft.com/office/drawing/2014/main" id="{BD23274E-3AF6-DB56-5D0E-796916B0AB52}"/>
              </a:ext>
            </a:extLst>
          </p:cNvPr>
          <p:cNvGrpSpPr/>
          <p:nvPr/>
        </p:nvGrpSpPr>
        <p:grpSpPr>
          <a:xfrm>
            <a:off x="995926" y="1514363"/>
            <a:ext cx="10309875" cy="1121846"/>
            <a:chOff x="445494" y="1207750"/>
            <a:chExt cx="8095586" cy="890441"/>
          </a:xfrm>
        </p:grpSpPr>
        <p:sp>
          <p:nvSpPr>
            <p:cNvPr id="8" name="TextBox 7">
              <a:extLst>
                <a:ext uri="{FF2B5EF4-FFF2-40B4-BE49-F238E27FC236}">
                  <a16:creationId xmlns:a16="http://schemas.microsoft.com/office/drawing/2014/main" id="{BCC58AE5-FC26-900F-E06F-D6FB6E0B82D6}"/>
                </a:ext>
              </a:extLst>
            </p:cNvPr>
            <p:cNvSpPr txBox="1"/>
            <p:nvPr/>
          </p:nvSpPr>
          <p:spPr>
            <a:xfrm>
              <a:off x="1028451" y="1207750"/>
              <a:ext cx="7512629" cy="890441"/>
            </a:xfrm>
            <a:prstGeom prst="rect">
              <a:avLst/>
            </a:prstGeom>
            <a:noFill/>
          </p:spPr>
          <p:txBody>
            <a:bodyPr wrap="square">
              <a:spAutoFit/>
            </a:bodyPr>
            <a:lstStyle/>
            <a:p>
              <a:pPr algn="just" defTabSz="1151961">
                <a:lnSpc>
                  <a:spcPct val="150000"/>
                </a:lnSpc>
                <a:defRPr/>
              </a:pPr>
              <a:r>
                <a:rPr lang="en-US" sz="2400" b="1" kern="0" dirty="0" err="1">
                  <a:solidFill>
                    <a:schemeClr val="tx1"/>
                  </a:solidFill>
                  <a:latin typeface="+mn-lt"/>
                  <a:cs typeface="Arial" panose="020B0604020202020204" pitchFamily="34" charset="0"/>
                  <a:sym typeface="Arial"/>
                </a:rPr>
                <a:t>Bài</a:t>
              </a:r>
              <a:r>
                <a:rPr lang="en-US" sz="2400" b="1" kern="0" dirty="0">
                  <a:solidFill>
                    <a:schemeClr val="tx1"/>
                  </a:solidFill>
                  <a:latin typeface="+mn-lt"/>
                  <a:cs typeface="Arial" panose="020B0604020202020204" pitchFamily="34" charset="0"/>
                  <a:sym typeface="Arial"/>
                </a:rPr>
                <a:t> </a:t>
              </a:r>
              <a:r>
                <a:rPr lang="en-US" sz="2400" b="1" kern="0" dirty="0" err="1">
                  <a:solidFill>
                    <a:schemeClr val="tx1"/>
                  </a:solidFill>
                  <a:latin typeface="+mn-lt"/>
                  <a:cs typeface="Arial" panose="020B0604020202020204" pitchFamily="34" charset="0"/>
                  <a:sym typeface="Arial"/>
                </a:rPr>
                <a:t>tập</a:t>
              </a:r>
              <a:r>
                <a:rPr lang="en-US" sz="2400" b="1" kern="0" dirty="0">
                  <a:solidFill>
                    <a:schemeClr val="tx1"/>
                  </a:solidFill>
                  <a:latin typeface="+mn-lt"/>
                  <a:cs typeface="Arial" panose="020B0604020202020204" pitchFamily="34" charset="0"/>
                  <a:sym typeface="Arial"/>
                </a:rPr>
                <a:t> 1: </a:t>
              </a:r>
              <a:r>
                <a:rPr lang="en-US" sz="2400" kern="0" dirty="0" err="1">
                  <a:solidFill>
                    <a:schemeClr val="tx1"/>
                  </a:solidFill>
                  <a:latin typeface="+mn-lt"/>
                  <a:cs typeface="Arial" panose="020B0604020202020204" pitchFamily="34" charset="0"/>
                  <a:sym typeface="Arial"/>
                </a:rPr>
                <a:t>Tìm</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trong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các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đoạn</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văn</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sau</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những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từ</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đồng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với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mỗi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từ</a:t>
              </a:r>
              <a:r>
                <a:rPr lang="en-US" sz="2400" kern="0" dirty="0">
                  <a:solidFill>
                    <a:schemeClr val="tx1"/>
                  </a:solidFill>
                  <a:latin typeface="+mn-lt"/>
                  <a:cs typeface="Arial" panose="020B0604020202020204" pitchFamily="34" charset="0"/>
                  <a:sym typeface="Arial"/>
                </a:rPr>
                <a:t> in </a:t>
              </a:r>
              <a:r>
                <a:rPr lang="en-US" sz="2400" kern="0" dirty="0" err="1">
                  <a:solidFill>
                    <a:schemeClr val="tx1"/>
                  </a:solidFill>
                  <a:latin typeface="+mn-lt"/>
                  <a:cs typeface="Arial" panose="020B0604020202020204" pitchFamily="34" charset="0"/>
                  <a:sym typeface="Arial"/>
                </a:rPr>
                <a:t>đậm</a:t>
              </a:r>
              <a:r>
                <a:rPr lang="en-US" sz="2400" kern="0" dirty="0">
                  <a:solidFill>
                    <a:schemeClr val="tx1"/>
                  </a:solidFill>
                  <a:latin typeface="+mn-lt"/>
                  <a:cs typeface="Arial" panose="020B0604020202020204" pitchFamily="34" charset="0"/>
                  <a:sym typeface="Arial"/>
                </a:rPr>
                <a:t>: </a:t>
              </a:r>
            </a:p>
          </p:txBody>
        </p:sp>
        <p:sp>
          <p:nvSpPr>
            <p:cNvPr id="9" name="Freeform 2">
              <a:extLst>
                <a:ext uri="{FF2B5EF4-FFF2-40B4-BE49-F238E27FC236}">
                  <a16:creationId xmlns:a16="http://schemas.microsoft.com/office/drawing/2014/main" id="{3D63B60F-D4D1-4F8F-7C32-248D157B5A97}"/>
                </a:ext>
              </a:extLst>
            </p:cNvPr>
            <p:cNvSpPr/>
            <p:nvPr/>
          </p:nvSpPr>
          <p:spPr>
            <a:xfrm>
              <a:off x="445494" y="1407638"/>
              <a:ext cx="575129" cy="49039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400" kern="0">
                <a:solidFill>
                  <a:schemeClr val="tx1"/>
                </a:solidFill>
                <a:latin typeface="+mn-lt"/>
                <a:cs typeface="Arial" panose="020B0604020202020204" pitchFamily="34" charset="0"/>
                <a:sym typeface="Arial"/>
              </a:endParaRPr>
            </a:p>
          </p:txBody>
        </p:sp>
      </p:grpSp>
      <p:sp>
        <p:nvSpPr>
          <p:cNvPr id="14" name="TextBox 13">
            <a:extLst>
              <a:ext uri="{FF2B5EF4-FFF2-40B4-BE49-F238E27FC236}">
                <a16:creationId xmlns:a16="http://schemas.microsoft.com/office/drawing/2014/main" id="{952CF56F-D7A8-914F-5207-927797B324BA}"/>
              </a:ext>
            </a:extLst>
          </p:cNvPr>
          <p:cNvSpPr txBox="1"/>
          <p:nvPr/>
        </p:nvSpPr>
        <p:spPr>
          <a:xfrm>
            <a:off x="3101691" y="1118013"/>
            <a:ext cx="6098344" cy="461665"/>
          </a:xfrm>
          <a:prstGeom prst="rect">
            <a:avLst/>
          </a:prstGeom>
          <a:noFill/>
        </p:spPr>
        <p:txBody>
          <a:bodyPr wrap="square">
            <a:spAutoFit/>
          </a:bodyPr>
          <a:lstStyle/>
          <a:p>
            <a:pPr algn="ctr"/>
            <a:r>
              <a:rPr lang="en-US" sz="2400" b="1" dirty="0" err="1">
                <a:solidFill>
                  <a:schemeClr val="tx1"/>
                </a:solidFill>
                <a:latin typeface="+mn-lt"/>
                <a:cs typeface="Arial" panose="020B0604020202020204" pitchFamily="34" charset="0"/>
              </a:rPr>
              <a:t>Hoạt</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động</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nhóm</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đôi</a:t>
            </a:r>
            <a:endParaRPr lang="en-US" sz="24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66092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DE291B-62EE-3A98-D3EB-7E30C5DC8CC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02A4E84D-FA97-C041-0841-DA15E096A5A4}"/>
              </a:ext>
            </a:extLst>
          </p:cNvPr>
          <p:cNvGrpSpPr/>
          <p:nvPr/>
        </p:nvGrpSpPr>
        <p:grpSpPr>
          <a:xfrm>
            <a:off x="941062" y="1514363"/>
            <a:ext cx="10309875" cy="1121846"/>
            <a:chOff x="445494" y="1207750"/>
            <a:chExt cx="8095586" cy="890441"/>
          </a:xfrm>
        </p:grpSpPr>
        <p:sp>
          <p:nvSpPr>
            <p:cNvPr id="8" name="TextBox 7">
              <a:extLst>
                <a:ext uri="{FF2B5EF4-FFF2-40B4-BE49-F238E27FC236}">
                  <a16:creationId xmlns:a16="http://schemas.microsoft.com/office/drawing/2014/main" id="{E9EFAE57-349F-5EB3-DCB6-A63D3CA3642F}"/>
                </a:ext>
              </a:extLst>
            </p:cNvPr>
            <p:cNvSpPr txBox="1"/>
            <p:nvPr/>
          </p:nvSpPr>
          <p:spPr>
            <a:xfrm>
              <a:off x="1028451" y="1207750"/>
              <a:ext cx="7512629" cy="890441"/>
            </a:xfrm>
            <a:prstGeom prst="rect">
              <a:avLst/>
            </a:prstGeom>
            <a:noFill/>
          </p:spPr>
          <p:txBody>
            <a:bodyPr wrap="square">
              <a:spAutoFit/>
            </a:bodyPr>
            <a:lstStyle/>
            <a:p>
              <a:pPr algn="just" defTabSz="1151961">
                <a:lnSpc>
                  <a:spcPct val="150000"/>
                </a:lnSpc>
                <a:defRPr/>
              </a:pPr>
              <a:r>
                <a:rPr lang="en-US" sz="2400" b="1" kern="0" dirty="0" err="1">
                  <a:solidFill>
                    <a:schemeClr val="tx1"/>
                  </a:solidFill>
                  <a:latin typeface="+mn-lt"/>
                  <a:cs typeface="Arial" panose="020B0604020202020204" pitchFamily="34" charset="0"/>
                  <a:sym typeface="Arial"/>
                </a:rPr>
                <a:t>Bài</a:t>
              </a:r>
              <a:r>
                <a:rPr lang="en-US" sz="2400" b="1" kern="0" dirty="0">
                  <a:solidFill>
                    <a:schemeClr val="tx1"/>
                  </a:solidFill>
                  <a:latin typeface="+mn-lt"/>
                  <a:cs typeface="Arial" panose="020B0604020202020204" pitchFamily="34" charset="0"/>
                  <a:sym typeface="Arial"/>
                </a:rPr>
                <a:t> </a:t>
              </a:r>
              <a:r>
                <a:rPr lang="en-US" sz="2400" b="1" kern="0" dirty="0" err="1">
                  <a:solidFill>
                    <a:schemeClr val="tx1"/>
                  </a:solidFill>
                  <a:latin typeface="+mn-lt"/>
                  <a:cs typeface="Arial" panose="020B0604020202020204" pitchFamily="34" charset="0"/>
                  <a:sym typeface="Arial"/>
                </a:rPr>
                <a:t>tập</a:t>
              </a:r>
              <a:r>
                <a:rPr lang="en-US" sz="2400" b="1" kern="0" dirty="0">
                  <a:solidFill>
                    <a:schemeClr val="tx1"/>
                  </a:solidFill>
                  <a:latin typeface="+mn-lt"/>
                  <a:cs typeface="Arial" panose="020B0604020202020204" pitchFamily="34" charset="0"/>
                  <a:sym typeface="Arial"/>
                </a:rPr>
                <a:t> 1</a:t>
              </a:r>
              <a:r>
                <a:rPr lang="en-US" sz="2400" kern="0" dirty="0">
                  <a:solidFill>
                    <a:schemeClr val="tx1"/>
                  </a:solidFill>
                  <a:latin typeface="+mn-lt"/>
                  <a:cs typeface="Arial" panose="020B0604020202020204" pitchFamily="34" charset="0"/>
                  <a:sym typeface="Arial"/>
                </a:rPr>
                <a:t>:</a:t>
              </a:r>
              <a:r>
                <a:rPr lang="en-US" sz="2400" b="1"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Tìm</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trong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các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đoạn</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văn</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sau</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những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từ</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đồng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với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mỗi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từ</a:t>
              </a:r>
              <a:r>
                <a:rPr lang="en-US" sz="2400" kern="0" dirty="0">
                  <a:solidFill>
                    <a:schemeClr val="tx1"/>
                  </a:solidFill>
                  <a:latin typeface="+mn-lt"/>
                  <a:cs typeface="Arial" panose="020B0604020202020204" pitchFamily="34" charset="0"/>
                  <a:sym typeface="Arial"/>
                </a:rPr>
                <a:t> in </a:t>
              </a:r>
              <a:r>
                <a:rPr lang="en-US" sz="2400" kern="0" dirty="0" err="1">
                  <a:solidFill>
                    <a:schemeClr val="tx1"/>
                  </a:solidFill>
                  <a:latin typeface="+mn-lt"/>
                  <a:cs typeface="Arial" panose="020B0604020202020204" pitchFamily="34" charset="0"/>
                  <a:sym typeface="Arial"/>
                </a:rPr>
                <a:t>đậm</a:t>
              </a:r>
              <a:r>
                <a:rPr lang="en-US" sz="2400" kern="0" dirty="0">
                  <a:solidFill>
                    <a:schemeClr val="tx1"/>
                  </a:solidFill>
                  <a:latin typeface="+mn-lt"/>
                  <a:cs typeface="Arial" panose="020B0604020202020204" pitchFamily="34" charset="0"/>
                  <a:sym typeface="Arial"/>
                </a:rPr>
                <a:t>: </a:t>
              </a:r>
            </a:p>
          </p:txBody>
        </p:sp>
        <p:sp>
          <p:nvSpPr>
            <p:cNvPr id="9" name="Freeform 2">
              <a:extLst>
                <a:ext uri="{FF2B5EF4-FFF2-40B4-BE49-F238E27FC236}">
                  <a16:creationId xmlns:a16="http://schemas.microsoft.com/office/drawing/2014/main" id="{7253B63F-6E5B-E4C1-7335-630FE6373E0E}"/>
                </a:ext>
              </a:extLst>
            </p:cNvPr>
            <p:cNvSpPr/>
            <p:nvPr/>
          </p:nvSpPr>
          <p:spPr>
            <a:xfrm>
              <a:off x="445494" y="1407638"/>
              <a:ext cx="575129" cy="49039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400" kern="0">
                <a:solidFill>
                  <a:schemeClr val="tx1"/>
                </a:solidFill>
                <a:latin typeface="+mn-lt"/>
                <a:cs typeface="Arial" panose="020B0604020202020204" pitchFamily="34" charset="0"/>
                <a:sym typeface="Arial"/>
              </a:endParaRPr>
            </a:p>
          </p:txBody>
        </p:sp>
      </p:grpSp>
      <p:sp>
        <p:nvSpPr>
          <p:cNvPr id="14" name="TextBox 13">
            <a:extLst>
              <a:ext uri="{FF2B5EF4-FFF2-40B4-BE49-F238E27FC236}">
                <a16:creationId xmlns:a16="http://schemas.microsoft.com/office/drawing/2014/main" id="{EDC4DD8E-AC59-8F42-D128-3832C7F545BD}"/>
              </a:ext>
            </a:extLst>
          </p:cNvPr>
          <p:cNvSpPr txBox="1"/>
          <p:nvPr/>
        </p:nvSpPr>
        <p:spPr>
          <a:xfrm>
            <a:off x="3046827" y="1118013"/>
            <a:ext cx="6098344" cy="461665"/>
          </a:xfrm>
          <a:prstGeom prst="rect">
            <a:avLst/>
          </a:prstGeom>
          <a:noFill/>
        </p:spPr>
        <p:txBody>
          <a:bodyPr wrap="square">
            <a:spAutoFit/>
          </a:bodyPr>
          <a:lstStyle/>
          <a:p>
            <a:pPr algn="ctr"/>
            <a:r>
              <a:rPr lang="en-US" sz="2400" b="1" dirty="0" err="1">
                <a:solidFill>
                  <a:schemeClr val="tx1"/>
                </a:solidFill>
                <a:latin typeface="+mn-lt"/>
                <a:cs typeface="Arial" panose="020B0604020202020204" pitchFamily="34" charset="0"/>
              </a:rPr>
              <a:t>Hoạt</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động</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nhóm</a:t>
            </a:r>
            <a:r>
              <a:rPr lang="en-US" sz="2400" b="1" dirty="0">
                <a:solidFill>
                  <a:schemeClr val="tx1"/>
                </a:solidFill>
                <a:latin typeface="+mn-lt"/>
                <a:cs typeface="Arial" panose="020B0604020202020204" pitchFamily="34" charset="0"/>
              </a:rPr>
              <a:t> </a:t>
            </a:r>
            <a:r>
              <a:rPr lang="en-US" sz="2400" b="1" dirty="0" err="1">
                <a:solidFill>
                  <a:schemeClr val="tx1"/>
                </a:solidFill>
                <a:latin typeface="+mn-lt"/>
                <a:cs typeface="Arial" panose="020B0604020202020204" pitchFamily="34" charset="0"/>
              </a:rPr>
              <a:t>đôi</a:t>
            </a:r>
            <a:endParaRPr lang="en-US" sz="2400" b="1" dirty="0">
              <a:solidFill>
                <a:schemeClr val="tx1"/>
              </a:solidFill>
              <a:latin typeface="+mn-lt"/>
              <a:cs typeface="Arial" panose="020B0604020202020204" pitchFamily="34" charset="0"/>
            </a:endParaRPr>
          </a:p>
        </p:txBody>
      </p:sp>
      <p:grpSp>
        <p:nvGrpSpPr>
          <p:cNvPr id="6" name="Group 5">
            <a:extLst>
              <a:ext uri="{FF2B5EF4-FFF2-40B4-BE49-F238E27FC236}">
                <a16:creationId xmlns:a16="http://schemas.microsoft.com/office/drawing/2014/main" id="{70981278-3026-2E4E-2B9E-4304BAF934AC}"/>
              </a:ext>
            </a:extLst>
          </p:cNvPr>
          <p:cNvGrpSpPr/>
          <p:nvPr/>
        </p:nvGrpSpPr>
        <p:grpSpPr>
          <a:xfrm>
            <a:off x="941061" y="2739494"/>
            <a:ext cx="10309876" cy="4083105"/>
            <a:chOff x="323945" y="1603933"/>
            <a:chExt cx="8183243" cy="3240877"/>
          </a:xfrm>
        </p:grpSpPr>
        <p:sp>
          <p:nvSpPr>
            <p:cNvPr id="10" name="Rectangle: Rounded Corners 11">
              <a:extLst>
                <a:ext uri="{FF2B5EF4-FFF2-40B4-BE49-F238E27FC236}">
                  <a16:creationId xmlns:a16="http://schemas.microsoft.com/office/drawing/2014/main" id="{85680144-6046-CD05-7E39-138C82DD4CF9}"/>
                </a:ext>
              </a:extLst>
            </p:cNvPr>
            <p:cNvSpPr/>
            <p:nvPr/>
          </p:nvSpPr>
          <p:spPr>
            <a:xfrm>
              <a:off x="323945" y="1624669"/>
              <a:ext cx="8183243" cy="3161145"/>
            </a:xfrm>
            <a:prstGeom prst="roundRect">
              <a:avLst>
                <a:gd name="adj" fmla="val 5285"/>
              </a:avLst>
            </a:prstGeom>
            <a:solidFill>
              <a:srgbClr val="FFF5D5"/>
            </a:solidFill>
            <a:ln w="19050" cap="flat" cmpd="sng" algn="ctr">
              <a:solidFill>
                <a:schemeClr val="accent4"/>
              </a:solidFill>
              <a:prstDash val="sysDash"/>
            </a:ln>
            <a:effectLst/>
          </p:spPr>
          <p:txBody>
            <a:bodyPr rtlCol="0" anchor="ctr"/>
            <a:lstStyle/>
            <a:p>
              <a:pPr algn="ctr" defTabSz="1151961">
                <a:defRPr/>
              </a:pPr>
              <a:endParaRPr lang="en-US" sz="2268" kern="0">
                <a:solidFill>
                  <a:srgbClr val="EBE0DD"/>
                </a:solidFill>
                <a:latin typeface="Arial" panose="020B0604020202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5B174ECF-097F-1609-D83E-8C90BC829CD2}"/>
                </a:ext>
              </a:extLst>
            </p:cNvPr>
            <p:cNvSpPr txBox="1"/>
            <p:nvPr/>
          </p:nvSpPr>
          <p:spPr>
            <a:xfrm>
              <a:off x="406893" y="1603933"/>
              <a:ext cx="5641407" cy="3240877"/>
            </a:xfrm>
            <a:prstGeom prst="rect">
              <a:avLst/>
            </a:prstGeom>
            <a:noFill/>
          </p:spPr>
          <p:txBody>
            <a:bodyPr wrap="square">
              <a:spAutoFit/>
            </a:bodyPr>
            <a:lstStyle/>
            <a:p>
              <a:pPr algn="just" defTabSz="1151961">
                <a:lnSpc>
                  <a:spcPct val="150000"/>
                </a:lnSpc>
                <a:defRPr/>
              </a:pPr>
              <a:r>
                <a:rPr lang="en-US" sz="2200" kern="0" dirty="0">
                  <a:solidFill>
                    <a:sysClr val="windowText" lastClr="000000"/>
                  </a:solidFill>
                  <a:latin typeface="+mn-lt"/>
                  <a:cs typeface="Arial" panose="020B0604020202020204" pitchFamily="34" charset="0"/>
                  <a:sym typeface="Arial"/>
                </a:rPr>
                <a:t>b) </a:t>
              </a:r>
              <a:r>
                <a:rPr lang="vi-VN" sz="2200" kern="0" dirty="0">
                  <a:solidFill>
                    <a:sysClr val="windowText" lastClr="000000"/>
                  </a:solidFill>
                  <a:latin typeface="+mn-lt"/>
                  <a:cs typeface="Arial" panose="020B0604020202020204" pitchFamily="34" charset="0"/>
                  <a:sym typeface="Arial"/>
                </a:rPr>
                <a:t>Sáng mùa đông, trời </a:t>
              </a:r>
              <a:r>
                <a:rPr lang="vi-VN" sz="2200" b="1" kern="0" dirty="0">
                  <a:solidFill>
                    <a:sysClr val="windowText" lastClr="000000"/>
                  </a:solidFill>
                  <a:latin typeface="+mn-lt"/>
                  <a:cs typeface="Arial" panose="020B0604020202020204" pitchFamily="34" charset="0"/>
                  <a:sym typeface="Arial"/>
                </a:rPr>
                <a:t>lạnh cóng</a:t>
              </a:r>
              <a:r>
                <a:rPr lang="vi-VN" sz="2200" kern="0" dirty="0">
                  <a:solidFill>
                    <a:sysClr val="windowText" lastClr="000000"/>
                  </a:solidFill>
                  <a:latin typeface="+mn-lt"/>
                  <a:cs typeface="Arial" panose="020B0604020202020204" pitchFamily="34" charset="0"/>
                  <a:sym typeface="Arial"/>
                </a:rPr>
                <a:t>. Những cơn gió mùa thổi ù ù dọc sườn đồi. Gió </a:t>
              </a:r>
              <a:r>
                <a:rPr lang="vi-VN" sz="2200" b="1" kern="0" dirty="0">
                  <a:solidFill>
                    <a:sysClr val="windowText" lastClr="000000"/>
                  </a:solidFill>
                  <a:latin typeface="+mn-lt"/>
                  <a:cs typeface="Arial" panose="020B0604020202020204" pitchFamily="34" charset="0"/>
                  <a:sym typeface="Arial"/>
                </a:rPr>
                <a:t>luồn</a:t>
              </a:r>
              <a:r>
                <a:rPr lang="vi-VN" sz="2200" kern="0" dirty="0">
                  <a:solidFill>
                    <a:sysClr val="windowText" lastClr="000000"/>
                  </a:solidFill>
                  <a:latin typeface="+mn-lt"/>
                  <a:cs typeface="Arial" panose="020B0604020202020204" pitchFamily="34" charset="0"/>
                  <a:sym typeface="Arial"/>
                </a:rPr>
                <a:t> qua mái hiên, chui vào khe cửa sổ, len lỏi vào tận trong căn phòng nhỏ của Hà. Nằm trong chăn kín mít mà Hà vẫn thấy rét ơi là rét. Hà khẽ hé chăn, không khí lạnh buốt như xộc vào. Hà chợt nghĩ tới mẹ. Trời lạnh giá thế này mà mẹ đã dậy, ra vườn rồi.</a:t>
              </a:r>
              <a:endParaRPr lang="en-US" sz="2200" kern="0" dirty="0">
                <a:solidFill>
                  <a:sysClr val="windowText" lastClr="000000"/>
                </a:solidFill>
                <a:latin typeface="+mn-lt"/>
                <a:cs typeface="Arial" panose="020B0604020202020204" pitchFamily="34" charset="0"/>
                <a:sym typeface="Arial"/>
              </a:endParaRPr>
            </a:p>
            <a:p>
              <a:pPr algn="r" defTabSz="1151961">
                <a:lnSpc>
                  <a:spcPct val="150000"/>
                </a:lnSpc>
                <a:defRPr/>
              </a:pPr>
              <a:r>
                <a:rPr lang="en-US" sz="2200" dirty="0">
                  <a:solidFill>
                    <a:sysClr val="windowText" lastClr="000000"/>
                  </a:solidFill>
                  <a:latin typeface="+mn-lt"/>
                  <a:cs typeface="Arial" panose="020B0604020202020204" pitchFamily="34" charset="0"/>
                </a:rPr>
                <a:t>HỒNG AN</a:t>
              </a:r>
              <a:endParaRPr lang="vi-VN" sz="2200" kern="0" dirty="0">
                <a:solidFill>
                  <a:sysClr val="windowText" lastClr="000000"/>
                </a:solidFill>
                <a:latin typeface="+mn-lt"/>
                <a:cs typeface="Arial" panose="020B0604020202020204" pitchFamily="34" charset="0"/>
                <a:sym typeface="Arial"/>
              </a:endParaRPr>
            </a:p>
          </p:txBody>
        </p:sp>
      </p:grpSp>
      <p:pic>
        <p:nvPicPr>
          <p:cNvPr id="12" name="Picture 11" descr="A child sleeping under a blanket&#10;&#10;Description automatically generated">
            <a:extLst>
              <a:ext uri="{FF2B5EF4-FFF2-40B4-BE49-F238E27FC236}">
                <a16:creationId xmlns:a16="http://schemas.microsoft.com/office/drawing/2014/main" id="{4DB833F4-EB3F-B0A4-9C76-FBB3469E99ED}"/>
              </a:ext>
            </a:extLst>
          </p:cNvPr>
          <p:cNvPicPr>
            <a:picLocks noChangeAspect="1"/>
          </p:cNvPicPr>
          <p:nvPr/>
        </p:nvPicPr>
        <p:blipFill rotWithShape="1">
          <a:blip r:embed="rId5">
            <a:extLst>
              <a:ext uri="{28A0092B-C50C-407E-A947-70E740481C1C}">
                <a14:useLocalDpi xmlns:a14="http://schemas.microsoft.com/office/drawing/2010/main" val="0"/>
              </a:ext>
            </a:extLst>
          </a:blip>
          <a:srcRect l="52904" t="41170" b="6542"/>
          <a:stretch/>
        </p:blipFill>
        <p:spPr>
          <a:xfrm>
            <a:off x="8257545" y="3501257"/>
            <a:ext cx="2751348" cy="2511376"/>
          </a:xfrm>
          <a:prstGeom prst="rect">
            <a:avLst/>
          </a:prstGeom>
        </p:spPr>
      </p:pic>
    </p:spTree>
    <p:extLst>
      <p:ext uri="{BB962C8B-B14F-4D97-AF65-F5344CB8AC3E}">
        <p14:creationId xmlns:p14="http://schemas.microsoft.com/office/powerpoint/2010/main" val="47591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551</Words>
  <Application>Microsoft Office PowerPoint</Application>
  <PresentationFormat>Widescreen</PresentationFormat>
  <Paragraphs>57</Paragraphs>
  <Slides>16</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UTM Avo</vt:lpstr>
      <vt:lpstr>2_Office Theme</vt:lpstr>
      <vt:lpstr>Tuần 9  Ôn tập giữa kì I: Tiết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106</cp:revision>
  <dcterms:created xsi:type="dcterms:W3CDTF">2023-10-19T01:39:18Z</dcterms:created>
  <dcterms:modified xsi:type="dcterms:W3CDTF">2024-10-22T09:50:49Z</dcterms:modified>
</cp:coreProperties>
</file>