
<file path=[Content_Types].xml><?xml version="1.0" encoding="utf-8"?>
<Types xmlns="http://schemas.openxmlformats.org/package/2006/content-types">
  <Default Extension="fntdata" ContentType="application/x-fontdata"/>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4"/>
  </p:notesMasterIdLst>
  <p:sldIdLst>
    <p:sldId id="256" r:id="rId2"/>
    <p:sldId id="281" r:id="rId3"/>
    <p:sldId id="359" r:id="rId4"/>
    <p:sldId id="344" r:id="rId5"/>
    <p:sldId id="354" r:id="rId6"/>
    <p:sldId id="360" r:id="rId7"/>
    <p:sldId id="357" r:id="rId8"/>
    <p:sldId id="361" r:id="rId9"/>
    <p:sldId id="348" r:id="rId10"/>
    <p:sldId id="362" r:id="rId11"/>
    <p:sldId id="275" r:id="rId12"/>
    <p:sldId id="276" r:id="rId13"/>
  </p:sldIdLst>
  <p:sldSz cx="12192000" cy="6858000"/>
  <p:notesSz cx="6858000" cy="9144000"/>
  <p:embeddedFontLst>
    <p:embeddedFont>
      <p:font typeface="UTM Avo" panose="02040603050506020204" pitchFamily="18"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ip64yhF0r7J0CaSH6C3hFLdlXQ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BEA"/>
    <a:srgbClr val="75B7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46"/>
    <p:restoredTop sz="94563"/>
  </p:normalViewPr>
  <p:slideViewPr>
    <p:cSldViewPr snapToGrid="0">
      <p:cViewPr varScale="1">
        <p:scale>
          <a:sx n="58" d="100"/>
          <a:sy n="58" d="100"/>
        </p:scale>
        <p:origin x="12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1"/>
          <p:cNvSpPr>
            <a:spLocks noGrp="1"/>
          </p:cNvSpPr>
          <p:nvPr>
            <p:ph type="pic" idx="2"/>
          </p:nvPr>
        </p:nvSpPr>
        <p:spPr>
          <a:xfrm>
            <a:off x="5183188" y="987425"/>
            <a:ext cx="6172200" cy="4873625"/>
          </a:xfrm>
          <a:prstGeom prst="rect">
            <a:avLst/>
          </a:prstGeom>
          <a:noFill/>
          <a:ln>
            <a:noFill/>
          </a:ln>
        </p:spPr>
      </p:sp>
      <p:sp>
        <p:nvSpPr>
          <p:cNvPr id="64" name="Google Shape;64;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hyperlink" Target="https://www.facebook.com/groups/hoc10donghanhcunggiaovientieuhoc"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hoc10.vn/doc-sach/tieng-viet-5-tap-1/1/678/72/"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hoc10.vn/doc-sach/tieng-viet-5-tap-1/1/678/72/"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hoc10.vn/doc-sach/tieng-viet-5-tap-1/1/678/72/"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12" name="Google Shape;235;p1">
            <a:extLst>
              <a:ext uri="{FF2B5EF4-FFF2-40B4-BE49-F238E27FC236}">
                <a16:creationId xmlns:a16="http://schemas.microsoft.com/office/drawing/2014/main" id="{04997C8A-9E83-13FD-80B9-F2ED615C8F03}"/>
              </a:ext>
            </a:extLst>
          </p:cNvPr>
          <p:cNvSpPr txBox="1">
            <a:spLocks noGrp="1"/>
          </p:cNvSpPr>
          <p:nvPr>
            <p:ph type="ctrTitle"/>
          </p:nvPr>
        </p:nvSpPr>
        <p:spPr>
          <a:xfrm>
            <a:off x="886097" y="2109746"/>
            <a:ext cx="10419806" cy="2055249"/>
          </a:xfrm>
          <a:prstGeom prst="rect">
            <a:avLst/>
          </a:prstGeom>
          <a:noFill/>
          <a:ln>
            <a:noFill/>
          </a:ln>
        </p:spPr>
        <p:txBody>
          <a:bodyPr spcFirstLastPara="1" wrap="square" lIns="91425" tIns="45700" rIns="91425" bIns="45700" anchor="b" anchorCtr="0">
            <a:normAutofit fontScale="90000"/>
          </a:bodyPr>
          <a:lstStyle/>
          <a:p>
            <a:pPr>
              <a:lnSpc>
                <a:spcPct val="150000"/>
              </a:lnSpc>
              <a:buSzPts val="5200"/>
            </a:pPr>
            <a:r>
              <a:rPr lang="en-US" sz="4800" b="1" dirty="0" err="1">
                <a:solidFill>
                  <a:srgbClr val="002060"/>
                </a:solidFill>
                <a:latin typeface="UTM Avo" panose="02040603050506020204" pitchFamily="18"/>
                <a:ea typeface="Arial"/>
                <a:cs typeface="Arial"/>
                <a:sym typeface="Arial"/>
              </a:rPr>
              <a:t>Tuần</a:t>
            </a:r>
            <a:r>
              <a:rPr lang="en-US" sz="4800" b="1" dirty="0">
                <a:solidFill>
                  <a:srgbClr val="002060"/>
                </a:solidFill>
                <a:latin typeface="UTM Avo" panose="02040603050506020204" pitchFamily="18"/>
                <a:ea typeface="Arial"/>
                <a:cs typeface="Arial"/>
                <a:sym typeface="Arial"/>
              </a:rPr>
              <a:t> 9 </a:t>
            </a:r>
            <a:br>
              <a:rPr lang="en-US" sz="4800" b="1" dirty="0">
                <a:solidFill>
                  <a:srgbClr val="002060"/>
                </a:solidFill>
                <a:latin typeface="UTM Avo" panose="02040603050506020204" pitchFamily="18"/>
                <a:ea typeface="Arial"/>
                <a:cs typeface="Arial"/>
                <a:sym typeface="Arial"/>
              </a:rPr>
            </a:br>
            <a:r>
              <a:rPr lang="en-US" sz="4800" b="1" dirty="0" err="1">
                <a:solidFill>
                  <a:srgbClr val="FF0000"/>
                </a:solidFill>
                <a:latin typeface="UTM Avo" panose="02040603050506020204" pitchFamily="18"/>
                <a:ea typeface="Arial"/>
                <a:cs typeface="Arial"/>
                <a:sym typeface="Arial"/>
              </a:rPr>
              <a:t>Ôn</a:t>
            </a:r>
            <a:r>
              <a:rPr lang="en-US" sz="4800" b="1" dirty="0">
                <a:solidFill>
                  <a:srgbClr val="FF0000"/>
                </a:solidFill>
                <a:latin typeface="UTM Avo" panose="02040603050506020204" pitchFamily="18"/>
                <a:ea typeface="Arial"/>
                <a:cs typeface="Arial"/>
                <a:sym typeface="Arial"/>
              </a:rPr>
              <a:t> </a:t>
            </a:r>
            <a:r>
              <a:rPr lang="en-US" sz="4800" b="1" dirty="0" err="1">
                <a:solidFill>
                  <a:srgbClr val="FF0000"/>
                </a:solidFill>
                <a:latin typeface="UTM Avo" panose="02040603050506020204" pitchFamily="18"/>
                <a:ea typeface="Arial"/>
                <a:cs typeface="Arial"/>
                <a:sym typeface="Arial"/>
              </a:rPr>
              <a:t>tập</a:t>
            </a:r>
            <a:r>
              <a:rPr lang="en-US" sz="4800" b="1" dirty="0">
                <a:solidFill>
                  <a:srgbClr val="FF0000"/>
                </a:solidFill>
                <a:latin typeface="UTM Avo" panose="02040603050506020204" pitchFamily="18"/>
                <a:ea typeface="Arial"/>
                <a:cs typeface="Arial"/>
                <a:sym typeface="Arial"/>
              </a:rPr>
              <a:t> </a:t>
            </a:r>
            <a:r>
              <a:rPr lang="en-US" sz="4800" b="1" dirty="0" err="1">
                <a:solidFill>
                  <a:srgbClr val="FF0000"/>
                </a:solidFill>
                <a:latin typeface="UTM Avo" panose="02040603050506020204" pitchFamily="18"/>
                <a:ea typeface="Arial"/>
                <a:cs typeface="Arial"/>
                <a:sym typeface="Arial"/>
              </a:rPr>
              <a:t>giữa</a:t>
            </a:r>
            <a:r>
              <a:rPr lang="en-US" sz="4800" b="1" dirty="0">
                <a:solidFill>
                  <a:srgbClr val="FF0000"/>
                </a:solidFill>
                <a:latin typeface="UTM Avo" panose="02040603050506020204" pitchFamily="18"/>
                <a:ea typeface="Arial"/>
                <a:cs typeface="Arial"/>
                <a:sym typeface="Arial"/>
              </a:rPr>
              <a:t> </a:t>
            </a:r>
            <a:r>
              <a:rPr lang="en-US" sz="4800" b="1" dirty="0" err="1">
                <a:solidFill>
                  <a:srgbClr val="FF0000"/>
                </a:solidFill>
                <a:latin typeface="UTM Avo" panose="02040603050506020204" pitchFamily="18"/>
                <a:ea typeface="Arial"/>
                <a:cs typeface="Arial"/>
                <a:sym typeface="Arial"/>
              </a:rPr>
              <a:t>kì</a:t>
            </a:r>
            <a:r>
              <a:rPr lang="en-US" sz="4800" b="1" dirty="0">
                <a:solidFill>
                  <a:srgbClr val="FF0000"/>
                </a:solidFill>
                <a:latin typeface="UTM Avo" panose="02040603050506020204" pitchFamily="18"/>
                <a:ea typeface="Arial"/>
                <a:cs typeface="Arial"/>
                <a:sym typeface="Arial"/>
              </a:rPr>
              <a:t> I: </a:t>
            </a:r>
            <a:r>
              <a:rPr lang="en-US" sz="4800" b="1" dirty="0" err="1">
                <a:solidFill>
                  <a:srgbClr val="FF0000"/>
                </a:solidFill>
                <a:latin typeface="UTM Avo" panose="02040603050506020204" pitchFamily="18"/>
                <a:ea typeface="Arial"/>
                <a:cs typeface="Arial"/>
                <a:sym typeface="Arial"/>
              </a:rPr>
              <a:t>Tiết</a:t>
            </a:r>
            <a:r>
              <a:rPr lang="en-US" sz="4800" b="1" dirty="0">
                <a:solidFill>
                  <a:srgbClr val="FF0000"/>
                </a:solidFill>
                <a:latin typeface="UTM Avo" panose="02040603050506020204" pitchFamily="18"/>
                <a:ea typeface="Arial"/>
                <a:cs typeface="Arial"/>
                <a:sym typeface="Arial"/>
              </a:rPr>
              <a:t> 4</a:t>
            </a:r>
            <a:endParaRPr sz="4800" b="1" dirty="0">
              <a:solidFill>
                <a:srgbClr val="002060"/>
              </a:solidFill>
              <a:latin typeface="UTM Avo" panose="02040603050506020204" pitchFamily="18"/>
              <a:ea typeface="Arial"/>
              <a:cs typeface="Arial"/>
              <a:sym typeface="Arial"/>
            </a:endParaRPr>
          </a:p>
        </p:txBody>
      </p:sp>
      <p:sp>
        <p:nvSpPr>
          <p:cNvPr id="2" name="TextBox 1">
            <a:extLst>
              <a:ext uri="{FF2B5EF4-FFF2-40B4-BE49-F238E27FC236}">
                <a16:creationId xmlns:a16="http://schemas.microsoft.com/office/drawing/2014/main" id="{296E605A-D04E-8DAC-543C-D3386EC51CA5}"/>
              </a:ext>
            </a:extLst>
          </p:cNvPr>
          <p:cNvSpPr txBox="1"/>
          <p:nvPr/>
        </p:nvSpPr>
        <p:spPr>
          <a:xfrm>
            <a:off x="8423255" y="265463"/>
            <a:ext cx="3490452" cy="1005147"/>
          </a:xfrm>
          <a:prstGeom prst="rect">
            <a:avLst/>
          </a:prstGeom>
          <a:noFill/>
        </p:spPr>
        <p:txBody>
          <a:bodyPr wrap="square" rtlCol="0">
            <a:spAutoFit/>
          </a:bodyPr>
          <a:lstStyle/>
          <a:p>
            <a:pPr algn="r" defTabSz="914377">
              <a:lnSpc>
                <a:spcPts val="3840"/>
              </a:lnSpc>
              <a:defRPr/>
            </a:pPr>
            <a:r>
              <a:rPr lang="en-US" sz="3200" dirty="0">
                <a:solidFill>
                  <a:srgbClr val="FFFFFF"/>
                </a:solidFill>
                <a:effectLst>
                  <a:outerShdw blurRad="38100" dist="38100" dir="2700000" algn="tl">
                    <a:srgbClr val="000000">
                      <a:alpha val="43137"/>
                    </a:srgbClr>
                  </a:outerShdw>
                </a:effectLst>
                <a:latin typeface="UTM Avo" panose="02040603050506020204" pitchFamily="18"/>
              </a:rPr>
              <a:t>TIẾNG VIỆT 5</a:t>
            </a:r>
          </a:p>
          <a:p>
            <a:pPr algn="r" defTabSz="914377">
              <a:lnSpc>
                <a:spcPts val="3840"/>
              </a:lnSpc>
              <a:defRPr/>
            </a:pPr>
            <a:r>
              <a:rPr lang="en-US" sz="2400" dirty="0" err="1">
                <a:solidFill>
                  <a:srgbClr val="FFFFFF"/>
                </a:solidFill>
                <a:effectLst>
                  <a:outerShdw blurRad="38100" dist="38100" dir="2700000" algn="tl">
                    <a:srgbClr val="000000">
                      <a:alpha val="43137"/>
                    </a:srgbClr>
                  </a:outerShdw>
                </a:effectLst>
                <a:latin typeface="UTM Avo" panose="02040603050506020204" pitchFamily="18"/>
                <a:cs typeface="Arial" panose="020B0604020202020204" pitchFamily="34" charset="0"/>
              </a:rPr>
              <a:t>Tập</a:t>
            </a:r>
            <a:r>
              <a:rPr lang="en-US" sz="2400" dirty="0">
                <a:solidFill>
                  <a:srgbClr val="FFFFFF"/>
                </a:solidFill>
                <a:effectLst>
                  <a:outerShdw blurRad="38100" dist="38100" dir="2700000" algn="tl">
                    <a:srgbClr val="000000">
                      <a:alpha val="43137"/>
                    </a:srgbClr>
                  </a:outerShdw>
                </a:effectLst>
                <a:latin typeface="UTM Avo" panose="02040603050506020204" pitchFamily="18"/>
                <a:cs typeface="Arial" panose="020B0604020202020204" pitchFamily="34" charset="0"/>
              </a:rPr>
              <a:t> 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37A3185-15B9-1188-99A9-80E551444947}"/>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D11882BE-AB91-B426-C900-F4CAFA58FB3A}"/>
              </a:ext>
            </a:extLst>
          </p:cNvPr>
          <p:cNvGrpSpPr/>
          <p:nvPr/>
        </p:nvGrpSpPr>
        <p:grpSpPr>
          <a:xfrm>
            <a:off x="1798116" y="1962031"/>
            <a:ext cx="3676098" cy="3589432"/>
            <a:chOff x="1813425" y="2065680"/>
            <a:chExt cx="3676098" cy="3589432"/>
          </a:xfrm>
        </p:grpSpPr>
        <p:grpSp>
          <p:nvGrpSpPr>
            <p:cNvPr id="17" name="Group 16">
              <a:extLst>
                <a:ext uri="{FF2B5EF4-FFF2-40B4-BE49-F238E27FC236}">
                  <a16:creationId xmlns:a16="http://schemas.microsoft.com/office/drawing/2014/main" id="{D23D957B-F678-99CA-F057-9DC60D44ADED}"/>
                </a:ext>
              </a:extLst>
            </p:cNvPr>
            <p:cNvGrpSpPr/>
            <p:nvPr/>
          </p:nvGrpSpPr>
          <p:grpSpPr>
            <a:xfrm>
              <a:off x="1813425" y="2065680"/>
              <a:ext cx="3676098" cy="3589432"/>
              <a:chOff x="1081432" y="3662190"/>
              <a:chExt cx="5022473" cy="4904065"/>
            </a:xfrm>
          </p:grpSpPr>
          <p:grpSp>
            <p:nvGrpSpPr>
              <p:cNvPr id="19" name="Group 3">
                <a:extLst>
                  <a:ext uri="{FF2B5EF4-FFF2-40B4-BE49-F238E27FC236}">
                    <a16:creationId xmlns:a16="http://schemas.microsoft.com/office/drawing/2014/main" id="{2482FE81-3676-2191-D641-57196B074B48}"/>
                  </a:ext>
                </a:extLst>
              </p:cNvPr>
              <p:cNvGrpSpPr/>
              <p:nvPr/>
            </p:nvGrpSpPr>
            <p:grpSpPr>
              <a:xfrm>
                <a:off x="1081432" y="4250927"/>
                <a:ext cx="5022473" cy="4315328"/>
                <a:chOff x="0" y="-38100"/>
                <a:chExt cx="1541211" cy="1324214"/>
              </a:xfrm>
            </p:grpSpPr>
            <p:sp>
              <p:nvSpPr>
                <p:cNvPr id="24" name="Freeform 4">
                  <a:extLst>
                    <a:ext uri="{FF2B5EF4-FFF2-40B4-BE49-F238E27FC236}">
                      <a16:creationId xmlns:a16="http://schemas.microsoft.com/office/drawing/2014/main" id="{8A88930D-60A7-F38B-588C-0862BC1A0369}"/>
                    </a:ext>
                  </a:extLst>
                </p:cNvPr>
                <p:cNvSpPr/>
                <p:nvPr/>
              </p:nvSpPr>
              <p:spPr>
                <a:xfrm>
                  <a:off x="0" y="0"/>
                  <a:ext cx="1541211" cy="1286114"/>
                </a:xfrm>
                <a:custGeom>
                  <a:avLst/>
                  <a:gdLst/>
                  <a:ahLst/>
                  <a:cxnLst/>
                  <a:rect l="l" t="t" r="r" b="b"/>
                  <a:pathLst>
                    <a:path w="1541211" h="1286114">
                      <a:moveTo>
                        <a:pt x="78614" y="0"/>
                      </a:moveTo>
                      <a:lnTo>
                        <a:pt x="1462596" y="0"/>
                      </a:lnTo>
                      <a:cubicBezTo>
                        <a:pt x="1506014" y="0"/>
                        <a:pt x="1541211" y="35197"/>
                        <a:pt x="1541211" y="78614"/>
                      </a:cubicBezTo>
                      <a:lnTo>
                        <a:pt x="1541211" y="1207500"/>
                      </a:lnTo>
                      <a:cubicBezTo>
                        <a:pt x="1541211" y="1250917"/>
                        <a:pt x="1506014" y="1286114"/>
                        <a:pt x="1462596" y="1286114"/>
                      </a:cubicBezTo>
                      <a:lnTo>
                        <a:pt x="78614" y="1286114"/>
                      </a:lnTo>
                      <a:cubicBezTo>
                        <a:pt x="35197" y="1286114"/>
                        <a:pt x="0" y="1250917"/>
                        <a:pt x="0" y="1207500"/>
                      </a:cubicBezTo>
                      <a:lnTo>
                        <a:pt x="0" y="78614"/>
                      </a:lnTo>
                      <a:cubicBezTo>
                        <a:pt x="0" y="35197"/>
                        <a:pt x="35197" y="0"/>
                        <a:pt x="78614" y="0"/>
                      </a:cubicBezTo>
                      <a:close/>
                    </a:path>
                  </a:pathLst>
                </a:custGeom>
                <a:solidFill>
                  <a:srgbClr val="FFFFFF"/>
                </a:solidFill>
                <a:ln w="28575" cap="rnd">
                  <a:solidFill>
                    <a:srgbClr val="000000"/>
                  </a:solidFill>
                  <a:prstDash val="solid"/>
                  <a:round/>
                </a:ln>
              </p:spPr>
            </p:sp>
            <p:sp>
              <p:nvSpPr>
                <p:cNvPr id="25" name="TextBox 5">
                  <a:extLst>
                    <a:ext uri="{FF2B5EF4-FFF2-40B4-BE49-F238E27FC236}">
                      <a16:creationId xmlns:a16="http://schemas.microsoft.com/office/drawing/2014/main" id="{7B7BEFAB-4935-8402-B1A6-FBE1450C02D2}"/>
                    </a:ext>
                  </a:extLst>
                </p:cNvPr>
                <p:cNvSpPr txBox="1"/>
                <p:nvPr/>
              </p:nvSpPr>
              <p:spPr>
                <a:xfrm>
                  <a:off x="0" y="-38100"/>
                  <a:ext cx="1541211" cy="1324214"/>
                </a:xfrm>
                <a:prstGeom prst="rect">
                  <a:avLst/>
                </a:prstGeom>
              </p:spPr>
              <p:txBody>
                <a:bodyPr lIns="50800" tIns="50800" rIns="50800" bIns="50800" rtlCol="0" anchor="ctr"/>
                <a:lstStyle/>
                <a:p>
                  <a:pPr algn="ctr">
                    <a:lnSpc>
                      <a:spcPct val="150000"/>
                    </a:lnSpc>
                    <a:spcBef>
                      <a:spcPct val="0"/>
                    </a:spcBef>
                  </a:pPr>
                  <a:endParaRPr sz="2600">
                    <a:latin typeface="+mn-lt"/>
                  </a:endParaRPr>
                </a:p>
              </p:txBody>
            </p:sp>
          </p:grpSp>
          <p:grpSp>
            <p:nvGrpSpPr>
              <p:cNvPr id="20" name="Group 12">
                <a:extLst>
                  <a:ext uri="{FF2B5EF4-FFF2-40B4-BE49-F238E27FC236}">
                    <a16:creationId xmlns:a16="http://schemas.microsoft.com/office/drawing/2014/main" id="{E0F8ACFC-42BA-D899-7337-C70DCF4E6C1E}"/>
                  </a:ext>
                </a:extLst>
              </p:cNvPr>
              <p:cNvGrpSpPr/>
              <p:nvPr/>
            </p:nvGrpSpPr>
            <p:grpSpPr>
              <a:xfrm>
                <a:off x="2754146" y="3662190"/>
                <a:ext cx="1677046" cy="1790082"/>
                <a:chOff x="76200" y="31688"/>
                <a:chExt cx="660400" cy="704912"/>
              </a:xfrm>
            </p:grpSpPr>
            <p:sp>
              <p:nvSpPr>
                <p:cNvPr id="22" name="Freeform 13">
                  <a:extLst>
                    <a:ext uri="{FF2B5EF4-FFF2-40B4-BE49-F238E27FC236}">
                      <a16:creationId xmlns:a16="http://schemas.microsoft.com/office/drawing/2014/main" id="{89C820D1-7A0A-08F8-50CE-B73AE14801DD}"/>
                    </a:ext>
                  </a:extLst>
                </p:cNvPr>
                <p:cNvSpPr/>
                <p:nvPr/>
              </p:nvSpPr>
              <p:spPr>
                <a:xfrm>
                  <a:off x="175029" y="31688"/>
                  <a:ext cx="542317" cy="542317"/>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7F78"/>
                </a:solidFill>
                <a:ln w="28575" cap="sq">
                  <a:solidFill>
                    <a:srgbClr val="000000"/>
                  </a:solidFill>
                  <a:prstDash val="solid"/>
                  <a:miter/>
                </a:ln>
              </p:spPr>
            </p:sp>
            <p:sp>
              <p:nvSpPr>
                <p:cNvPr id="23" name="TextBox 14">
                  <a:extLst>
                    <a:ext uri="{FF2B5EF4-FFF2-40B4-BE49-F238E27FC236}">
                      <a16:creationId xmlns:a16="http://schemas.microsoft.com/office/drawing/2014/main" id="{FF289324-E413-54BE-8662-F998200ABFED}"/>
                    </a:ext>
                  </a:extLst>
                </p:cNvPr>
                <p:cNvSpPr txBox="1"/>
                <p:nvPr/>
              </p:nvSpPr>
              <p:spPr>
                <a:xfrm>
                  <a:off x="76200" y="38100"/>
                  <a:ext cx="660400" cy="698500"/>
                </a:xfrm>
                <a:prstGeom prst="rect">
                  <a:avLst/>
                </a:prstGeom>
                <a:ln>
                  <a:noFill/>
                </a:ln>
              </p:spPr>
              <p:txBody>
                <a:bodyPr lIns="50800" tIns="50800" rIns="50800" bIns="50800" rtlCol="0" anchor="ctr"/>
                <a:lstStyle/>
                <a:p>
                  <a:pPr algn="ctr">
                    <a:lnSpc>
                      <a:spcPct val="150000"/>
                    </a:lnSpc>
                  </a:pPr>
                  <a:endParaRPr sz="2600">
                    <a:latin typeface="+mn-lt"/>
                  </a:endParaRPr>
                </a:p>
              </p:txBody>
            </p:sp>
          </p:grpSp>
          <p:sp>
            <p:nvSpPr>
              <p:cNvPr id="21" name="Freeform 21">
                <a:extLst>
                  <a:ext uri="{FF2B5EF4-FFF2-40B4-BE49-F238E27FC236}">
                    <a16:creationId xmlns:a16="http://schemas.microsoft.com/office/drawing/2014/main" id="{C60D2E3F-3DCE-706D-327F-DAC66D5BE6F8}"/>
                  </a:ext>
                </a:extLst>
              </p:cNvPr>
              <p:cNvSpPr/>
              <p:nvPr/>
            </p:nvSpPr>
            <p:spPr>
              <a:xfrm>
                <a:off x="3235599" y="3863010"/>
                <a:ext cx="916215" cy="1032354"/>
              </a:xfrm>
              <a:custGeom>
                <a:avLst/>
                <a:gdLst/>
                <a:ahLst/>
                <a:cxnLst/>
                <a:rect l="l" t="t" r="r" b="b"/>
                <a:pathLst>
                  <a:path w="1355788" h="1527648">
                    <a:moveTo>
                      <a:pt x="0" y="0"/>
                    </a:moveTo>
                    <a:lnTo>
                      <a:pt x="1355788" y="0"/>
                    </a:lnTo>
                    <a:lnTo>
                      <a:pt x="1355788" y="1527649"/>
                    </a:lnTo>
                    <a:lnTo>
                      <a:pt x="0" y="15276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sp>
          <p:nvSpPr>
            <p:cNvPr id="18" name="TextBox 17">
              <a:extLst>
                <a:ext uri="{FF2B5EF4-FFF2-40B4-BE49-F238E27FC236}">
                  <a16:creationId xmlns:a16="http://schemas.microsoft.com/office/drawing/2014/main" id="{93083950-903E-97F9-0481-11BBE1803E89}"/>
                </a:ext>
              </a:extLst>
            </p:cNvPr>
            <p:cNvSpPr txBox="1"/>
            <p:nvPr/>
          </p:nvSpPr>
          <p:spPr>
            <a:xfrm>
              <a:off x="2077439" y="3472001"/>
              <a:ext cx="3148069" cy="1207703"/>
            </a:xfrm>
            <a:prstGeom prst="rect">
              <a:avLst/>
            </a:prstGeom>
            <a:noFill/>
          </p:spPr>
          <p:txBody>
            <a:bodyPr wrap="square">
              <a:spAutoFit/>
            </a:bodyPr>
            <a:lstStyle/>
            <a:p>
              <a:pPr algn="ctr" defTabSz="609630">
                <a:lnSpc>
                  <a:spcPct val="150000"/>
                </a:lnSpc>
              </a:pPr>
              <a:r>
                <a:rPr lang="en-US" sz="2600" dirty="0" err="1">
                  <a:solidFill>
                    <a:srgbClr val="000000"/>
                  </a:solidFill>
                  <a:latin typeface="+mn-lt"/>
                  <a:ea typeface="Calibri" panose="020F0502020204030204" pitchFamily="34" charset="0"/>
                  <a:cs typeface="Arial" panose="020B0604020202020204" pitchFamily="34" charset="0"/>
                </a:rPr>
                <a:t>Lắng</a:t>
              </a:r>
              <a:r>
                <a:rPr lang="en-US" sz="2600" dirty="0">
                  <a:solidFill>
                    <a:srgbClr val="000000"/>
                  </a:solidFill>
                  <a:latin typeface="+mn-lt"/>
                  <a:ea typeface="Calibri" panose="020F0502020204030204" pitchFamily="34" charset="0"/>
                  <a:cs typeface="Arial" panose="020B0604020202020204" pitchFamily="34" charset="0"/>
                </a:rPr>
                <a:t> </a:t>
              </a:r>
              <a:r>
                <a:rPr lang="en-US" sz="2600" dirty="0" err="1">
                  <a:solidFill>
                    <a:srgbClr val="000000"/>
                  </a:solidFill>
                  <a:latin typeface="+mn-lt"/>
                  <a:ea typeface="Calibri" panose="020F0502020204030204" pitchFamily="34" charset="0"/>
                  <a:cs typeface="Arial" panose="020B0604020202020204" pitchFamily="34" charset="0"/>
                </a:rPr>
                <a:t>nghe</a:t>
              </a:r>
              <a:r>
                <a:rPr lang="en-US" sz="2600" dirty="0">
                  <a:solidFill>
                    <a:srgbClr val="000000"/>
                  </a:solidFill>
                  <a:latin typeface="+mn-lt"/>
                  <a:ea typeface="Calibri" panose="020F0502020204030204" pitchFamily="34" charset="0"/>
                  <a:cs typeface="Arial" panose="020B0604020202020204" pitchFamily="34" charset="0"/>
                </a:rPr>
                <a:t> GV </a:t>
              </a:r>
              <a:r>
                <a:rPr lang="en-US" sz="2600" dirty="0" err="1">
                  <a:solidFill>
                    <a:srgbClr val="000000"/>
                  </a:solidFill>
                  <a:latin typeface="+mn-lt"/>
                  <a:ea typeface="Calibri" panose="020F0502020204030204" pitchFamily="34" charset="0"/>
                  <a:cs typeface="Arial" panose="020B0604020202020204" pitchFamily="34" charset="0"/>
                </a:rPr>
                <a:t>nhận</a:t>
              </a:r>
              <a:r>
                <a:rPr lang="en-US" sz="2600" dirty="0">
                  <a:solidFill>
                    <a:srgbClr val="000000"/>
                  </a:solidFill>
                  <a:latin typeface="+mn-lt"/>
                  <a:ea typeface="Calibri" panose="020F0502020204030204" pitchFamily="34" charset="0"/>
                  <a:cs typeface="Arial" panose="020B0604020202020204" pitchFamily="34" charset="0"/>
                </a:rPr>
                <a:t> </a:t>
              </a:r>
              <a:r>
                <a:rPr lang="en-US" sz="2600" dirty="0" err="1">
                  <a:solidFill>
                    <a:srgbClr val="000000"/>
                  </a:solidFill>
                  <a:latin typeface="+mn-lt"/>
                  <a:ea typeface="Calibri" panose="020F0502020204030204" pitchFamily="34" charset="0"/>
                  <a:cs typeface="Arial" panose="020B0604020202020204" pitchFamily="34" charset="0"/>
                </a:rPr>
                <a:t>xét</a:t>
              </a:r>
              <a:r>
                <a:rPr lang="en-US" sz="2600" dirty="0">
                  <a:solidFill>
                    <a:srgbClr val="000000"/>
                  </a:solidFill>
                  <a:latin typeface="+mn-lt"/>
                  <a:ea typeface="Calibri" panose="020F0502020204030204" pitchFamily="34" charset="0"/>
                  <a:cs typeface="Arial" panose="020B0604020202020204" pitchFamily="34" charset="0"/>
                </a:rPr>
                <a:t> </a:t>
              </a:r>
              <a:r>
                <a:rPr lang="en-US" sz="2600" dirty="0" err="1">
                  <a:solidFill>
                    <a:srgbClr val="000000"/>
                  </a:solidFill>
                  <a:latin typeface="+mn-lt"/>
                  <a:ea typeface="Calibri" panose="020F0502020204030204" pitchFamily="34" charset="0"/>
                  <a:cs typeface="Arial" panose="020B0604020202020204" pitchFamily="34" charset="0"/>
                </a:rPr>
                <a:t>tiết</a:t>
              </a:r>
              <a:r>
                <a:rPr lang="en-US" sz="2600" dirty="0">
                  <a:solidFill>
                    <a:srgbClr val="000000"/>
                  </a:solidFill>
                  <a:latin typeface="+mn-lt"/>
                  <a:ea typeface="Calibri" panose="020F0502020204030204" pitchFamily="34" charset="0"/>
                  <a:cs typeface="Arial" panose="020B0604020202020204" pitchFamily="34" charset="0"/>
                </a:rPr>
                <a:t> </a:t>
              </a:r>
              <a:r>
                <a:rPr lang="en-US" sz="2600" dirty="0" err="1">
                  <a:solidFill>
                    <a:srgbClr val="000000"/>
                  </a:solidFill>
                  <a:latin typeface="+mn-lt"/>
                  <a:ea typeface="Calibri" panose="020F0502020204030204" pitchFamily="34" charset="0"/>
                  <a:cs typeface="Arial" panose="020B0604020202020204" pitchFamily="34" charset="0"/>
                </a:rPr>
                <a:t>học</a:t>
              </a:r>
              <a:r>
                <a:rPr lang="en-US" sz="2600" dirty="0">
                  <a:solidFill>
                    <a:srgbClr val="000000"/>
                  </a:solidFill>
                  <a:latin typeface="+mn-lt"/>
                  <a:ea typeface="Calibri" panose="020F0502020204030204" pitchFamily="34" charset="0"/>
                  <a:cs typeface="Arial" panose="020B0604020202020204" pitchFamily="34" charset="0"/>
                </a:rPr>
                <a:t>.</a:t>
              </a:r>
            </a:p>
          </p:txBody>
        </p:sp>
      </p:grpSp>
      <p:grpSp>
        <p:nvGrpSpPr>
          <p:cNvPr id="26" name="Group 25">
            <a:extLst>
              <a:ext uri="{FF2B5EF4-FFF2-40B4-BE49-F238E27FC236}">
                <a16:creationId xmlns:a16="http://schemas.microsoft.com/office/drawing/2014/main" id="{F75B51CC-68DC-7212-6E7E-9C3C6802F2D8}"/>
              </a:ext>
            </a:extLst>
          </p:cNvPr>
          <p:cNvGrpSpPr/>
          <p:nvPr/>
        </p:nvGrpSpPr>
        <p:grpSpPr>
          <a:xfrm>
            <a:off x="6717787" y="1916593"/>
            <a:ext cx="3676099" cy="3634870"/>
            <a:chOff x="6702476" y="2129024"/>
            <a:chExt cx="3676099" cy="3634870"/>
          </a:xfrm>
        </p:grpSpPr>
        <p:grpSp>
          <p:nvGrpSpPr>
            <p:cNvPr id="27" name="Group 26">
              <a:extLst>
                <a:ext uri="{FF2B5EF4-FFF2-40B4-BE49-F238E27FC236}">
                  <a16:creationId xmlns:a16="http://schemas.microsoft.com/office/drawing/2014/main" id="{D8C76A6F-8A3B-1321-1B39-D12270BB6158}"/>
                </a:ext>
              </a:extLst>
            </p:cNvPr>
            <p:cNvGrpSpPr/>
            <p:nvPr/>
          </p:nvGrpSpPr>
          <p:grpSpPr>
            <a:xfrm>
              <a:off x="6702476" y="2129024"/>
              <a:ext cx="3676099" cy="3634870"/>
              <a:chOff x="6734099" y="3448569"/>
              <a:chExt cx="5852267" cy="5786631"/>
            </a:xfrm>
          </p:grpSpPr>
          <p:grpSp>
            <p:nvGrpSpPr>
              <p:cNvPr id="29" name="Group 9">
                <a:extLst>
                  <a:ext uri="{FF2B5EF4-FFF2-40B4-BE49-F238E27FC236}">
                    <a16:creationId xmlns:a16="http://schemas.microsoft.com/office/drawing/2014/main" id="{94EC2C4C-BB7C-5083-E24C-E977C8DFBBDC}"/>
                  </a:ext>
                </a:extLst>
              </p:cNvPr>
              <p:cNvGrpSpPr/>
              <p:nvPr/>
            </p:nvGrpSpPr>
            <p:grpSpPr>
              <a:xfrm>
                <a:off x="6734099" y="4206911"/>
                <a:ext cx="5852267" cy="5028289"/>
                <a:chOff x="-72327" y="-51607"/>
                <a:chExt cx="1795844" cy="1542995"/>
              </a:xfrm>
            </p:grpSpPr>
            <p:sp>
              <p:nvSpPr>
                <p:cNvPr id="32" name="Freeform 10">
                  <a:extLst>
                    <a:ext uri="{FF2B5EF4-FFF2-40B4-BE49-F238E27FC236}">
                      <a16:creationId xmlns:a16="http://schemas.microsoft.com/office/drawing/2014/main" id="{66AC006A-4CF7-E1A8-BF5E-287342F93A48}"/>
                    </a:ext>
                  </a:extLst>
                </p:cNvPr>
                <p:cNvSpPr/>
                <p:nvPr/>
              </p:nvSpPr>
              <p:spPr>
                <a:xfrm>
                  <a:off x="-72327" y="-51607"/>
                  <a:ext cx="1795844" cy="1542995"/>
                </a:xfrm>
                <a:custGeom>
                  <a:avLst/>
                  <a:gdLst/>
                  <a:ahLst/>
                  <a:cxnLst/>
                  <a:rect l="l" t="t" r="r" b="b"/>
                  <a:pathLst>
                    <a:path w="1541211" h="1286114">
                      <a:moveTo>
                        <a:pt x="78614" y="0"/>
                      </a:moveTo>
                      <a:lnTo>
                        <a:pt x="1462596" y="0"/>
                      </a:lnTo>
                      <a:cubicBezTo>
                        <a:pt x="1506014" y="0"/>
                        <a:pt x="1541211" y="35197"/>
                        <a:pt x="1541211" y="78614"/>
                      </a:cubicBezTo>
                      <a:lnTo>
                        <a:pt x="1541211" y="1207500"/>
                      </a:lnTo>
                      <a:cubicBezTo>
                        <a:pt x="1541211" y="1250917"/>
                        <a:pt x="1506014" y="1286114"/>
                        <a:pt x="1462596" y="1286114"/>
                      </a:cubicBezTo>
                      <a:lnTo>
                        <a:pt x="78614" y="1286114"/>
                      </a:lnTo>
                      <a:cubicBezTo>
                        <a:pt x="35197" y="1286114"/>
                        <a:pt x="0" y="1250917"/>
                        <a:pt x="0" y="1207500"/>
                      </a:cubicBezTo>
                      <a:lnTo>
                        <a:pt x="0" y="78614"/>
                      </a:lnTo>
                      <a:cubicBezTo>
                        <a:pt x="0" y="35197"/>
                        <a:pt x="35197" y="0"/>
                        <a:pt x="78614" y="0"/>
                      </a:cubicBezTo>
                      <a:close/>
                    </a:path>
                  </a:pathLst>
                </a:custGeom>
                <a:solidFill>
                  <a:srgbClr val="FFFFFF"/>
                </a:solidFill>
                <a:ln w="28575" cap="rnd">
                  <a:solidFill>
                    <a:srgbClr val="000000"/>
                  </a:solidFill>
                  <a:prstDash val="solid"/>
                  <a:round/>
                </a:ln>
              </p:spPr>
            </p:sp>
            <p:sp>
              <p:nvSpPr>
                <p:cNvPr id="33" name="TextBox 11">
                  <a:extLst>
                    <a:ext uri="{FF2B5EF4-FFF2-40B4-BE49-F238E27FC236}">
                      <a16:creationId xmlns:a16="http://schemas.microsoft.com/office/drawing/2014/main" id="{1ED07BC5-4AE8-848C-5454-0DEF9481E6BB}"/>
                    </a:ext>
                  </a:extLst>
                </p:cNvPr>
                <p:cNvSpPr txBox="1"/>
                <p:nvPr/>
              </p:nvSpPr>
              <p:spPr>
                <a:xfrm>
                  <a:off x="0" y="-38100"/>
                  <a:ext cx="1541211" cy="1324214"/>
                </a:xfrm>
                <a:prstGeom prst="rect">
                  <a:avLst/>
                </a:prstGeom>
              </p:spPr>
              <p:txBody>
                <a:bodyPr lIns="50800" tIns="50800" rIns="50800" bIns="50800" rtlCol="0" anchor="ctr"/>
                <a:lstStyle/>
                <a:p>
                  <a:pPr algn="ctr">
                    <a:lnSpc>
                      <a:spcPct val="150000"/>
                    </a:lnSpc>
                    <a:spcBef>
                      <a:spcPct val="0"/>
                    </a:spcBef>
                  </a:pPr>
                  <a:endParaRPr sz="2600">
                    <a:latin typeface="+mn-lt"/>
                  </a:endParaRPr>
                </a:p>
              </p:txBody>
            </p:sp>
          </p:grpSp>
          <p:sp>
            <p:nvSpPr>
              <p:cNvPr id="30" name="Freeform 19">
                <a:extLst>
                  <a:ext uri="{FF2B5EF4-FFF2-40B4-BE49-F238E27FC236}">
                    <a16:creationId xmlns:a16="http://schemas.microsoft.com/office/drawing/2014/main" id="{E1D07B1F-8893-2995-4D06-27AB2601F4A6}"/>
                  </a:ext>
                </a:extLst>
              </p:cNvPr>
              <p:cNvSpPr/>
              <p:nvPr/>
            </p:nvSpPr>
            <p:spPr>
              <a:xfrm>
                <a:off x="8857880" y="3448569"/>
                <a:ext cx="1604712" cy="1604713"/>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B64"/>
              </a:solidFill>
              <a:ln w="28575" cap="sq">
                <a:solidFill>
                  <a:srgbClr val="000000"/>
                </a:solidFill>
                <a:prstDash val="solid"/>
                <a:miter/>
              </a:ln>
            </p:spPr>
            <p:txBody>
              <a:bodyPr/>
              <a:lstStyle/>
              <a:p>
                <a:pPr>
                  <a:lnSpc>
                    <a:spcPct val="150000"/>
                  </a:lnSpc>
                </a:pPr>
                <a:endParaRPr lang="en-VN" sz="2600" dirty="0">
                  <a:latin typeface="+mn-lt"/>
                </a:endParaRPr>
              </a:p>
            </p:txBody>
          </p:sp>
          <p:sp>
            <p:nvSpPr>
              <p:cNvPr id="31" name="Freeform 23">
                <a:extLst>
                  <a:ext uri="{FF2B5EF4-FFF2-40B4-BE49-F238E27FC236}">
                    <a16:creationId xmlns:a16="http://schemas.microsoft.com/office/drawing/2014/main" id="{2E479164-FF34-458E-295F-0573E800C925}"/>
                  </a:ext>
                </a:extLst>
              </p:cNvPr>
              <p:cNvSpPr/>
              <p:nvPr/>
            </p:nvSpPr>
            <p:spPr>
              <a:xfrm>
                <a:off x="9148119" y="3645767"/>
                <a:ext cx="1024231" cy="1210317"/>
              </a:xfrm>
              <a:custGeom>
                <a:avLst/>
                <a:gdLst/>
                <a:ahLst/>
                <a:cxnLst/>
                <a:rect l="l" t="t" r="r" b="b"/>
                <a:pathLst>
                  <a:path w="1243444" h="1469357">
                    <a:moveTo>
                      <a:pt x="0" y="0"/>
                    </a:moveTo>
                    <a:lnTo>
                      <a:pt x="1243444" y="0"/>
                    </a:lnTo>
                    <a:lnTo>
                      <a:pt x="1243444" y="1469358"/>
                    </a:lnTo>
                    <a:lnTo>
                      <a:pt x="0" y="146935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sp>
          <p:nvSpPr>
            <p:cNvPr id="28" name="TextBox 27">
              <a:extLst>
                <a:ext uri="{FF2B5EF4-FFF2-40B4-BE49-F238E27FC236}">
                  <a16:creationId xmlns:a16="http://schemas.microsoft.com/office/drawing/2014/main" id="{23EF31D7-5583-9411-033C-45898E28A7AD}"/>
                </a:ext>
              </a:extLst>
            </p:cNvPr>
            <p:cNvSpPr txBox="1"/>
            <p:nvPr/>
          </p:nvSpPr>
          <p:spPr>
            <a:xfrm>
              <a:off x="7243277" y="3580782"/>
              <a:ext cx="2594495" cy="1207703"/>
            </a:xfrm>
            <a:prstGeom prst="rect">
              <a:avLst/>
            </a:prstGeom>
            <a:noFill/>
          </p:spPr>
          <p:txBody>
            <a:bodyPr wrap="square">
              <a:spAutoFit/>
            </a:bodyPr>
            <a:lstStyle/>
            <a:p>
              <a:pPr algn="ctr" defTabSz="609630">
                <a:lnSpc>
                  <a:spcPct val="150000"/>
                </a:lnSpc>
              </a:pPr>
              <a:r>
                <a:rPr lang="en-US" sz="2600" dirty="0" err="1">
                  <a:solidFill>
                    <a:srgbClr val="000000"/>
                  </a:solidFill>
                  <a:latin typeface="+mn-lt"/>
                  <a:ea typeface="Calibri" panose="020F0502020204030204" pitchFamily="34" charset="0"/>
                  <a:cs typeface="Arial" panose="020B0604020202020204" pitchFamily="34" charset="0"/>
                </a:rPr>
                <a:t>Luyện</a:t>
              </a:r>
              <a:r>
                <a:rPr lang="en-US" sz="2600" dirty="0">
                  <a:solidFill>
                    <a:srgbClr val="000000"/>
                  </a:solidFill>
                  <a:latin typeface="+mn-lt"/>
                  <a:ea typeface="Calibri" panose="020F0502020204030204" pitchFamily="34" charset="0"/>
                  <a:cs typeface="Arial" panose="020B0604020202020204" pitchFamily="34" charset="0"/>
                </a:rPr>
                <a:t> </a:t>
              </a:r>
              <a:r>
                <a:rPr lang="en-US" sz="2600" dirty="0" err="1">
                  <a:solidFill>
                    <a:srgbClr val="000000"/>
                  </a:solidFill>
                  <a:latin typeface="+mn-lt"/>
                  <a:ea typeface="Calibri" panose="020F0502020204030204" pitchFamily="34" charset="0"/>
                  <a:cs typeface="Arial" panose="020B0604020202020204" pitchFamily="34" charset="0"/>
                </a:rPr>
                <a:t>đọc</a:t>
              </a:r>
              <a:r>
                <a:rPr lang="en-US" sz="2600" dirty="0">
                  <a:solidFill>
                    <a:srgbClr val="000000"/>
                  </a:solidFill>
                  <a:latin typeface="+mn-lt"/>
                  <a:ea typeface="Calibri" panose="020F0502020204030204" pitchFamily="34" charset="0"/>
                  <a:cs typeface="Arial" panose="020B0604020202020204" pitchFamily="34" charset="0"/>
                </a:rPr>
                <a:t> </a:t>
              </a:r>
              <a:r>
                <a:rPr lang="en-US" sz="2600" dirty="0" err="1">
                  <a:solidFill>
                    <a:srgbClr val="000000"/>
                  </a:solidFill>
                  <a:latin typeface="+mn-lt"/>
                  <a:ea typeface="Calibri" panose="020F0502020204030204" pitchFamily="34" charset="0"/>
                  <a:cs typeface="Arial" panose="020B0604020202020204" pitchFamily="34" charset="0"/>
                </a:rPr>
                <a:t>diễn</a:t>
              </a:r>
              <a:r>
                <a:rPr lang="en-US" sz="2600" dirty="0">
                  <a:solidFill>
                    <a:srgbClr val="000000"/>
                  </a:solidFill>
                  <a:latin typeface="+mn-lt"/>
                  <a:ea typeface="Calibri" panose="020F0502020204030204" pitchFamily="34" charset="0"/>
                  <a:cs typeface="Arial" panose="020B0604020202020204" pitchFamily="34" charset="0"/>
                </a:rPr>
                <a:t> </a:t>
              </a:r>
              <a:r>
                <a:rPr lang="en-US" sz="2600" dirty="0" err="1">
                  <a:solidFill>
                    <a:srgbClr val="000000"/>
                  </a:solidFill>
                  <a:latin typeface="+mn-lt"/>
                  <a:ea typeface="Calibri" panose="020F0502020204030204" pitchFamily="34" charset="0"/>
                  <a:cs typeface="Arial" panose="020B0604020202020204" pitchFamily="34" charset="0"/>
                </a:rPr>
                <a:t>cảm</a:t>
              </a:r>
              <a:r>
                <a:rPr lang="vi-VN" sz="2600" dirty="0">
                  <a:solidFill>
                    <a:srgbClr val="000000"/>
                  </a:solidFill>
                  <a:latin typeface="+mn-lt"/>
                  <a:ea typeface="Calibri" panose="020F0502020204030204" pitchFamily="34" charset="0"/>
                  <a:cs typeface="Arial" panose="020B0604020202020204" pitchFamily="34" charset="0"/>
                </a:rPr>
                <a:t>.</a:t>
              </a:r>
              <a:endParaRPr lang="en-US" sz="2600" i="1" dirty="0">
                <a:solidFill>
                  <a:srgbClr val="000000"/>
                </a:solidFill>
                <a:latin typeface="+mn-lt"/>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8381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68"/>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5679EF5E-0BF9-B58B-97DA-BCD03405A495}"/>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323CC10-6F62-3275-6452-C01B94DD6DB0}"/>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Để kết nối cộng đồng giáo viên và nhận thêm nhiều tài liệu giảng dạy,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mời quý thầy cô tham gia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theo đường link:  </a:t>
            </a:r>
          </a:p>
        </p:txBody>
      </p:sp>
      <p:sp>
        <p:nvSpPr>
          <p:cNvPr id="4" name="Rectangle: Rounded Corners 10">
            <a:extLst>
              <a:ext uri="{FF2B5EF4-FFF2-40B4-BE49-F238E27FC236}">
                <a16:creationId xmlns:a16="http://schemas.microsoft.com/office/drawing/2014/main" id="{C2672E8E-D686-AC40-7CE1-3F5AE9E76727}"/>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hlinkClick r:id="rId4"/>
            <a:extLst>
              <a:ext uri="{FF2B5EF4-FFF2-40B4-BE49-F238E27FC236}">
                <a16:creationId xmlns:a16="http://schemas.microsoft.com/office/drawing/2014/main" id="{A6EFE63C-5144-A551-AF11-811E4F76CB3B}"/>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6" name="TextBox 5">
            <a:extLst>
              <a:ext uri="{FF2B5EF4-FFF2-40B4-BE49-F238E27FC236}">
                <a16:creationId xmlns:a16="http://schemas.microsoft.com/office/drawing/2014/main" id="{BD1661CB-0C9C-A039-5244-5C3B8D257B5B}"/>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7" name="Picture 2" descr="Ngón Trỏ, ngón tay, Máy tính Biểu tượng Tay - tay png tải về - Miễn phí  trong suốt Tay png Tải về.">
            <a:extLst>
              <a:ext uri="{FF2B5EF4-FFF2-40B4-BE49-F238E27FC236}">
                <a16:creationId xmlns:a16="http://schemas.microsoft.com/office/drawing/2014/main" id="{11E9543E-39AA-839E-6DB6-6AF4D6E68A3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9316514-A938-3685-9475-1E0ABD71A6A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5"/>
                                        </p:tgtEl>
                                        <p:attrNameLst>
                                          <p:attrName>style.color</p:attrName>
                                        </p:attrNameLst>
                                      </p:cBhvr>
                                      <p:by>
                                        <p:hsl h="7200000" s="0" l="0"/>
                                      </p:by>
                                    </p:animClr>
                                    <p:animClr clrSpc="hsl" dir="cw">
                                      <p:cBhvr>
                                        <p:cTn id="7" dur="1000" fill="hold"/>
                                        <p:tgtEl>
                                          <p:spTgt spid="5"/>
                                        </p:tgtEl>
                                        <p:attrNameLst>
                                          <p:attrName>fillcolor</p:attrName>
                                        </p:attrNameLst>
                                      </p:cBhvr>
                                      <p:by>
                                        <p:hsl h="7200000" s="0" l="0"/>
                                      </p:by>
                                    </p:animClr>
                                    <p:animClr clrSpc="hsl" dir="cw">
                                      <p:cBhvr>
                                        <p:cTn id="8" dur="1000" fill="hold"/>
                                        <p:tgtEl>
                                          <p:spTgt spid="5"/>
                                        </p:tgtEl>
                                        <p:attrNameLst>
                                          <p:attrName>stroke.color</p:attrName>
                                        </p:attrNameLst>
                                      </p:cBhvr>
                                      <p:by>
                                        <p:hsl h="7200000" s="0" l="0"/>
                                      </p:by>
                                    </p:animClr>
                                    <p:set>
                                      <p:cBhvr>
                                        <p:cTn id="9" dur="1000" fill="hold"/>
                                        <p:tgtEl>
                                          <p:spTgt spid="5"/>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4"/>
                                        </p:tgtEl>
                                        <p:attrNameLst>
                                          <p:attrName>fillcolor</p:attrName>
                                        </p:attrNameLst>
                                      </p:cBhvr>
                                      <p:to>
                                        <a:srgbClr val="C5E0B3"/>
                                      </p:to>
                                    </p:animClr>
                                    <p:set>
                                      <p:cBhvr>
                                        <p:cTn id="12" dur="1000" fill="hold"/>
                                        <p:tgtEl>
                                          <p:spTgt spid="4"/>
                                        </p:tgtEl>
                                        <p:attrNameLst>
                                          <p:attrName>fill.type</p:attrName>
                                        </p:attrNameLst>
                                      </p:cBhvr>
                                      <p:to>
                                        <p:strVal val="solid"/>
                                      </p:to>
                                    </p:set>
                                    <p:set>
                                      <p:cBhvr>
                                        <p:cTn id="13" dur="1000" fill="hold"/>
                                        <p:tgtEl>
                                          <p:spTgt spid="4"/>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2"/>
                                        </p:tgtEl>
                                        <p:attrNameLst>
                                          <p:attrName>style.color</p:attrName>
                                        </p:attrNameLst>
                                      </p:cBhvr>
                                      <p:by>
                                        <p:hsl h="7200000" s="0" l="0"/>
                                      </p:by>
                                    </p:animClr>
                                    <p:animClr clrSpc="hsl" dir="cw">
                                      <p:cBhvr>
                                        <p:cTn id="16" dur="1000" fill="hold"/>
                                        <p:tgtEl>
                                          <p:spTgt spid="2"/>
                                        </p:tgtEl>
                                        <p:attrNameLst>
                                          <p:attrName>fillcolor</p:attrName>
                                        </p:attrNameLst>
                                      </p:cBhvr>
                                      <p:by>
                                        <p:hsl h="7200000" s="0" l="0"/>
                                      </p:by>
                                    </p:animClr>
                                    <p:animClr clrSpc="hsl" dir="cw">
                                      <p:cBhvr>
                                        <p:cTn id="17" dur="1000" fill="hold"/>
                                        <p:tgtEl>
                                          <p:spTgt spid="2"/>
                                        </p:tgtEl>
                                        <p:attrNameLst>
                                          <p:attrName>stroke.color</p:attrName>
                                        </p:attrNameLst>
                                      </p:cBhvr>
                                      <p:by>
                                        <p:hsl h="7200000" s="0" l="0"/>
                                      </p:by>
                                    </p:animClr>
                                    <p:set>
                                      <p:cBhvr>
                                        <p:cTn id="18" dur="1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CC235432-3923-A218-D229-6C73B339BF83}"/>
              </a:ext>
            </a:extLst>
          </p:cNvPr>
          <p:cNvPicPr>
            <a:picLocks noChangeAspect="1"/>
          </p:cNvPicPr>
          <p:nvPr/>
        </p:nvPicPr>
        <p:blipFill>
          <a:blip r:embed="rId4"/>
          <a:stretch>
            <a:fillRect/>
          </a:stretch>
        </p:blipFill>
        <p:spPr>
          <a:xfrm>
            <a:off x="4619855" y="2999936"/>
            <a:ext cx="2952289" cy="1633356"/>
          </a:xfrm>
          <a:prstGeom prst="rect">
            <a:avLst/>
          </a:prstGeom>
        </p:spPr>
      </p:pic>
    </p:spTree>
    <p:extLst>
      <p:ext uri="{BB962C8B-B14F-4D97-AF65-F5344CB8AC3E}">
        <p14:creationId xmlns:p14="http://schemas.microsoft.com/office/powerpoint/2010/main" val="12735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25ED5D79-1954-5278-631E-3EF32A5086C3}"/>
              </a:ext>
            </a:extLst>
          </p:cNvPr>
          <p:cNvSpPr/>
          <p:nvPr/>
        </p:nvSpPr>
        <p:spPr>
          <a:xfrm>
            <a:off x="1354183" y="1731567"/>
            <a:ext cx="9483634" cy="1004133"/>
          </a:xfrm>
          <a:prstGeom prst="roundRect">
            <a:avLst/>
          </a:prstGeom>
          <a:solidFill>
            <a:schemeClr val="accent5">
              <a:lumMod val="20000"/>
              <a:lumOff val="80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algn="ctr"/>
            <a:r>
              <a:rPr lang="en-US" sz="2400" dirty="0" err="1">
                <a:latin typeface="+mn-lt"/>
              </a:rPr>
              <a:t>Cả</a:t>
            </a:r>
            <a:r>
              <a:rPr lang="en-US" sz="2400" dirty="0">
                <a:latin typeface="+mn-lt"/>
              </a:rPr>
              <a:t> </a:t>
            </a:r>
            <a:r>
              <a:rPr lang="en-US" sz="2400" dirty="0" err="1">
                <a:latin typeface="+mn-lt"/>
              </a:rPr>
              <a:t>lớp</a:t>
            </a:r>
            <a:r>
              <a:rPr lang="en-US" sz="2400" dirty="0">
                <a:latin typeface="+mn-lt"/>
              </a:rPr>
              <a:t> </a:t>
            </a:r>
            <a:r>
              <a:rPr lang="en-US" sz="2400" dirty="0" err="1">
                <a:latin typeface="+mn-lt"/>
              </a:rPr>
              <a:t>hãy</a:t>
            </a:r>
            <a:r>
              <a:rPr lang="en-US" sz="2400" dirty="0">
                <a:latin typeface="+mn-lt"/>
              </a:rPr>
              <a:t> </a:t>
            </a:r>
            <a:r>
              <a:rPr lang="en-US" sz="2400" dirty="0" err="1">
                <a:latin typeface="+mn-lt"/>
              </a:rPr>
              <a:t>nghe</a:t>
            </a:r>
            <a:r>
              <a:rPr lang="en-US" sz="2400" dirty="0">
                <a:latin typeface="+mn-lt"/>
              </a:rPr>
              <a:t> </a:t>
            </a:r>
            <a:r>
              <a:rPr lang="en-US" sz="2400" dirty="0" err="1">
                <a:latin typeface="+mn-lt"/>
              </a:rPr>
              <a:t>bài</a:t>
            </a:r>
            <a:r>
              <a:rPr lang="en-US" sz="2400" dirty="0">
                <a:latin typeface="+mn-lt"/>
              </a:rPr>
              <a:t> </a:t>
            </a:r>
            <a:r>
              <a:rPr lang="en-US" sz="2400" dirty="0" err="1">
                <a:latin typeface="+mn-lt"/>
              </a:rPr>
              <a:t>hát</a:t>
            </a:r>
            <a:r>
              <a:rPr lang="en-US" sz="2400" dirty="0">
                <a:latin typeface="+mn-lt"/>
              </a:rPr>
              <a:t> </a:t>
            </a:r>
            <a:r>
              <a:rPr lang="en-US" sz="2400" dirty="0" err="1">
                <a:latin typeface="+mn-lt"/>
              </a:rPr>
              <a:t>và</a:t>
            </a:r>
            <a:r>
              <a:rPr lang="en-US" sz="2400" dirty="0">
                <a:latin typeface="+mn-lt"/>
              </a:rPr>
              <a:t> </a:t>
            </a:r>
            <a:r>
              <a:rPr lang="en-US" sz="2400" dirty="0" err="1">
                <a:latin typeface="+mn-lt"/>
              </a:rPr>
              <a:t>liệt</a:t>
            </a:r>
            <a:r>
              <a:rPr lang="en-US" sz="2400" dirty="0">
                <a:latin typeface="+mn-lt"/>
              </a:rPr>
              <a:t> </a:t>
            </a:r>
            <a:r>
              <a:rPr lang="en-US" sz="2400" dirty="0" err="1">
                <a:latin typeface="+mn-lt"/>
              </a:rPr>
              <a:t>kê</a:t>
            </a:r>
            <a:r>
              <a:rPr lang="en-US" sz="2400" dirty="0">
                <a:latin typeface="+mn-lt"/>
              </a:rPr>
              <a:t> </a:t>
            </a:r>
            <a:r>
              <a:rPr lang="en-US" sz="2400" dirty="0" err="1">
                <a:latin typeface="+mn-lt"/>
              </a:rPr>
              <a:t>những</a:t>
            </a:r>
            <a:r>
              <a:rPr lang="en-US" sz="2400" dirty="0">
                <a:latin typeface="+mn-lt"/>
              </a:rPr>
              <a:t> </a:t>
            </a:r>
            <a:r>
              <a:rPr lang="en-US" sz="2400" dirty="0" err="1">
                <a:latin typeface="+mn-lt"/>
              </a:rPr>
              <a:t>thái</a:t>
            </a:r>
            <a:r>
              <a:rPr lang="en-US" sz="2400" dirty="0">
                <a:latin typeface="+mn-lt"/>
              </a:rPr>
              <a:t> </a:t>
            </a:r>
            <a:r>
              <a:rPr lang="en-US" sz="2400" dirty="0" err="1">
                <a:latin typeface="+mn-lt"/>
              </a:rPr>
              <a:t>độ</a:t>
            </a:r>
            <a:r>
              <a:rPr lang="en-US" sz="2400" dirty="0">
                <a:latin typeface="+mn-lt"/>
              </a:rPr>
              <a:t> </a:t>
            </a:r>
            <a:r>
              <a:rPr lang="en-US" sz="2400" dirty="0" err="1">
                <a:latin typeface="+mn-lt"/>
              </a:rPr>
              <a:t>sống</a:t>
            </a:r>
            <a:r>
              <a:rPr lang="en-US" sz="2400" dirty="0">
                <a:latin typeface="+mn-lt"/>
              </a:rPr>
              <a:t> </a:t>
            </a:r>
            <a:r>
              <a:rPr lang="en-US" sz="2400" dirty="0" err="1">
                <a:latin typeface="+mn-lt"/>
              </a:rPr>
              <a:t>đẹp</a:t>
            </a:r>
            <a:r>
              <a:rPr lang="en-US" sz="2400" dirty="0">
                <a:latin typeface="+mn-lt"/>
              </a:rPr>
              <a:t>.</a:t>
            </a:r>
          </a:p>
        </p:txBody>
      </p:sp>
      <p:pic>
        <p:nvPicPr>
          <p:cNvPr id="6" name="Picture 6">
            <a:extLst>
              <a:ext uri="{FF2B5EF4-FFF2-40B4-BE49-F238E27FC236}">
                <a16:creationId xmlns:a16="http://schemas.microsoft.com/office/drawing/2014/main" id="{2F8E8E9D-09E4-A724-31A5-C0B68319B024}"/>
              </a:ext>
            </a:extLst>
          </p:cNvPr>
          <p:cNvPicPr>
            <a:picLocks noChangeAspect="1"/>
          </p:cNvPicPr>
          <p:nvPr/>
        </p:nvPicPr>
        <p:blipFill>
          <a:blip r:embed="rId5"/>
          <a:srcRect/>
          <a:stretch>
            <a:fillRect/>
          </a:stretch>
        </p:blipFill>
        <p:spPr>
          <a:xfrm>
            <a:off x="3343365" y="3107535"/>
            <a:ext cx="5505269" cy="3750465"/>
          </a:xfrm>
          <a:prstGeom prst="rect">
            <a:avLst/>
          </a:prstGeom>
        </p:spPr>
      </p:pic>
      <p:pic>
        <p:nvPicPr>
          <p:cNvPr id="7" name="y2mate.com - Nhạc phim Đi Giữa Trời Rực Rỡ  Ngô Lan Hương MV Lyrics">
            <a:hlinkClick r:id="" action="ppaction://media"/>
            <a:extLst>
              <a:ext uri="{FF2B5EF4-FFF2-40B4-BE49-F238E27FC236}">
                <a16:creationId xmlns:a16="http://schemas.microsoft.com/office/drawing/2014/main" id="{9575A21D-6319-F501-9298-E220DD3D5B8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11147" y="730464"/>
            <a:ext cx="1004133" cy="1004133"/>
          </a:xfrm>
          <a:prstGeom prst="rect">
            <a:avLst/>
          </a:prstGeom>
        </p:spPr>
      </p:pic>
    </p:spTree>
    <p:extLst>
      <p:ext uri="{BB962C8B-B14F-4D97-AF65-F5344CB8AC3E}">
        <p14:creationId xmlns:p14="http://schemas.microsoft.com/office/powerpoint/2010/main" val="132092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22094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7"/>
                </p:tgtEl>
              </p:cMediaNode>
            </p:audio>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2F9B89D5-3E55-1D67-7594-413A9B495FE9}"/>
              </a:ext>
            </a:extLst>
          </p:cNvPr>
          <p:cNvPicPr>
            <a:picLocks noChangeAspect="1"/>
          </p:cNvPicPr>
          <p:nvPr/>
        </p:nvPicPr>
        <p:blipFill>
          <a:blip r:embed="rId4"/>
          <a:stretch>
            <a:fillRect/>
          </a:stretch>
        </p:blipFill>
        <p:spPr>
          <a:xfrm>
            <a:off x="4619855" y="2999936"/>
            <a:ext cx="2952289" cy="1633356"/>
          </a:xfrm>
          <a:prstGeom prst="rect">
            <a:avLst/>
          </a:prstGeom>
        </p:spPr>
      </p:pic>
    </p:spTree>
    <p:extLst>
      <p:ext uri="{BB962C8B-B14F-4D97-AF65-F5344CB8AC3E}">
        <p14:creationId xmlns:p14="http://schemas.microsoft.com/office/powerpoint/2010/main" val="20437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E2F8C17-0105-D98B-44EF-7F6A22222A48}"/>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9B0FA589-B63E-E2F2-1FEB-ED50DA3491A0}"/>
              </a:ext>
            </a:extLst>
          </p:cNvPr>
          <p:cNvSpPr txBox="1"/>
          <p:nvPr/>
        </p:nvSpPr>
        <p:spPr>
          <a:xfrm>
            <a:off x="4365010" y="2360743"/>
            <a:ext cx="7028413" cy="2529282"/>
          </a:xfrm>
          <a:prstGeom prst="rect">
            <a:avLst/>
          </a:prstGeom>
          <a:noFill/>
        </p:spPr>
        <p:txBody>
          <a:bodyPr wrap="square">
            <a:spAutoFit/>
          </a:bodyPr>
          <a:lstStyle/>
          <a:p>
            <a:pPr algn="ctr" defTabSz="609630">
              <a:lnSpc>
                <a:spcPct val="150000"/>
              </a:lnSpc>
            </a:pPr>
            <a:r>
              <a:rPr lang="en-US" sz="2933" b="1" dirty="0">
                <a:solidFill>
                  <a:schemeClr val="tx1"/>
                </a:solidFill>
                <a:latin typeface="+mn-lt"/>
                <a:ea typeface="Calibri" panose="020F0502020204030204" pitchFamily="34" charset="0"/>
                <a:cs typeface="Arial" panose="020B0604020202020204" pitchFamily="34" charset="0"/>
                <a:sym typeface="Arial"/>
              </a:rPr>
              <a:t>LÀM VIỆC CÁ NHÂN</a:t>
            </a:r>
          </a:p>
          <a:p>
            <a:pPr algn="just" defTabSz="609630">
              <a:lnSpc>
                <a:spcPct val="150000"/>
              </a:lnSpc>
            </a:pPr>
            <a:r>
              <a:rPr lang="vi-VN" sz="2667" dirty="0">
                <a:solidFill>
                  <a:schemeClr val="tx1"/>
                </a:solidFill>
                <a:latin typeface="+mn-lt"/>
                <a:ea typeface="Calibri" panose="020F0502020204030204" pitchFamily="34" charset="0"/>
                <a:cs typeface="Arial" panose="020B0604020202020204" pitchFamily="34" charset="0"/>
                <a:sym typeface="Arial"/>
              </a:rPr>
              <a:t>Các em </a:t>
            </a:r>
            <a:r>
              <a:rPr lang="en-US" sz="2667" dirty="0" err="1">
                <a:solidFill>
                  <a:schemeClr val="tx1"/>
                </a:solidFill>
                <a:latin typeface="+mn-lt"/>
                <a:ea typeface="Calibri" panose="020F0502020204030204" pitchFamily="34" charset="0"/>
                <a:cs typeface="Arial" panose="020B0604020202020204" pitchFamily="34" charset="0"/>
                <a:sym typeface="Arial"/>
              </a:rPr>
              <a:t>hãy</a:t>
            </a:r>
            <a:r>
              <a:rPr lang="en-US" sz="2667" dirty="0">
                <a:solidFill>
                  <a:schemeClr val="tx1"/>
                </a:solidFill>
                <a:latin typeface="+mn-lt"/>
                <a:ea typeface="Calibri" panose="020F0502020204030204" pitchFamily="34" charset="0"/>
                <a:cs typeface="Arial" panose="020B0604020202020204" pitchFamily="34" charset="0"/>
                <a:sym typeface="Arial"/>
              </a:rPr>
              <a:t> v</a:t>
            </a:r>
            <a:r>
              <a:rPr lang="vi-VN" sz="2667" dirty="0">
                <a:solidFill>
                  <a:schemeClr val="tx1"/>
                </a:solidFill>
                <a:latin typeface="+mn-lt"/>
                <a:ea typeface="Calibri" panose="020F0502020204030204" pitchFamily="34" charset="0"/>
                <a:cs typeface="Arial" panose="020B0604020202020204" pitchFamily="34" charset="0"/>
                <a:sym typeface="Arial"/>
              </a:rPr>
              <a:t>iết tiếp 1 trong 2 đoạn văn có câu mở </a:t>
            </a:r>
            <a:r>
              <a:rPr lang="en-US" sz="2667" dirty="0" err="1">
                <a:solidFill>
                  <a:schemeClr val="tx1"/>
                </a:solidFill>
                <a:latin typeface="+mn-lt"/>
                <a:ea typeface="Calibri" panose="020F0502020204030204" pitchFamily="34" charset="0"/>
                <a:cs typeface="Arial" panose="020B0604020202020204" pitchFamily="34" charset="0"/>
                <a:sym typeface="Arial"/>
              </a:rPr>
              <a:t>đoạn</a:t>
            </a:r>
            <a:r>
              <a:rPr lang="en-US" sz="2667" dirty="0">
                <a:solidFill>
                  <a:schemeClr val="tx1"/>
                </a:solidFill>
                <a:latin typeface="+mn-lt"/>
                <a:ea typeface="Calibri" panose="020F0502020204030204" pitchFamily="34" charset="0"/>
                <a:cs typeface="Arial" panose="020B0604020202020204" pitchFamily="34" charset="0"/>
                <a:sym typeface="Arial"/>
              </a:rPr>
              <a:t> </a:t>
            </a:r>
            <a:r>
              <a:rPr lang="en-US" sz="2667" dirty="0" err="1">
                <a:solidFill>
                  <a:schemeClr val="tx1"/>
                </a:solidFill>
                <a:latin typeface="+mn-lt"/>
                <a:ea typeface="Calibri" panose="020F0502020204030204" pitchFamily="34" charset="0"/>
                <a:cs typeface="Arial" panose="020B0604020202020204" pitchFamily="34" charset="0"/>
                <a:sym typeface="Arial"/>
              </a:rPr>
              <a:t>sau</a:t>
            </a:r>
            <a:r>
              <a:rPr lang="en-US" sz="2667" dirty="0">
                <a:solidFill>
                  <a:schemeClr val="tx1"/>
                </a:solidFill>
                <a:latin typeface="+mn-lt"/>
                <a:ea typeface="Calibri" panose="020F0502020204030204" pitchFamily="34" charset="0"/>
                <a:cs typeface="Arial" panose="020B0604020202020204" pitchFamily="34" charset="0"/>
                <a:sym typeface="Arial"/>
              </a:rPr>
              <a:t> (SGK – tr.71)</a:t>
            </a:r>
            <a:r>
              <a:rPr lang="vi-VN" sz="2667" dirty="0">
                <a:solidFill>
                  <a:schemeClr val="tx1"/>
                </a:solidFill>
                <a:latin typeface="+mn-lt"/>
                <a:ea typeface="Calibri" panose="020F0502020204030204" pitchFamily="34" charset="0"/>
                <a:cs typeface="Arial" panose="020B0604020202020204" pitchFamily="34" charset="0"/>
                <a:sym typeface="Arial"/>
              </a:rPr>
              <a:t> để giới thiệu về nhân vậ</a:t>
            </a:r>
            <a:r>
              <a:rPr lang="en-US" sz="2667" dirty="0">
                <a:solidFill>
                  <a:schemeClr val="tx1"/>
                </a:solidFill>
                <a:latin typeface="+mn-lt"/>
                <a:ea typeface="Calibri" panose="020F0502020204030204" pitchFamily="34" charset="0"/>
                <a:cs typeface="Arial" panose="020B0604020202020204" pitchFamily="34" charset="0"/>
                <a:sym typeface="Arial"/>
              </a:rPr>
              <a:t>t </a:t>
            </a:r>
            <a:r>
              <a:rPr lang="en-US" sz="2667" dirty="0" err="1">
                <a:solidFill>
                  <a:schemeClr val="tx1"/>
                </a:solidFill>
                <a:latin typeface="+mn-lt"/>
                <a:ea typeface="Calibri" panose="020F0502020204030204" pitchFamily="34" charset="0"/>
                <a:cs typeface="Arial" panose="020B0604020202020204" pitchFamily="34" charset="0"/>
              </a:rPr>
              <a:t>trong</a:t>
            </a:r>
            <a:r>
              <a:rPr lang="en-US" sz="2667" dirty="0">
                <a:solidFill>
                  <a:schemeClr val="tx1"/>
                </a:solidFill>
                <a:latin typeface="+mn-lt"/>
                <a:ea typeface="Calibri" panose="020F0502020204030204" pitchFamily="34" charset="0"/>
                <a:cs typeface="Arial" panose="020B0604020202020204" pitchFamily="34" charset="0"/>
              </a:rPr>
              <a:t> </a:t>
            </a:r>
            <a:r>
              <a:rPr lang="en-US" sz="2667" dirty="0" err="1">
                <a:solidFill>
                  <a:schemeClr val="tx1"/>
                </a:solidFill>
                <a:latin typeface="+mn-lt"/>
                <a:ea typeface="Calibri" panose="020F0502020204030204" pitchFamily="34" charset="0"/>
                <a:cs typeface="Arial" panose="020B0604020202020204" pitchFamily="34" charset="0"/>
              </a:rPr>
              <a:t>đoạn</a:t>
            </a:r>
            <a:r>
              <a:rPr lang="en-US" sz="2667" dirty="0">
                <a:solidFill>
                  <a:schemeClr val="tx1"/>
                </a:solidFill>
                <a:latin typeface="+mn-lt"/>
                <a:ea typeface="Calibri" panose="020F0502020204030204" pitchFamily="34" charset="0"/>
                <a:cs typeface="Arial" panose="020B0604020202020204" pitchFamily="34" charset="0"/>
              </a:rPr>
              <a:t> </a:t>
            </a:r>
            <a:r>
              <a:rPr lang="en-US" sz="2667" dirty="0" err="1">
                <a:solidFill>
                  <a:schemeClr val="tx1"/>
                </a:solidFill>
                <a:latin typeface="+mn-lt"/>
                <a:ea typeface="Calibri" panose="020F0502020204030204" pitchFamily="34" charset="0"/>
                <a:cs typeface="Arial" panose="020B0604020202020204" pitchFamily="34" charset="0"/>
              </a:rPr>
              <a:t>văn</a:t>
            </a:r>
            <a:r>
              <a:rPr lang="en-US" sz="2667" dirty="0">
                <a:solidFill>
                  <a:schemeClr val="tx1"/>
                </a:solidFill>
                <a:latin typeface="+mn-lt"/>
                <a:ea typeface="Calibri" panose="020F0502020204030204" pitchFamily="34" charset="0"/>
                <a:cs typeface="Arial" panose="020B0604020202020204" pitchFamily="34" charset="0"/>
              </a:rPr>
              <a:t> </a:t>
            </a:r>
            <a:r>
              <a:rPr lang="en-US" sz="2667" dirty="0" err="1">
                <a:solidFill>
                  <a:schemeClr val="tx1"/>
                </a:solidFill>
                <a:latin typeface="+mn-lt"/>
                <a:ea typeface="Calibri" panose="020F0502020204030204" pitchFamily="34" charset="0"/>
                <a:cs typeface="Arial" panose="020B0604020202020204" pitchFamily="34" charset="0"/>
              </a:rPr>
              <a:t>đó</a:t>
            </a:r>
            <a:r>
              <a:rPr lang="vi-VN" sz="2667" dirty="0">
                <a:solidFill>
                  <a:schemeClr val="tx1"/>
                </a:solidFill>
                <a:latin typeface="+mn-lt"/>
                <a:ea typeface="Calibri" panose="020F0502020204030204" pitchFamily="34" charset="0"/>
                <a:cs typeface="Arial" panose="020B0604020202020204" pitchFamily="34" charset="0"/>
                <a:sym typeface="Arial"/>
              </a:rPr>
              <a:t>. </a:t>
            </a:r>
          </a:p>
        </p:txBody>
      </p:sp>
      <p:sp>
        <p:nvSpPr>
          <p:cNvPr id="10" name="Freeform 19">
            <a:extLst>
              <a:ext uri="{FF2B5EF4-FFF2-40B4-BE49-F238E27FC236}">
                <a16:creationId xmlns:a16="http://schemas.microsoft.com/office/drawing/2014/main" id="{805982B5-84C5-D845-A027-E51976094E72}"/>
              </a:ext>
            </a:extLst>
          </p:cNvPr>
          <p:cNvSpPr/>
          <p:nvPr/>
        </p:nvSpPr>
        <p:spPr>
          <a:xfrm>
            <a:off x="1310639" y="1804015"/>
            <a:ext cx="2719963" cy="5053985"/>
          </a:xfrm>
          <a:custGeom>
            <a:avLst/>
            <a:gdLst/>
            <a:ahLst/>
            <a:cxnLst/>
            <a:rect l="l" t="t" r="r" b="b"/>
            <a:pathLst>
              <a:path w="1139411" h="2117148">
                <a:moveTo>
                  <a:pt x="0" y="0"/>
                </a:moveTo>
                <a:lnTo>
                  <a:pt x="1139411" y="0"/>
                </a:lnTo>
                <a:lnTo>
                  <a:pt x="1139411" y="2117148"/>
                </a:lnTo>
                <a:lnTo>
                  <a:pt x="0" y="21171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259727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9132936-249D-B922-D13A-7632DCFFAF26}"/>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4C3D9851-17D2-85A8-359A-7BAC05B97753}"/>
              </a:ext>
            </a:extLst>
          </p:cNvPr>
          <p:cNvGrpSpPr/>
          <p:nvPr/>
        </p:nvGrpSpPr>
        <p:grpSpPr>
          <a:xfrm>
            <a:off x="842554" y="1665349"/>
            <a:ext cx="10772731" cy="2783839"/>
            <a:chOff x="842554" y="1665349"/>
            <a:chExt cx="10772731" cy="2783839"/>
          </a:xfrm>
        </p:grpSpPr>
        <p:sp>
          <p:nvSpPr>
            <p:cNvPr id="5" name="TextBox 4">
              <a:extLst>
                <a:ext uri="{FF2B5EF4-FFF2-40B4-BE49-F238E27FC236}">
                  <a16:creationId xmlns:a16="http://schemas.microsoft.com/office/drawing/2014/main" id="{4B00E618-B314-808A-DEC8-7493C403A039}"/>
                </a:ext>
              </a:extLst>
            </p:cNvPr>
            <p:cNvSpPr txBox="1"/>
            <p:nvPr/>
          </p:nvSpPr>
          <p:spPr>
            <a:xfrm>
              <a:off x="842554" y="1665349"/>
              <a:ext cx="7164977" cy="2783839"/>
            </a:xfrm>
            <a:prstGeom prst="rect">
              <a:avLst/>
            </a:prstGeom>
            <a:noFill/>
          </p:spPr>
          <p:txBody>
            <a:bodyPr wrap="square">
              <a:spAutoFit/>
            </a:bodyPr>
            <a:lstStyle/>
            <a:p>
              <a:pPr algn="just">
                <a:lnSpc>
                  <a:spcPct val="150000"/>
                </a:lnSpc>
              </a:pPr>
              <a:r>
                <a:rPr lang="vi-VN" sz="2400" dirty="0">
                  <a:solidFill>
                    <a:srgbClr val="231F20"/>
                  </a:solidFill>
                  <a:effectLst/>
                  <a:latin typeface="+mn-lt"/>
                </a:rPr>
                <a:t>1. Mỗi lần ăn dưa hấu, tôi lại nghĩ đến hình ảnh một chàng trai tháo vát, chăm chỉ sống giữa một đảo dưa. Chàng trai đó là Mai An Tiêm – nhân vật chính trong câu chuyện </a:t>
              </a:r>
              <a:r>
                <a:rPr lang="vi-VN" sz="2400" i="1" dirty="0">
                  <a:solidFill>
                    <a:srgbClr val="231F20"/>
                  </a:solidFill>
                  <a:effectLst/>
                  <a:latin typeface="+mn-lt"/>
                </a:rPr>
                <a:t>Sự tích dưa hấu </a:t>
              </a:r>
              <a:r>
                <a:rPr lang="vi-VN" sz="2400" dirty="0">
                  <a:solidFill>
                    <a:srgbClr val="231F20"/>
                  </a:solidFill>
                  <a:effectLst/>
                  <a:latin typeface="+mn-lt"/>
                </a:rPr>
                <a:t>mà tôi đã học...</a:t>
              </a:r>
              <a:endParaRPr lang="vi-VN" sz="2400" dirty="0">
                <a:latin typeface="+mn-lt"/>
              </a:endParaRPr>
            </a:p>
          </p:txBody>
        </p:sp>
        <p:pic>
          <p:nvPicPr>
            <p:cNvPr id="9" name="Picture 8">
              <a:extLst>
                <a:ext uri="{FF2B5EF4-FFF2-40B4-BE49-F238E27FC236}">
                  <a16:creationId xmlns:a16="http://schemas.microsoft.com/office/drawing/2014/main" id="{287500C4-4784-7164-C38D-9A3A17BC8ABA}"/>
                </a:ext>
              </a:extLst>
            </p:cNvPr>
            <p:cNvPicPr>
              <a:picLocks noChangeAspect="1"/>
            </p:cNvPicPr>
            <p:nvPr/>
          </p:nvPicPr>
          <p:blipFill>
            <a:blip r:embed="rId3"/>
            <a:stretch>
              <a:fillRect/>
            </a:stretch>
          </p:blipFill>
          <p:spPr>
            <a:xfrm>
              <a:off x="8162699" y="1678971"/>
              <a:ext cx="3452586" cy="2321200"/>
            </a:xfrm>
            <a:prstGeom prst="rect">
              <a:avLst/>
            </a:prstGeom>
          </p:spPr>
        </p:pic>
      </p:grpSp>
      <p:grpSp>
        <p:nvGrpSpPr>
          <p:cNvPr id="13" name="Group 12">
            <a:extLst>
              <a:ext uri="{FF2B5EF4-FFF2-40B4-BE49-F238E27FC236}">
                <a16:creationId xmlns:a16="http://schemas.microsoft.com/office/drawing/2014/main" id="{6956ABD3-D5BE-919D-244F-A8D300309211}"/>
              </a:ext>
            </a:extLst>
          </p:cNvPr>
          <p:cNvGrpSpPr/>
          <p:nvPr/>
        </p:nvGrpSpPr>
        <p:grpSpPr>
          <a:xfrm>
            <a:off x="842553" y="4000171"/>
            <a:ext cx="11349447" cy="2901239"/>
            <a:chOff x="842553" y="4000171"/>
            <a:chExt cx="11349447" cy="2901239"/>
          </a:xfrm>
        </p:grpSpPr>
        <p:sp>
          <p:nvSpPr>
            <p:cNvPr id="7" name="TextBox 6">
              <a:extLst>
                <a:ext uri="{FF2B5EF4-FFF2-40B4-BE49-F238E27FC236}">
                  <a16:creationId xmlns:a16="http://schemas.microsoft.com/office/drawing/2014/main" id="{2F6C5D86-CEC3-0E24-0D23-5428C6894621}"/>
                </a:ext>
              </a:extLst>
            </p:cNvPr>
            <p:cNvSpPr txBox="1"/>
            <p:nvPr/>
          </p:nvSpPr>
          <p:spPr>
            <a:xfrm>
              <a:off x="842553" y="4612868"/>
              <a:ext cx="7164977" cy="1675843"/>
            </a:xfrm>
            <a:prstGeom prst="rect">
              <a:avLst/>
            </a:prstGeom>
            <a:noFill/>
          </p:spPr>
          <p:txBody>
            <a:bodyPr wrap="square">
              <a:spAutoFit/>
            </a:bodyPr>
            <a:lstStyle/>
            <a:p>
              <a:pPr algn="just">
                <a:lnSpc>
                  <a:spcPct val="150000"/>
                </a:lnSpc>
              </a:pPr>
              <a:r>
                <a:rPr lang="en-US" sz="2400" dirty="0">
                  <a:solidFill>
                    <a:srgbClr val="231F20"/>
                  </a:solidFill>
                  <a:effectLst/>
                  <a:latin typeface="+mn-lt"/>
                </a:rPr>
                <a:t>2. </a:t>
              </a:r>
              <a:r>
                <a:rPr lang="en-US" sz="2400" dirty="0" err="1">
                  <a:solidFill>
                    <a:srgbClr val="231F20"/>
                  </a:solidFill>
                  <a:effectLst/>
                  <a:latin typeface="+mn-lt"/>
                </a:rPr>
                <a:t>Ngay</a:t>
              </a:r>
              <a:r>
                <a:rPr lang="en-US" sz="2400" dirty="0">
                  <a:solidFill>
                    <a:srgbClr val="231F20"/>
                  </a:solidFill>
                  <a:effectLst/>
                  <a:latin typeface="+mn-lt"/>
                </a:rPr>
                <a:t> </a:t>
              </a:r>
              <a:r>
                <a:rPr lang="en-US" sz="2400" dirty="0" err="1">
                  <a:solidFill>
                    <a:srgbClr val="231F20"/>
                  </a:solidFill>
                  <a:effectLst/>
                  <a:latin typeface="+mn-lt"/>
                </a:rPr>
                <a:t>từ</a:t>
              </a:r>
              <a:r>
                <a:rPr lang="en-US" sz="2400" dirty="0">
                  <a:solidFill>
                    <a:srgbClr val="231F20"/>
                  </a:solidFill>
                  <a:effectLst/>
                  <a:latin typeface="+mn-lt"/>
                </a:rPr>
                <a:t> </a:t>
              </a:r>
              <a:r>
                <a:rPr lang="en-US" sz="2400" dirty="0" err="1">
                  <a:solidFill>
                    <a:srgbClr val="231F20"/>
                  </a:solidFill>
                  <a:effectLst/>
                  <a:latin typeface="+mn-lt"/>
                </a:rPr>
                <a:t>khi</a:t>
              </a:r>
              <a:r>
                <a:rPr lang="en-US" sz="2400" dirty="0">
                  <a:solidFill>
                    <a:srgbClr val="231F20"/>
                  </a:solidFill>
                  <a:effectLst/>
                  <a:latin typeface="+mn-lt"/>
                </a:rPr>
                <a:t> </a:t>
              </a:r>
              <a:r>
                <a:rPr lang="en-US" sz="2400" dirty="0" err="1">
                  <a:solidFill>
                    <a:srgbClr val="231F20"/>
                  </a:solidFill>
                  <a:effectLst/>
                  <a:latin typeface="+mn-lt"/>
                </a:rPr>
                <a:t>còn</a:t>
              </a:r>
              <a:r>
                <a:rPr lang="en-US" sz="2400" dirty="0">
                  <a:solidFill>
                    <a:srgbClr val="231F20"/>
                  </a:solidFill>
                  <a:effectLst/>
                  <a:latin typeface="+mn-lt"/>
                </a:rPr>
                <a:t> </a:t>
              </a:r>
              <a:r>
                <a:rPr lang="en-US" sz="2400" dirty="0" err="1">
                  <a:solidFill>
                    <a:srgbClr val="231F20"/>
                  </a:solidFill>
                  <a:effectLst/>
                  <a:latin typeface="+mn-lt"/>
                </a:rPr>
                <a:t>bé</a:t>
              </a:r>
              <a:r>
                <a:rPr lang="en-US" sz="2400" dirty="0">
                  <a:solidFill>
                    <a:srgbClr val="231F20"/>
                  </a:solidFill>
                  <a:effectLst/>
                  <a:latin typeface="+mn-lt"/>
                </a:rPr>
                <a:t> </a:t>
              </a:r>
              <a:r>
                <a:rPr lang="en-US" sz="2400" dirty="0" err="1">
                  <a:solidFill>
                    <a:srgbClr val="231F20"/>
                  </a:solidFill>
                  <a:effectLst/>
                  <a:latin typeface="+mn-lt"/>
                </a:rPr>
                <a:t>xíu</a:t>
              </a:r>
              <a:r>
                <a:rPr lang="en-US" sz="2400" dirty="0">
                  <a:solidFill>
                    <a:srgbClr val="231F20"/>
                  </a:solidFill>
                  <a:effectLst/>
                  <a:latin typeface="+mn-lt"/>
                </a:rPr>
                <a:t>, </a:t>
              </a:r>
              <a:r>
                <a:rPr lang="en-US" sz="2400" dirty="0" err="1">
                  <a:solidFill>
                    <a:srgbClr val="231F20"/>
                  </a:solidFill>
                  <a:effectLst/>
                  <a:latin typeface="+mn-lt"/>
                </a:rPr>
                <a:t>hình</a:t>
              </a:r>
              <a:r>
                <a:rPr lang="en-US" sz="2400" dirty="0">
                  <a:solidFill>
                    <a:srgbClr val="231F20"/>
                  </a:solidFill>
                  <a:effectLst/>
                  <a:latin typeface="+mn-lt"/>
                </a:rPr>
                <a:t> </a:t>
              </a:r>
              <a:r>
                <a:rPr lang="en-US" sz="2400" dirty="0" err="1">
                  <a:solidFill>
                    <a:srgbClr val="231F20"/>
                  </a:solidFill>
                  <a:effectLst/>
                  <a:latin typeface="+mn-lt"/>
                </a:rPr>
                <a:t>ảnh</a:t>
              </a:r>
              <a:r>
                <a:rPr lang="en-US" sz="2400" dirty="0">
                  <a:solidFill>
                    <a:srgbClr val="231F20"/>
                  </a:solidFill>
                  <a:effectLst/>
                  <a:latin typeface="+mn-lt"/>
                </a:rPr>
                <a:t> </a:t>
              </a:r>
              <a:r>
                <a:rPr lang="en-US" sz="2400" dirty="0" err="1">
                  <a:solidFill>
                    <a:srgbClr val="231F20"/>
                  </a:solidFill>
                  <a:effectLst/>
                  <a:latin typeface="+mn-lt"/>
                </a:rPr>
                <a:t>cậu</a:t>
              </a:r>
              <a:r>
                <a:rPr lang="en-US" sz="2400" dirty="0">
                  <a:solidFill>
                    <a:srgbClr val="231F20"/>
                  </a:solidFill>
                  <a:effectLst/>
                  <a:latin typeface="+mn-lt"/>
                </a:rPr>
                <a:t> </a:t>
              </a:r>
              <a:r>
                <a:rPr lang="en-US" sz="2400" dirty="0" err="1">
                  <a:solidFill>
                    <a:srgbClr val="231F20"/>
                  </a:solidFill>
                  <a:effectLst/>
                  <a:latin typeface="+mn-lt"/>
                </a:rPr>
                <a:t>bé</a:t>
              </a:r>
              <a:r>
                <a:rPr lang="en-US" sz="2400" dirty="0">
                  <a:solidFill>
                    <a:srgbClr val="231F20"/>
                  </a:solidFill>
                  <a:effectLst/>
                  <a:latin typeface="+mn-lt"/>
                </a:rPr>
                <a:t> </a:t>
              </a:r>
              <a:r>
                <a:rPr lang="en-US" sz="2400" dirty="0" err="1">
                  <a:solidFill>
                    <a:srgbClr val="231F20"/>
                  </a:solidFill>
                  <a:effectLst/>
                  <a:latin typeface="+mn-lt"/>
                </a:rPr>
                <a:t>Gióng</a:t>
              </a:r>
              <a:r>
                <a:rPr lang="en-US" sz="2400" dirty="0">
                  <a:solidFill>
                    <a:srgbClr val="231F20"/>
                  </a:solidFill>
                  <a:effectLst/>
                  <a:latin typeface="+mn-lt"/>
                </a:rPr>
                <a:t> </a:t>
              </a:r>
              <a:r>
                <a:rPr lang="en-US" sz="2400" dirty="0" err="1">
                  <a:solidFill>
                    <a:srgbClr val="231F20"/>
                  </a:solidFill>
                  <a:effectLst/>
                  <a:latin typeface="+mn-lt"/>
                </a:rPr>
                <a:t>trong</a:t>
              </a:r>
              <a:r>
                <a:rPr lang="en-US" sz="2400" dirty="0">
                  <a:solidFill>
                    <a:srgbClr val="231F20"/>
                  </a:solidFill>
                  <a:effectLst/>
                  <a:latin typeface="+mn-lt"/>
                </a:rPr>
                <a:t> </a:t>
              </a:r>
              <a:r>
                <a:rPr lang="en-US" sz="2400" dirty="0" err="1">
                  <a:solidFill>
                    <a:srgbClr val="231F20"/>
                  </a:solidFill>
                  <a:effectLst/>
                  <a:latin typeface="+mn-lt"/>
                </a:rPr>
                <a:t>câu</a:t>
              </a:r>
              <a:r>
                <a:rPr lang="en-US" sz="2400" dirty="0">
                  <a:solidFill>
                    <a:srgbClr val="231F20"/>
                  </a:solidFill>
                  <a:effectLst/>
                  <a:latin typeface="+mn-lt"/>
                </a:rPr>
                <a:t> </a:t>
              </a:r>
              <a:r>
                <a:rPr lang="en-US" sz="2400" dirty="0" err="1">
                  <a:solidFill>
                    <a:srgbClr val="231F20"/>
                  </a:solidFill>
                  <a:effectLst/>
                  <a:latin typeface="+mn-lt"/>
                </a:rPr>
                <a:t>chuyện</a:t>
              </a:r>
              <a:r>
                <a:rPr lang="en-US" sz="2400" dirty="0">
                  <a:solidFill>
                    <a:srgbClr val="231F20"/>
                  </a:solidFill>
                  <a:effectLst/>
                  <a:latin typeface="+mn-lt"/>
                </a:rPr>
                <a:t> </a:t>
              </a:r>
              <a:r>
                <a:rPr lang="en-US" sz="2400" dirty="0" err="1">
                  <a:solidFill>
                    <a:srgbClr val="231F20"/>
                  </a:solidFill>
                  <a:effectLst/>
                  <a:latin typeface="+mn-lt"/>
                </a:rPr>
                <a:t>của</a:t>
              </a:r>
              <a:r>
                <a:rPr lang="en-US" sz="2400" dirty="0">
                  <a:solidFill>
                    <a:srgbClr val="231F20"/>
                  </a:solidFill>
                  <a:effectLst/>
                  <a:latin typeface="+mn-lt"/>
                </a:rPr>
                <a:t> </a:t>
              </a:r>
              <a:r>
                <a:rPr lang="en-US" sz="2400" dirty="0" err="1">
                  <a:solidFill>
                    <a:srgbClr val="231F20"/>
                  </a:solidFill>
                  <a:effectLst/>
                  <a:latin typeface="+mn-lt"/>
                </a:rPr>
                <a:t>bà</a:t>
              </a:r>
              <a:r>
                <a:rPr lang="en-US" sz="2400" dirty="0">
                  <a:solidFill>
                    <a:srgbClr val="231F20"/>
                  </a:solidFill>
                  <a:effectLst/>
                  <a:latin typeface="+mn-lt"/>
                </a:rPr>
                <a:t>, </a:t>
              </a:r>
              <a:r>
                <a:rPr lang="en-US" sz="2400" dirty="0" err="1">
                  <a:solidFill>
                    <a:srgbClr val="231F20"/>
                  </a:solidFill>
                  <a:effectLst/>
                  <a:latin typeface="+mn-lt"/>
                </a:rPr>
                <a:t>của</a:t>
              </a:r>
              <a:r>
                <a:rPr lang="en-US" sz="2400" dirty="0">
                  <a:solidFill>
                    <a:srgbClr val="231F20"/>
                  </a:solidFill>
                  <a:effectLst/>
                  <a:latin typeface="+mn-lt"/>
                </a:rPr>
                <a:t> </a:t>
              </a:r>
              <a:r>
                <a:rPr lang="en-US" sz="2400" dirty="0" err="1">
                  <a:solidFill>
                    <a:srgbClr val="231F20"/>
                  </a:solidFill>
                  <a:effectLst/>
                  <a:latin typeface="+mn-lt"/>
                </a:rPr>
                <a:t>mẹ</a:t>
              </a:r>
              <a:r>
                <a:rPr lang="en-US" sz="2400" dirty="0">
                  <a:solidFill>
                    <a:srgbClr val="231F20"/>
                  </a:solidFill>
                  <a:effectLst/>
                  <a:latin typeface="+mn-lt"/>
                </a:rPr>
                <a:t> </a:t>
              </a:r>
              <a:r>
                <a:rPr lang="en-US" sz="2400" dirty="0" err="1">
                  <a:solidFill>
                    <a:srgbClr val="231F20"/>
                  </a:solidFill>
                  <a:effectLst/>
                  <a:latin typeface="+mn-lt"/>
                </a:rPr>
                <a:t>đã</a:t>
              </a:r>
              <a:r>
                <a:rPr lang="en-US" sz="2400" dirty="0">
                  <a:solidFill>
                    <a:srgbClr val="231F20"/>
                  </a:solidFill>
                  <a:effectLst/>
                  <a:latin typeface="+mn-lt"/>
                </a:rPr>
                <a:t> in </a:t>
              </a:r>
              <a:r>
                <a:rPr lang="en-US" sz="2400" dirty="0" err="1">
                  <a:solidFill>
                    <a:srgbClr val="231F20"/>
                  </a:solidFill>
                  <a:effectLst/>
                  <a:latin typeface="+mn-lt"/>
                </a:rPr>
                <a:t>đậm</a:t>
              </a:r>
              <a:r>
                <a:rPr lang="en-US" sz="2400" dirty="0">
                  <a:solidFill>
                    <a:srgbClr val="231F20"/>
                  </a:solidFill>
                  <a:effectLst/>
                  <a:latin typeface="+mn-lt"/>
                </a:rPr>
                <a:t> </a:t>
              </a:r>
              <a:r>
                <a:rPr lang="en-US" sz="2400" dirty="0" err="1">
                  <a:solidFill>
                    <a:srgbClr val="231F20"/>
                  </a:solidFill>
                  <a:effectLst/>
                  <a:latin typeface="+mn-lt"/>
                </a:rPr>
                <a:t>trong</a:t>
              </a:r>
              <a:r>
                <a:rPr lang="en-US" sz="2400" dirty="0">
                  <a:solidFill>
                    <a:srgbClr val="231F20"/>
                  </a:solidFill>
                  <a:effectLst/>
                  <a:latin typeface="+mn-lt"/>
                </a:rPr>
                <a:t> </a:t>
              </a:r>
              <a:r>
                <a:rPr lang="en-US" sz="2400" dirty="0" err="1">
                  <a:solidFill>
                    <a:srgbClr val="231F20"/>
                  </a:solidFill>
                  <a:effectLst/>
                  <a:latin typeface="+mn-lt"/>
                </a:rPr>
                <a:t>tâm</a:t>
              </a:r>
              <a:r>
                <a:rPr lang="en-US" sz="2400" dirty="0">
                  <a:solidFill>
                    <a:srgbClr val="231F20"/>
                  </a:solidFill>
                  <a:effectLst/>
                  <a:latin typeface="+mn-lt"/>
                </a:rPr>
                <a:t> </a:t>
              </a:r>
              <a:r>
                <a:rPr lang="en-US" sz="2400" dirty="0" err="1">
                  <a:solidFill>
                    <a:srgbClr val="231F20"/>
                  </a:solidFill>
                  <a:effectLst/>
                  <a:latin typeface="+mn-lt"/>
                </a:rPr>
                <a:t>trí</a:t>
              </a:r>
              <a:r>
                <a:rPr lang="en-US" sz="2400" dirty="0">
                  <a:solidFill>
                    <a:srgbClr val="231F20"/>
                  </a:solidFill>
                  <a:effectLst/>
                  <a:latin typeface="+mn-lt"/>
                </a:rPr>
                <a:t> </a:t>
              </a:r>
              <a:r>
                <a:rPr lang="en-US" sz="2400" dirty="0" err="1">
                  <a:solidFill>
                    <a:srgbClr val="231F20"/>
                  </a:solidFill>
                  <a:effectLst/>
                  <a:latin typeface="+mn-lt"/>
                </a:rPr>
                <a:t>tôi</a:t>
              </a:r>
              <a:r>
                <a:rPr lang="en-US" sz="2400" dirty="0">
                  <a:solidFill>
                    <a:srgbClr val="231F20"/>
                  </a:solidFill>
                  <a:effectLst/>
                  <a:latin typeface="+mn-lt"/>
                </a:rPr>
                <a:t>. </a:t>
              </a:r>
              <a:r>
                <a:rPr lang="en-US" sz="2400" dirty="0" err="1">
                  <a:solidFill>
                    <a:srgbClr val="231F20"/>
                  </a:solidFill>
                  <a:effectLst/>
                  <a:latin typeface="+mn-lt"/>
                </a:rPr>
                <a:t>Đó</a:t>
              </a:r>
              <a:r>
                <a:rPr lang="en-US" sz="2400" dirty="0">
                  <a:solidFill>
                    <a:srgbClr val="231F20"/>
                  </a:solidFill>
                  <a:effectLst/>
                  <a:latin typeface="+mn-lt"/>
                </a:rPr>
                <a:t> </a:t>
              </a:r>
              <a:r>
                <a:rPr lang="en-US" sz="2400" dirty="0" err="1">
                  <a:solidFill>
                    <a:srgbClr val="231F20"/>
                  </a:solidFill>
                  <a:effectLst/>
                  <a:latin typeface="+mn-lt"/>
                </a:rPr>
                <a:t>là</a:t>
              </a:r>
              <a:r>
                <a:rPr lang="en-US" sz="2400" dirty="0">
                  <a:solidFill>
                    <a:srgbClr val="231F20"/>
                  </a:solidFill>
                  <a:effectLst/>
                  <a:latin typeface="+mn-lt"/>
                </a:rPr>
                <a:t> </a:t>
              </a:r>
              <a:r>
                <a:rPr lang="en-US" sz="2400" dirty="0" err="1">
                  <a:solidFill>
                    <a:srgbClr val="231F20"/>
                  </a:solidFill>
                  <a:effectLst/>
                  <a:latin typeface="+mn-lt"/>
                </a:rPr>
                <a:t>một</a:t>
              </a:r>
              <a:r>
                <a:rPr lang="en-US" sz="2400" dirty="0">
                  <a:solidFill>
                    <a:srgbClr val="231F20"/>
                  </a:solidFill>
                  <a:effectLst/>
                  <a:latin typeface="+mn-lt"/>
                </a:rPr>
                <a:t> </a:t>
              </a:r>
              <a:r>
                <a:rPr lang="en-US" sz="2400" dirty="0" err="1">
                  <a:solidFill>
                    <a:srgbClr val="231F20"/>
                  </a:solidFill>
                  <a:effectLst/>
                  <a:latin typeface="+mn-lt"/>
                </a:rPr>
                <a:t>cậu</a:t>
              </a:r>
              <a:r>
                <a:rPr lang="en-US" sz="2400" dirty="0">
                  <a:solidFill>
                    <a:srgbClr val="231F20"/>
                  </a:solidFill>
                  <a:effectLst/>
                  <a:latin typeface="+mn-lt"/>
                </a:rPr>
                <a:t> </a:t>
              </a:r>
              <a:r>
                <a:rPr lang="en-US" sz="2400" dirty="0" err="1">
                  <a:solidFill>
                    <a:srgbClr val="231F20"/>
                  </a:solidFill>
                  <a:effectLst/>
                  <a:latin typeface="+mn-lt"/>
                </a:rPr>
                <a:t>bé</a:t>
              </a:r>
              <a:r>
                <a:rPr lang="en-US" sz="2400" dirty="0">
                  <a:solidFill>
                    <a:srgbClr val="231F20"/>
                  </a:solidFill>
                  <a:effectLst/>
                  <a:latin typeface="+mn-lt"/>
                </a:rPr>
                <a:t>...</a:t>
              </a:r>
              <a:endParaRPr lang="en-US" sz="2400" dirty="0">
                <a:latin typeface="+mn-lt"/>
              </a:endParaRPr>
            </a:p>
          </p:txBody>
        </p:sp>
        <p:pic>
          <p:nvPicPr>
            <p:cNvPr id="11" name="Picture 10">
              <a:extLst>
                <a:ext uri="{FF2B5EF4-FFF2-40B4-BE49-F238E27FC236}">
                  <a16:creationId xmlns:a16="http://schemas.microsoft.com/office/drawing/2014/main" id="{3E65FB91-A21C-7742-936F-8D0F8AD9DB86}"/>
                </a:ext>
              </a:extLst>
            </p:cNvPr>
            <p:cNvPicPr>
              <a:picLocks noChangeAspect="1"/>
            </p:cNvPicPr>
            <p:nvPr/>
          </p:nvPicPr>
          <p:blipFill>
            <a:blip r:embed="rId4"/>
            <a:stretch>
              <a:fillRect/>
            </a:stretch>
          </p:blipFill>
          <p:spPr>
            <a:xfrm>
              <a:off x="7876657" y="4000171"/>
              <a:ext cx="4315343" cy="2901239"/>
            </a:xfrm>
            <a:prstGeom prst="rect">
              <a:avLst/>
            </a:prstGeom>
          </p:spPr>
        </p:pic>
      </p:grpSp>
    </p:spTree>
    <p:extLst>
      <p:ext uri="{BB962C8B-B14F-4D97-AF65-F5344CB8AC3E}">
        <p14:creationId xmlns:p14="http://schemas.microsoft.com/office/powerpoint/2010/main" val="337059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AB0F49D-B866-711C-6E1C-B4868BD7A720}"/>
            </a:ext>
          </a:extLst>
        </p:cNvPr>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5E763C92-EC1B-6892-0742-A4F34426AD8C}"/>
              </a:ext>
            </a:extLst>
          </p:cNvPr>
          <p:cNvSpPr/>
          <p:nvPr/>
        </p:nvSpPr>
        <p:spPr>
          <a:xfrm>
            <a:off x="5152587" y="1286219"/>
            <a:ext cx="1886825" cy="503393"/>
          </a:xfrm>
          <a:prstGeom prst="round2DiagRect">
            <a:avLst>
              <a:gd name="adj1" fmla="val 0"/>
              <a:gd name="adj2" fmla="val 0"/>
            </a:avLst>
          </a:prstGeom>
          <a:solidFill>
            <a:schemeClr val="bg1"/>
          </a:solidFill>
          <a:ln w="25400" cap="flat" cmpd="sng" algn="ctr">
            <a:solidFill>
              <a:schemeClr val="accent2"/>
            </a:solidFill>
            <a:prstDash val="solid"/>
          </a:ln>
          <a:effectLst>
            <a:outerShdw blurRad="50800" dist="38100" dir="8100000" algn="tr" rotWithShape="0">
              <a:prstClr val="black">
                <a:alpha val="40000"/>
              </a:prstClr>
            </a:outerShdw>
          </a:effectLst>
        </p:spPr>
        <p:txBody>
          <a:bodyPr rtlCol="0" anchor="ctr"/>
          <a:lstStyle/>
          <a:p>
            <a:pPr algn="ctr" defTabSz="1219261">
              <a:defRPr/>
            </a:pPr>
            <a:r>
              <a:rPr lang="en-US" sz="2000" b="1" kern="0" dirty="0" err="1">
                <a:solidFill>
                  <a:sysClr val="windowText" lastClr="000000"/>
                </a:solidFill>
                <a:latin typeface="+mn-lt"/>
                <a:cs typeface="Arial"/>
                <a:sym typeface="Arial"/>
              </a:rPr>
              <a:t>Đoạn</a:t>
            </a:r>
            <a:r>
              <a:rPr lang="en-US" sz="2000" b="1" kern="0" dirty="0">
                <a:solidFill>
                  <a:sysClr val="windowText" lastClr="000000"/>
                </a:solidFill>
                <a:latin typeface="+mn-lt"/>
                <a:cs typeface="Arial"/>
                <a:sym typeface="Arial"/>
              </a:rPr>
              <a:t> 1</a:t>
            </a:r>
          </a:p>
        </p:txBody>
      </p:sp>
      <p:sp>
        <p:nvSpPr>
          <p:cNvPr id="7" name="TextBox 6">
            <a:extLst>
              <a:ext uri="{FF2B5EF4-FFF2-40B4-BE49-F238E27FC236}">
                <a16:creationId xmlns:a16="http://schemas.microsoft.com/office/drawing/2014/main" id="{B034F9E6-AEEE-F513-CC0D-3AD55A30EBB6}"/>
              </a:ext>
            </a:extLst>
          </p:cNvPr>
          <p:cNvSpPr txBox="1"/>
          <p:nvPr/>
        </p:nvSpPr>
        <p:spPr>
          <a:xfrm>
            <a:off x="909447" y="1841864"/>
            <a:ext cx="10373104" cy="4854599"/>
          </a:xfrm>
          <a:prstGeom prst="rect">
            <a:avLst/>
          </a:prstGeom>
          <a:noFill/>
        </p:spPr>
        <p:txBody>
          <a:bodyPr wrap="square" rtlCol="0">
            <a:spAutoFit/>
          </a:bodyPr>
          <a:lstStyle/>
          <a:p>
            <a:pPr indent="471488" algn="just" defTabSz="1219261">
              <a:lnSpc>
                <a:spcPct val="150000"/>
              </a:lnSpc>
              <a:defRPr/>
            </a:pPr>
            <a:r>
              <a:rPr lang="vi-VN" sz="1900" kern="0" dirty="0">
                <a:solidFill>
                  <a:sysClr val="windowText" lastClr="000000"/>
                </a:solidFill>
                <a:latin typeface="+mn-lt"/>
                <a:cs typeface="Arial"/>
                <a:sym typeface="Arial"/>
              </a:rPr>
              <a:t>Mỗi lần ăn dưa hấu, tôi lại nghĩ đến hình ảnh một chàng trai tháo vát, chăm chỉ</a:t>
            </a:r>
            <a:r>
              <a:rPr lang="en-US" sz="1900" kern="0" dirty="0">
                <a:solidFill>
                  <a:sysClr val="windowText" lastClr="000000"/>
                </a:solidFill>
                <a:latin typeface="+mn-lt"/>
                <a:cs typeface="Arial"/>
                <a:sym typeface="Arial"/>
              </a:rPr>
              <a:t> </a:t>
            </a:r>
            <a:r>
              <a:rPr lang="vi-VN" sz="1900" kern="0" dirty="0">
                <a:solidFill>
                  <a:sysClr val="windowText" lastClr="000000"/>
                </a:solidFill>
                <a:latin typeface="+mn-lt"/>
                <a:cs typeface="Arial"/>
                <a:sym typeface="Arial"/>
              </a:rPr>
              <a:t>sống giữa một đ</a:t>
            </a:r>
            <a:r>
              <a:rPr lang="en-US" sz="1900" dirty="0">
                <a:solidFill>
                  <a:sysClr val="windowText" lastClr="000000"/>
                </a:solidFill>
                <a:latin typeface="+mn-lt"/>
              </a:rPr>
              <a:t>ả</a:t>
            </a:r>
            <a:r>
              <a:rPr lang="vi-VN" sz="1900" kern="0" dirty="0">
                <a:solidFill>
                  <a:sysClr val="windowText" lastClr="000000"/>
                </a:solidFill>
                <a:latin typeface="+mn-lt"/>
                <a:cs typeface="Arial"/>
                <a:sym typeface="Arial"/>
              </a:rPr>
              <a:t>o dưa. Chàng trai đó là Mai An Tiêm – nhân vật chính trong câu chuyện </a:t>
            </a:r>
            <a:r>
              <a:rPr lang="vi-VN" sz="1900" i="1" kern="0" dirty="0">
                <a:solidFill>
                  <a:sysClr val="windowText" lastClr="000000"/>
                </a:solidFill>
                <a:latin typeface="+mn-lt"/>
                <a:cs typeface="Arial"/>
                <a:sym typeface="Arial"/>
              </a:rPr>
              <a:t>Sự tích dưa hấu </a:t>
            </a:r>
            <a:r>
              <a:rPr lang="vi-VN" sz="1900" kern="0" dirty="0">
                <a:solidFill>
                  <a:sysClr val="windowText" lastClr="000000"/>
                </a:solidFill>
                <a:latin typeface="+mn-lt"/>
                <a:cs typeface="Arial"/>
                <a:sym typeface="Arial"/>
              </a:rPr>
              <a:t>mà tôi đã học. Mai An Tiêm là một chàng trai tài giỏi và có ý chí. Bị kẻ xấu gièm pha, rồi bị nhà vua dày ra hoang </a:t>
            </a:r>
            <a:r>
              <a:rPr lang="en-US" sz="1900" dirty="0" err="1">
                <a:solidFill>
                  <a:sysClr val="windowText" lastClr="000000"/>
                </a:solidFill>
                <a:latin typeface="+mn-lt"/>
              </a:rPr>
              <a:t>đảo</a:t>
            </a:r>
            <a:r>
              <a:rPr lang="vi-VN" sz="1900" kern="0" dirty="0">
                <a:solidFill>
                  <a:sysClr val="windowText" lastClr="000000"/>
                </a:solidFill>
                <a:latin typeface="+mn-lt"/>
                <a:cs typeface="Arial"/>
                <a:sym typeface="Arial"/>
              </a:rPr>
              <a:t>, An Tiêm vẫn bình tĩnh và tin tưởng vào đôi bàn tay lao động của mình. Chàng đã dựng nhà, đánh cá, trồng trọt.... để nuôi sống bản thân và gia đình. Khi đàn chim nhả hạt vô tình gieo xuống đất </a:t>
            </a:r>
            <a:r>
              <a:rPr lang="en-US" sz="1900" dirty="0" err="1">
                <a:solidFill>
                  <a:sysClr val="windowText" lastClr="000000"/>
                </a:solidFill>
                <a:latin typeface="+mn-lt"/>
              </a:rPr>
              <a:t>giống</a:t>
            </a:r>
            <a:r>
              <a:rPr lang="en-US" sz="1900" dirty="0">
                <a:solidFill>
                  <a:sysClr val="windowText" lastClr="000000"/>
                </a:solidFill>
                <a:latin typeface="+mn-lt"/>
              </a:rPr>
              <a:t> </a:t>
            </a:r>
            <a:r>
              <a:rPr lang="en-US" sz="1900" dirty="0" err="1">
                <a:solidFill>
                  <a:sysClr val="windowText" lastClr="000000"/>
                </a:solidFill>
                <a:latin typeface="+mn-lt"/>
              </a:rPr>
              <a:t>cây</a:t>
            </a:r>
            <a:r>
              <a:rPr lang="vi-VN" sz="1900" kern="0" dirty="0">
                <a:solidFill>
                  <a:sysClr val="windowText" lastClr="000000"/>
                </a:solidFill>
                <a:latin typeface="+mn-lt"/>
                <a:cs typeface="Arial"/>
                <a:sym typeface="Arial"/>
              </a:rPr>
              <a:t> có quả ngon, chàng đã nhân giống cây này, biến nó trở thành một thứ cây ăn quả đặc biệt vào thời bấy giờ. Cũng nhờ những trái </a:t>
            </a:r>
            <a:r>
              <a:rPr lang="en-US" sz="1900" dirty="0" err="1">
                <a:solidFill>
                  <a:sysClr val="windowText" lastClr="000000"/>
                </a:solidFill>
                <a:latin typeface="+mn-lt"/>
              </a:rPr>
              <a:t>quả</a:t>
            </a:r>
            <a:r>
              <a:rPr lang="vi-VN" sz="1900" kern="0" dirty="0">
                <a:solidFill>
                  <a:sysClr val="windowText" lastClr="000000"/>
                </a:solidFill>
                <a:latin typeface="+mn-lt"/>
                <a:cs typeface="Arial"/>
                <a:sym typeface="Arial"/>
              </a:rPr>
              <a:t> đó, Vua Hùng đã nhận ra rằng Mai An Tiêm có thể sống mà không cần đến những bổng lộc vua ban. Tôi vô cùng ngưỡng mộ sự chăm chỉ và ý chí mạnh mẽ của Mai An Tiêm, nhờ đó mà tôi hiểu được một cách sâu sắc: cần có niềm tin vào chính bản thân mình.</a:t>
            </a:r>
            <a:endParaRPr lang="vi-VN" sz="1900" kern="0" dirty="0">
              <a:solidFill>
                <a:srgbClr val="FF0000"/>
              </a:solidFill>
              <a:latin typeface="+mn-lt"/>
              <a:cs typeface="Arial"/>
              <a:sym typeface="Arial"/>
            </a:endParaRPr>
          </a:p>
        </p:txBody>
      </p:sp>
      <p:sp>
        <p:nvSpPr>
          <p:cNvPr id="14" name="TextBox 13">
            <a:extLst>
              <a:ext uri="{FF2B5EF4-FFF2-40B4-BE49-F238E27FC236}">
                <a16:creationId xmlns:a16="http://schemas.microsoft.com/office/drawing/2014/main" id="{A31B4713-5399-C1E6-328A-A0743D7DC96B}"/>
              </a:ext>
            </a:extLst>
          </p:cNvPr>
          <p:cNvSpPr txBox="1"/>
          <p:nvPr/>
        </p:nvSpPr>
        <p:spPr>
          <a:xfrm>
            <a:off x="3045822" y="770489"/>
            <a:ext cx="6100354" cy="400110"/>
          </a:xfrm>
          <a:prstGeom prst="rect">
            <a:avLst/>
          </a:prstGeom>
          <a:noFill/>
        </p:spPr>
        <p:txBody>
          <a:bodyPr wrap="square">
            <a:spAutoFit/>
          </a:bodyPr>
          <a:lstStyle/>
          <a:p>
            <a:pPr algn="ctr" defTabSz="609630">
              <a:defRPr/>
            </a:pPr>
            <a:r>
              <a:rPr lang="en-US" sz="2000" b="1" dirty="0">
                <a:solidFill>
                  <a:schemeClr val="tx1"/>
                </a:solidFill>
                <a:latin typeface="+mn-lt"/>
                <a:cs typeface="Arial" panose="020B0604020202020204" pitchFamily="34" charset="0"/>
                <a:sym typeface="Arial"/>
              </a:rPr>
              <a:t>GỢI </a:t>
            </a:r>
            <a:r>
              <a:rPr lang="en-US" sz="2000" b="1" dirty="0" err="1">
                <a:solidFill>
                  <a:schemeClr val="tx1"/>
                </a:solidFill>
                <a:latin typeface="+mn-lt"/>
                <a:cs typeface="Arial" panose="020B0604020202020204" pitchFamily="34" charset="0"/>
                <a:sym typeface="Arial"/>
              </a:rPr>
              <a:t>Ý</a:t>
            </a:r>
            <a:r>
              <a:rPr lang="en-US" sz="2000" b="1" dirty="0">
                <a:solidFill>
                  <a:schemeClr val="tx1"/>
                </a:solidFill>
                <a:latin typeface="+mn-lt"/>
                <a:cs typeface="Arial" panose="020B0604020202020204" pitchFamily="34" charset="0"/>
                <a:sym typeface="Arial"/>
              </a:rPr>
              <a:t> ĐÁP ÁN</a:t>
            </a:r>
          </a:p>
        </p:txBody>
      </p:sp>
    </p:spTree>
    <p:extLst>
      <p:ext uri="{BB962C8B-B14F-4D97-AF65-F5344CB8AC3E}">
        <p14:creationId xmlns:p14="http://schemas.microsoft.com/office/powerpoint/2010/main" val="171178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61CAC85-1B60-6281-B4A2-D5666DF71BF9}"/>
            </a:ext>
          </a:extLst>
        </p:cNvPr>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3D24EA6F-738E-4346-4B76-365D61A485BE}"/>
              </a:ext>
            </a:extLst>
          </p:cNvPr>
          <p:cNvSpPr/>
          <p:nvPr/>
        </p:nvSpPr>
        <p:spPr>
          <a:xfrm>
            <a:off x="5152587" y="1286219"/>
            <a:ext cx="1886825" cy="503393"/>
          </a:xfrm>
          <a:prstGeom prst="round2DiagRect">
            <a:avLst>
              <a:gd name="adj1" fmla="val 0"/>
              <a:gd name="adj2" fmla="val 0"/>
            </a:avLst>
          </a:prstGeom>
          <a:solidFill>
            <a:schemeClr val="bg1"/>
          </a:solidFill>
          <a:ln w="25400" cap="flat" cmpd="sng" algn="ctr">
            <a:solidFill>
              <a:schemeClr val="accent2"/>
            </a:solidFill>
            <a:prstDash val="solid"/>
          </a:ln>
          <a:effectLst>
            <a:outerShdw blurRad="50800" dist="38100" dir="8100000" algn="tr" rotWithShape="0">
              <a:prstClr val="black">
                <a:alpha val="40000"/>
              </a:prstClr>
            </a:outerShdw>
          </a:effectLst>
        </p:spPr>
        <p:txBody>
          <a:bodyPr rtlCol="0" anchor="ctr"/>
          <a:lstStyle/>
          <a:p>
            <a:pPr algn="ctr" defTabSz="1219261">
              <a:defRPr/>
            </a:pPr>
            <a:r>
              <a:rPr lang="en-US" sz="2000" b="1" kern="0" dirty="0" err="1">
                <a:solidFill>
                  <a:sysClr val="windowText" lastClr="000000"/>
                </a:solidFill>
                <a:latin typeface="+mn-lt"/>
                <a:cs typeface="Arial"/>
                <a:sym typeface="Arial"/>
              </a:rPr>
              <a:t>Đoạn</a:t>
            </a:r>
            <a:r>
              <a:rPr lang="en-US" sz="2000" b="1" kern="0" dirty="0">
                <a:solidFill>
                  <a:sysClr val="windowText" lastClr="000000"/>
                </a:solidFill>
                <a:latin typeface="+mn-lt"/>
                <a:cs typeface="Arial"/>
                <a:sym typeface="Arial"/>
              </a:rPr>
              <a:t> 2</a:t>
            </a:r>
          </a:p>
        </p:txBody>
      </p:sp>
      <p:sp>
        <p:nvSpPr>
          <p:cNvPr id="7" name="TextBox 6">
            <a:extLst>
              <a:ext uri="{FF2B5EF4-FFF2-40B4-BE49-F238E27FC236}">
                <a16:creationId xmlns:a16="http://schemas.microsoft.com/office/drawing/2014/main" id="{39875E85-9D8B-BECD-32BC-F34B44135429}"/>
              </a:ext>
            </a:extLst>
          </p:cNvPr>
          <p:cNvSpPr txBox="1"/>
          <p:nvPr/>
        </p:nvSpPr>
        <p:spPr>
          <a:xfrm>
            <a:off x="909447" y="1905232"/>
            <a:ext cx="10373104" cy="4643579"/>
          </a:xfrm>
          <a:prstGeom prst="rect">
            <a:avLst/>
          </a:prstGeom>
          <a:noFill/>
        </p:spPr>
        <p:txBody>
          <a:bodyPr wrap="square" rtlCol="0">
            <a:spAutoFit/>
          </a:bodyPr>
          <a:lstStyle/>
          <a:p>
            <a:pPr indent="501650" algn="just" defTabSz="1219261">
              <a:lnSpc>
                <a:spcPct val="150000"/>
              </a:lnSpc>
              <a:defRPr/>
            </a:pPr>
            <a:r>
              <a:rPr lang="vi-VN" sz="2000" dirty="0">
                <a:solidFill>
                  <a:sysClr val="windowText" lastClr="000000"/>
                </a:solidFill>
                <a:latin typeface="+mn-lt"/>
              </a:rPr>
              <a:t>Ngay từ khi còn bé xíu, hình ảnh cậu bé Gióng trong câu chuyện của bà, của mẹ đã in đậm trong tâm trí tôi. Đó là một cậu bé vô cùng kì lạ. Cậu bé ấy ba tuổi mà chưa biết nói, biết đi. Nhưng khi nghe tiếng rao của sứ giả tìm người ra giúp nước, chống giặc ngoại xâm, cậu đã nói với sứ giả về tâu vua rèn cho cậu một con ngựa sắt, một cái roi sắt và một tấm áo giáp sắt. Thế rồi, cậu bé lớn nhanh như thổi, thành một chàng trai tuấn tú. Khi mọi thứ đã sẵn sàng, cậu nhảy lên ngựa, vung gậy sắt và lao vào quân thù như một vị thần tướng. Tình yêu đất nước, lòng căm thù giặc đã tiếp thêm sức mạnh cho cậu và chỉ trong phút chốc, cả đội quân </a:t>
            </a:r>
            <a:r>
              <a:rPr lang="en-US" sz="2000" dirty="0" err="1">
                <a:solidFill>
                  <a:sysClr val="windowText" lastClr="000000"/>
                </a:solidFill>
                <a:latin typeface="+mn-lt"/>
              </a:rPr>
              <a:t>hùng</a:t>
            </a:r>
            <a:r>
              <a:rPr lang="en-US" sz="2000" dirty="0">
                <a:solidFill>
                  <a:sysClr val="windowText" lastClr="000000"/>
                </a:solidFill>
                <a:latin typeface="+mn-lt"/>
              </a:rPr>
              <a:t> </a:t>
            </a:r>
            <a:r>
              <a:rPr lang="en-US" sz="2000" dirty="0" err="1">
                <a:solidFill>
                  <a:sysClr val="windowText" lastClr="000000"/>
                </a:solidFill>
                <a:latin typeface="+mn-lt"/>
              </a:rPr>
              <a:t>mạnh</a:t>
            </a:r>
            <a:r>
              <a:rPr lang="vi-VN" sz="2000" dirty="0">
                <a:solidFill>
                  <a:sysClr val="windowText" lastClr="000000"/>
                </a:solidFill>
                <a:latin typeface="+mn-lt"/>
              </a:rPr>
              <a:t> của giặc đã bị đánh bại. Hình ảnh cậu bé Gióng tượng trưng cho lòng yêu nước của con người Việt Nam.</a:t>
            </a:r>
            <a:endParaRPr lang="vi-VN" sz="2000" dirty="0">
              <a:solidFill>
                <a:srgbClr val="FF0000"/>
              </a:solidFill>
              <a:latin typeface="+mn-lt"/>
            </a:endParaRPr>
          </a:p>
        </p:txBody>
      </p:sp>
      <p:sp>
        <p:nvSpPr>
          <p:cNvPr id="14" name="TextBox 13">
            <a:extLst>
              <a:ext uri="{FF2B5EF4-FFF2-40B4-BE49-F238E27FC236}">
                <a16:creationId xmlns:a16="http://schemas.microsoft.com/office/drawing/2014/main" id="{19335760-A04E-4769-3A15-2401C240E5EB}"/>
              </a:ext>
            </a:extLst>
          </p:cNvPr>
          <p:cNvSpPr txBox="1"/>
          <p:nvPr/>
        </p:nvSpPr>
        <p:spPr>
          <a:xfrm>
            <a:off x="3045822" y="770489"/>
            <a:ext cx="6100354" cy="400110"/>
          </a:xfrm>
          <a:prstGeom prst="rect">
            <a:avLst/>
          </a:prstGeom>
          <a:noFill/>
        </p:spPr>
        <p:txBody>
          <a:bodyPr wrap="square">
            <a:spAutoFit/>
          </a:bodyPr>
          <a:lstStyle/>
          <a:p>
            <a:pPr algn="ctr" defTabSz="609630">
              <a:defRPr/>
            </a:pPr>
            <a:r>
              <a:rPr lang="en-US" sz="2000" b="1" dirty="0">
                <a:solidFill>
                  <a:schemeClr val="tx1"/>
                </a:solidFill>
                <a:latin typeface="+mn-lt"/>
                <a:cs typeface="Arial" panose="020B0604020202020204" pitchFamily="34" charset="0"/>
                <a:sym typeface="Arial"/>
              </a:rPr>
              <a:t>GỢI </a:t>
            </a:r>
            <a:r>
              <a:rPr lang="en-US" sz="2000" b="1" dirty="0" err="1">
                <a:solidFill>
                  <a:schemeClr val="tx1"/>
                </a:solidFill>
                <a:latin typeface="+mn-lt"/>
                <a:cs typeface="Arial" panose="020B0604020202020204" pitchFamily="34" charset="0"/>
                <a:sym typeface="Arial"/>
              </a:rPr>
              <a:t>Ý</a:t>
            </a:r>
            <a:r>
              <a:rPr lang="en-US" sz="2000" b="1" dirty="0">
                <a:solidFill>
                  <a:schemeClr val="tx1"/>
                </a:solidFill>
                <a:latin typeface="+mn-lt"/>
                <a:cs typeface="Arial" panose="020B0604020202020204" pitchFamily="34" charset="0"/>
                <a:sym typeface="Arial"/>
              </a:rPr>
              <a:t> ĐÁP ÁN</a:t>
            </a:r>
          </a:p>
        </p:txBody>
      </p:sp>
    </p:spTree>
    <p:extLst>
      <p:ext uri="{BB962C8B-B14F-4D97-AF65-F5344CB8AC3E}">
        <p14:creationId xmlns:p14="http://schemas.microsoft.com/office/powerpoint/2010/main" val="407268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1758D8C8-8B1C-4686-909C-D2542FB87B24}"/>
              </a:ext>
            </a:extLst>
          </p:cNvPr>
          <p:cNvPicPr>
            <a:picLocks noChangeAspect="1"/>
          </p:cNvPicPr>
          <p:nvPr/>
        </p:nvPicPr>
        <p:blipFill>
          <a:blip r:embed="rId4"/>
          <a:stretch>
            <a:fillRect/>
          </a:stretch>
        </p:blipFill>
        <p:spPr>
          <a:xfrm>
            <a:off x="4619855" y="2999936"/>
            <a:ext cx="2952289" cy="1633356"/>
          </a:xfrm>
          <a:prstGeom prst="rect">
            <a:avLst/>
          </a:prstGeom>
        </p:spPr>
      </p:pic>
    </p:spTree>
    <p:extLst>
      <p:ext uri="{BB962C8B-B14F-4D97-AF65-F5344CB8AC3E}">
        <p14:creationId xmlns:p14="http://schemas.microsoft.com/office/powerpoint/2010/main" val="428789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 Tùy chỉnh">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641</Words>
  <Application>Microsoft Office PowerPoint</Application>
  <PresentationFormat>Widescreen</PresentationFormat>
  <Paragraphs>21</Paragraphs>
  <Slides>12</Slides>
  <Notes>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UTM Avo</vt:lpstr>
      <vt:lpstr>2_Office Theme</vt:lpstr>
      <vt:lpstr>Tuần 9  Ôn tập giữa kì I: Tiết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Monkey</cp:lastModifiedBy>
  <cp:revision>99</cp:revision>
  <dcterms:created xsi:type="dcterms:W3CDTF">2023-10-19T01:39:18Z</dcterms:created>
  <dcterms:modified xsi:type="dcterms:W3CDTF">2024-10-22T09:51:20Z</dcterms:modified>
</cp:coreProperties>
</file>