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8"/>
  </p:notesMasterIdLst>
  <p:sldIdLst>
    <p:sldId id="256" r:id="rId2"/>
    <p:sldId id="281" r:id="rId3"/>
    <p:sldId id="353" r:id="rId4"/>
    <p:sldId id="344" r:id="rId5"/>
    <p:sldId id="354" r:id="rId6"/>
    <p:sldId id="356" r:id="rId7"/>
    <p:sldId id="357" r:id="rId8"/>
    <p:sldId id="358" r:id="rId9"/>
    <p:sldId id="359" r:id="rId10"/>
    <p:sldId id="360" r:id="rId11"/>
    <p:sldId id="361" r:id="rId12"/>
    <p:sldId id="362" r:id="rId13"/>
    <p:sldId id="348" r:id="rId14"/>
    <p:sldId id="364" r:id="rId15"/>
    <p:sldId id="275" r:id="rId16"/>
    <p:sldId id="276" r:id="rId17"/>
  </p:sldIdLst>
  <p:sldSz cx="12192000" cy="6858000"/>
  <p:notesSz cx="6858000" cy="9144000"/>
  <p:embeddedFontLst>
    <p:embeddedFont>
      <p:font typeface="UTM Avo" panose="02040603050506020204" pitchFamily="18"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7"/>
    <p:restoredTop sz="94563"/>
  </p:normalViewPr>
  <p:slideViewPr>
    <p:cSldViewPr snapToGrid="0">
      <p:cViewPr varScale="1">
        <p:scale>
          <a:sx n="58" d="100"/>
          <a:sy n="58" d="100"/>
        </p:scale>
        <p:origin x="10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www.hoc10.vn/doc-sach/tieng-viet-5-tap-1/1/678/73/"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hyperlink" Target="https://www.facebook.com/groups/hoc10donghanhcunggiaovientieuhoc"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1/1/678/73/"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tieng-viet-5-tap-1/1/678/73/"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id="{04997C8A-9E83-13FD-80B9-F2ED615C8F03}"/>
              </a:ext>
            </a:extLst>
          </p:cNvPr>
          <p:cNvSpPr txBox="1">
            <a:spLocks noGrp="1"/>
          </p:cNvSpPr>
          <p:nvPr>
            <p:ph type="ctrTitle"/>
          </p:nvPr>
        </p:nvSpPr>
        <p:spPr>
          <a:xfrm>
            <a:off x="886097" y="2109746"/>
            <a:ext cx="10419806" cy="2055249"/>
          </a:xfrm>
          <a:prstGeom prst="rect">
            <a:avLst/>
          </a:prstGeom>
          <a:noFill/>
          <a:ln>
            <a:noFill/>
          </a:ln>
        </p:spPr>
        <p:txBody>
          <a:bodyPr spcFirstLastPara="1" wrap="square" lIns="91425" tIns="45700" rIns="91425" bIns="45700" anchor="b" anchorCtr="0">
            <a:normAutofit fontScale="90000"/>
          </a:bodyPr>
          <a:lstStyle/>
          <a:p>
            <a:pPr>
              <a:lnSpc>
                <a:spcPct val="150000"/>
              </a:lnSpc>
              <a:buSzPts val="5200"/>
            </a:pPr>
            <a:r>
              <a:rPr lang="en-US" sz="4800" b="1" dirty="0" err="1">
                <a:solidFill>
                  <a:srgbClr val="002060"/>
                </a:solidFill>
                <a:latin typeface="UTM Avo" panose="02040603050506020204" pitchFamily="18"/>
                <a:ea typeface="Arial"/>
                <a:cs typeface="Arial"/>
                <a:sym typeface="Arial"/>
              </a:rPr>
              <a:t>Tuần</a:t>
            </a:r>
            <a:r>
              <a:rPr lang="en-US" sz="4800" b="1" dirty="0">
                <a:solidFill>
                  <a:srgbClr val="002060"/>
                </a:solidFill>
                <a:latin typeface="UTM Avo" panose="02040603050506020204" pitchFamily="18"/>
                <a:ea typeface="Arial"/>
                <a:cs typeface="Arial"/>
                <a:sym typeface="Arial"/>
              </a:rPr>
              <a:t> 9 </a:t>
            </a:r>
            <a:br>
              <a:rPr lang="en-US" sz="4800" b="1" dirty="0">
                <a:solidFill>
                  <a:srgbClr val="00206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Ôn</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tập</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giữa</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kì</a:t>
            </a:r>
            <a:r>
              <a:rPr lang="en-US" sz="4800" b="1" dirty="0">
                <a:solidFill>
                  <a:srgbClr val="FF0000"/>
                </a:solidFill>
                <a:latin typeface="UTM Avo" panose="02040603050506020204" pitchFamily="18"/>
                <a:ea typeface="Arial"/>
                <a:cs typeface="Arial"/>
                <a:sym typeface="Arial"/>
              </a:rPr>
              <a:t> I: </a:t>
            </a:r>
            <a:r>
              <a:rPr lang="en-US" sz="4800" b="1" dirty="0" err="1">
                <a:solidFill>
                  <a:srgbClr val="FF0000"/>
                </a:solidFill>
                <a:latin typeface="UTM Avo" panose="02040603050506020204" pitchFamily="18"/>
                <a:ea typeface="Arial"/>
                <a:cs typeface="Arial"/>
                <a:sym typeface="Arial"/>
              </a:rPr>
              <a:t>Tiết</a:t>
            </a:r>
            <a:r>
              <a:rPr lang="en-US" sz="4800" b="1" dirty="0">
                <a:solidFill>
                  <a:srgbClr val="FF0000"/>
                </a:solidFill>
                <a:latin typeface="UTM Avo" panose="02040603050506020204" pitchFamily="18"/>
                <a:ea typeface="Arial"/>
                <a:cs typeface="Arial"/>
                <a:sym typeface="Arial"/>
              </a:rPr>
              <a:t> 5</a:t>
            </a:r>
            <a:endParaRPr sz="4800" b="1" dirty="0">
              <a:solidFill>
                <a:srgbClr val="00206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AE4092-F135-2536-8B8E-5EE420535CD6}"/>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B4562AB8-2560-E13E-0496-7E8983925AA1}"/>
              </a:ext>
            </a:extLst>
          </p:cNvPr>
          <p:cNvSpPr/>
          <p:nvPr/>
        </p:nvSpPr>
        <p:spPr>
          <a:xfrm>
            <a:off x="621373" y="2142444"/>
            <a:ext cx="10949253" cy="57438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151961">
              <a:lnSpc>
                <a:spcPct val="150000"/>
              </a:lnSpc>
              <a:defRPr/>
            </a:pPr>
            <a:r>
              <a:rPr lang="en-US" sz="2400" b="1" kern="0" dirty="0" err="1">
                <a:solidFill>
                  <a:sysClr val="windowText" lastClr="000000"/>
                </a:solidFill>
                <a:latin typeface="+mn-lt"/>
                <a:cs typeface="Arial" panose="020B0604020202020204" pitchFamily="34" charset="0"/>
                <a:sym typeface="Arial"/>
              </a:rPr>
              <a:t>Đáp</a:t>
            </a:r>
            <a:r>
              <a:rPr lang="en-US" sz="2400" b="1" kern="0" dirty="0">
                <a:solidFill>
                  <a:sysClr val="windowText" lastClr="000000"/>
                </a:solidFill>
                <a:latin typeface="+mn-lt"/>
                <a:cs typeface="Arial" panose="020B0604020202020204" pitchFamily="34" charset="0"/>
                <a:sym typeface="Arial"/>
              </a:rPr>
              <a:t> </a:t>
            </a:r>
            <a:r>
              <a:rPr lang="en-US" sz="2400" b="1" kern="0" dirty="0" err="1">
                <a:solidFill>
                  <a:sysClr val="windowText" lastClr="000000"/>
                </a:solidFill>
                <a:latin typeface="+mn-lt"/>
                <a:cs typeface="Arial" panose="020B0604020202020204" pitchFamily="34" charset="0"/>
                <a:sym typeface="Arial"/>
              </a:rPr>
              <a:t>án</a:t>
            </a:r>
            <a:r>
              <a:rPr lang="en-US" sz="2400" b="1" kern="0" dirty="0">
                <a:solidFill>
                  <a:sysClr val="windowText" lastClr="000000"/>
                </a:solidFill>
                <a:latin typeface="+mn-lt"/>
                <a:cs typeface="Arial" panose="020B0604020202020204" pitchFamily="34" charset="0"/>
                <a:sym typeface="Arial"/>
              </a:rPr>
              <a:t> </a:t>
            </a:r>
            <a:r>
              <a:rPr lang="en-US" sz="2400" b="1" kern="0" dirty="0" err="1">
                <a:solidFill>
                  <a:sysClr val="windowText" lastClr="000000"/>
                </a:solidFill>
                <a:latin typeface="+mn-lt"/>
                <a:cs typeface="Arial" panose="020B0604020202020204" pitchFamily="34" charset="0"/>
                <a:sym typeface="Arial"/>
              </a:rPr>
              <a:t>bài</a:t>
            </a:r>
            <a:r>
              <a:rPr lang="en-US" sz="2400" b="1" kern="0" dirty="0">
                <a:solidFill>
                  <a:sysClr val="windowText" lastClr="000000"/>
                </a:solidFill>
                <a:latin typeface="+mn-lt"/>
                <a:cs typeface="Arial" panose="020B0604020202020204" pitchFamily="34" charset="0"/>
                <a:sym typeface="Arial"/>
              </a:rPr>
              <a:t> 1: </a:t>
            </a:r>
            <a:r>
              <a:rPr lang="vi-VN" sz="2400" b="1" kern="0" dirty="0">
                <a:solidFill>
                  <a:sysClr val="windowText" lastClr="000000"/>
                </a:solidFill>
                <a:latin typeface="+mn-lt"/>
              </a:rPr>
              <a:t>Các tên riêng nước ngoài </a:t>
            </a:r>
            <a:r>
              <a:rPr lang="en-US" sz="2400" b="1" kern="0" dirty="0" err="1">
                <a:solidFill>
                  <a:sysClr val="windowText" lastClr="000000"/>
                </a:solidFill>
                <a:latin typeface="+mn-lt"/>
              </a:rPr>
              <a:t>được</a:t>
            </a:r>
            <a:r>
              <a:rPr lang="en-US" sz="2400" b="1" kern="0" dirty="0">
                <a:solidFill>
                  <a:sysClr val="windowText" lastClr="000000"/>
                </a:solidFill>
                <a:latin typeface="+mn-lt"/>
              </a:rPr>
              <a:t> </a:t>
            </a:r>
            <a:r>
              <a:rPr lang="en-US" sz="2400" b="1" kern="0" dirty="0" err="1">
                <a:solidFill>
                  <a:sysClr val="windowText" lastClr="000000"/>
                </a:solidFill>
                <a:latin typeface="+mn-lt"/>
              </a:rPr>
              <a:t>viết</a:t>
            </a:r>
            <a:r>
              <a:rPr lang="en-US" sz="2400" b="1" kern="0" dirty="0">
                <a:solidFill>
                  <a:sysClr val="windowText" lastClr="000000"/>
                </a:solidFill>
                <a:latin typeface="+mn-lt"/>
              </a:rPr>
              <a:t> </a:t>
            </a:r>
            <a:r>
              <a:rPr lang="en-US" sz="2400" b="1" kern="0" dirty="0" err="1">
                <a:solidFill>
                  <a:sysClr val="windowText" lastClr="000000"/>
                </a:solidFill>
                <a:latin typeface="+mn-lt"/>
              </a:rPr>
              <a:t>đúng</a:t>
            </a:r>
            <a:r>
              <a:rPr lang="en-US" sz="2400" b="1" kern="0" dirty="0">
                <a:solidFill>
                  <a:sysClr val="windowText" lastClr="000000"/>
                </a:solidFill>
                <a:latin typeface="+mn-lt"/>
              </a:rPr>
              <a:t> </a:t>
            </a:r>
            <a:r>
              <a:rPr lang="en-US" sz="2400" b="1" kern="0" dirty="0" err="1">
                <a:solidFill>
                  <a:sysClr val="windowText" lastClr="000000"/>
                </a:solidFill>
                <a:latin typeface="+mn-lt"/>
              </a:rPr>
              <a:t>lại</a:t>
            </a:r>
            <a:r>
              <a:rPr lang="en-US" sz="2400" b="1" kern="0" dirty="0">
                <a:solidFill>
                  <a:sysClr val="windowText" lastClr="000000"/>
                </a:solidFill>
                <a:latin typeface="+mn-lt"/>
              </a:rPr>
              <a:t> </a:t>
            </a:r>
            <a:r>
              <a:rPr lang="en-US" sz="2400" b="1" kern="0" dirty="0" err="1">
                <a:solidFill>
                  <a:sysClr val="windowText" lastClr="000000"/>
                </a:solidFill>
                <a:latin typeface="+mn-lt"/>
              </a:rPr>
              <a:t>như</a:t>
            </a:r>
            <a:r>
              <a:rPr lang="en-US" sz="2400" b="1" kern="0" dirty="0">
                <a:solidFill>
                  <a:sysClr val="windowText" lastClr="000000"/>
                </a:solidFill>
                <a:latin typeface="+mn-lt"/>
              </a:rPr>
              <a:t> </a:t>
            </a:r>
            <a:r>
              <a:rPr lang="en-US" sz="2400" b="1" kern="0" dirty="0" err="1">
                <a:solidFill>
                  <a:sysClr val="windowText" lastClr="000000"/>
                </a:solidFill>
                <a:latin typeface="+mn-lt"/>
              </a:rPr>
              <a:t>sau</a:t>
            </a:r>
            <a:r>
              <a:rPr lang="en-US" sz="2400" b="1" kern="0" dirty="0">
                <a:solidFill>
                  <a:sysClr val="windowText" lastClr="000000"/>
                </a:solidFill>
                <a:latin typeface="+mn-lt"/>
              </a:rPr>
              <a:t>:</a:t>
            </a:r>
          </a:p>
        </p:txBody>
      </p:sp>
      <p:sp>
        <p:nvSpPr>
          <p:cNvPr id="42" name="Rectangle: Diagonal Corners Rounded 29">
            <a:extLst>
              <a:ext uri="{FF2B5EF4-FFF2-40B4-BE49-F238E27FC236}">
                <a16:creationId xmlns:a16="http://schemas.microsoft.com/office/drawing/2014/main" id="{DBC8B734-E29C-40A3-1F55-80829BF11DE0}"/>
              </a:ext>
            </a:extLst>
          </p:cNvPr>
          <p:cNvSpPr/>
          <p:nvPr/>
        </p:nvSpPr>
        <p:spPr>
          <a:xfrm>
            <a:off x="870096" y="3031326"/>
            <a:ext cx="2310920" cy="1366134"/>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a:solidFill>
                  <a:srgbClr val="000000"/>
                </a:solidFill>
                <a:latin typeface="+mn-lt"/>
                <a:cs typeface="Arial"/>
                <a:sym typeface="Arial"/>
              </a:rPr>
              <a:t>Mo-gân</a:t>
            </a:r>
            <a:endParaRPr lang="en-US" sz="2400" kern="0">
              <a:solidFill>
                <a:srgbClr val="000000"/>
              </a:solidFill>
              <a:latin typeface="+mn-lt"/>
              <a:cs typeface="Arial"/>
              <a:sym typeface="Arial"/>
            </a:endParaRPr>
          </a:p>
        </p:txBody>
      </p:sp>
      <p:sp>
        <p:nvSpPr>
          <p:cNvPr id="43" name="Rectangle: Diagonal Corners Rounded 29">
            <a:extLst>
              <a:ext uri="{FF2B5EF4-FFF2-40B4-BE49-F238E27FC236}">
                <a16:creationId xmlns:a16="http://schemas.microsoft.com/office/drawing/2014/main" id="{52C42802-BCE2-3F45-D64A-01F9D65D14ED}"/>
              </a:ext>
            </a:extLst>
          </p:cNvPr>
          <p:cNvSpPr/>
          <p:nvPr/>
        </p:nvSpPr>
        <p:spPr>
          <a:xfrm>
            <a:off x="3587476" y="3022822"/>
            <a:ext cx="2310920" cy="1366134"/>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a:solidFill>
                  <a:srgbClr val="000000"/>
                </a:solidFill>
                <a:latin typeface="+mn-lt"/>
                <a:cs typeface="Arial"/>
                <a:sym typeface="Arial"/>
              </a:rPr>
              <a:t>Niu Oóc</a:t>
            </a:r>
            <a:endParaRPr lang="en-US" sz="2400" kern="0">
              <a:solidFill>
                <a:srgbClr val="000000"/>
              </a:solidFill>
              <a:latin typeface="+mn-lt"/>
              <a:cs typeface="Arial"/>
              <a:sym typeface="Arial"/>
            </a:endParaRPr>
          </a:p>
        </p:txBody>
      </p:sp>
      <p:sp>
        <p:nvSpPr>
          <p:cNvPr id="44" name="Rectangle: Diagonal Corners Rounded 29">
            <a:extLst>
              <a:ext uri="{FF2B5EF4-FFF2-40B4-BE49-F238E27FC236}">
                <a16:creationId xmlns:a16="http://schemas.microsoft.com/office/drawing/2014/main" id="{118D3AE6-1593-D7E3-2938-C91E54DF5CEA}"/>
              </a:ext>
            </a:extLst>
          </p:cNvPr>
          <p:cNvSpPr/>
          <p:nvPr/>
        </p:nvSpPr>
        <p:spPr>
          <a:xfrm>
            <a:off x="6304856" y="3031325"/>
            <a:ext cx="2310920" cy="1366134"/>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en-US" sz="2400" kern="0">
                <a:solidFill>
                  <a:srgbClr val="000000"/>
                </a:solidFill>
                <a:latin typeface="+mn-lt"/>
                <a:cs typeface="Arial"/>
                <a:sym typeface="Arial"/>
              </a:rPr>
              <a:t>Hoa Kỳ</a:t>
            </a:r>
          </a:p>
        </p:txBody>
      </p:sp>
      <p:sp>
        <p:nvSpPr>
          <p:cNvPr id="45" name="Rectangle: Diagonal Corners Rounded 29">
            <a:extLst>
              <a:ext uri="{FF2B5EF4-FFF2-40B4-BE49-F238E27FC236}">
                <a16:creationId xmlns:a16="http://schemas.microsoft.com/office/drawing/2014/main" id="{C80761B7-270E-512E-AF50-B5288C7AFE19}"/>
              </a:ext>
            </a:extLst>
          </p:cNvPr>
          <p:cNvSpPr/>
          <p:nvPr/>
        </p:nvSpPr>
        <p:spPr>
          <a:xfrm>
            <a:off x="9022236" y="3031325"/>
            <a:ext cx="2310920" cy="1366134"/>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a:solidFill>
                  <a:srgbClr val="000000"/>
                </a:solidFill>
                <a:latin typeface="+mn-lt"/>
                <a:cs typeface="Arial"/>
                <a:sym typeface="Arial"/>
              </a:rPr>
              <a:t>Oan-tơ X-cốt</a:t>
            </a:r>
            <a:endParaRPr lang="en-US" sz="2400" kern="0">
              <a:solidFill>
                <a:srgbClr val="000000"/>
              </a:solidFill>
              <a:latin typeface="+mn-lt"/>
              <a:cs typeface="Arial"/>
              <a:sym typeface="Arial"/>
            </a:endParaRPr>
          </a:p>
        </p:txBody>
      </p:sp>
      <p:sp>
        <p:nvSpPr>
          <p:cNvPr id="46" name="Rectangle: Diagonal Corners Rounded 29">
            <a:extLst>
              <a:ext uri="{FF2B5EF4-FFF2-40B4-BE49-F238E27FC236}">
                <a16:creationId xmlns:a16="http://schemas.microsoft.com/office/drawing/2014/main" id="{59B56456-00AE-757F-64A2-CE0651A99836}"/>
              </a:ext>
            </a:extLst>
          </p:cNvPr>
          <p:cNvSpPr/>
          <p:nvPr/>
        </p:nvSpPr>
        <p:spPr>
          <a:xfrm>
            <a:off x="870096" y="4664261"/>
            <a:ext cx="2310920" cy="1366165"/>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a:solidFill>
                  <a:srgbClr val="000000"/>
                </a:solidFill>
                <a:latin typeface="+mn-lt"/>
                <a:cs typeface="Arial"/>
                <a:sym typeface="Arial"/>
              </a:rPr>
              <a:t>Ban-dắc</a:t>
            </a:r>
            <a:endParaRPr lang="en-US" sz="2400" kern="0">
              <a:solidFill>
                <a:srgbClr val="000000"/>
              </a:solidFill>
              <a:latin typeface="+mn-lt"/>
              <a:cs typeface="Arial"/>
              <a:sym typeface="Arial"/>
            </a:endParaRPr>
          </a:p>
        </p:txBody>
      </p:sp>
      <p:sp>
        <p:nvSpPr>
          <p:cNvPr id="47" name="Rectangle: Diagonal Corners Rounded 29">
            <a:extLst>
              <a:ext uri="{FF2B5EF4-FFF2-40B4-BE49-F238E27FC236}">
                <a16:creationId xmlns:a16="http://schemas.microsoft.com/office/drawing/2014/main" id="{1043A193-71A1-17A8-4BEF-CFF57E19C2F5}"/>
              </a:ext>
            </a:extLst>
          </p:cNvPr>
          <p:cNvSpPr/>
          <p:nvPr/>
        </p:nvSpPr>
        <p:spPr>
          <a:xfrm>
            <a:off x="3587476" y="4655757"/>
            <a:ext cx="2310920" cy="1366165"/>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a:solidFill>
                  <a:srgbClr val="000000"/>
                </a:solidFill>
                <a:latin typeface="+mn-lt"/>
                <a:cs typeface="Arial"/>
                <a:sym typeface="Arial"/>
              </a:rPr>
              <a:t>Lê-ô-nác-đô đa Vin-xi</a:t>
            </a:r>
            <a:endParaRPr lang="en-US" sz="2400" kern="0">
              <a:solidFill>
                <a:srgbClr val="000000"/>
              </a:solidFill>
              <a:latin typeface="+mn-lt"/>
              <a:cs typeface="Arial"/>
              <a:sym typeface="Arial"/>
            </a:endParaRPr>
          </a:p>
        </p:txBody>
      </p:sp>
      <p:sp>
        <p:nvSpPr>
          <p:cNvPr id="48" name="Rectangle: Diagonal Corners Rounded 29">
            <a:extLst>
              <a:ext uri="{FF2B5EF4-FFF2-40B4-BE49-F238E27FC236}">
                <a16:creationId xmlns:a16="http://schemas.microsoft.com/office/drawing/2014/main" id="{2FA6D496-BCDD-FD0C-A31F-7933E8F4F822}"/>
              </a:ext>
            </a:extLst>
          </p:cNvPr>
          <p:cNvSpPr/>
          <p:nvPr/>
        </p:nvSpPr>
        <p:spPr>
          <a:xfrm>
            <a:off x="9022236" y="4664261"/>
            <a:ext cx="2310920" cy="1366165"/>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dirty="0">
                <a:solidFill>
                  <a:srgbClr val="000000"/>
                </a:solidFill>
                <a:latin typeface="+mn-lt"/>
                <a:cs typeface="Arial"/>
                <a:sym typeface="Arial"/>
              </a:rPr>
              <a:t>Rem</a:t>
            </a:r>
            <a:r>
              <a:rPr lang="en-US" sz="2400" kern="0" dirty="0">
                <a:solidFill>
                  <a:srgbClr val="000000"/>
                </a:solidFill>
                <a:latin typeface="+mn-lt"/>
                <a:cs typeface="Arial"/>
                <a:sym typeface="Arial"/>
              </a:rPr>
              <a:t>-b</a:t>
            </a:r>
            <a:r>
              <a:rPr lang="vi-VN" sz="2400" kern="0" dirty="0">
                <a:solidFill>
                  <a:srgbClr val="000000"/>
                </a:solidFill>
                <a:latin typeface="+mn-lt"/>
                <a:cs typeface="Arial"/>
                <a:sym typeface="Arial"/>
              </a:rPr>
              <a:t>răng</a:t>
            </a:r>
            <a:endParaRPr lang="en-US" sz="2400" kern="0" dirty="0">
              <a:solidFill>
                <a:srgbClr val="000000"/>
              </a:solidFill>
              <a:latin typeface="+mn-lt"/>
              <a:cs typeface="Arial"/>
              <a:sym typeface="Arial"/>
            </a:endParaRPr>
          </a:p>
        </p:txBody>
      </p:sp>
      <p:sp>
        <p:nvSpPr>
          <p:cNvPr id="49" name="Rectangle: Diagonal Corners Rounded 29">
            <a:extLst>
              <a:ext uri="{FF2B5EF4-FFF2-40B4-BE49-F238E27FC236}">
                <a16:creationId xmlns:a16="http://schemas.microsoft.com/office/drawing/2014/main" id="{C3ED2AAA-7924-520B-2B77-4B753757B137}"/>
              </a:ext>
            </a:extLst>
          </p:cNvPr>
          <p:cNvSpPr/>
          <p:nvPr/>
        </p:nvSpPr>
        <p:spPr>
          <a:xfrm>
            <a:off x="6304856" y="4655756"/>
            <a:ext cx="2310920" cy="1366165"/>
          </a:xfrm>
          <a:prstGeom prst="round2DiagRect">
            <a:avLst/>
          </a:prstGeom>
          <a:solidFill>
            <a:schemeClr val="accent4">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3922">
              <a:lnSpc>
                <a:spcPct val="150000"/>
              </a:lnSpc>
              <a:buClr>
                <a:srgbClr val="000000"/>
              </a:buClr>
              <a:defRPr/>
            </a:pPr>
            <a:r>
              <a:rPr lang="vi-VN" sz="2400" kern="0" dirty="0">
                <a:solidFill>
                  <a:srgbClr val="000000"/>
                </a:solidFill>
                <a:latin typeface="+mn-lt"/>
                <a:cs typeface="Arial"/>
                <a:sym typeface="Arial"/>
              </a:rPr>
              <a:t>Mi-ken</a:t>
            </a:r>
            <a:r>
              <a:rPr lang="en-US" sz="2400" kern="0" dirty="0">
                <a:solidFill>
                  <a:srgbClr val="000000"/>
                </a:solidFill>
                <a:latin typeface="+mn-lt"/>
                <a:cs typeface="Arial"/>
                <a:sym typeface="Arial"/>
              </a:rPr>
              <a:t>-l</a:t>
            </a:r>
            <a:r>
              <a:rPr lang="vi-VN" sz="2400" kern="0" dirty="0">
                <a:solidFill>
                  <a:srgbClr val="000000"/>
                </a:solidFill>
                <a:latin typeface="+mn-lt"/>
                <a:cs typeface="Arial"/>
                <a:sym typeface="Arial"/>
              </a:rPr>
              <a:t>ăng-giơ-lô</a:t>
            </a:r>
            <a:endParaRPr lang="en-US" sz="2400" kern="0" dirty="0">
              <a:solidFill>
                <a:srgbClr val="000000"/>
              </a:solidFill>
              <a:latin typeface="+mn-lt"/>
              <a:cs typeface="Arial"/>
              <a:sym typeface="Arial"/>
            </a:endParaRPr>
          </a:p>
        </p:txBody>
      </p:sp>
      <p:sp>
        <p:nvSpPr>
          <p:cNvPr id="50" name="TextBox 49">
            <a:extLst>
              <a:ext uri="{FF2B5EF4-FFF2-40B4-BE49-F238E27FC236}">
                <a16:creationId xmlns:a16="http://schemas.microsoft.com/office/drawing/2014/main" id="{B12EA3D6-296F-F13B-5FAF-FB151008DD33}"/>
              </a:ext>
            </a:extLst>
          </p:cNvPr>
          <p:cNvSpPr txBox="1"/>
          <p:nvPr/>
        </p:nvSpPr>
        <p:spPr>
          <a:xfrm>
            <a:off x="3045822" y="1667716"/>
            <a:ext cx="6100354" cy="461665"/>
          </a:xfrm>
          <a:prstGeom prst="rect">
            <a:avLst/>
          </a:prstGeom>
          <a:noFill/>
        </p:spPr>
        <p:txBody>
          <a:bodyPr wrap="square">
            <a:spAutoFit/>
          </a:bodyPr>
          <a:lstStyle/>
          <a:p>
            <a:pPr algn="ctr" defTabSz="1151961">
              <a:defRPr/>
            </a:pPr>
            <a:r>
              <a:rPr lang="en-US" sz="2400" b="1" kern="0" dirty="0" err="1">
                <a:solidFill>
                  <a:srgbClr val="C00000"/>
                </a:solidFill>
                <a:latin typeface="+mn-lt"/>
                <a:cs typeface="Arial" panose="020B0604020202020204" pitchFamily="34" charset="0"/>
                <a:sym typeface="Arial"/>
              </a:rPr>
              <a:t>Nhiệm</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vụ</a:t>
            </a:r>
            <a:r>
              <a:rPr lang="en-US" sz="2400" b="1" kern="0" dirty="0">
                <a:solidFill>
                  <a:srgbClr val="C00000"/>
                </a:solidFill>
                <a:latin typeface="+mn-lt"/>
                <a:cs typeface="Arial" panose="020B0604020202020204" pitchFamily="34" charset="0"/>
                <a:sym typeface="Arial"/>
              </a:rPr>
              <a:t> 2: </a:t>
            </a:r>
            <a:r>
              <a:rPr lang="en-US" sz="2400" b="1" kern="0" dirty="0" err="1">
                <a:solidFill>
                  <a:srgbClr val="C00000"/>
                </a:solidFill>
                <a:latin typeface="+mn-lt"/>
                <a:cs typeface="Arial" panose="020B0604020202020204" pitchFamily="34" charset="0"/>
                <a:sym typeface="Arial"/>
              </a:rPr>
              <a:t>Báo</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cáo</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kết</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quả</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làm</a:t>
            </a:r>
            <a:r>
              <a:rPr lang="en-US" sz="2400" b="1" kern="0" dirty="0">
                <a:solidFill>
                  <a:srgbClr val="C00000"/>
                </a:solidFill>
                <a:latin typeface="+mn-lt"/>
                <a:cs typeface="Arial" panose="020B0604020202020204" pitchFamily="34" charset="0"/>
                <a:sym typeface="Arial"/>
              </a:rPr>
              <a:t> BT</a:t>
            </a:r>
            <a:endParaRPr lang="en-US" sz="2400" kern="0" dirty="0">
              <a:solidFill>
                <a:srgbClr val="C00000"/>
              </a:solidFill>
              <a:latin typeface="+mn-lt"/>
              <a:cs typeface="Arial" panose="020B0604020202020204" pitchFamily="34" charset="0"/>
              <a:sym typeface="Arial"/>
            </a:endParaRPr>
          </a:p>
        </p:txBody>
      </p:sp>
    </p:spTree>
    <p:extLst>
      <p:ext uri="{BB962C8B-B14F-4D97-AF65-F5344CB8AC3E}">
        <p14:creationId xmlns:p14="http://schemas.microsoft.com/office/powerpoint/2010/main" val="30360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198113-09DF-1E7B-BAC8-D4EAC78A916E}"/>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32B83E7C-4379-F856-A835-39B39D48B3CC}"/>
              </a:ext>
            </a:extLst>
          </p:cNvPr>
          <p:cNvGrpSpPr/>
          <p:nvPr/>
        </p:nvGrpSpPr>
        <p:grpSpPr>
          <a:xfrm>
            <a:off x="1007858" y="1711200"/>
            <a:ext cx="10243080" cy="1121846"/>
            <a:chOff x="678435" y="580495"/>
            <a:chExt cx="8130226" cy="890441"/>
          </a:xfrm>
        </p:grpSpPr>
        <p:sp>
          <p:nvSpPr>
            <p:cNvPr id="22" name="TextBox 21">
              <a:extLst>
                <a:ext uri="{FF2B5EF4-FFF2-40B4-BE49-F238E27FC236}">
                  <a16:creationId xmlns:a16="http://schemas.microsoft.com/office/drawing/2014/main" id="{5433200A-E307-F615-F768-D0631A9EB6E6}"/>
                </a:ext>
              </a:extLst>
            </p:cNvPr>
            <p:cNvSpPr txBox="1"/>
            <p:nvPr/>
          </p:nvSpPr>
          <p:spPr>
            <a:xfrm>
              <a:off x="1149051" y="580495"/>
              <a:ext cx="7659610" cy="890441"/>
            </a:xfrm>
            <a:prstGeom prst="rect">
              <a:avLst/>
            </a:prstGeom>
            <a:noFill/>
          </p:spPr>
          <p:txBody>
            <a:bodyPr wrap="square">
              <a:spAutoFit/>
            </a:bodyPr>
            <a:lstStyle/>
            <a:p>
              <a:pPr algn="just" defTabSz="1151961">
                <a:lnSpc>
                  <a:spcPct val="150000"/>
                </a:lnSpc>
                <a:defRPr/>
              </a:pPr>
              <a:r>
                <a:rPr lang="en-US" sz="2400" b="1" kern="0" dirty="0">
                  <a:solidFill>
                    <a:sysClr val="windowText" lastClr="000000"/>
                  </a:solidFill>
                  <a:latin typeface="+mn-lt"/>
                  <a:cs typeface="Arial" panose="020B0604020202020204" pitchFamily="34" charset="0"/>
                  <a:sym typeface="Arial"/>
                </a:rPr>
                <a:t>BÀI TẬP 2: </a:t>
              </a:r>
              <a:r>
                <a:rPr lang="en-US" sz="2400" kern="0" dirty="0" err="1">
                  <a:solidFill>
                    <a:sysClr val="windowText" lastClr="000000"/>
                  </a:solidFill>
                  <a:latin typeface="+mn-lt"/>
                  <a:cs typeface="Arial" panose="020B0604020202020204" pitchFamily="34" charset="0"/>
                  <a:sym typeface="Arial"/>
                </a:rPr>
                <a:t>Tìm</a:t>
              </a:r>
              <a:r>
                <a:rPr lang="en-US" sz="2400" kern="0" dirty="0">
                  <a:solidFill>
                    <a:sysClr val="windowText" lastClr="000000"/>
                  </a:solidFill>
                  <a:latin typeface="+mn-lt"/>
                  <a:cs typeface="Arial" panose="020B0604020202020204" pitchFamily="34" charset="0"/>
                  <a:sym typeface="Arial"/>
                </a:rPr>
                <a:t> 4 </a:t>
              </a:r>
              <a:r>
                <a:rPr lang="en-US" sz="2400" kern="0" dirty="0" err="1">
                  <a:solidFill>
                    <a:sysClr val="windowText" lastClr="000000"/>
                  </a:solidFill>
                  <a:latin typeface="+mn-lt"/>
                  <a:cs typeface="Arial" panose="020B0604020202020204" pitchFamily="34" charset="0"/>
                  <a:sym typeface="Arial"/>
                </a:rPr>
                <a:t>vị</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trí</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cần</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thêm</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dấu</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gạch</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ngang</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đánh</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dấu</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bộ</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phận</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chú</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thích</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giải</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thích</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trong</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đoạn</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văn</a:t>
              </a:r>
              <a:r>
                <a:rPr lang="en-US" sz="2400" kern="0" dirty="0">
                  <a:solidFill>
                    <a:sysClr val="windowText" lastClr="000000"/>
                  </a:solidFill>
                  <a:latin typeface="+mn-lt"/>
                  <a:cs typeface="Arial" panose="020B0604020202020204" pitchFamily="34" charset="0"/>
                  <a:sym typeface="Arial"/>
                </a:rPr>
                <a:t> </a:t>
              </a:r>
              <a:r>
                <a:rPr lang="en-US" sz="2400" kern="0" dirty="0" err="1">
                  <a:solidFill>
                    <a:sysClr val="windowText" lastClr="000000"/>
                  </a:solidFill>
                  <a:latin typeface="+mn-lt"/>
                  <a:cs typeface="Arial" panose="020B0604020202020204" pitchFamily="34" charset="0"/>
                  <a:sym typeface="Arial"/>
                </a:rPr>
                <a:t>sau</a:t>
              </a:r>
              <a:r>
                <a:rPr lang="en-US" sz="2400" kern="0" dirty="0">
                  <a:solidFill>
                    <a:sysClr val="windowText" lastClr="000000"/>
                  </a:solidFill>
                  <a:latin typeface="+mn-lt"/>
                  <a:cs typeface="Arial" panose="020B0604020202020204" pitchFamily="34" charset="0"/>
                  <a:sym typeface="Arial"/>
                </a:rPr>
                <a:t>:</a:t>
              </a:r>
              <a:endParaRPr lang="en-US" sz="2400" kern="0" dirty="0">
                <a:solidFill>
                  <a:srgbClr val="C00000"/>
                </a:solidFill>
                <a:latin typeface="+mn-lt"/>
                <a:cs typeface="Arial" panose="020B0604020202020204" pitchFamily="34" charset="0"/>
                <a:sym typeface="Arial"/>
              </a:endParaRPr>
            </a:p>
          </p:txBody>
        </p:sp>
        <p:pic>
          <p:nvPicPr>
            <p:cNvPr id="23" name="Picture 22">
              <a:extLst>
                <a:ext uri="{FF2B5EF4-FFF2-40B4-BE49-F238E27FC236}">
                  <a16:creationId xmlns:a16="http://schemas.microsoft.com/office/drawing/2014/main" id="{CAFC01C5-022F-E94F-26D3-906237246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35" y="790725"/>
              <a:ext cx="465300" cy="469981"/>
            </a:xfrm>
            <a:prstGeom prst="rect">
              <a:avLst/>
            </a:prstGeom>
          </p:spPr>
        </p:pic>
      </p:grpSp>
      <p:grpSp>
        <p:nvGrpSpPr>
          <p:cNvPr id="24" name="Group 23">
            <a:extLst>
              <a:ext uri="{FF2B5EF4-FFF2-40B4-BE49-F238E27FC236}">
                <a16:creationId xmlns:a16="http://schemas.microsoft.com/office/drawing/2014/main" id="{38F1BDE8-393B-1D9D-7217-211890B56233}"/>
              </a:ext>
            </a:extLst>
          </p:cNvPr>
          <p:cNvGrpSpPr/>
          <p:nvPr/>
        </p:nvGrpSpPr>
        <p:grpSpPr>
          <a:xfrm>
            <a:off x="941062" y="3094541"/>
            <a:ext cx="10309875" cy="3363433"/>
            <a:chOff x="47766" y="1630170"/>
            <a:chExt cx="8183242" cy="2669653"/>
          </a:xfrm>
        </p:grpSpPr>
        <p:sp>
          <p:nvSpPr>
            <p:cNvPr id="25" name="Rectangle: Rounded Corners 28">
              <a:extLst>
                <a:ext uri="{FF2B5EF4-FFF2-40B4-BE49-F238E27FC236}">
                  <a16:creationId xmlns:a16="http://schemas.microsoft.com/office/drawing/2014/main" id="{625493F8-1BC5-3744-877D-5BEB888F8A8E}"/>
                </a:ext>
              </a:extLst>
            </p:cNvPr>
            <p:cNvSpPr/>
            <p:nvPr/>
          </p:nvSpPr>
          <p:spPr>
            <a:xfrm>
              <a:off x="47766" y="1630170"/>
              <a:ext cx="8183242" cy="2669653"/>
            </a:xfrm>
            <a:prstGeom prst="roundRect">
              <a:avLst>
                <a:gd name="adj" fmla="val 5285"/>
              </a:avLst>
            </a:prstGeom>
            <a:solidFill>
              <a:schemeClr val="accent4">
                <a:lumMod val="40000"/>
                <a:lumOff val="60000"/>
              </a:schemeClr>
            </a:solidFill>
            <a:ln w="19050" cap="flat" cmpd="sng" algn="ctr">
              <a:solidFill>
                <a:schemeClr val="accent5">
                  <a:lumMod val="50000"/>
                </a:schemeClr>
              </a:solidFill>
              <a:prstDash val="sysDash"/>
            </a:ln>
            <a:effectLst/>
          </p:spPr>
          <p:txBody>
            <a:bodyPr rtlCol="0" anchor="ctr"/>
            <a:lstStyle/>
            <a:p>
              <a:pPr indent="347663" algn="just" defTabSz="1151961">
                <a:lnSpc>
                  <a:spcPct val="150000"/>
                </a:lnSpc>
                <a:defRPr/>
              </a:pPr>
              <a:r>
                <a:rPr lang="vi-VN" sz="2400" kern="0" dirty="0">
                  <a:solidFill>
                    <a:sysClr val="windowText" lastClr="000000"/>
                  </a:solidFill>
                  <a:latin typeface="+mn-lt"/>
                  <a:cs typeface="Arial"/>
                  <a:sym typeface="Arial"/>
                </a:rPr>
                <a:t>Chiều qua, ở ngã ba đường, nơi đặt bảng tin khu phố, xuất hiện một thông báo về giải thi đấu bóng đá thiếu nhi của phường.</a:t>
              </a:r>
            </a:p>
            <a:p>
              <a:pPr indent="347663" algn="just" defTabSz="1151961">
                <a:lnSpc>
                  <a:spcPct val="150000"/>
                </a:lnSpc>
                <a:defRPr/>
              </a:pPr>
              <a:r>
                <a:rPr lang="vi-VN" sz="2400" kern="0" dirty="0">
                  <a:solidFill>
                    <a:sysClr val="windowText" lastClr="000000"/>
                  </a:solidFill>
                  <a:latin typeface="+mn-lt"/>
                  <a:cs typeface="Arial"/>
                  <a:sym typeface="Arial"/>
                </a:rPr>
                <a:t>Hoà “Đen” đội trưởng đội Mũi Tên Vàng ngay lập tức tổ chức họp đội bóng của khu phố. Chỉ 15 phút sau, các cầu thủ tất cả đều đang háo hức chờ đợi trận bóng đã có mặt ở nhà văn hoá.</a:t>
              </a:r>
              <a:endParaRPr lang="en-US" sz="2400" kern="0" dirty="0">
                <a:solidFill>
                  <a:sysClr val="windowText" lastClr="000000"/>
                </a:solidFill>
                <a:latin typeface="+mn-lt"/>
                <a:cs typeface="Arial"/>
                <a:sym typeface="Arial"/>
              </a:endParaRPr>
            </a:p>
            <a:p>
              <a:pPr indent="347663" algn="r" defTabSz="1151961">
                <a:lnSpc>
                  <a:spcPct val="150000"/>
                </a:lnSpc>
                <a:defRPr/>
              </a:pPr>
              <a:r>
                <a:rPr lang="en-US" sz="2400" dirty="0">
                  <a:solidFill>
                    <a:sysClr val="windowText" lastClr="000000"/>
                  </a:solidFill>
                  <a:latin typeface="+mn-lt"/>
                </a:rPr>
                <a:t>KHÁNH LINH</a:t>
              </a:r>
              <a:endParaRPr lang="vi-VN" sz="2400" kern="0" dirty="0">
                <a:solidFill>
                  <a:sysClr val="windowText" lastClr="000000"/>
                </a:solidFill>
                <a:latin typeface="+mn-lt"/>
                <a:cs typeface="Arial"/>
                <a:sym typeface="Arial"/>
              </a:endParaRPr>
            </a:p>
          </p:txBody>
        </p:sp>
        <p:sp>
          <p:nvSpPr>
            <p:cNvPr id="26" name="TextBox 25">
              <a:extLst>
                <a:ext uri="{FF2B5EF4-FFF2-40B4-BE49-F238E27FC236}">
                  <a16:creationId xmlns:a16="http://schemas.microsoft.com/office/drawing/2014/main" id="{3A5E5535-3705-BAB1-F70C-486472A6CDD9}"/>
                </a:ext>
              </a:extLst>
            </p:cNvPr>
            <p:cNvSpPr txBox="1"/>
            <p:nvPr/>
          </p:nvSpPr>
          <p:spPr>
            <a:xfrm>
              <a:off x="311705" y="1791559"/>
              <a:ext cx="7800629" cy="450717"/>
            </a:xfrm>
            <a:prstGeom prst="rect">
              <a:avLst/>
            </a:prstGeom>
            <a:noFill/>
          </p:spPr>
          <p:txBody>
            <a:bodyPr wrap="square">
              <a:spAutoFit/>
            </a:bodyPr>
            <a:lstStyle/>
            <a:p>
              <a:pPr algn="just" defTabSz="1151961">
                <a:lnSpc>
                  <a:spcPct val="150000"/>
                </a:lnSpc>
                <a:defRPr/>
              </a:pPr>
              <a:endParaRPr lang="vi-VN" sz="2400" kern="0" dirty="0">
                <a:solidFill>
                  <a:sysClr val="windowText" lastClr="000000"/>
                </a:solidFill>
                <a:latin typeface="+mn-lt"/>
                <a:cs typeface="Arial"/>
                <a:sym typeface="Arial"/>
              </a:endParaRPr>
            </a:p>
          </p:txBody>
        </p:sp>
      </p:grpSp>
      <p:sp>
        <p:nvSpPr>
          <p:cNvPr id="27" name="TextBox 26">
            <a:extLst>
              <a:ext uri="{FF2B5EF4-FFF2-40B4-BE49-F238E27FC236}">
                <a16:creationId xmlns:a16="http://schemas.microsoft.com/office/drawing/2014/main" id="{CD4331E0-54E7-5634-8C20-38F0BE2FFC06}"/>
              </a:ext>
            </a:extLst>
          </p:cNvPr>
          <p:cNvSpPr txBox="1"/>
          <p:nvPr/>
        </p:nvSpPr>
        <p:spPr>
          <a:xfrm>
            <a:off x="3197045" y="1203389"/>
            <a:ext cx="6100354" cy="461665"/>
          </a:xfrm>
          <a:prstGeom prst="rect">
            <a:avLst/>
          </a:prstGeom>
          <a:noFill/>
        </p:spPr>
        <p:txBody>
          <a:bodyPr wrap="square">
            <a:spAutoFit/>
          </a:bodyPr>
          <a:lstStyle/>
          <a:p>
            <a:pPr algn="ctr" defTabSz="1151961">
              <a:defRPr/>
            </a:pPr>
            <a:r>
              <a:rPr lang="en-US" sz="2400" b="1" kern="0" dirty="0" err="1">
                <a:solidFill>
                  <a:srgbClr val="C00000"/>
                </a:solidFill>
                <a:latin typeface="+mn-lt"/>
                <a:cs typeface="Arial" panose="020B0604020202020204" pitchFamily="34" charset="0"/>
                <a:sym typeface="Arial"/>
              </a:rPr>
              <a:t>Nhiệm</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vụ</a:t>
            </a:r>
            <a:r>
              <a:rPr lang="en-US" sz="2400" b="1" kern="0" dirty="0">
                <a:solidFill>
                  <a:srgbClr val="C00000"/>
                </a:solidFill>
                <a:latin typeface="+mn-lt"/>
                <a:cs typeface="Arial" panose="020B0604020202020204" pitchFamily="34" charset="0"/>
                <a:sym typeface="Arial"/>
              </a:rPr>
              <a:t> 2: </a:t>
            </a:r>
            <a:r>
              <a:rPr lang="en-US" sz="2400" b="1" kern="0" dirty="0" err="1">
                <a:solidFill>
                  <a:srgbClr val="C00000"/>
                </a:solidFill>
                <a:latin typeface="+mn-lt"/>
                <a:cs typeface="Arial" panose="020B0604020202020204" pitchFamily="34" charset="0"/>
                <a:sym typeface="Arial"/>
              </a:rPr>
              <a:t>Báo</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cáo</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kết</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quả</a:t>
            </a:r>
            <a:r>
              <a:rPr lang="en-US" sz="2400" b="1" kern="0" dirty="0">
                <a:solidFill>
                  <a:srgbClr val="C00000"/>
                </a:solidFill>
                <a:latin typeface="+mn-lt"/>
                <a:cs typeface="Arial" panose="020B0604020202020204" pitchFamily="34" charset="0"/>
                <a:sym typeface="Arial"/>
              </a:rPr>
              <a:t> </a:t>
            </a:r>
            <a:r>
              <a:rPr lang="en-US" sz="2400" b="1" kern="0" dirty="0" err="1">
                <a:solidFill>
                  <a:srgbClr val="C00000"/>
                </a:solidFill>
                <a:latin typeface="+mn-lt"/>
                <a:cs typeface="Arial" panose="020B0604020202020204" pitchFamily="34" charset="0"/>
                <a:sym typeface="Arial"/>
              </a:rPr>
              <a:t>làm</a:t>
            </a:r>
            <a:r>
              <a:rPr lang="en-US" sz="2400" b="1" kern="0" dirty="0">
                <a:solidFill>
                  <a:srgbClr val="C00000"/>
                </a:solidFill>
                <a:latin typeface="+mn-lt"/>
                <a:cs typeface="Arial" panose="020B0604020202020204" pitchFamily="34" charset="0"/>
                <a:sym typeface="Arial"/>
              </a:rPr>
              <a:t> BT</a:t>
            </a:r>
            <a:endParaRPr lang="en-US" sz="2400" kern="0" dirty="0">
              <a:solidFill>
                <a:srgbClr val="C00000"/>
              </a:solidFill>
              <a:latin typeface="+mn-lt"/>
              <a:cs typeface="Arial" panose="020B0604020202020204" pitchFamily="34" charset="0"/>
              <a:sym typeface="Arial"/>
            </a:endParaRPr>
          </a:p>
        </p:txBody>
      </p:sp>
    </p:spTree>
    <p:extLst>
      <p:ext uri="{BB962C8B-B14F-4D97-AF65-F5344CB8AC3E}">
        <p14:creationId xmlns:p14="http://schemas.microsoft.com/office/powerpoint/2010/main" val="164786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6AEBFA-4014-AB29-2F20-A5D9D3099969}"/>
            </a:ext>
          </a:extLst>
        </p:cNvPr>
        <p:cNvGrpSpPr/>
        <p:nvPr/>
      </p:nvGrpSpPr>
      <p:grpSpPr>
        <a:xfrm>
          <a:off x="0" y="0"/>
          <a:ext cx="0" cy="0"/>
          <a:chOff x="0" y="0"/>
          <a:chExt cx="0" cy="0"/>
        </a:xfrm>
      </p:grpSpPr>
      <p:sp>
        <p:nvSpPr>
          <p:cNvPr id="4" name="Freeform 5">
            <a:extLst>
              <a:ext uri="{FF2B5EF4-FFF2-40B4-BE49-F238E27FC236}">
                <a16:creationId xmlns:a16="http://schemas.microsoft.com/office/drawing/2014/main" id="{B858D079-4EFA-560B-2F29-A82DCBCCE29F}"/>
              </a:ext>
            </a:extLst>
          </p:cNvPr>
          <p:cNvSpPr/>
          <p:nvPr/>
        </p:nvSpPr>
        <p:spPr>
          <a:xfrm rot="10800000" flipV="1">
            <a:off x="4721517" y="1566910"/>
            <a:ext cx="6860362" cy="4997935"/>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1">
              <a:lumMod val="20000"/>
              <a:lumOff val="80000"/>
            </a:schemeClr>
          </a:solidFill>
        </p:spPr>
        <p:txBody>
          <a:bodyPr/>
          <a:lstStyle/>
          <a:p>
            <a:pPr indent="347663" algn="just">
              <a:lnSpc>
                <a:spcPct val="150000"/>
              </a:lnSpc>
            </a:pPr>
            <a:r>
              <a:rPr lang="vi-VN" sz="2400" dirty="0">
                <a:solidFill>
                  <a:prstClr val="black"/>
                </a:solidFill>
                <a:latin typeface="+mn-lt"/>
                <a:ea typeface="Calibri" panose="020F0502020204030204" pitchFamily="34" charset="0"/>
                <a:cs typeface="Arial" panose="020B0604020202020204" pitchFamily="34" charset="0"/>
                <a:sym typeface="Arial"/>
              </a:rPr>
              <a:t>Chiều qua, ở ngã ba đường </a:t>
            </a:r>
            <a:r>
              <a:rPr lang="vi-VN" sz="2400" b="1" dirty="0">
                <a:solidFill>
                  <a:srgbClr val="C00000"/>
                </a:solidFill>
                <a:latin typeface="+mn-lt"/>
                <a:ea typeface="Calibri" panose="020F0502020204030204" pitchFamily="34" charset="0"/>
                <a:cs typeface="Arial" panose="020B0604020202020204" pitchFamily="34" charset="0"/>
                <a:sym typeface="Arial"/>
              </a:rPr>
              <a:t>−</a:t>
            </a:r>
            <a:r>
              <a:rPr lang="vi-VN" sz="2400" dirty="0">
                <a:solidFill>
                  <a:prstClr val="black"/>
                </a:solidFill>
                <a:latin typeface="+mn-lt"/>
                <a:ea typeface="Calibri" panose="020F0502020204030204" pitchFamily="34" charset="0"/>
                <a:cs typeface="Arial" panose="020B0604020202020204" pitchFamily="34" charset="0"/>
                <a:sym typeface="Arial"/>
              </a:rPr>
              <a:t> nơi đặt bảng tin khu phố </a:t>
            </a:r>
            <a:r>
              <a:rPr lang="vi-VN" sz="2400" b="1" dirty="0">
                <a:solidFill>
                  <a:srgbClr val="C00000"/>
                </a:solidFill>
                <a:latin typeface="+mn-lt"/>
                <a:ea typeface="Calibri" panose="020F0502020204030204" pitchFamily="34" charset="0"/>
                <a:cs typeface="Arial" panose="020B0604020202020204" pitchFamily="34" charset="0"/>
                <a:sym typeface="Arial"/>
              </a:rPr>
              <a:t>−</a:t>
            </a:r>
            <a:r>
              <a:rPr lang="vi-VN" sz="2400" dirty="0">
                <a:solidFill>
                  <a:prstClr val="black"/>
                </a:solidFill>
                <a:latin typeface="+mn-lt"/>
                <a:ea typeface="Calibri" panose="020F0502020204030204" pitchFamily="34" charset="0"/>
                <a:cs typeface="Arial" panose="020B0604020202020204" pitchFamily="34" charset="0"/>
                <a:sym typeface="Arial"/>
              </a:rPr>
              <a:t> xuất hiện một thông báo về giải thi đấu bóng đá thiếu nhi của phường.</a:t>
            </a:r>
            <a:endParaRPr lang="en-US" sz="2400" dirty="0">
              <a:solidFill>
                <a:prstClr val="black"/>
              </a:solidFill>
              <a:latin typeface="+mn-lt"/>
              <a:ea typeface="Calibri" panose="020F0502020204030204" pitchFamily="34" charset="0"/>
              <a:cs typeface="Arial" panose="020B0604020202020204" pitchFamily="34" charset="0"/>
              <a:sym typeface="Arial"/>
            </a:endParaRPr>
          </a:p>
          <a:p>
            <a:pPr indent="347663" algn="just">
              <a:lnSpc>
                <a:spcPct val="150000"/>
              </a:lnSpc>
            </a:pPr>
            <a:r>
              <a:rPr lang="vi-VN" sz="2400" dirty="0">
                <a:solidFill>
                  <a:prstClr val="black"/>
                </a:solidFill>
                <a:latin typeface="+mn-lt"/>
                <a:ea typeface="Calibri" panose="020F0502020204030204" pitchFamily="34" charset="0"/>
                <a:cs typeface="Arial" panose="020B0604020202020204" pitchFamily="34" charset="0"/>
                <a:sym typeface="Arial"/>
              </a:rPr>
              <a:t>Hòa “Đen” </a:t>
            </a:r>
            <a:r>
              <a:rPr lang="vi-VN" sz="2400" b="1" dirty="0">
                <a:solidFill>
                  <a:srgbClr val="C00000"/>
                </a:solidFill>
                <a:latin typeface="+mn-lt"/>
                <a:ea typeface="Calibri" panose="020F0502020204030204" pitchFamily="34" charset="0"/>
                <a:cs typeface="Arial" panose="020B0604020202020204" pitchFamily="34" charset="0"/>
                <a:sym typeface="Arial"/>
              </a:rPr>
              <a:t>−</a:t>
            </a:r>
            <a:r>
              <a:rPr lang="vi-VN" sz="2400" dirty="0">
                <a:solidFill>
                  <a:prstClr val="black"/>
                </a:solidFill>
                <a:latin typeface="+mn-lt"/>
                <a:ea typeface="Calibri" panose="020F0502020204030204" pitchFamily="34" charset="0"/>
                <a:cs typeface="Arial" panose="020B0604020202020204" pitchFamily="34" charset="0"/>
                <a:sym typeface="Arial"/>
              </a:rPr>
              <a:t> đội trưởng đội Mũi Tên Vàng </a:t>
            </a:r>
            <a:r>
              <a:rPr lang="vi-VN" sz="2400" b="1" dirty="0">
                <a:solidFill>
                  <a:srgbClr val="C00000"/>
                </a:solidFill>
                <a:latin typeface="+mn-lt"/>
                <a:ea typeface="Calibri" panose="020F0502020204030204" pitchFamily="34" charset="0"/>
                <a:cs typeface="Arial" panose="020B0604020202020204" pitchFamily="34" charset="0"/>
                <a:sym typeface="Arial"/>
              </a:rPr>
              <a:t>−</a:t>
            </a:r>
            <a:r>
              <a:rPr lang="vi-VN" sz="2400" dirty="0">
                <a:solidFill>
                  <a:prstClr val="black"/>
                </a:solidFill>
                <a:latin typeface="+mn-lt"/>
                <a:ea typeface="Calibri" panose="020F0502020204030204" pitchFamily="34" charset="0"/>
                <a:cs typeface="Arial" panose="020B0604020202020204" pitchFamily="34" charset="0"/>
                <a:sym typeface="Arial"/>
              </a:rPr>
              <a:t> ngay lập tức tổ chức họp đội bóng của khu phố. Chỉ 15 phút sau, các cầu thủ tất cả đều đang háo hức chờ trận bóng đá có mặt ở nhà văn hóa.</a:t>
            </a:r>
            <a:endParaRPr lang="en-US" sz="2400" dirty="0">
              <a:solidFill>
                <a:prstClr val="black"/>
              </a:solidFill>
              <a:latin typeface="+mn-lt"/>
              <a:cs typeface="Arial" panose="020B0604020202020204" pitchFamily="34" charset="0"/>
              <a:sym typeface="Arial"/>
            </a:endParaRPr>
          </a:p>
        </p:txBody>
      </p:sp>
      <p:sp>
        <p:nvSpPr>
          <p:cNvPr id="6" name="Freeform 4">
            <a:extLst>
              <a:ext uri="{FF2B5EF4-FFF2-40B4-BE49-F238E27FC236}">
                <a16:creationId xmlns:a16="http://schemas.microsoft.com/office/drawing/2014/main" id="{336052A1-E1B1-20F1-32C7-A1F9E6E542A3}"/>
              </a:ext>
            </a:extLst>
          </p:cNvPr>
          <p:cNvSpPr/>
          <p:nvPr/>
        </p:nvSpPr>
        <p:spPr>
          <a:xfrm>
            <a:off x="869146" y="1777769"/>
            <a:ext cx="3290844" cy="4576218"/>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4">
              <a:lumMod val="40000"/>
              <a:lumOff val="60000"/>
            </a:schemeClr>
          </a:solidFill>
        </p:spPr>
        <p:txBody>
          <a:bodyPr/>
          <a:lstStyle/>
          <a:p>
            <a:pPr defTabSz="575981">
              <a:defRPr/>
            </a:pPr>
            <a:endParaRPr lang="en-US" sz="2400" kern="0">
              <a:solidFill>
                <a:prstClr val="black"/>
              </a:solidFill>
              <a:latin typeface="+mn-lt"/>
              <a:cs typeface="Arial" panose="020B0604020202020204" pitchFamily="34" charset="0"/>
              <a:sym typeface="Arial"/>
            </a:endParaRPr>
          </a:p>
        </p:txBody>
      </p:sp>
      <p:sp>
        <p:nvSpPr>
          <p:cNvPr id="7" name="TextBox 6">
            <a:extLst>
              <a:ext uri="{FF2B5EF4-FFF2-40B4-BE49-F238E27FC236}">
                <a16:creationId xmlns:a16="http://schemas.microsoft.com/office/drawing/2014/main" id="{B0A7F7A1-B56F-DC90-041F-EFDD2AB91F93}"/>
              </a:ext>
            </a:extLst>
          </p:cNvPr>
          <p:cNvSpPr txBox="1"/>
          <p:nvPr/>
        </p:nvSpPr>
        <p:spPr>
          <a:xfrm>
            <a:off x="1139712" y="3240902"/>
            <a:ext cx="2717086" cy="1131848"/>
          </a:xfrm>
          <a:prstGeom prst="rect">
            <a:avLst/>
          </a:prstGeom>
          <a:noFill/>
        </p:spPr>
        <p:txBody>
          <a:bodyPr wrap="square" rtlCol="0">
            <a:spAutoFit/>
          </a:bodyPr>
          <a:lstStyle/>
          <a:p>
            <a:pPr algn="ctr">
              <a:lnSpc>
                <a:spcPct val="150000"/>
              </a:lnSpc>
            </a:pPr>
            <a:r>
              <a:rPr lang="en-US" sz="2400" b="1">
                <a:solidFill>
                  <a:srgbClr val="C00000"/>
                </a:solidFill>
                <a:latin typeface="+mn-lt"/>
                <a:ea typeface="Calibri" panose="020F0502020204030204" pitchFamily="34" charset="0"/>
                <a:cs typeface="Arial" panose="020B0604020202020204" pitchFamily="34" charset="0"/>
                <a:sym typeface="Arial"/>
              </a:rPr>
              <a:t>ĐÁP ÁN </a:t>
            </a:r>
          </a:p>
          <a:p>
            <a:pPr algn="ctr">
              <a:lnSpc>
                <a:spcPct val="150000"/>
              </a:lnSpc>
            </a:pPr>
            <a:r>
              <a:rPr lang="en-US" sz="2400" b="1">
                <a:solidFill>
                  <a:srgbClr val="C00000"/>
                </a:solidFill>
                <a:latin typeface="+mn-lt"/>
                <a:ea typeface="Calibri" panose="020F0502020204030204" pitchFamily="34" charset="0"/>
                <a:cs typeface="Arial" panose="020B0604020202020204" pitchFamily="34" charset="0"/>
                <a:sym typeface="Arial"/>
              </a:rPr>
              <a:t>BÀI TẬP 2</a:t>
            </a:r>
            <a:endParaRPr lang="en-US" sz="2400" b="1" dirty="0">
              <a:solidFill>
                <a:srgbClr val="C00000"/>
              </a:solidFill>
              <a:latin typeface="+mn-lt"/>
              <a:ea typeface="Calibri" panose="020F0502020204030204" pitchFamily="34" charset="0"/>
              <a:cs typeface="Arial" panose="020B0604020202020204" pitchFamily="34" charset="0"/>
              <a:sym typeface="Arial"/>
            </a:endParaRPr>
          </a:p>
        </p:txBody>
      </p:sp>
      <p:pic>
        <p:nvPicPr>
          <p:cNvPr id="8" name="Picture 7" descr="Icon&#10;&#10;Description automatically generated">
            <a:extLst>
              <a:ext uri="{FF2B5EF4-FFF2-40B4-BE49-F238E27FC236}">
                <a16:creationId xmlns:a16="http://schemas.microsoft.com/office/drawing/2014/main" id="{3301D3C5-C14A-7D0D-C673-94B11A6E5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688" y="1777769"/>
            <a:ext cx="1463133" cy="1463133"/>
          </a:xfrm>
          <a:prstGeom prst="rect">
            <a:avLst/>
          </a:prstGeom>
        </p:spPr>
      </p:pic>
      <p:pic>
        <p:nvPicPr>
          <p:cNvPr id="9" name="Picture 8">
            <a:extLst>
              <a:ext uri="{FF2B5EF4-FFF2-40B4-BE49-F238E27FC236}">
                <a16:creationId xmlns:a16="http://schemas.microsoft.com/office/drawing/2014/main" id="{E8C12FA2-3237-0D94-9678-09E935711F6D}"/>
              </a:ext>
            </a:extLst>
          </p:cNvPr>
          <p:cNvPicPr>
            <a:picLocks noChangeAspect="1"/>
          </p:cNvPicPr>
          <p:nvPr/>
        </p:nvPicPr>
        <p:blipFill>
          <a:blip r:embed="rId4"/>
          <a:stretch>
            <a:fillRect/>
          </a:stretch>
        </p:blipFill>
        <p:spPr>
          <a:xfrm>
            <a:off x="986754" y="4720685"/>
            <a:ext cx="3023002" cy="2137315"/>
          </a:xfrm>
          <a:prstGeom prst="rect">
            <a:avLst/>
          </a:prstGeom>
        </p:spPr>
      </p:pic>
    </p:spTree>
    <p:extLst>
      <p:ext uri="{BB962C8B-B14F-4D97-AF65-F5344CB8AC3E}">
        <p14:creationId xmlns:p14="http://schemas.microsoft.com/office/powerpoint/2010/main" val="29529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7F0ACFA-874C-85DE-817B-B8F762CF4CA5}"/>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42878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6CC876-6B77-EAC4-4B33-3EA91BAA561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154292A-1DC5-9A92-58B4-8505FCE6C804}"/>
              </a:ext>
            </a:extLst>
          </p:cNvPr>
          <p:cNvGrpSpPr/>
          <p:nvPr/>
        </p:nvGrpSpPr>
        <p:grpSpPr>
          <a:xfrm>
            <a:off x="980333" y="1949815"/>
            <a:ext cx="4768625" cy="3704009"/>
            <a:chOff x="826947" y="1949815"/>
            <a:chExt cx="4768625" cy="3704009"/>
          </a:xfrm>
        </p:grpSpPr>
        <p:grpSp>
          <p:nvGrpSpPr>
            <p:cNvPr id="5" name="Group 4">
              <a:extLst>
                <a:ext uri="{FF2B5EF4-FFF2-40B4-BE49-F238E27FC236}">
                  <a16:creationId xmlns:a16="http://schemas.microsoft.com/office/drawing/2014/main" id="{E1D92DA6-A27F-B917-7962-A14C3CA031A3}"/>
                </a:ext>
              </a:extLst>
            </p:cNvPr>
            <p:cNvGrpSpPr/>
            <p:nvPr/>
          </p:nvGrpSpPr>
          <p:grpSpPr>
            <a:xfrm>
              <a:off x="826947" y="2390775"/>
              <a:ext cx="4768625" cy="3263049"/>
              <a:chOff x="1051750" y="1519237"/>
              <a:chExt cx="9544289" cy="2816135"/>
            </a:xfrm>
          </p:grpSpPr>
          <p:grpSp>
            <p:nvGrpSpPr>
              <p:cNvPr id="9" name="Group 3">
                <a:extLst>
                  <a:ext uri="{FF2B5EF4-FFF2-40B4-BE49-F238E27FC236}">
                    <a16:creationId xmlns:a16="http://schemas.microsoft.com/office/drawing/2014/main" id="{5DDA95F6-9A05-3E2C-500D-B75DEE9ADECC}"/>
                  </a:ext>
                </a:extLst>
              </p:cNvPr>
              <p:cNvGrpSpPr/>
              <p:nvPr/>
            </p:nvGrpSpPr>
            <p:grpSpPr>
              <a:xfrm>
                <a:off x="1051750" y="1519237"/>
                <a:ext cx="9544289" cy="2816135"/>
                <a:chOff x="0" y="-47625"/>
                <a:chExt cx="2353866" cy="2224011"/>
              </a:xfrm>
            </p:grpSpPr>
            <p:sp>
              <p:nvSpPr>
                <p:cNvPr id="11" name="Freeform 4">
                  <a:extLst>
                    <a:ext uri="{FF2B5EF4-FFF2-40B4-BE49-F238E27FC236}">
                      <a16:creationId xmlns:a16="http://schemas.microsoft.com/office/drawing/2014/main" id="{4E25FF58-D2EC-FA51-B1DB-968F53310380}"/>
                    </a:ext>
                  </a:extLst>
                </p:cNvPr>
                <p:cNvSpPr/>
                <p:nvPr/>
              </p:nvSpPr>
              <p:spPr>
                <a:xfrm>
                  <a:off x="35110" y="-247"/>
                  <a:ext cx="2318756" cy="2176633"/>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a:solidFill>
                    <a:schemeClr val="accent6">
                      <a:lumMod val="50000"/>
                    </a:schemeClr>
                  </a:solidFill>
                  <a:prstDash val="solid"/>
                </a:ln>
              </p:spPr>
              <p:txBody>
                <a:bodyPr/>
                <a:lstStyle/>
                <a:p>
                  <a:pPr>
                    <a:lnSpc>
                      <a:spcPct val="150000"/>
                    </a:lnSpc>
                  </a:pPr>
                  <a:endParaRPr lang="en-US" sz="2400">
                    <a:solidFill>
                      <a:schemeClr val="tx1"/>
                    </a:solidFill>
                    <a:latin typeface="+mn-lt"/>
                    <a:cs typeface="Arial" panose="020B0604020202020204" pitchFamily="34" charset="0"/>
                  </a:endParaRPr>
                </a:p>
              </p:txBody>
            </p:sp>
            <p:sp>
              <p:nvSpPr>
                <p:cNvPr id="12" name="TextBox 5">
                  <a:extLst>
                    <a:ext uri="{FF2B5EF4-FFF2-40B4-BE49-F238E27FC236}">
                      <a16:creationId xmlns:a16="http://schemas.microsoft.com/office/drawing/2014/main" id="{373FACC2-9D19-419A-E98C-89FCD815317C}"/>
                    </a:ext>
                  </a:extLst>
                </p:cNvPr>
                <p:cNvSpPr txBox="1"/>
                <p:nvPr/>
              </p:nvSpPr>
              <p:spPr>
                <a:xfrm>
                  <a:off x="0" y="-47625"/>
                  <a:ext cx="812800" cy="860425"/>
                </a:xfrm>
                <a:prstGeom prst="rect">
                  <a:avLst/>
                </a:prstGeom>
              </p:spPr>
              <p:txBody>
                <a:bodyPr lIns="32001" tIns="32001" rIns="32001" bIns="32001" rtlCol="0" anchor="ctr"/>
                <a:lstStyle/>
                <a:p>
                  <a:pPr algn="ctr">
                    <a:lnSpc>
                      <a:spcPct val="150000"/>
                    </a:lnSpc>
                  </a:pPr>
                  <a:endParaRPr sz="2400">
                    <a:solidFill>
                      <a:schemeClr val="tx1"/>
                    </a:solidFill>
                    <a:latin typeface="+mn-lt"/>
                    <a:cs typeface="Arial" panose="020B0604020202020204" pitchFamily="34" charset="0"/>
                  </a:endParaRPr>
                </a:p>
              </p:txBody>
            </p:sp>
          </p:grpSp>
          <p:sp>
            <p:nvSpPr>
              <p:cNvPr id="10" name="TextBox 9">
                <a:extLst>
                  <a:ext uri="{FF2B5EF4-FFF2-40B4-BE49-F238E27FC236}">
                    <a16:creationId xmlns:a16="http://schemas.microsoft.com/office/drawing/2014/main" id="{6A4C94AD-CD4A-502D-6782-811EA36B9B86}"/>
                  </a:ext>
                </a:extLst>
              </p:cNvPr>
              <p:cNvSpPr txBox="1"/>
              <p:nvPr/>
            </p:nvSpPr>
            <p:spPr>
              <a:xfrm>
                <a:off x="1741569" y="2473203"/>
                <a:ext cx="8307006" cy="968196"/>
              </a:xfrm>
              <a:prstGeom prst="rect">
                <a:avLst/>
              </a:prstGeom>
              <a:noFill/>
            </p:spPr>
            <p:txBody>
              <a:bodyPr wrap="square">
                <a:spAutoFit/>
              </a:bodyPr>
              <a:lstStyle/>
              <a:p>
                <a:pPr algn="ctr">
                  <a:lnSpc>
                    <a:spcPct val="150000"/>
                  </a:lnSpc>
                </a:pPr>
                <a:r>
                  <a:rPr lang="en-US" sz="2400" dirty="0" err="1">
                    <a:solidFill>
                      <a:schemeClr val="tx1"/>
                    </a:solidFill>
                    <a:latin typeface="+mn-lt"/>
                    <a:cs typeface="Arial" panose="020B0604020202020204" pitchFamily="34" charset="0"/>
                  </a:rPr>
                  <a:t>Lắng</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nghe</a:t>
                </a:r>
                <a:r>
                  <a:rPr lang="en-US" sz="2400" dirty="0">
                    <a:solidFill>
                      <a:schemeClr val="tx1"/>
                    </a:solidFill>
                    <a:latin typeface="+mn-lt"/>
                    <a:cs typeface="Arial" panose="020B0604020202020204" pitchFamily="34" charset="0"/>
                  </a:rPr>
                  <a:t> GV </a:t>
                </a:r>
                <a:r>
                  <a:rPr lang="en-US" sz="2400" dirty="0" err="1">
                    <a:solidFill>
                      <a:schemeClr val="tx1"/>
                    </a:solidFill>
                    <a:latin typeface="+mn-lt"/>
                    <a:cs typeface="Arial" panose="020B0604020202020204" pitchFamily="34" charset="0"/>
                  </a:rPr>
                  <a:t>nhận</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xét</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về</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tiết</a:t>
                </a:r>
                <a:r>
                  <a:rPr lang="en-US" sz="2400" dirty="0">
                    <a:solidFill>
                      <a:schemeClr val="tx1"/>
                    </a:solidFill>
                    <a:latin typeface="+mn-lt"/>
                    <a:cs typeface="Arial" panose="020B0604020202020204" pitchFamily="34" charset="0"/>
                  </a:rPr>
                  <a:t> </a:t>
                </a:r>
                <a:r>
                  <a:rPr lang="en-US" sz="2400" dirty="0" err="1">
                    <a:solidFill>
                      <a:schemeClr val="tx1"/>
                    </a:solidFill>
                    <a:latin typeface="+mn-lt"/>
                    <a:cs typeface="Arial" panose="020B0604020202020204" pitchFamily="34" charset="0"/>
                  </a:rPr>
                  <a:t>học</a:t>
                </a:r>
                <a:r>
                  <a:rPr lang="en-US" sz="2400" dirty="0">
                    <a:solidFill>
                      <a:schemeClr val="tx1"/>
                    </a:solidFill>
                    <a:latin typeface="+mn-lt"/>
                    <a:cs typeface="Arial" panose="020B0604020202020204" pitchFamily="34" charset="0"/>
                  </a:rPr>
                  <a:t>.</a:t>
                </a:r>
                <a:endParaRPr lang="vi-VN" sz="2400" dirty="0">
                  <a:solidFill>
                    <a:schemeClr val="tx1"/>
                  </a:solidFill>
                  <a:latin typeface="+mn-lt"/>
                  <a:cs typeface="Arial" panose="020B0604020202020204" pitchFamily="34" charset="0"/>
                </a:endParaRPr>
              </a:p>
            </p:txBody>
          </p:sp>
        </p:grpSp>
        <p:grpSp>
          <p:nvGrpSpPr>
            <p:cNvPr id="6" name="Group 5">
              <a:extLst>
                <a:ext uri="{FF2B5EF4-FFF2-40B4-BE49-F238E27FC236}">
                  <a16:creationId xmlns:a16="http://schemas.microsoft.com/office/drawing/2014/main" id="{AE960F6A-AAA6-2B82-CE36-481C02945019}"/>
                </a:ext>
              </a:extLst>
            </p:cNvPr>
            <p:cNvGrpSpPr/>
            <p:nvPr/>
          </p:nvGrpSpPr>
          <p:grpSpPr>
            <a:xfrm>
              <a:off x="2688823" y="1949815"/>
              <a:ext cx="1116000" cy="1116000"/>
              <a:chOff x="5769735" y="837127"/>
              <a:chExt cx="1116000" cy="1116000"/>
            </a:xfrm>
          </p:grpSpPr>
          <p:sp>
            <p:nvSpPr>
              <p:cNvPr id="7" name="Oval 6">
                <a:extLst>
                  <a:ext uri="{FF2B5EF4-FFF2-40B4-BE49-F238E27FC236}">
                    <a16:creationId xmlns:a16="http://schemas.microsoft.com/office/drawing/2014/main" id="{9EA8A096-C1BB-0EA8-C41F-92E9C47D2588}"/>
                  </a:ext>
                </a:extLst>
              </p:cNvPr>
              <p:cNvSpPr>
                <a:spLocks noChangeAspect="1"/>
              </p:cNvSpPr>
              <p:nvPr/>
            </p:nvSpPr>
            <p:spPr>
              <a:xfrm>
                <a:off x="5769735" y="837127"/>
                <a:ext cx="1116000" cy="1116000"/>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a:p>
            </p:txBody>
          </p:sp>
          <p:sp>
            <p:nvSpPr>
              <p:cNvPr id="8" name="Freeform 9">
                <a:extLst>
                  <a:ext uri="{FF2B5EF4-FFF2-40B4-BE49-F238E27FC236}">
                    <a16:creationId xmlns:a16="http://schemas.microsoft.com/office/drawing/2014/main" id="{BA8CEA8F-1D4A-9E09-9CA0-CE8930126D1D}"/>
                  </a:ext>
                </a:extLst>
              </p:cNvPr>
              <p:cNvSpPr/>
              <p:nvPr/>
            </p:nvSpPr>
            <p:spPr>
              <a:xfrm>
                <a:off x="5975956" y="1017240"/>
                <a:ext cx="703557" cy="755774"/>
              </a:xfrm>
              <a:custGeom>
                <a:avLst/>
                <a:gdLst/>
                <a:ahLst/>
                <a:cxnLst/>
                <a:rect l="l" t="t" r="r" b="b"/>
                <a:pathLst>
                  <a:path w="1468090" h="1577050">
                    <a:moveTo>
                      <a:pt x="0" y="0"/>
                    </a:moveTo>
                    <a:lnTo>
                      <a:pt x="1468091" y="0"/>
                    </a:lnTo>
                    <a:lnTo>
                      <a:pt x="1468091" y="1577051"/>
                    </a:lnTo>
                    <a:lnTo>
                      <a:pt x="0" y="1577051"/>
                    </a:lnTo>
                    <a:lnTo>
                      <a:pt x="0" y="0"/>
                    </a:lnTo>
                    <a:close/>
                  </a:path>
                </a:pathLst>
              </a:custGeom>
              <a:blipFill>
                <a:blip r:embed="rId3">
                  <a:extLst>
                    <a:ext uri="{96DAC541-7B7A-43D3-8B79-37D633B846F1}">
                      <asvg:svgBlip xmlns:asvg="http://schemas.microsoft.com/office/drawing/2016/SVG/main" r:embed="rId4"/>
                    </a:ext>
                  </a:extLst>
                </a:blip>
                <a:stretch>
                  <a:fillRect/>
                </a:stretch>
              </a:blipFill>
              <a:ln w="9525">
                <a:noFill/>
              </a:ln>
            </p:spPr>
          </p:sp>
        </p:grpSp>
      </p:grpSp>
      <p:grpSp>
        <p:nvGrpSpPr>
          <p:cNvPr id="13" name="Group 12">
            <a:extLst>
              <a:ext uri="{FF2B5EF4-FFF2-40B4-BE49-F238E27FC236}">
                <a16:creationId xmlns:a16="http://schemas.microsoft.com/office/drawing/2014/main" id="{F325A9C6-37DE-ABDC-05B9-F2AA5FD75CB8}"/>
              </a:ext>
            </a:extLst>
          </p:cNvPr>
          <p:cNvGrpSpPr/>
          <p:nvPr/>
        </p:nvGrpSpPr>
        <p:grpSpPr>
          <a:xfrm>
            <a:off x="6443042" y="1902712"/>
            <a:ext cx="4768625" cy="3751112"/>
            <a:chOff x="6477999" y="1902712"/>
            <a:chExt cx="4768625" cy="3751112"/>
          </a:xfrm>
        </p:grpSpPr>
        <p:grpSp>
          <p:nvGrpSpPr>
            <p:cNvPr id="14" name="Group 13">
              <a:extLst>
                <a:ext uri="{FF2B5EF4-FFF2-40B4-BE49-F238E27FC236}">
                  <a16:creationId xmlns:a16="http://schemas.microsoft.com/office/drawing/2014/main" id="{74A8660D-C5FA-2F0C-91DE-0938354FBE50}"/>
                </a:ext>
              </a:extLst>
            </p:cNvPr>
            <p:cNvGrpSpPr/>
            <p:nvPr/>
          </p:nvGrpSpPr>
          <p:grpSpPr>
            <a:xfrm>
              <a:off x="6477999" y="2390775"/>
              <a:ext cx="4768625" cy="3263049"/>
              <a:chOff x="1051750" y="1519237"/>
              <a:chExt cx="9544289" cy="2830786"/>
            </a:xfrm>
          </p:grpSpPr>
          <p:grpSp>
            <p:nvGrpSpPr>
              <p:cNvPr id="19" name="Group 3">
                <a:extLst>
                  <a:ext uri="{FF2B5EF4-FFF2-40B4-BE49-F238E27FC236}">
                    <a16:creationId xmlns:a16="http://schemas.microsoft.com/office/drawing/2014/main" id="{4E4E0477-3078-0BE9-D00D-E4589FE55069}"/>
                  </a:ext>
                </a:extLst>
              </p:cNvPr>
              <p:cNvGrpSpPr/>
              <p:nvPr/>
            </p:nvGrpSpPr>
            <p:grpSpPr>
              <a:xfrm>
                <a:off x="1051750" y="1519237"/>
                <a:ext cx="9544289" cy="2830786"/>
                <a:chOff x="0" y="-47625"/>
                <a:chExt cx="2353866" cy="2235581"/>
              </a:xfrm>
            </p:grpSpPr>
            <p:sp>
              <p:nvSpPr>
                <p:cNvPr id="21" name="Freeform 4">
                  <a:extLst>
                    <a:ext uri="{FF2B5EF4-FFF2-40B4-BE49-F238E27FC236}">
                      <a16:creationId xmlns:a16="http://schemas.microsoft.com/office/drawing/2014/main" id="{2BFDF28A-7B23-AEBA-3420-68B8B5E2A89C}"/>
                    </a:ext>
                  </a:extLst>
                </p:cNvPr>
                <p:cNvSpPr/>
                <p:nvPr/>
              </p:nvSpPr>
              <p:spPr>
                <a:xfrm>
                  <a:off x="35111" y="0"/>
                  <a:ext cx="2318755" cy="218795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a:solidFill>
                    <a:schemeClr val="tx1"/>
                  </a:solidFill>
                  <a:prstDash val="solid"/>
                </a:ln>
              </p:spPr>
              <p:txBody>
                <a:bodyPr/>
                <a:lstStyle/>
                <a:p>
                  <a:pPr>
                    <a:lnSpc>
                      <a:spcPct val="150000"/>
                    </a:lnSpc>
                  </a:pPr>
                  <a:endParaRPr lang="en-US" sz="2400">
                    <a:solidFill>
                      <a:schemeClr val="tx1"/>
                    </a:solidFill>
                    <a:latin typeface="+mn-lt"/>
                    <a:cs typeface="Arial" panose="020B0604020202020204" pitchFamily="34" charset="0"/>
                  </a:endParaRPr>
                </a:p>
              </p:txBody>
            </p:sp>
            <p:sp>
              <p:nvSpPr>
                <p:cNvPr id="22" name="TextBox 5">
                  <a:extLst>
                    <a:ext uri="{FF2B5EF4-FFF2-40B4-BE49-F238E27FC236}">
                      <a16:creationId xmlns:a16="http://schemas.microsoft.com/office/drawing/2014/main" id="{21ABAB29-2DE8-4C74-477F-D573FEAF624A}"/>
                    </a:ext>
                  </a:extLst>
                </p:cNvPr>
                <p:cNvSpPr txBox="1"/>
                <p:nvPr/>
              </p:nvSpPr>
              <p:spPr>
                <a:xfrm>
                  <a:off x="0" y="-47625"/>
                  <a:ext cx="812800" cy="860425"/>
                </a:xfrm>
                <a:prstGeom prst="rect">
                  <a:avLst/>
                </a:prstGeom>
              </p:spPr>
              <p:txBody>
                <a:bodyPr lIns="32001" tIns="32001" rIns="32001" bIns="32001" rtlCol="0" anchor="ctr"/>
                <a:lstStyle/>
                <a:p>
                  <a:pPr algn="ctr">
                    <a:lnSpc>
                      <a:spcPct val="150000"/>
                    </a:lnSpc>
                  </a:pPr>
                  <a:endParaRPr sz="2400" dirty="0">
                    <a:solidFill>
                      <a:schemeClr val="tx1"/>
                    </a:solidFill>
                    <a:latin typeface="+mn-lt"/>
                    <a:cs typeface="Arial" panose="020B0604020202020204" pitchFamily="34" charset="0"/>
                  </a:endParaRPr>
                </a:p>
              </p:txBody>
            </p:sp>
          </p:grpSp>
          <p:sp>
            <p:nvSpPr>
              <p:cNvPr id="20" name="TextBox 19">
                <a:extLst>
                  <a:ext uri="{FF2B5EF4-FFF2-40B4-BE49-F238E27FC236}">
                    <a16:creationId xmlns:a16="http://schemas.microsoft.com/office/drawing/2014/main" id="{00A1A14E-2CEC-D0B2-5E8C-6363829E8744}"/>
                  </a:ext>
                </a:extLst>
              </p:cNvPr>
              <p:cNvSpPr txBox="1"/>
              <p:nvPr/>
            </p:nvSpPr>
            <p:spPr>
              <a:xfrm>
                <a:off x="1194117" y="2450153"/>
                <a:ext cx="9084154" cy="492624"/>
              </a:xfrm>
              <a:prstGeom prst="rect">
                <a:avLst/>
              </a:prstGeom>
              <a:noFill/>
            </p:spPr>
            <p:txBody>
              <a:bodyPr wrap="square">
                <a:spAutoFit/>
              </a:bodyPr>
              <a:lstStyle/>
              <a:p>
                <a:pPr algn="ctr">
                  <a:lnSpc>
                    <a:spcPct val="150000"/>
                  </a:lnSpc>
                </a:pPr>
                <a:endParaRPr lang="en-US" sz="2400" dirty="0">
                  <a:solidFill>
                    <a:schemeClr val="tx1"/>
                  </a:solidFill>
                  <a:latin typeface="+mn-lt"/>
                  <a:ea typeface="Calibri" panose="020F050202020403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856C7094-1376-FB25-CE0B-C8ADC5FD29F1}"/>
                </a:ext>
              </a:extLst>
            </p:cNvPr>
            <p:cNvSpPr txBox="1"/>
            <p:nvPr/>
          </p:nvSpPr>
          <p:spPr>
            <a:xfrm>
              <a:off x="6955738" y="3162318"/>
              <a:ext cx="3884275" cy="2229841"/>
            </a:xfrm>
            <a:prstGeom prst="rect">
              <a:avLst/>
            </a:prstGeom>
            <a:noFill/>
          </p:spPr>
          <p:txBody>
            <a:bodyPr wrap="square">
              <a:spAutoFit/>
            </a:bodyPr>
            <a:lstStyle/>
            <a:p>
              <a:pPr algn="just">
                <a:lnSpc>
                  <a:spcPct val="150000"/>
                </a:lnSpc>
              </a:pPr>
              <a:r>
                <a:rPr lang="vi-VN" sz="2400" dirty="0">
                  <a:solidFill>
                    <a:schemeClr val="tx1"/>
                  </a:solidFill>
                  <a:latin typeface="+mn-lt"/>
                  <a:cs typeface="Arial" panose="020B0604020202020204" pitchFamily="34" charset="0"/>
                </a:rPr>
                <a:t>Những bạn kiểm tra đọc thành tiếng chưa đạt chuẩn bị để kiểm tra lại vào buổi sau.</a:t>
              </a:r>
            </a:p>
          </p:txBody>
        </p:sp>
        <p:grpSp>
          <p:nvGrpSpPr>
            <p:cNvPr id="16" name="Group 15">
              <a:extLst>
                <a:ext uri="{FF2B5EF4-FFF2-40B4-BE49-F238E27FC236}">
                  <a16:creationId xmlns:a16="http://schemas.microsoft.com/office/drawing/2014/main" id="{A4210243-1924-1A6C-FCB8-5E8ED4F29B03}"/>
                </a:ext>
              </a:extLst>
            </p:cNvPr>
            <p:cNvGrpSpPr/>
            <p:nvPr/>
          </p:nvGrpSpPr>
          <p:grpSpPr>
            <a:xfrm>
              <a:off x="8339876" y="1902712"/>
              <a:ext cx="1116000" cy="1116000"/>
              <a:chOff x="7987940" y="833815"/>
              <a:chExt cx="1116000" cy="1116000"/>
            </a:xfrm>
          </p:grpSpPr>
          <p:sp>
            <p:nvSpPr>
              <p:cNvPr id="17" name="Oval 16">
                <a:extLst>
                  <a:ext uri="{FF2B5EF4-FFF2-40B4-BE49-F238E27FC236}">
                    <a16:creationId xmlns:a16="http://schemas.microsoft.com/office/drawing/2014/main" id="{380A3A74-62E5-7826-E730-19A56CB91D08}"/>
                  </a:ext>
                </a:extLst>
              </p:cNvPr>
              <p:cNvSpPr>
                <a:spLocks noChangeAspect="1"/>
              </p:cNvSpPr>
              <p:nvPr/>
            </p:nvSpPr>
            <p:spPr>
              <a:xfrm>
                <a:off x="7987940" y="833815"/>
                <a:ext cx="1116000" cy="1116000"/>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a:p>
            </p:txBody>
          </p:sp>
          <p:sp>
            <p:nvSpPr>
              <p:cNvPr id="18" name="Freeform 23">
                <a:extLst>
                  <a:ext uri="{FF2B5EF4-FFF2-40B4-BE49-F238E27FC236}">
                    <a16:creationId xmlns:a16="http://schemas.microsoft.com/office/drawing/2014/main" id="{8FBD0CBA-BEC5-82CA-A0CF-05E23B8C364F}"/>
                  </a:ext>
                </a:extLst>
              </p:cNvPr>
              <p:cNvSpPr/>
              <p:nvPr/>
            </p:nvSpPr>
            <p:spPr>
              <a:xfrm>
                <a:off x="8182780" y="977421"/>
                <a:ext cx="726320" cy="828788"/>
              </a:xfrm>
              <a:custGeom>
                <a:avLst/>
                <a:gdLst/>
                <a:ahLst/>
                <a:cxnLst/>
                <a:rect l="l" t="t" r="r" b="b"/>
                <a:pathLst>
                  <a:path w="1214958" h="1386363">
                    <a:moveTo>
                      <a:pt x="0" y="0"/>
                    </a:moveTo>
                    <a:lnTo>
                      <a:pt x="1214958" y="0"/>
                    </a:lnTo>
                    <a:lnTo>
                      <a:pt x="1214958" y="1386362"/>
                    </a:lnTo>
                    <a:lnTo>
                      <a:pt x="0" y="1386362"/>
                    </a:lnTo>
                    <a:lnTo>
                      <a:pt x="0" y="0"/>
                    </a:lnTo>
                    <a:close/>
                  </a:path>
                </a:pathLst>
              </a:custGeom>
              <a:blipFill>
                <a:blip r:embed="rId5">
                  <a:extLst>
                    <a:ext uri="{96DAC541-7B7A-43D3-8B79-37D633B846F1}">
                      <asvg:svgBlip xmlns:asvg="http://schemas.microsoft.com/office/drawing/2016/SVG/main" r:embed="rId6"/>
                    </a:ext>
                  </a:extLst>
                </a:blip>
                <a:stretch>
                  <a:fillRect/>
                </a:stretch>
              </a:blipFill>
              <a:ln w="9525">
                <a:noFill/>
              </a:ln>
            </p:spPr>
          </p:sp>
        </p:grpSp>
      </p:grpSp>
    </p:spTree>
    <p:extLst>
      <p:ext uri="{BB962C8B-B14F-4D97-AF65-F5344CB8AC3E}">
        <p14:creationId xmlns:p14="http://schemas.microsoft.com/office/powerpoint/2010/main" val="9587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8"/>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5679EF5E-0BF9-B58B-97DA-BCD03405A495}"/>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23CC10-6F62-3275-6452-C01B94DD6DB0}"/>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4" name="Rectangle: Rounded Corners 10">
            <a:extLst>
              <a:ext uri="{FF2B5EF4-FFF2-40B4-BE49-F238E27FC236}">
                <a16:creationId xmlns:a16="http://schemas.microsoft.com/office/drawing/2014/main" id="{C2672E8E-D686-AC40-7CE1-3F5AE9E76727}"/>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hlinkClick r:id="rId4"/>
            <a:extLst>
              <a:ext uri="{FF2B5EF4-FFF2-40B4-BE49-F238E27FC236}">
                <a16:creationId xmlns:a16="http://schemas.microsoft.com/office/drawing/2014/main" id="{A6EFE63C-5144-A551-AF11-811E4F76CB3B}"/>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6" name="TextBox 5">
            <a:extLst>
              <a:ext uri="{FF2B5EF4-FFF2-40B4-BE49-F238E27FC236}">
                <a16:creationId xmlns:a16="http://schemas.microsoft.com/office/drawing/2014/main" id="{BD1661CB-0C9C-A039-5244-5C3B8D257B5B}"/>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11E9543E-39AA-839E-6DB6-6AF4D6E68A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316514-A938-3685-9475-1E0ABD71A6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5"/>
                                        </p:tgtEl>
                                        <p:attrNameLst>
                                          <p:attrName>style.color</p:attrName>
                                        </p:attrNameLst>
                                      </p:cBhvr>
                                      <p:by>
                                        <p:hsl h="7200000" s="0" l="0"/>
                                      </p:by>
                                    </p:animClr>
                                    <p:animClr clrSpc="hsl" dir="cw">
                                      <p:cBhvr>
                                        <p:cTn id="7" dur="1000" fill="hold"/>
                                        <p:tgtEl>
                                          <p:spTgt spid="5"/>
                                        </p:tgtEl>
                                        <p:attrNameLst>
                                          <p:attrName>fillcolor</p:attrName>
                                        </p:attrNameLst>
                                      </p:cBhvr>
                                      <p:by>
                                        <p:hsl h="7200000" s="0" l="0"/>
                                      </p:by>
                                    </p:animClr>
                                    <p:animClr clrSpc="hsl" dir="cw">
                                      <p:cBhvr>
                                        <p:cTn id="8" dur="1000" fill="hold"/>
                                        <p:tgtEl>
                                          <p:spTgt spid="5"/>
                                        </p:tgtEl>
                                        <p:attrNameLst>
                                          <p:attrName>stroke.color</p:attrName>
                                        </p:attrNameLst>
                                      </p:cBhvr>
                                      <p:by>
                                        <p:hsl h="7200000" s="0" l="0"/>
                                      </p:by>
                                    </p:animClr>
                                    <p:set>
                                      <p:cBhvr>
                                        <p:cTn id="9" dur="1000" fill="hold"/>
                                        <p:tgtEl>
                                          <p:spTgt spid="5"/>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235432-3923-A218-D229-6C73B339BF83}"/>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720E7552-32FD-32F1-D336-A96CCB1D7273}"/>
              </a:ext>
            </a:extLst>
          </p:cNvPr>
          <p:cNvSpPr/>
          <p:nvPr/>
        </p:nvSpPr>
        <p:spPr>
          <a:xfrm>
            <a:off x="1157482" y="1691097"/>
            <a:ext cx="9877036" cy="1182731"/>
          </a:xfrm>
          <a:prstGeom prst="roundRect">
            <a:avLst/>
          </a:prstGeom>
          <a:solidFill>
            <a:schemeClr val="accent4">
              <a:lumMod val="40000"/>
              <a:lumOff val="6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151961">
              <a:lnSpc>
                <a:spcPct val="150000"/>
              </a:lnSpc>
              <a:defRPr/>
            </a:pPr>
            <a:r>
              <a:rPr lang="vi-VN" sz="2400" kern="0" dirty="0">
                <a:solidFill>
                  <a:schemeClr val="tx1"/>
                </a:solidFill>
                <a:latin typeface="+mn-lt"/>
                <a:cs typeface="Arial" panose="020B0604020202020204" pitchFamily="34" charset="0"/>
                <a:sym typeface="Arial"/>
              </a:rPr>
              <a:t>Cả lớp cùng</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hát</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và</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làm</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theo</a:t>
            </a:r>
            <a:r>
              <a:rPr lang="vi-VN" sz="2400" kern="0" dirty="0">
                <a:solidFill>
                  <a:schemeClr val="tx1"/>
                </a:solidFill>
                <a:latin typeface="+mn-lt"/>
                <a:cs typeface="Arial" panose="020B0604020202020204" pitchFamily="34" charset="0"/>
                <a:sym typeface="Arial"/>
              </a:rPr>
              <a:t> </a:t>
            </a:r>
            <a:r>
              <a:rPr lang="en-US" sz="2400" kern="0" dirty="0">
                <a:solidFill>
                  <a:schemeClr val="tx1"/>
                </a:solidFill>
                <a:latin typeface="+mn-lt"/>
                <a:cs typeface="Arial" panose="020B0604020202020204" pitchFamily="34" charset="0"/>
                <a:sym typeface="Arial"/>
              </a:rPr>
              <a:t>video </a:t>
            </a:r>
            <a:r>
              <a:rPr lang="en-US" sz="2400" kern="0" dirty="0" err="1">
                <a:solidFill>
                  <a:schemeClr val="tx1"/>
                </a:solidFill>
                <a:latin typeface="+mn-lt"/>
                <a:cs typeface="Arial" panose="020B0604020202020204" pitchFamily="34" charset="0"/>
                <a:sym typeface="Arial"/>
              </a:rPr>
              <a:t>dưới</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đây</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để</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khởi</a:t>
            </a:r>
            <a:r>
              <a:rPr lang="en-US" sz="2400" kern="0" dirty="0">
                <a:solidFill>
                  <a:schemeClr val="tx1"/>
                </a:solidFill>
                <a:latin typeface="+mn-lt"/>
                <a:cs typeface="Arial" panose="020B0604020202020204" pitchFamily="34" charset="0"/>
                <a:sym typeface="Arial"/>
              </a:rPr>
              <a:t> </a:t>
            </a:r>
            <a:r>
              <a:rPr lang="en-US" sz="2400" kern="0" dirty="0" err="1">
                <a:solidFill>
                  <a:schemeClr val="tx1"/>
                </a:solidFill>
                <a:latin typeface="+mn-lt"/>
                <a:cs typeface="Arial" panose="020B0604020202020204" pitchFamily="34" charset="0"/>
                <a:sym typeface="Arial"/>
              </a:rPr>
              <a:t>động</a:t>
            </a:r>
            <a:r>
              <a:rPr lang="en-US" sz="2400" kern="0" dirty="0">
                <a:solidFill>
                  <a:schemeClr val="tx1"/>
                </a:solidFill>
                <a:latin typeface="+mn-lt"/>
                <a:cs typeface="Arial" panose="020B0604020202020204" pitchFamily="34" charset="0"/>
                <a:sym typeface="Arial"/>
              </a:rPr>
              <a:t> </a:t>
            </a:r>
          </a:p>
          <a:p>
            <a:pPr algn="ctr" defTabSz="1151961">
              <a:lnSpc>
                <a:spcPct val="150000"/>
              </a:lnSpc>
              <a:defRPr/>
            </a:pPr>
            <a:r>
              <a:rPr lang="vi-VN" sz="2400" kern="0" dirty="0">
                <a:solidFill>
                  <a:schemeClr val="tx1"/>
                </a:solidFill>
                <a:latin typeface="+mn-lt"/>
                <a:cs typeface="Arial" panose="020B0604020202020204" pitchFamily="34" charset="0"/>
                <a:sym typeface="Arial"/>
              </a:rPr>
              <a:t>trước khi vào bài học:</a:t>
            </a:r>
          </a:p>
        </p:txBody>
      </p:sp>
      <p:pic>
        <p:nvPicPr>
          <p:cNvPr id="3" name="Khởi động tiết học- HELLO! HÃY VỖ TAY ĐI (Hát kết hợp vận động)">
            <a:hlinkClick r:id="" action="ppaction://media"/>
            <a:extLst>
              <a:ext uri="{FF2B5EF4-FFF2-40B4-BE49-F238E27FC236}">
                <a16:creationId xmlns:a16="http://schemas.microsoft.com/office/drawing/2014/main" id="{540097D6-0B89-28FF-DB94-C112DF8BA6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3327" y="3069772"/>
            <a:ext cx="6205345" cy="3487782"/>
          </a:xfrm>
          <a:prstGeom prst="rect">
            <a:avLst/>
          </a:prstGeom>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5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fullScrn="1">
              <p:cMediaNode vol="80000">
                <p:cTn id="20" fill="hold" display="0">
                  <p:stCondLst>
                    <p:cond delay="indefinite"/>
                  </p:stCondLst>
                </p:cTn>
                <p:tgtEl>
                  <p:spTgt spid="3"/>
                </p:tgtEl>
              </p:cMediaNode>
            </p:vide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E717629-ED56-0B9F-DB63-32BAA6B2B8CA}"/>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4D16165-ACA5-2AB3-621A-B3DEE0CFC95B}"/>
              </a:ext>
            </a:extLst>
          </p:cNvPr>
          <p:cNvGrpSpPr/>
          <p:nvPr/>
        </p:nvGrpSpPr>
        <p:grpSpPr>
          <a:xfrm>
            <a:off x="0" y="4163198"/>
            <a:ext cx="12192000" cy="2731899"/>
            <a:chOff x="57753" y="4017720"/>
            <a:chExt cx="11689584" cy="2619321"/>
          </a:xfrm>
        </p:grpSpPr>
        <p:pic>
          <p:nvPicPr>
            <p:cNvPr id="5" name="Picture 7">
              <a:extLst>
                <a:ext uri="{FF2B5EF4-FFF2-40B4-BE49-F238E27FC236}">
                  <a16:creationId xmlns:a16="http://schemas.microsoft.com/office/drawing/2014/main" id="{C7A89671-F03D-3BFF-0EC0-07BC4E9A96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824" b="27616"/>
            <a:stretch>
              <a:fillRect/>
            </a:stretch>
          </p:blipFill>
          <p:spPr>
            <a:xfrm>
              <a:off x="6717139" y="4896686"/>
              <a:ext cx="5030198" cy="1740355"/>
            </a:xfrm>
            <a:prstGeom prst="rect">
              <a:avLst/>
            </a:prstGeom>
          </p:spPr>
        </p:pic>
        <p:pic>
          <p:nvPicPr>
            <p:cNvPr id="6" name="Picture 10">
              <a:extLst>
                <a:ext uri="{FF2B5EF4-FFF2-40B4-BE49-F238E27FC236}">
                  <a16:creationId xmlns:a16="http://schemas.microsoft.com/office/drawing/2014/main" id="{BAF0BDB6-C2D9-52E4-2EA0-75AF0A5227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799" y="4017720"/>
              <a:ext cx="1377153" cy="1172301"/>
            </a:xfrm>
            <a:prstGeom prst="rect">
              <a:avLst/>
            </a:prstGeom>
          </p:spPr>
        </p:pic>
        <p:pic>
          <p:nvPicPr>
            <p:cNvPr id="8" name="Picture 12">
              <a:extLst>
                <a:ext uri="{FF2B5EF4-FFF2-40B4-BE49-F238E27FC236}">
                  <a16:creationId xmlns:a16="http://schemas.microsoft.com/office/drawing/2014/main" id="{9F8B627D-F114-59E0-49CC-EE99BEF5EE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60" b="18875"/>
            <a:stretch>
              <a:fillRect/>
            </a:stretch>
          </p:blipFill>
          <p:spPr>
            <a:xfrm>
              <a:off x="3236476" y="5609447"/>
              <a:ext cx="4679227" cy="1027594"/>
            </a:xfrm>
            <a:prstGeom prst="rect">
              <a:avLst/>
            </a:prstGeom>
          </p:spPr>
        </p:pic>
        <p:pic>
          <p:nvPicPr>
            <p:cNvPr id="9" name="Picture 13">
              <a:extLst>
                <a:ext uri="{FF2B5EF4-FFF2-40B4-BE49-F238E27FC236}">
                  <a16:creationId xmlns:a16="http://schemas.microsoft.com/office/drawing/2014/main" id="{C6F4F2C1-C73D-E77D-81CB-B95D35A37D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376" t="202" r="472" b="12304"/>
            <a:stretch>
              <a:fillRect/>
            </a:stretch>
          </p:blipFill>
          <p:spPr>
            <a:xfrm>
              <a:off x="57753" y="4704989"/>
              <a:ext cx="4020109" cy="1932052"/>
            </a:xfrm>
            <a:prstGeom prst="rect">
              <a:avLst/>
            </a:prstGeom>
          </p:spPr>
        </p:pic>
      </p:grpSp>
      <p:sp>
        <p:nvSpPr>
          <p:cNvPr id="10" name="TextBox 15">
            <a:extLst>
              <a:ext uri="{FF2B5EF4-FFF2-40B4-BE49-F238E27FC236}">
                <a16:creationId xmlns:a16="http://schemas.microsoft.com/office/drawing/2014/main" id="{DCFCF1C5-C38C-C36F-97D0-7544F716B00B}"/>
              </a:ext>
            </a:extLst>
          </p:cNvPr>
          <p:cNvSpPr txBox="1"/>
          <p:nvPr/>
        </p:nvSpPr>
        <p:spPr>
          <a:xfrm>
            <a:off x="2248271" y="1970045"/>
            <a:ext cx="7695458" cy="2385140"/>
          </a:xfrm>
          <a:prstGeom prst="rect">
            <a:avLst/>
          </a:prstGeom>
        </p:spPr>
        <p:txBody>
          <a:bodyPr wrap="square" lIns="0" tIns="0" rIns="0" bIns="0" rtlCol="0" anchor="t">
            <a:spAutoFit/>
          </a:bodyPr>
          <a:lstStyle/>
          <a:p>
            <a:pPr lvl="0" algn="ctr">
              <a:lnSpc>
                <a:spcPct val="150000"/>
              </a:lnSpc>
              <a:spcBef>
                <a:spcPct val="0"/>
              </a:spcBef>
            </a:pPr>
            <a:r>
              <a:rPr lang="en-US" sz="3600" b="1" dirty="0">
                <a:solidFill>
                  <a:srgbClr val="C00000"/>
                </a:solidFill>
                <a:latin typeface="+mj-lt"/>
                <a:cs typeface="Arial" panose="020B0604020202020204" pitchFamily="34" charset="0"/>
              </a:rPr>
              <a:t>HOẠT ĐỘNG 1: </a:t>
            </a:r>
          </a:p>
          <a:p>
            <a:pPr lvl="0" algn="ctr">
              <a:lnSpc>
                <a:spcPct val="150000"/>
              </a:lnSpc>
              <a:spcBef>
                <a:spcPct val="0"/>
              </a:spcBef>
            </a:pPr>
            <a:r>
              <a:rPr lang="en-US" sz="3600" b="1" dirty="0">
                <a:solidFill>
                  <a:schemeClr val="tx1"/>
                </a:solidFill>
                <a:latin typeface="+mj-lt"/>
                <a:cs typeface="Arial" panose="020B0604020202020204" pitchFamily="34" charset="0"/>
              </a:rPr>
              <a:t>ĐÁNH GIÁ KĨ NĂNG ĐỌC THÀNH TIẾNG, HỌC THUỘC LÒNG</a:t>
            </a:r>
          </a:p>
        </p:txBody>
      </p:sp>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48A4AA-945A-2F27-8EEE-43CF7C3A919F}"/>
            </a:ext>
          </a:extLst>
        </p:cNvPr>
        <p:cNvGrpSpPr/>
        <p:nvPr/>
      </p:nvGrpSpPr>
      <p:grpSpPr>
        <a:xfrm>
          <a:off x="0" y="0"/>
          <a:ext cx="0" cy="0"/>
          <a:chOff x="0" y="0"/>
          <a:chExt cx="0" cy="0"/>
        </a:xfrm>
      </p:grpSpPr>
      <p:sp>
        <p:nvSpPr>
          <p:cNvPr id="6" name="Line Callout 1 (Border and Accent Bar) 3">
            <a:extLst>
              <a:ext uri="{FF2B5EF4-FFF2-40B4-BE49-F238E27FC236}">
                <a16:creationId xmlns:a16="http://schemas.microsoft.com/office/drawing/2014/main" id="{0D5C3FDD-DC1F-678A-60C0-FA1FBCB5B309}"/>
              </a:ext>
            </a:extLst>
          </p:cNvPr>
          <p:cNvSpPr/>
          <p:nvPr/>
        </p:nvSpPr>
        <p:spPr>
          <a:xfrm>
            <a:off x="972983" y="2238650"/>
            <a:ext cx="4105732" cy="2093137"/>
          </a:xfrm>
          <a:prstGeom prst="roundRect">
            <a:avLst/>
          </a:prstGeom>
          <a:solidFill>
            <a:schemeClr val="accent4">
              <a:lumMod val="40000"/>
              <a:lumOff val="60000"/>
            </a:schemeClr>
          </a:solidFill>
          <a:ln w="19050">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5981">
              <a:lnSpc>
                <a:spcPct val="150000"/>
              </a:lnSpc>
              <a:defRPr/>
            </a:pPr>
            <a:r>
              <a:rPr lang="en-US" sz="2400" dirty="0" err="1">
                <a:solidFill>
                  <a:sysClr val="windowText" lastClr="000000"/>
                </a:solidFill>
                <a:cs typeface="Arial" panose="020B0604020202020204" pitchFamily="34" charset="0"/>
              </a:rPr>
              <a:t>Các</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em</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tham</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gia</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kiểm</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tra</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kĩ</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năng</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đọc</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thành</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tiếng</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học</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thuộc</a:t>
            </a:r>
            <a:r>
              <a:rPr lang="en-US" sz="2400" dirty="0">
                <a:solidFill>
                  <a:sysClr val="windowText" lastClr="000000"/>
                </a:solidFill>
                <a:cs typeface="Arial" panose="020B0604020202020204" pitchFamily="34" charset="0"/>
              </a:rPr>
              <a:t> </a:t>
            </a:r>
            <a:r>
              <a:rPr lang="en-US" sz="2400" dirty="0" err="1">
                <a:solidFill>
                  <a:sysClr val="windowText" lastClr="000000"/>
                </a:solidFill>
                <a:cs typeface="Arial" panose="020B0604020202020204" pitchFamily="34" charset="0"/>
              </a:rPr>
              <a:t>lòng</a:t>
            </a:r>
            <a:endParaRPr lang="en-US" sz="2400" dirty="0">
              <a:solidFill>
                <a:sysClr val="windowText" lastClr="000000"/>
              </a:solidFill>
              <a:cs typeface="Arial" panose="020B0604020202020204" pitchFamily="34" charset="0"/>
            </a:endParaRPr>
          </a:p>
        </p:txBody>
      </p:sp>
      <p:sp>
        <p:nvSpPr>
          <p:cNvPr id="8" name="Speech Bubble: Rectangle with Corners Rounded 8">
            <a:extLst>
              <a:ext uri="{FF2B5EF4-FFF2-40B4-BE49-F238E27FC236}">
                <a16:creationId xmlns:a16="http://schemas.microsoft.com/office/drawing/2014/main" id="{36859B77-6625-EFE0-FA9E-8190462DCD4B}"/>
              </a:ext>
            </a:extLst>
          </p:cNvPr>
          <p:cNvSpPr/>
          <p:nvPr/>
        </p:nvSpPr>
        <p:spPr>
          <a:xfrm>
            <a:off x="5614832" y="4669574"/>
            <a:ext cx="5616152" cy="1856463"/>
          </a:xfrm>
          <a:prstGeom prst="wedgeRoundRectCallout">
            <a:avLst>
              <a:gd name="adj1" fmla="val -56517"/>
              <a:gd name="adj2" fmla="val -39239"/>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5981">
              <a:lnSpc>
                <a:spcPct val="150000"/>
              </a:lnSpc>
              <a:defRPr/>
            </a:pPr>
            <a:r>
              <a:rPr lang="vi-VN" sz="2400">
                <a:solidFill>
                  <a:prstClr val="black"/>
                </a:solidFill>
                <a:cs typeface="Arial" panose="020B0604020202020204" pitchFamily="34" charset="0"/>
              </a:rPr>
              <a:t>HS đọc đoạn, bài văn, trả lời </a:t>
            </a:r>
            <a:endParaRPr lang="en-US" sz="2400">
              <a:solidFill>
                <a:prstClr val="black"/>
              </a:solidFill>
              <a:cs typeface="Arial" panose="020B0604020202020204" pitchFamily="34" charset="0"/>
            </a:endParaRPr>
          </a:p>
          <a:p>
            <a:pPr algn="ctr" defTabSz="575981">
              <a:lnSpc>
                <a:spcPct val="150000"/>
              </a:lnSpc>
              <a:defRPr/>
            </a:pPr>
            <a:r>
              <a:rPr lang="en-US" sz="2400">
                <a:solidFill>
                  <a:prstClr val="black"/>
                </a:solidFill>
                <a:cs typeface="Arial" panose="020B0604020202020204" pitchFamily="34" charset="0"/>
              </a:rPr>
              <a:t>câu hỏi </a:t>
            </a:r>
            <a:r>
              <a:rPr lang="vi-VN" sz="2400">
                <a:solidFill>
                  <a:prstClr val="black"/>
                </a:solidFill>
                <a:cs typeface="Arial" panose="020B0604020202020204" pitchFamily="34" charset="0"/>
              </a:rPr>
              <a:t>đọc hiểu.</a:t>
            </a:r>
          </a:p>
        </p:txBody>
      </p:sp>
      <p:sp>
        <p:nvSpPr>
          <p:cNvPr id="9" name="Speech Bubble: Rectangle with Corners Rounded 9">
            <a:extLst>
              <a:ext uri="{FF2B5EF4-FFF2-40B4-BE49-F238E27FC236}">
                <a16:creationId xmlns:a16="http://schemas.microsoft.com/office/drawing/2014/main" id="{DC7EB781-1D24-E494-F49C-38151F9FEE50}"/>
              </a:ext>
            </a:extLst>
          </p:cNvPr>
          <p:cNvSpPr/>
          <p:nvPr/>
        </p:nvSpPr>
        <p:spPr>
          <a:xfrm>
            <a:off x="5540987" y="2238650"/>
            <a:ext cx="5616152" cy="2093137"/>
          </a:xfrm>
          <a:prstGeom prst="wedgeRoundRectCallout">
            <a:avLst>
              <a:gd name="adj1" fmla="val -55543"/>
              <a:gd name="adj2" fmla="val 4768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5981">
              <a:lnSpc>
                <a:spcPct val="150000"/>
              </a:lnSpc>
              <a:defRPr/>
            </a:pPr>
            <a:r>
              <a:rPr lang="vi-VN" sz="2400" dirty="0">
                <a:solidFill>
                  <a:prstClr val="black"/>
                </a:solidFill>
                <a:cs typeface="Arial" panose="020B0604020202020204" pitchFamily="34" charset="0"/>
              </a:rPr>
              <a:t>Từng HS lên bốc thăm để chọn đoạn, bài đọc hoặc đọc thuộc lòng, kèm </a:t>
            </a:r>
            <a:r>
              <a:rPr lang="en-US" sz="2400" dirty="0" err="1">
                <a:solidFill>
                  <a:prstClr val="black"/>
                </a:solidFill>
                <a:cs typeface="Arial" panose="020B0604020202020204" pitchFamily="34" charset="0"/>
              </a:rPr>
              <a:t>câu</a:t>
            </a:r>
            <a:r>
              <a:rPr lang="en-US" sz="2400" dirty="0">
                <a:solidFill>
                  <a:prstClr val="black"/>
                </a:solidFill>
                <a:cs typeface="Arial" panose="020B0604020202020204" pitchFamily="34" charset="0"/>
              </a:rPr>
              <a:t> </a:t>
            </a:r>
            <a:r>
              <a:rPr lang="en-US" sz="2400" dirty="0" err="1">
                <a:solidFill>
                  <a:prstClr val="black"/>
                </a:solidFill>
                <a:cs typeface="Arial" panose="020B0604020202020204" pitchFamily="34" charset="0"/>
              </a:rPr>
              <a:t>hỏi</a:t>
            </a:r>
            <a:r>
              <a:rPr lang="en-US" sz="2400" dirty="0">
                <a:solidFill>
                  <a:prstClr val="black"/>
                </a:solidFill>
                <a:cs typeface="Arial" panose="020B0604020202020204" pitchFamily="34" charset="0"/>
              </a:rPr>
              <a:t> </a:t>
            </a:r>
            <a:r>
              <a:rPr lang="vi-VN" sz="2400" dirty="0">
                <a:solidFill>
                  <a:prstClr val="black"/>
                </a:solidFill>
                <a:cs typeface="Arial" panose="020B0604020202020204" pitchFamily="34" charset="0"/>
              </a:rPr>
              <a:t>đọc hiểu.</a:t>
            </a:r>
          </a:p>
        </p:txBody>
      </p:sp>
      <p:pic>
        <p:nvPicPr>
          <p:cNvPr id="13" name="Picture 12" descr="A picture containing vector graphics&#10;&#10;Description automatically generated">
            <a:extLst>
              <a:ext uri="{FF2B5EF4-FFF2-40B4-BE49-F238E27FC236}">
                <a16:creationId xmlns:a16="http://schemas.microsoft.com/office/drawing/2014/main" id="{64DD31A5-8FAF-665C-4BB2-8E7EE723A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256" y="4339212"/>
            <a:ext cx="2517185" cy="2517185"/>
          </a:xfrm>
          <a:prstGeom prst="rect">
            <a:avLst/>
          </a:prstGeom>
        </p:spPr>
      </p:pic>
      <p:sp>
        <p:nvSpPr>
          <p:cNvPr id="14" name="TextBox 13">
            <a:extLst>
              <a:ext uri="{FF2B5EF4-FFF2-40B4-BE49-F238E27FC236}">
                <a16:creationId xmlns:a16="http://schemas.microsoft.com/office/drawing/2014/main" id="{8A1A095A-4D9F-2231-4D0C-C0F2B6DF2EE9}"/>
              </a:ext>
            </a:extLst>
          </p:cNvPr>
          <p:cNvSpPr txBox="1"/>
          <p:nvPr/>
        </p:nvSpPr>
        <p:spPr>
          <a:xfrm>
            <a:off x="3671934" y="1537337"/>
            <a:ext cx="4848131" cy="461665"/>
          </a:xfrm>
          <a:prstGeom prst="rect">
            <a:avLst/>
          </a:prstGeom>
          <a:noFill/>
        </p:spPr>
        <p:txBody>
          <a:bodyPr wrap="square" rtlCol="0">
            <a:spAutoFit/>
          </a:bodyPr>
          <a:lstStyle/>
          <a:p>
            <a:pPr algn="ctr" defTabSz="575981">
              <a:defRPr/>
            </a:pPr>
            <a:r>
              <a:rPr lang="en-US" sz="2400" b="1" dirty="0">
                <a:solidFill>
                  <a:schemeClr val="tx1"/>
                </a:solidFill>
                <a:latin typeface="+mn-lt"/>
                <a:ea typeface="Calibri" panose="020F0502020204030204" pitchFamily="34" charset="0"/>
                <a:cs typeface="Arial" panose="020B0604020202020204" pitchFamily="34" charset="0"/>
              </a:rPr>
              <a:t>HOẠT ĐỘNG CẢ LỚP</a:t>
            </a:r>
          </a:p>
        </p:txBody>
      </p:sp>
    </p:spTree>
    <p:extLst>
      <p:ext uri="{BB962C8B-B14F-4D97-AF65-F5344CB8AC3E}">
        <p14:creationId xmlns:p14="http://schemas.microsoft.com/office/powerpoint/2010/main" val="15390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FB7F10-1ED4-2794-BBFC-DC6A2C2728DC}"/>
            </a:ext>
          </a:extLst>
        </p:cNvPr>
        <p:cNvGrpSpPr/>
        <p:nvPr/>
      </p:nvGrpSpPr>
      <p:grpSpPr>
        <a:xfrm>
          <a:off x="0" y="0"/>
          <a:ext cx="0" cy="0"/>
          <a:chOff x="0" y="0"/>
          <a:chExt cx="0" cy="0"/>
        </a:xfrm>
      </p:grpSpPr>
      <p:sp>
        <p:nvSpPr>
          <p:cNvPr id="2" name="TextBox 15">
            <a:extLst>
              <a:ext uri="{FF2B5EF4-FFF2-40B4-BE49-F238E27FC236}">
                <a16:creationId xmlns:a16="http://schemas.microsoft.com/office/drawing/2014/main" id="{9726F22C-6470-B1F8-AB13-F502D428090A}"/>
              </a:ext>
            </a:extLst>
          </p:cNvPr>
          <p:cNvSpPr txBox="1"/>
          <p:nvPr/>
        </p:nvSpPr>
        <p:spPr>
          <a:xfrm>
            <a:off x="2248271" y="2091028"/>
            <a:ext cx="7695458" cy="2072170"/>
          </a:xfrm>
          <a:prstGeom prst="rect">
            <a:avLst/>
          </a:prstGeom>
        </p:spPr>
        <p:txBody>
          <a:bodyPr wrap="square" lIns="0" tIns="0" rIns="0" bIns="0" rtlCol="0" anchor="t">
            <a:spAutoFit/>
          </a:bodyPr>
          <a:lstStyle/>
          <a:p>
            <a:pPr lvl="0" algn="ctr">
              <a:lnSpc>
                <a:spcPct val="150000"/>
              </a:lnSpc>
              <a:spcBef>
                <a:spcPct val="0"/>
              </a:spcBef>
            </a:pPr>
            <a:r>
              <a:rPr lang="en-US" sz="4800" b="1" dirty="0">
                <a:solidFill>
                  <a:srgbClr val="C00000"/>
                </a:solidFill>
                <a:latin typeface="+mn-lt"/>
                <a:cs typeface="Arial" panose="020B0604020202020204" pitchFamily="34" charset="0"/>
              </a:rPr>
              <a:t>HOẠT ĐỘNG 2: </a:t>
            </a:r>
          </a:p>
          <a:p>
            <a:pPr lvl="0" algn="ctr">
              <a:lnSpc>
                <a:spcPct val="150000"/>
              </a:lnSpc>
              <a:spcBef>
                <a:spcPct val="0"/>
              </a:spcBef>
            </a:pPr>
            <a:r>
              <a:rPr lang="en-US" sz="4800" b="1" dirty="0">
                <a:solidFill>
                  <a:schemeClr val="tx1"/>
                </a:solidFill>
                <a:latin typeface="+mn-lt"/>
                <a:cs typeface="Arial" panose="020B0604020202020204" pitchFamily="34" charset="0"/>
              </a:rPr>
              <a:t>LUYỆN TỪ VÀ CÂU</a:t>
            </a:r>
          </a:p>
        </p:txBody>
      </p:sp>
      <p:grpSp>
        <p:nvGrpSpPr>
          <p:cNvPr id="3" name="Group 2">
            <a:extLst>
              <a:ext uri="{FF2B5EF4-FFF2-40B4-BE49-F238E27FC236}">
                <a16:creationId xmlns:a16="http://schemas.microsoft.com/office/drawing/2014/main" id="{5BD8F69E-4B9F-D2DE-C02E-1D0C2E65507C}"/>
              </a:ext>
            </a:extLst>
          </p:cNvPr>
          <p:cNvGrpSpPr/>
          <p:nvPr/>
        </p:nvGrpSpPr>
        <p:grpSpPr>
          <a:xfrm>
            <a:off x="0" y="4163198"/>
            <a:ext cx="12192000" cy="2731899"/>
            <a:chOff x="57753" y="4017720"/>
            <a:chExt cx="11689584" cy="2619321"/>
          </a:xfrm>
        </p:grpSpPr>
        <p:pic>
          <p:nvPicPr>
            <p:cNvPr id="4" name="Picture 7">
              <a:extLst>
                <a:ext uri="{FF2B5EF4-FFF2-40B4-BE49-F238E27FC236}">
                  <a16:creationId xmlns:a16="http://schemas.microsoft.com/office/drawing/2014/main" id="{A7CE9674-4F5F-1603-940C-41FF7B121E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824" b="27616"/>
            <a:stretch>
              <a:fillRect/>
            </a:stretch>
          </p:blipFill>
          <p:spPr>
            <a:xfrm>
              <a:off x="6717139" y="4896686"/>
              <a:ext cx="5030198" cy="1740355"/>
            </a:xfrm>
            <a:prstGeom prst="rect">
              <a:avLst/>
            </a:prstGeom>
          </p:spPr>
        </p:pic>
        <p:pic>
          <p:nvPicPr>
            <p:cNvPr id="5" name="Picture 10">
              <a:extLst>
                <a:ext uri="{FF2B5EF4-FFF2-40B4-BE49-F238E27FC236}">
                  <a16:creationId xmlns:a16="http://schemas.microsoft.com/office/drawing/2014/main" id="{F76E9AF2-53E6-A1E6-433B-E4CF36F018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799" y="4017720"/>
              <a:ext cx="1377153" cy="1172301"/>
            </a:xfrm>
            <a:prstGeom prst="rect">
              <a:avLst/>
            </a:prstGeom>
          </p:spPr>
        </p:pic>
        <p:pic>
          <p:nvPicPr>
            <p:cNvPr id="6" name="Picture 12">
              <a:extLst>
                <a:ext uri="{FF2B5EF4-FFF2-40B4-BE49-F238E27FC236}">
                  <a16:creationId xmlns:a16="http://schemas.microsoft.com/office/drawing/2014/main" id="{E7BAC0A4-535B-0667-426E-B1068C0C08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60" b="18875"/>
            <a:stretch>
              <a:fillRect/>
            </a:stretch>
          </p:blipFill>
          <p:spPr>
            <a:xfrm>
              <a:off x="3236476" y="5609447"/>
              <a:ext cx="4679227" cy="1027594"/>
            </a:xfrm>
            <a:prstGeom prst="rect">
              <a:avLst/>
            </a:prstGeom>
          </p:spPr>
        </p:pic>
        <p:pic>
          <p:nvPicPr>
            <p:cNvPr id="7" name="Picture 13">
              <a:extLst>
                <a:ext uri="{FF2B5EF4-FFF2-40B4-BE49-F238E27FC236}">
                  <a16:creationId xmlns:a16="http://schemas.microsoft.com/office/drawing/2014/main" id="{8282C308-B799-AE35-31C8-5822D7D5BF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376" t="202" r="472" b="12304"/>
            <a:stretch>
              <a:fillRect/>
            </a:stretch>
          </p:blipFill>
          <p:spPr>
            <a:xfrm>
              <a:off x="57753" y="4704989"/>
              <a:ext cx="4020109" cy="1932052"/>
            </a:xfrm>
            <a:prstGeom prst="rect">
              <a:avLst/>
            </a:prstGeom>
          </p:spPr>
        </p:pic>
      </p:grpSp>
    </p:spTree>
    <p:extLst>
      <p:ext uri="{BB962C8B-B14F-4D97-AF65-F5344CB8AC3E}">
        <p14:creationId xmlns:p14="http://schemas.microsoft.com/office/powerpoint/2010/main" val="333247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8C50F83-DF07-C961-4938-8DF42BEC89B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412C1AD-D3E9-782A-BAED-D33CF82A6E2A}"/>
              </a:ext>
            </a:extLst>
          </p:cNvPr>
          <p:cNvGrpSpPr/>
          <p:nvPr/>
        </p:nvGrpSpPr>
        <p:grpSpPr>
          <a:xfrm>
            <a:off x="-104608" y="1560470"/>
            <a:ext cx="12296608" cy="5589139"/>
            <a:chOff x="-2125893" y="1237226"/>
            <a:chExt cx="22122634" cy="10055330"/>
          </a:xfrm>
        </p:grpSpPr>
        <p:sp>
          <p:nvSpPr>
            <p:cNvPr id="3" name="Freeform 4">
              <a:extLst>
                <a:ext uri="{FF2B5EF4-FFF2-40B4-BE49-F238E27FC236}">
                  <a16:creationId xmlns:a16="http://schemas.microsoft.com/office/drawing/2014/main" id="{5E8C752F-DAE9-DEE0-EC7C-8E861FC176F3}"/>
                </a:ext>
              </a:extLst>
            </p:cNvPr>
            <p:cNvSpPr/>
            <p:nvPr/>
          </p:nvSpPr>
          <p:spPr>
            <a:xfrm flipH="1">
              <a:off x="-2125893" y="7628495"/>
              <a:ext cx="22122634" cy="3664061"/>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5">
              <a:extLst>
                <a:ext uri="{FF2B5EF4-FFF2-40B4-BE49-F238E27FC236}">
                  <a16:creationId xmlns:a16="http://schemas.microsoft.com/office/drawing/2014/main" id="{5A211D53-902D-3E35-D098-8EFB8D48E528}"/>
                </a:ext>
              </a:extLst>
            </p:cNvPr>
            <p:cNvSpPr/>
            <p:nvPr/>
          </p:nvSpPr>
          <p:spPr>
            <a:xfrm>
              <a:off x="2377666" y="1609320"/>
              <a:ext cx="13303714" cy="7021303"/>
            </a:xfrm>
            <a:custGeom>
              <a:avLst/>
              <a:gdLst/>
              <a:ahLst/>
              <a:cxnLst/>
              <a:rect l="l" t="t" r="r" b="b"/>
              <a:pathLst>
                <a:path w="13807118" h="7286985">
                  <a:moveTo>
                    <a:pt x="0" y="0"/>
                  </a:moveTo>
                  <a:lnTo>
                    <a:pt x="13807118" y="0"/>
                  </a:lnTo>
                  <a:lnTo>
                    <a:pt x="13807118" y="7286985"/>
                  </a:lnTo>
                  <a:lnTo>
                    <a:pt x="0" y="7286985"/>
                  </a:lnTo>
                  <a:lnTo>
                    <a:pt x="0" y="0"/>
                  </a:lnTo>
                  <a:close/>
                </a:path>
              </a:pathLst>
            </a:custGeom>
            <a:blipFill>
              <a:blip r:embed="rId4"/>
              <a:stretch>
                <a:fillRect l="-16398" t="-59336" r="-8011" b="-76686"/>
              </a:stretch>
            </a:blipFill>
            <a:ln w="38100" cap="sq">
              <a:solidFill>
                <a:srgbClr val="4E4845"/>
              </a:solidFill>
              <a:prstDash val="solid"/>
              <a:miter/>
            </a:ln>
          </p:spPr>
        </p:sp>
        <p:sp>
          <p:nvSpPr>
            <p:cNvPr id="5" name="Freeform 8">
              <a:extLst>
                <a:ext uri="{FF2B5EF4-FFF2-40B4-BE49-F238E27FC236}">
                  <a16:creationId xmlns:a16="http://schemas.microsoft.com/office/drawing/2014/main" id="{91A4893C-913C-6F8D-7221-598000E40C5C}"/>
                </a:ext>
              </a:extLst>
            </p:cNvPr>
            <p:cNvSpPr/>
            <p:nvPr/>
          </p:nvSpPr>
          <p:spPr>
            <a:xfrm>
              <a:off x="5430110" y="7628495"/>
              <a:ext cx="760620" cy="1418406"/>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5"/>
              <a:stretch>
                <a:fillRect/>
              </a:stretch>
            </a:blipFill>
          </p:spPr>
        </p:sp>
        <p:sp>
          <p:nvSpPr>
            <p:cNvPr id="6" name="Freeform 9">
              <a:extLst>
                <a:ext uri="{FF2B5EF4-FFF2-40B4-BE49-F238E27FC236}">
                  <a16:creationId xmlns:a16="http://schemas.microsoft.com/office/drawing/2014/main" id="{271545F2-87D7-2721-062B-F547AD085D7E}"/>
                </a:ext>
              </a:extLst>
            </p:cNvPr>
            <p:cNvSpPr/>
            <p:nvPr/>
          </p:nvSpPr>
          <p:spPr>
            <a:xfrm rot="-376988">
              <a:off x="3576057" y="7662546"/>
              <a:ext cx="707972" cy="1561704"/>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6"/>
              <a:stretch>
                <a:fillRect/>
              </a:stretch>
            </a:blipFill>
          </p:spPr>
        </p:sp>
        <p:sp>
          <p:nvSpPr>
            <p:cNvPr id="7" name="Freeform 10">
              <a:extLst>
                <a:ext uri="{FF2B5EF4-FFF2-40B4-BE49-F238E27FC236}">
                  <a16:creationId xmlns:a16="http://schemas.microsoft.com/office/drawing/2014/main" id="{7C98F58B-21C9-B726-8979-A407F8309567}"/>
                </a:ext>
              </a:extLst>
            </p:cNvPr>
            <p:cNvSpPr/>
            <p:nvPr/>
          </p:nvSpPr>
          <p:spPr>
            <a:xfrm>
              <a:off x="14700426" y="3399908"/>
              <a:ext cx="3654016" cy="6064755"/>
            </a:xfrm>
            <a:custGeom>
              <a:avLst/>
              <a:gdLst/>
              <a:ahLst/>
              <a:cxnLst/>
              <a:rect l="l" t="t" r="r" b="b"/>
              <a:pathLst>
                <a:path w="3654015" h="6064755">
                  <a:moveTo>
                    <a:pt x="0" y="0"/>
                  </a:moveTo>
                  <a:lnTo>
                    <a:pt x="3654015" y="0"/>
                  </a:lnTo>
                  <a:lnTo>
                    <a:pt x="3654015" y="6064755"/>
                  </a:lnTo>
                  <a:lnTo>
                    <a:pt x="0" y="6064755"/>
                  </a:lnTo>
                  <a:lnTo>
                    <a:pt x="0" y="0"/>
                  </a:lnTo>
                  <a:close/>
                </a:path>
              </a:pathLst>
            </a:custGeom>
            <a:blipFill>
              <a:blip r:embed="rId7"/>
              <a:stretch>
                <a:fillRect/>
              </a:stretch>
            </a:blipFill>
          </p:spPr>
        </p:sp>
        <p:sp>
          <p:nvSpPr>
            <p:cNvPr id="8" name="Freeform 11">
              <a:extLst>
                <a:ext uri="{FF2B5EF4-FFF2-40B4-BE49-F238E27FC236}">
                  <a16:creationId xmlns:a16="http://schemas.microsoft.com/office/drawing/2014/main" id="{9D507776-9D68-3EAB-D190-6574A15138A6}"/>
                </a:ext>
              </a:extLst>
            </p:cNvPr>
            <p:cNvSpPr/>
            <p:nvPr/>
          </p:nvSpPr>
          <p:spPr>
            <a:xfrm rot="336252">
              <a:off x="7761025" y="1237226"/>
              <a:ext cx="2536998" cy="744186"/>
            </a:xfrm>
            <a:custGeom>
              <a:avLst/>
              <a:gdLst/>
              <a:ahLst/>
              <a:cxnLst/>
              <a:rect l="l" t="t" r="r" b="b"/>
              <a:pathLst>
                <a:path w="2536999" h="744186">
                  <a:moveTo>
                    <a:pt x="0" y="0"/>
                  </a:moveTo>
                  <a:lnTo>
                    <a:pt x="2536998" y="0"/>
                  </a:lnTo>
                  <a:lnTo>
                    <a:pt x="2536998" y="744186"/>
                  </a:lnTo>
                  <a:lnTo>
                    <a:pt x="0" y="744186"/>
                  </a:lnTo>
                  <a:lnTo>
                    <a:pt x="0" y="0"/>
                  </a:lnTo>
                  <a:close/>
                </a:path>
              </a:pathLst>
            </a:custGeom>
            <a:blipFill>
              <a:blip r:embed="rId8"/>
              <a:stretch>
                <a:fillRect/>
              </a:stretch>
            </a:blipFill>
          </p:spPr>
        </p:sp>
        <p:sp>
          <p:nvSpPr>
            <p:cNvPr id="9" name="Freeform 14">
              <a:extLst>
                <a:ext uri="{FF2B5EF4-FFF2-40B4-BE49-F238E27FC236}">
                  <a16:creationId xmlns:a16="http://schemas.microsoft.com/office/drawing/2014/main" id="{2F8E95C0-BE67-EF31-2096-D0578309F4DD}"/>
                </a:ext>
              </a:extLst>
            </p:cNvPr>
            <p:cNvSpPr/>
            <p:nvPr/>
          </p:nvSpPr>
          <p:spPr>
            <a:xfrm>
              <a:off x="1382852" y="7126911"/>
              <a:ext cx="1740457" cy="2158707"/>
            </a:xfrm>
            <a:custGeom>
              <a:avLst/>
              <a:gdLst/>
              <a:ahLst/>
              <a:cxnLst/>
              <a:rect l="l" t="t" r="r" b="b"/>
              <a:pathLst>
                <a:path w="1740457" h="2158707">
                  <a:moveTo>
                    <a:pt x="0" y="0"/>
                  </a:moveTo>
                  <a:lnTo>
                    <a:pt x="1740457" y="0"/>
                  </a:lnTo>
                  <a:lnTo>
                    <a:pt x="1740457" y="2158707"/>
                  </a:lnTo>
                  <a:lnTo>
                    <a:pt x="0" y="2158707"/>
                  </a:lnTo>
                  <a:lnTo>
                    <a:pt x="0" y="0"/>
                  </a:lnTo>
                  <a:close/>
                </a:path>
              </a:pathLst>
            </a:custGeom>
            <a:blipFill>
              <a:blip r:embed="rId9"/>
              <a:stretch>
                <a:fillRect/>
              </a:stretch>
            </a:blipFill>
          </p:spPr>
        </p:sp>
      </p:grpSp>
      <p:sp>
        <p:nvSpPr>
          <p:cNvPr id="11" name="TextBox 10">
            <a:extLst>
              <a:ext uri="{FF2B5EF4-FFF2-40B4-BE49-F238E27FC236}">
                <a16:creationId xmlns:a16="http://schemas.microsoft.com/office/drawing/2014/main" id="{7FB2F7D1-82C6-2A9C-1BA0-453C4E4C0146}"/>
              </a:ext>
            </a:extLst>
          </p:cNvPr>
          <p:cNvSpPr txBox="1"/>
          <p:nvPr/>
        </p:nvSpPr>
        <p:spPr>
          <a:xfrm>
            <a:off x="3074594" y="2219694"/>
            <a:ext cx="6042811" cy="2418611"/>
          </a:xfrm>
          <a:prstGeom prst="rect">
            <a:avLst/>
          </a:prstGeom>
          <a:noFill/>
        </p:spPr>
        <p:txBody>
          <a:bodyPr wrap="square">
            <a:spAutoFit/>
          </a:bodyPr>
          <a:lstStyle/>
          <a:p>
            <a:pPr algn="ctr">
              <a:lnSpc>
                <a:spcPct val="150000"/>
              </a:lnSpc>
            </a:pPr>
            <a:r>
              <a:rPr lang="en-US" sz="2600" b="1" dirty="0" err="1">
                <a:solidFill>
                  <a:srgbClr val="C00000"/>
                </a:solidFill>
                <a:latin typeface="+mn-lt"/>
                <a:ea typeface="Calibri" panose="020F0502020204030204" pitchFamily="34" charset="0"/>
                <a:cs typeface="Arial" panose="020B0604020202020204" pitchFamily="34" charset="0"/>
                <a:sym typeface="Arial"/>
              </a:rPr>
              <a:t>Nhiệm</a:t>
            </a:r>
            <a:r>
              <a:rPr lang="en-US" sz="2600" b="1" dirty="0">
                <a:solidFill>
                  <a:srgbClr val="C00000"/>
                </a:solidFill>
                <a:latin typeface="+mn-lt"/>
                <a:ea typeface="Calibri" panose="020F0502020204030204" pitchFamily="34" charset="0"/>
                <a:cs typeface="Arial" panose="020B0604020202020204" pitchFamily="34" charset="0"/>
                <a:sym typeface="Arial"/>
              </a:rPr>
              <a:t> </a:t>
            </a:r>
            <a:r>
              <a:rPr lang="en-US" sz="2600" b="1" dirty="0" err="1">
                <a:solidFill>
                  <a:srgbClr val="C00000"/>
                </a:solidFill>
                <a:latin typeface="+mn-lt"/>
                <a:ea typeface="Calibri" panose="020F0502020204030204" pitchFamily="34" charset="0"/>
                <a:cs typeface="Arial" panose="020B0604020202020204" pitchFamily="34" charset="0"/>
                <a:sym typeface="Arial"/>
              </a:rPr>
              <a:t>vụ</a:t>
            </a:r>
            <a:r>
              <a:rPr lang="en-US" sz="2600" b="1" dirty="0">
                <a:solidFill>
                  <a:srgbClr val="C00000"/>
                </a:solidFill>
                <a:latin typeface="+mn-lt"/>
                <a:ea typeface="Calibri" panose="020F0502020204030204" pitchFamily="34" charset="0"/>
                <a:cs typeface="Arial" panose="020B0604020202020204" pitchFamily="34" charset="0"/>
                <a:sym typeface="Arial"/>
              </a:rPr>
              <a:t> 1: </a:t>
            </a:r>
            <a:r>
              <a:rPr lang="en-US" sz="2600" b="1" dirty="0" err="1">
                <a:solidFill>
                  <a:srgbClr val="C00000"/>
                </a:solidFill>
                <a:latin typeface="+mn-lt"/>
                <a:ea typeface="Calibri" panose="020F0502020204030204" pitchFamily="34" charset="0"/>
                <a:cs typeface="Arial" panose="020B0604020202020204" pitchFamily="34" charset="0"/>
                <a:sym typeface="Arial"/>
              </a:rPr>
              <a:t>Làm</a:t>
            </a:r>
            <a:r>
              <a:rPr lang="en-US" sz="2600" b="1" dirty="0">
                <a:solidFill>
                  <a:srgbClr val="C00000"/>
                </a:solidFill>
                <a:latin typeface="+mn-lt"/>
                <a:ea typeface="Calibri" panose="020F0502020204030204" pitchFamily="34" charset="0"/>
                <a:cs typeface="Arial" panose="020B0604020202020204" pitchFamily="34" charset="0"/>
                <a:sym typeface="Arial"/>
              </a:rPr>
              <a:t> </a:t>
            </a:r>
            <a:r>
              <a:rPr lang="en-US" sz="2600" b="1" dirty="0" err="1">
                <a:solidFill>
                  <a:srgbClr val="C00000"/>
                </a:solidFill>
                <a:latin typeface="+mn-lt"/>
                <a:ea typeface="Calibri" panose="020F0502020204030204" pitchFamily="34" charset="0"/>
                <a:cs typeface="Arial" panose="020B0604020202020204" pitchFamily="34" charset="0"/>
                <a:sym typeface="Arial"/>
              </a:rPr>
              <a:t>việc</a:t>
            </a:r>
            <a:r>
              <a:rPr lang="en-US" sz="2600" b="1" dirty="0">
                <a:solidFill>
                  <a:srgbClr val="C00000"/>
                </a:solidFill>
                <a:latin typeface="+mn-lt"/>
                <a:ea typeface="Calibri" panose="020F0502020204030204" pitchFamily="34" charset="0"/>
                <a:cs typeface="Arial" panose="020B0604020202020204" pitchFamily="34" charset="0"/>
                <a:sym typeface="Arial"/>
              </a:rPr>
              <a:t> </a:t>
            </a:r>
            <a:r>
              <a:rPr lang="en-US" sz="2600" b="1" dirty="0" err="1">
                <a:solidFill>
                  <a:srgbClr val="C00000"/>
                </a:solidFill>
                <a:latin typeface="+mn-lt"/>
                <a:ea typeface="Calibri" panose="020F0502020204030204" pitchFamily="34" charset="0"/>
                <a:cs typeface="Arial" panose="020B0604020202020204" pitchFamily="34" charset="0"/>
                <a:sym typeface="Arial"/>
              </a:rPr>
              <a:t>độc</a:t>
            </a:r>
            <a:r>
              <a:rPr lang="en-US" sz="2600" b="1" dirty="0">
                <a:solidFill>
                  <a:srgbClr val="C00000"/>
                </a:solidFill>
                <a:latin typeface="+mn-lt"/>
                <a:ea typeface="Calibri" panose="020F0502020204030204" pitchFamily="34" charset="0"/>
                <a:cs typeface="Arial" panose="020B0604020202020204" pitchFamily="34" charset="0"/>
                <a:sym typeface="Arial"/>
              </a:rPr>
              <a:t> </a:t>
            </a:r>
            <a:r>
              <a:rPr lang="en-US" sz="2600" b="1" dirty="0" err="1">
                <a:solidFill>
                  <a:srgbClr val="C00000"/>
                </a:solidFill>
                <a:latin typeface="+mn-lt"/>
                <a:ea typeface="Calibri" panose="020F0502020204030204" pitchFamily="34" charset="0"/>
                <a:cs typeface="Arial" panose="020B0604020202020204" pitchFamily="34" charset="0"/>
                <a:sym typeface="Arial"/>
              </a:rPr>
              <a:t>lập</a:t>
            </a:r>
            <a:endParaRPr lang="en-US" sz="2600" b="1" dirty="0">
              <a:solidFill>
                <a:srgbClr val="C00000"/>
              </a:solidFill>
              <a:latin typeface="+mn-lt"/>
              <a:ea typeface="Calibri" panose="020F0502020204030204" pitchFamily="34" charset="0"/>
              <a:cs typeface="Arial" panose="020B0604020202020204" pitchFamily="34" charset="0"/>
              <a:sym typeface="Arial"/>
            </a:endParaRPr>
          </a:p>
          <a:p>
            <a:pPr algn="just">
              <a:lnSpc>
                <a:spcPct val="150000"/>
              </a:lnSpc>
            </a:pPr>
            <a:r>
              <a:rPr lang="vi-VN" sz="2600" dirty="0">
                <a:solidFill>
                  <a:prstClr val="black"/>
                </a:solidFill>
                <a:latin typeface="+mn-lt"/>
                <a:ea typeface="Calibri" panose="020F0502020204030204" pitchFamily="34" charset="0"/>
                <a:cs typeface="Arial" panose="020B0604020202020204" pitchFamily="34" charset="0"/>
                <a:sym typeface="Arial"/>
              </a:rPr>
              <a:t>Các em hãy tự làm các </a:t>
            </a:r>
            <a:r>
              <a:rPr lang="en-US" sz="2600" dirty="0" err="1">
                <a:solidFill>
                  <a:prstClr val="black"/>
                </a:solidFill>
                <a:latin typeface="+mn-lt"/>
                <a:ea typeface="Calibri" panose="020F0502020204030204" pitchFamily="34" charset="0"/>
                <a:cs typeface="Arial" panose="020B0604020202020204" pitchFamily="34" charset="0"/>
                <a:sym typeface="Arial"/>
              </a:rPr>
              <a:t>bài</a:t>
            </a:r>
            <a:r>
              <a:rPr lang="en-US" sz="2600" dirty="0">
                <a:solidFill>
                  <a:prstClr val="black"/>
                </a:solidFill>
                <a:latin typeface="+mn-lt"/>
                <a:ea typeface="Calibri" panose="020F0502020204030204" pitchFamily="34" charset="0"/>
                <a:cs typeface="Arial" panose="020B0604020202020204" pitchFamily="34" charset="0"/>
                <a:sym typeface="Arial"/>
              </a:rPr>
              <a:t> </a:t>
            </a:r>
            <a:r>
              <a:rPr lang="en-US" sz="2600" dirty="0" err="1">
                <a:solidFill>
                  <a:prstClr val="black"/>
                </a:solidFill>
                <a:latin typeface="+mn-lt"/>
                <a:ea typeface="Calibri" panose="020F0502020204030204" pitchFamily="34" charset="0"/>
                <a:cs typeface="Arial" panose="020B0604020202020204" pitchFamily="34" charset="0"/>
                <a:sym typeface="Arial"/>
              </a:rPr>
              <a:t>tập</a:t>
            </a:r>
            <a:r>
              <a:rPr lang="vi-VN" sz="2600" dirty="0">
                <a:solidFill>
                  <a:prstClr val="black"/>
                </a:solidFill>
                <a:latin typeface="+mn-lt"/>
                <a:ea typeface="Calibri" panose="020F0502020204030204" pitchFamily="34" charset="0"/>
                <a:cs typeface="Arial" panose="020B0604020202020204" pitchFamily="34" charset="0"/>
                <a:sym typeface="Arial"/>
              </a:rPr>
              <a:t> về cách viết tên riêng nước ngoài và dấu gạch ngang</a:t>
            </a:r>
            <a:r>
              <a:rPr lang="en-US" sz="2600" dirty="0">
                <a:solidFill>
                  <a:prstClr val="black"/>
                </a:solidFill>
                <a:latin typeface="+mn-lt"/>
                <a:ea typeface="Calibri" panose="020F0502020204030204" pitchFamily="34" charset="0"/>
                <a:cs typeface="Arial" panose="020B0604020202020204" pitchFamily="34" charset="0"/>
                <a:sym typeface="Arial"/>
              </a:rPr>
              <a:t> (</a:t>
            </a:r>
            <a:r>
              <a:rPr lang="en-US" sz="2600" dirty="0" err="1">
                <a:solidFill>
                  <a:prstClr val="black"/>
                </a:solidFill>
                <a:latin typeface="+mn-lt"/>
                <a:ea typeface="Calibri" panose="020F0502020204030204" pitchFamily="34" charset="0"/>
                <a:cs typeface="Arial" panose="020B0604020202020204" pitchFamily="34" charset="0"/>
                <a:sym typeface="Arial"/>
              </a:rPr>
              <a:t>Tiết</a:t>
            </a:r>
            <a:r>
              <a:rPr lang="en-US" sz="2600" dirty="0">
                <a:solidFill>
                  <a:prstClr val="black"/>
                </a:solidFill>
                <a:latin typeface="+mn-lt"/>
                <a:ea typeface="Calibri" panose="020F0502020204030204" pitchFamily="34" charset="0"/>
                <a:cs typeface="Arial" panose="020B0604020202020204" pitchFamily="34" charset="0"/>
                <a:sym typeface="Arial"/>
              </a:rPr>
              <a:t> 5, SGK – tr.72)</a:t>
            </a:r>
          </a:p>
        </p:txBody>
      </p:sp>
    </p:spTree>
    <p:extLst>
      <p:ext uri="{BB962C8B-B14F-4D97-AF65-F5344CB8AC3E}">
        <p14:creationId xmlns:p14="http://schemas.microsoft.com/office/powerpoint/2010/main" val="272941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4ED4E9-6CCB-9AEC-4E47-C0A82514FE2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E43FF3A-E78D-D350-A24A-D1C5331E6BC7}"/>
              </a:ext>
            </a:extLst>
          </p:cNvPr>
          <p:cNvGrpSpPr/>
          <p:nvPr/>
        </p:nvGrpSpPr>
        <p:grpSpPr>
          <a:xfrm>
            <a:off x="495995" y="1539324"/>
            <a:ext cx="11200009" cy="1036053"/>
            <a:chOff x="262219" y="1207750"/>
            <a:chExt cx="8794542" cy="822345"/>
          </a:xfrm>
        </p:grpSpPr>
        <p:sp>
          <p:nvSpPr>
            <p:cNvPr id="5" name="TextBox 4">
              <a:extLst>
                <a:ext uri="{FF2B5EF4-FFF2-40B4-BE49-F238E27FC236}">
                  <a16:creationId xmlns:a16="http://schemas.microsoft.com/office/drawing/2014/main" id="{4437F897-E1C0-F2A5-6EDB-9095129550D6}"/>
                </a:ext>
              </a:extLst>
            </p:cNvPr>
            <p:cNvSpPr txBox="1"/>
            <p:nvPr/>
          </p:nvSpPr>
          <p:spPr>
            <a:xfrm>
              <a:off x="1028451" y="1207750"/>
              <a:ext cx="8028310" cy="822345"/>
            </a:xfrm>
            <a:prstGeom prst="rect">
              <a:avLst/>
            </a:prstGeom>
            <a:noFill/>
          </p:spPr>
          <p:txBody>
            <a:bodyPr wrap="square">
              <a:spAutoFit/>
            </a:bodyPr>
            <a:lstStyle/>
            <a:p>
              <a:pPr algn="just" defTabSz="1151961">
                <a:lnSpc>
                  <a:spcPct val="150000"/>
                </a:lnSpc>
                <a:defRPr/>
              </a:pPr>
              <a:r>
                <a:rPr lang="en-US" sz="2200" b="1" kern="0" dirty="0">
                  <a:solidFill>
                    <a:sysClr val="windowText" lastClr="000000"/>
                  </a:solidFill>
                  <a:latin typeface="+mn-lt"/>
                  <a:cs typeface="Arial" panose="020B0604020202020204" pitchFamily="34" charset="0"/>
                  <a:sym typeface="Arial"/>
                </a:rPr>
                <a:t>BÀI TẬP 1: </a:t>
              </a:r>
              <a:r>
                <a:rPr lang="en-US" sz="2200" kern="0" dirty="0" err="1">
                  <a:solidFill>
                    <a:sysClr val="windowText" lastClr="000000"/>
                  </a:solidFill>
                  <a:latin typeface="+mn-lt"/>
                  <a:cs typeface="Arial" panose="020B0604020202020204" pitchFamily="34" charset="0"/>
                  <a:sym typeface="Arial"/>
                </a:rPr>
                <a:t>Viết</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lại</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cho</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đúng</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các</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tên</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riêng</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nước</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ngoài</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trong</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đoạn</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văn</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dưới</a:t>
              </a:r>
              <a:r>
                <a:rPr lang="en-US" sz="2200" kern="0" dirty="0">
                  <a:solidFill>
                    <a:sysClr val="windowText" lastClr="000000"/>
                  </a:solidFill>
                  <a:latin typeface="+mn-lt"/>
                  <a:cs typeface="Arial" panose="020B0604020202020204" pitchFamily="34" charset="0"/>
                  <a:sym typeface="Arial"/>
                </a:rPr>
                <a:t> </a:t>
              </a:r>
              <a:r>
                <a:rPr lang="en-US" sz="2200" kern="0" dirty="0" err="1">
                  <a:solidFill>
                    <a:sysClr val="windowText" lastClr="000000"/>
                  </a:solidFill>
                  <a:latin typeface="+mn-lt"/>
                  <a:cs typeface="Arial" panose="020B0604020202020204" pitchFamily="34" charset="0"/>
                  <a:sym typeface="Arial"/>
                </a:rPr>
                <a:t>đây</a:t>
              </a:r>
              <a:r>
                <a:rPr lang="en-US" sz="2200" kern="0" dirty="0">
                  <a:solidFill>
                    <a:sysClr val="windowText" lastClr="000000"/>
                  </a:solidFill>
                  <a:latin typeface="+mn-lt"/>
                  <a:cs typeface="Arial" panose="020B0604020202020204" pitchFamily="34" charset="0"/>
                  <a:sym typeface="Arial"/>
                </a:rPr>
                <a:t>:</a:t>
              </a:r>
              <a:endParaRPr lang="en-US" sz="2200" kern="0" dirty="0">
                <a:solidFill>
                  <a:srgbClr val="FF0000"/>
                </a:solidFill>
                <a:latin typeface="+mn-lt"/>
                <a:cs typeface="Arial" panose="020B0604020202020204" pitchFamily="34" charset="0"/>
                <a:sym typeface="Arial"/>
              </a:endParaRPr>
            </a:p>
          </p:txBody>
        </p:sp>
        <p:sp>
          <p:nvSpPr>
            <p:cNvPr id="6" name="Freeform 2">
              <a:extLst>
                <a:ext uri="{FF2B5EF4-FFF2-40B4-BE49-F238E27FC236}">
                  <a16:creationId xmlns:a16="http://schemas.microsoft.com/office/drawing/2014/main" id="{00FD971E-12CE-D81D-350E-6D32682A0076}"/>
                </a:ext>
              </a:extLst>
            </p:cNvPr>
            <p:cNvSpPr/>
            <p:nvPr/>
          </p:nvSpPr>
          <p:spPr>
            <a:xfrm>
              <a:off x="262219" y="1332384"/>
              <a:ext cx="672094" cy="57307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151961">
                <a:defRPr/>
              </a:pPr>
              <a:endParaRPr lang="en-US" sz="2200" kern="0">
                <a:solidFill>
                  <a:sysClr val="windowText" lastClr="000000"/>
                </a:solidFill>
                <a:latin typeface="+mn-lt"/>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C811CC54-9E3E-FA3F-BB38-EB7DEFE8A5AD}"/>
              </a:ext>
            </a:extLst>
          </p:cNvPr>
          <p:cNvGrpSpPr/>
          <p:nvPr/>
        </p:nvGrpSpPr>
        <p:grpSpPr>
          <a:xfrm>
            <a:off x="495995" y="2662986"/>
            <a:ext cx="11200008" cy="4478477"/>
            <a:chOff x="743764" y="4082216"/>
            <a:chExt cx="17779534" cy="6565336"/>
          </a:xfrm>
        </p:grpSpPr>
        <p:grpSp>
          <p:nvGrpSpPr>
            <p:cNvPr id="8" name="Group 7">
              <a:extLst>
                <a:ext uri="{FF2B5EF4-FFF2-40B4-BE49-F238E27FC236}">
                  <a16:creationId xmlns:a16="http://schemas.microsoft.com/office/drawing/2014/main" id="{24FEBDDB-BAAA-A6EA-105F-6E9EC66D903C}"/>
                </a:ext>
              </a:extLst>
            </p:cNvPr>
            <p:cNvGrpSpPr/>
            <p:nvPr/>
          </p:nvGrpSpPr>
          <p:grpSpPr>
            <a:xfrm>
              <a:off x="743764" y="4082216"/>
              <a:ext cx="17779534" cy="6565336"/>
              <a:chOff x="191048" y="1462650"/>
              <a:chExt cx="8889767" cy="3282668"/>
            </a:xfrm>
          </p:grpSpPr>
          <p:sp>
            <p:nvSpPr>
              <p:cNvPr id="10" name="Rectangle: Rounded Corners 43">
                <a:extLst>
                  <a:ext uri="{FF2B5EF4-FFF2-40B4-BE49-F238E27FC236}">
                    <a16:creationId xmlns:a16="http://schemas.microsoft.com/office/drawing/2014/main" id="{91E7A515-EA79-B37E-F8F3-B570A15385F4}"/>
                  </a:ext>
                </a:extLst>
              </p:cNvPr>
              <p:cNvSpPr/>
              <p:nvPr/>
            </p:nvSpPr>
            <p:spPr>
              <a:xfrm>
                <a:off x="191048" y="1462650"/>
                <a:ext cx="8889767" cy="2997914"/>
              </a:xfrm>
              <a:prstGeom prst="roundRect">
                <a:avLst>
                  <a:gd name="adj" fmla="val 5285"/>
                </a:avLst>
              </a:prstGeom>
              <a:solidFill>
                <a:schemeClr val="bg1"/>
              </a:solidFill>
              <a:ln w="19050" cap="flat" cmpd="sng" algn="ctr">
                <a:solidFill>
                  <a:srgbClr val="BA6136">
                    <a:lumMod val="75000"/>
                  </a:srgbClr>
                </a:solidFill>
                <a:prstDash val="sysDash"/>
              </a:ln>
              <a:effectLst/>
            </p:spPr>
            <p:txBody>
              <a:bodyPr rtlCol="0" anchor="ctr"/>
              <a:lstStyle/>
              <a:p>
                <a:pPr algn="ctr" defTabSz="1151961">
                  <a:defRPr/>
                </a:pPr>
                <a:endParaRPr lang="en-US" sz="2200" kern="0">
                  <a:solidFill>
                    <a:srgbClr val="EBE0DD"/>
                  </a:solidFill>
                  <a:latin typeface="+mn-lt"/>
                  <a:cs typeface="Arial" panose="020B0604020202020204" pitchFamily="34" charset="0"/>
                  <a:sym typeface="Arial"/>
                </a:endParaRPr>
              </a:p>
            </p:txBody>
          </p:sp>
          <p:sp>
            <p:nvSpPr>
              <p:cNvPr id="11" name="TextBox 10">
                <a:extLst>
                  <a:ext uri="{FF2B5EF4-FFF2-40B4-BE49-F238E27FC236}">
                    <a16:creationId xmlns:a16="http://schemas.microsoft.com/office/drawing/2014/main" id="{85607F69-82D4-EB74-65CA-C896EB9605DB}"/>
                  </a:ext>
                </a:extLst>
              </p:cNvPr>
              <p:cNvSpPr txBox="1"/>
              <p:nvPr/>
            </p:nvSpPr>
            <p:spPr>
              <a:xfrm>
                <a:off x="375351" y="1504440"/>
                <a:ext cx="5821829" cy="3240878"/>
              </a:xfrm>
              <a:prstGeom prst="rect">
                <a:avLst/>
              </a:prstGeom>
              <a:noFill/>
            </p:spPr>
            <p:txBody>
              <a:bodyPr wrap="square">
                <a:spAutoFit/>
              </a:bodyPr>
              <a:lstStyle/>
              <a:p>
                <a:pPr algn="just" defTabSz="1151961">
                  <a:lnSpc>
                    <a:spcPct val="150000"/>
                  </a:lnSpc>
                  <a:defRPr/>
                </a:pPr>
                <a:r>
                  <a:rPr lang="vi-VN" sz="2200" kern="0" dirty="0">
                    <a:solidFill>
                      <a:sysClr val="windowText" lastClr="000000"/>
                    </a:solidFill>
                    <a:latin typeface="+mn-lt"/>
                    <a:cs typeface="Arial" panose="020B0604020202020204" pitchFamily="34" charset="0"/>
                    <a:sym typeface="Arial"/>
                  </a:rPr>
                  <a:t>Thư viện mo gân ở trung tâm thành</a:t>
                </a:r>
                <a:r>
                  <a:rPr lang="en-US" sz="2200" kern="0" dirty="0">
                    <a:solidFill>
                      <a:sysClr val="windowText" lastClr="000000"/>
                    </a:solidFill>
                    <a:latin typeface="+mn-lt"/>
                    <a:cs typeface="Arial" panose="020B0604020202020204" pitchFamily="34" charset="0"/>
                    <a:sym typeface="Arial"/>
                  </a:rPr>
                  <a:t> </a:t>
                </a:r>
                <a:r>
                  <a:rPr lang="vi-VN" sz="2200" kern="0" dirty="0">
                    <a:solidFill>
                      <a:sysClr val="windowText" lastClr="000000"/>
                    </a:solidFill>
                    <a:latin typeface="+mn-lt"/>
                    <a:cs typeface="Arial" panose="020B0604020202020204" pitchFamily="34" charset="0"/>
                    <a:sym typeface="Arial"/>
                  </a:rPr>
                  <a:t>phố niu oóc, hoa kỳ, được xem là một trong những thư viện đẹp nhất thế giới. Các tủ sách bằng đồng nơi đây lưu giữ nhiều bản thảo gốc của Oantơ x</a:t>
                </a:r>
                <a:r>
                  <a:rPr lang="en-US" sz="2200" kern="0" dirty="0">
                    <a:solidFill>
                      <a:sysClr val="windowText" lastClr="000000"/>
                    </a:solidFill>
                    <a:latin typeface="+mn-lt"/>
                    <a:cs typeface="Arial" panose="020B0604020202020204" pitchFamily="34" charset="0"/>
                    <a:sym typeface="Arial"/>
                  </a:rPr>
                  <a:t>c</a:t>
                </a:r>
                <a:r>
                  <a:rPr lang="vi-VN" sz="2200" kern="0" dirty="0">
                    <a:solidFill>
                      <a:sysClr val="windowText" lastClr="000000"/>
                    </a:solidFill>
                    <a:latin typeface="+mn-lt"/>
                    <a:cs typeface="Arial" panose="020B0604020202020204" pitchFamily="34" charset="0"/>
                    <a:sym typeface="Arial"/>
                  </a:rPr>
                  <a:t>ốt và bandắc. Đây cũng là nơi trung bày một bộ sưu tập lớn các bản in, bản vẽ và hoạ tiết tranh của các nghệ sĩ Lêônácđô đa vinxi, Mikenlănggi</a:t>
                </a:r>
                <a:r>
                  <a:rPr lang="en-US" sz="2200" dirty="0">
                    <a:solidFill>
                      <a:sysClr val="windowText" lastClr="000000"/>
                    </a:solidFill>
                    <a:latin typeface="+mn-lt"/>
                    <a:cs typeface="Arial" panose="020B0604020202020204" pitchFamily="34" charset="0"/>
                  </a:rPr>
                  <a:t>ơ</a:t>
                </a:r>
                <a:r>
                  <a:rPr lang="vi-VN" sz="2200" kern="0" dirty="0">
                    <a:solidFill>
                      <a:sysClr val="windowText" lastClr="000000"/>
                    </a:solidFill>
                    <a:latin typeface="+mn-lt"/>
                    <a:cs typeface="Arial" panose="020B0604020202020204" pitchFamily="34" charset="0"/>
                    <a:sym typeface="Arial"/>
                  </a:rPr>
                  <a:t>lô và Rembrăng,...</a:t>
                </a:r>
                <a:endParaRPr lang="en-US" sz="2200" kern="0" dirty="0">
                  <a:solidFill>
                    <a:sysClr val="windowText" lastClr="000000"/>
                  </a:solidFill>
                  <a:latin typeface="+mn-lt"/>
                  <a:cs typeface="Arial" panose="020B0604020202020204" pitchFamily="34" charset="0"/>
                  <a:sym typeface="Arial"/>
                </a:endParaRPr>
              </a:p>
              <a:p>
                <a:pPr algn="r" defTabSz="1151961">
                  <a:lnSpc>
                    <a:spcPct val="150000"/>
                  </a:lnSpc>
                  <a:defRPr/>
                </a:pPr>
                <a:r>
                  <a:rPr lang="en-US" sz="2200" dirty="0">
                    <a:solidFill>
                      <a:sysClr val="windowText" lastClr="000000"/>
                    </a:solidFill>
                    <a:latin typeface="+mn-lt"/>
                    <a:cs typeface="Arial" panose="020B0604020202020204" pitchFamily="34" charset="0"/>
                  </a:rPr>
                  <a:t>Theo </a:t>
                </a:r>
                <a:r>
                  <a:rPr lang="en-US" sz="2200" dirty="0" err="1">
                    <a:solidFill>
                      <a:sysClr val="windowText" lastClr="000000"/>
                    </a:solidFill>
                    <a:latin typeface="+mn-lt"/>
                    <a:cs typeface="Arial" panose="020B0604020202020204" pitchFamily="34" charset="0"/>
                  </a:rPr>
                  <a:t>báo</a:t>
                </a:r>
                <a:r>
                  <a:rPr lang="en-US" sz="2200" dirty="0">
                    <a:solidFill>
                      <a:sysClr val="windowText" lastClr="000000"/>
                    </a:solidFill>
                    <a:latin typeface="+mn-lt"/>
                    <a:cs typeface="Arial" panose="020B0604020202020204" pitchFamily="34" charset="0"/>
                  </a:rPr>
                  <a:t> </a:t>
                </a:r>
                <a:r>
                  <a:rPr lang="en-US" sz="2200" i="1" dirty="0">
                    <a:solidFill>
                      <a:sysClr val="windowText" lastClr="000000"/>
                    </a:solidFill>
                    <a:latin typeface="+mn-lt"/>
                    <a:cs typeface="Arial" panose="020B0604020202020204" pitchFamily="34" charset="0"/>
                  </a:rPr>
                  <a:t>Lao </a:t>
                </a:r>
                <a:r>
                  <a:rPr lang="en-US" sz="2200" i="1" dirty="0" err="1">
                    <a:solidFill>
                      <a:sysClr val="windowText" lastClr="000000"/>
                    </a:solidFill>
                    <a:latin typeface="+mn-lt"/>
                    <a:cs typeface="Arial" panose="020B0604020202020204" pitchFamily="34" charset="0"/>
                  </a:rPr>
                  <a:t>Động</a:t>
                </a:r>
                <a:endParaRPr lang="vi-VN" sz="2200" kern="0" dirty="0">
                  <a:solidFill>
                    <a:sysClr val="windowText" lastClr="000000"/>
                  </a:solidFill>
                  <a:latin typeface="+mn-lt"/>
                  <a:cs typeface="Arial" panose="020B0604020202020204" pitchFamily="34" charset="0"/>
                  <a:sym typeface="Arial"/>
                </a:endParaRPr>
              </a:p>
            </p:txBody>
          </p:sp>
        </p:grpSp>
        <p:pic>
          <p:nvPicPr>
            <p:cNvPr id="9" name="Picture 8" descr="A close-up of a library&#10;&#10;Description automatically generated">
              <a:extLst>
                <a:ext uri="{FF2B5EF4-FFF2-40B4-BE49-F238E27FC236}">
                  <a16:creationId xmlns:a16="http://schemas.microsoft.com/office/drawing/2014/main" id="{9E416B7E-816C-F12B-5AE2-308FB3A46DDD}"/>
                </a:ext>
              </a:extLst>
            </p:cNvPr>
            <p:cNvPicPr>
              <a:picLocks noChangeAspect="1"/>
            </p:cNvPicPr>
            <p:nvPr/>
          </p:nvPicPr>
          <p:blipFill rotWithShape="1">
            <a:blip r:embed="rId5">
              <a:extLst>
                <a:ext uri="{28A0092B-C50C-407E-A947-70E740481C1C}">
                  <a14:useLocalDpi xmlns:a14="http://schemas.microsoft.com/office/drawing/2010/main" val="0"/>
                </a:ext>
              </a:extLst>
            </a:blip>
            <a:srcRect l="53515" t="31937" r="14336" b="22733"/>
            <a:stretch/>
          </p:blipFill>
          <p:spPr>
            <a:xfrm>
              <a:off x="13168760" y="5451380"/>
              <a:ext cx="4941804" cy="3239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cxnSp>
        <p:nvCxnSpPr>
          <p:cNvPr id="23" name="Straight Connector 22">
            <a:extLst>
              <a:ext uri="{FF2B5EF4-FFF2-40B4-BE49-F238E27FC236}">
                <a16:creationId xmlns:a16="http://schemas.microsoft.com/office/drawing/2014/main" id="{3BEC54BD-DE99-8D75-F977-49C65D87FF1C}"/>
              </a:ext>
            </a:extLst>
          </p:cNvPr>
          <p:cNvCxnSpPr>
            <a:cxnSpLocks/>
          </p:cNvCxnSpPr>
          <p:nvPr/>
        </p:nvCxnSpPr>
        <p:spPr>
          <a:xfrm>
            <a:off x="2088032" y="3248590"/>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9837E7-2A25-214A-E677-04435FF6A8C8}"/>
              </a:ext>
            </a:extLst>
          </p:cNvPr>
          <p:cNvCxnSpPr>
            <a:cxnSpLocks/>
          </p:cNvCxnSpPr>
          <p:nvPr/>
        </p:nvCxnSpPr>
        <p:spPr>
          <a:xfrm>
            <a:off x="6801858" y="3235527"/>
            <a:ext cx="10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6E2BD1-D5E9-9436-F3ED-E96AEEEF2E29}"/>
              </a:ext>
            </a:extLst>
          </p:cNvPr>
          <p:cNvCxnSpPr>
            <a:cxnSpLocks/>
          </p:cNvCxnSpPr>
          <p:nvPr/>
        </p:nvCxnSpPr>
        <p:spPr>
          <a:xfrm>
            <a:off x="801953" y="3715540"/>
            <a:ext cx="93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F4871B-2FE8-7143-8564-000B61E0537B}"/>
              </a:ext>
            </a:extLst>
          </p:cNvPr>
          <p:cNvCxnSpPr>
            <a:cxnSpLocks/>
          </p:cNvCxnSpPr>
          <p:nvPr/>
        </p:nvCxnSpPr>
        <p:spPr>
          <a:xfrm>
            <a:off x="4735222" y="4701692"/>
            <a:ext cx="151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29677-65CB-EA7D-4175-63483DD9848F}"/>
              </a:ext>
            </a:extLst>
          </p:cNvPr>
          <p:cNvCxnSpPr>
            <a:cxnSpLocks/>
          </p:cNvCxnSpPr>
          <p:nvPr/>
        </p:nvCxnSpPr>
        <p:spPr>
          <a:xfrm>
            <a:off x="6781337" y="4701692"/>
            <a:ext cx="10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CE915A-7F61-B8AE-A657-36CA8C5FFA97}"/>
              </a:ext>
            </a:extLst>
          </p:cNvPr>
          <p:cNvCxnSpPr>
            <a:cxnSpLocks/>
          </p:cNvCxnSpPr>
          <p:nvPr/>
        </p:nvCxnSpPr>
        <p:spPr>
          <a:xfrm>
            <a:off x="801953" y="6264342"/>
            <a:ext cx="25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E60BDE-0A78-E2BD-E5FE-9C152E24E444}"/>
              </a:ext>
            </a:extLst>
          </p:cNvPr>
          <p:cNvCxnSpPr>
            <a:cxnSpLocks/>
          </p:cNvCxnSpPr>
          <p:nvPr/>
        </p:nvCxnSpPr>
        <p:spPr>
          <a:xfrm>
            <a:off x="3451141" y="6265794"/>
            <a:ext cx="208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0AE5E0-4D19-3248-41B1-3D0269EFC3B5}"/>
              </a:ext>
            </a:extLst>
          </p:cNvPr>
          <p:cNvCxnSpPr>
            <a:cxnSpLocks/>
          </p:cNvCxnSpPr>
          <p:nvPr/>
        </p:nvCxnSpPr>
        <p:spPr>
          <a:xfrm>
            <a:off x="6069496" y="6265794"/>
            <a:ext cx="144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1700CF8-8490-940E-33B0-42585E17C407}"/>
              </a:ext>
            </a:extLst>
          </p:cNvPr>
          <p:cNvSpPr txBox="1"/>
          <p:nvPr/>
        </p:nvSpPr>
        <p:spPr>
          <a:xfrm>
            <a:off x="3197045" y="1098886"/>
            <a:ext cx="6100354" cy="430887"/>
          </a:xfrm>
          <a:prstGeom prst="rect">
            <a:avLst/>
          </a:prstGeom>
          <a:noFill/>
        </p:spPr>
        <p:txBody>
          <a:bodyPr wrap="square">
            <a:spAutoFit/>
          </a:bodyPr>
          <a:lstStyle/>
          <a:p>
            <a:pPr algn="ctr" defTabSz="1151961">
              <a:defRPr/>
            </a:pPr>
            <a:r>
              <a:rPr lang="en-US" sz="2200" b="1" kern="0" dirty="0" err="1">
                <a:solidFill>
                  <a:srgbClr val="C00000"/>
                </a:solidFill>
                <a:latin typeface="+mn-lt"/>
                <a:cs typeface="Arial" panose="020B0604020202020204" pitchFamily="34" charset="0"/>
                <a:sym typeface="Arial"/>
              </a:rPr>
              <a:t>Nhiệm</a:t>
            </a:r>
            <a:r>
              <a:rPr lang="en-US" sz="2200" b="1" kern="0" dirty="0">
                <a:solidFill>
                  <a:srgbClr val="C00000"/>
                </a:solidFill>
                <a:latin typeface="+mn-lt"/>
                <a:cs typeface="Arial" panose="020B0604020202020204" pitchFamily="34" charset="0"/>
                <a:sym typeface="Arial"/>
              </a:rPr>
              <a:t> </a:t>
            </a:r>
            <a:r>
              <a:rPr lang="en-US" sz="2200" b="1" kern="0" dirty="0" err="1">
                <a:solidFill>
                  <a:srgbClr val="C00000"/>
                </a:solidFill>
                <a:latin typeface="+mn-lt"/>
                <a:cs typeface="Arial" panose="020B0604020202020204" pitchFamily="34" charset="0"/>
                <a:sym typeface="Arial"/>
              </a:rPr>
              <a:t>vụ</a:t>
            </a:r>
            <a:r>
              <a:rPr lang="en-US" sz="2200" b="1" kern="0" dirty="0">
                <a:solidFill>
                  <a:srgbClr val="C00000"/>
                </a:solidFill>
                <a:latin typeface="+mn-lt"/>
                <a:cs typeface="Arial" panose="020B0604020202020204" pitchFamily="34" charset="0"/>
                <a:sym typeface="Arial"/>
              </a:rPr>
              <a:t> 2: </a:t>
            </a:r>
            <a:r>
              <a:rPr lang="en-US" sz="2200" b="1" kern="0" dirty="0" err="1">
                <a:solidFill>
                  <a:srgbClr val="C00000"/>
                </a:solidFill>
                <a:latin typeface="+mn-lt"/>
                <a:cs typeface="Arial" panose="020B0604020202020204" pitchFamily="34" charset="0"/>
                <a:sym typeface="Arial"/>
              </a:rPr>
              <a:t>Báo</a:t>
            </a:r>
            <a:r>
              <a:rPr lang="en-US" sz="2200" b="1" kern="0" dirty="0">
                <a:solidFill>
                  <a:srgbClr val="C00000"/>
                </a:solidFill>
                <a:latin typeface="+mn-lt"/>
                <a:cs typeface="Arial" panose="020B0604020202020204" pitchFamily="34" charset="0"/>
                <a:sym typeface="Arial"/>
              </a:rPr>
              <a:t> </a:t>
            </a:r>
            <a:r>
              <a:rPr lang="en-US" sz="2200" b="1" kern="0" dirty="0" err="1">
                <a:solidFill>
                  <a:srgbClr val="C00000"/>
                </a:solidFill>
                <a:latin typeface="+mn-lt"/>
                <a:cs typeface="Arial" panose="020B0604020202020204" pitchFamily="34" charset="0"/>
                <a:sym typeface="Arial"/>
              </a:rPr>
              <a:t>cáo</a:t>
            </a:r>
            <a:r>
              <a:rPr lang="en-US" sz="2200" b="1" kern="0" dirty="0">
                <a:solidFill>
                  <a:srgbClr val="C00000"/>
                </a:solidFill>
                <a:latin typeface="+mn-lt"/>
                <a:cs typeface="Arial" panose="020B0604020202020204" pitchFamily="34" charset="0"/>
                <a:sym typeface="Arial"/>
              </a:rPr>
              <a:t> </a:t>
            </a:r>
            <a:r>
              <a:rPr lang="en-US" sz="2200" b="1" kern="0" dirty="0" err="1">
                <a:solidFill>
                  <a:srgbClr val="C00000"/>
                </a:solidFill>
                <a:latin typeface="+mn-lt"/>
                <a:cs typeface="Arial" panose="020B0604020202020204" pitchFamily="34" charset="0"/>
                <a:sym typeface="Arial"/>
              </a:rPr>
              <a:t>kết</a:t>
            </a:r>
            <a:r>
              <a:rPr lang="en-US" sz="2200" b="1" kern="0" dirty="0">
                <a:solidFill>
                  <a:srgbClr val="C00000"/>
                </a:solidFill>
                <a:latin typeface="+mn-lt"/>
                <a:cs typeface="Arial" panose="020B0604020202020204" pitchFamily="34" charset="0"/>
                <a:sym typeface="Arial"/>
              </a:rPr>
              <a:t> </a:t>
            </a:r>
            <a:r>
              <a:rPr lang="en-US" sz="2200" b="1" kern="0" dirty="0" err="1">
                <a:solidFill>
                  <a:srgbClr val="C00000"/>
                </a:solidFill>
                <a:latin typeface="+mn-lt"/>
                <a:cs typeface="Arial" panose="020B0604020202020204" pitchFamily="34" charset="0"/>
                <a:sym typeface="Arial"/>
              </a:rPr>
              <a:t>quả</a:t>
            </a:r>
            <a:r>
              <a:rPr lang="en-US" sz="2200" b="1" kern="0" dirty="0">
                <a:solidFill>
                  <a:srgbClr val="C00000"/>
                </a:solidFill>
                <a:latin typeface="+mn-lt"/>
                <a:cs typeface="Arial" panose="020B0604020202020204" pitchFamily="34" charset="0"/>
                <a:sym typeface="Arial"/>
              </a:rPr>
              <a:t> </a:t>
            </a:r>
            <a:r>
              <a:rPr lang="en-US" sz="2200" b="1" kern="0" dirty="0" err="1">
                <a:solidFill>
                  <a:srgbClr val="C00000"/>
                </a:solidFill>
                <a:latin typeface="+mn-lt"/>
                <a:cs typeface="Arial" panose="020B0604020202020204" pitchFamily="34" charset="0"/>
                <a:sym typeface="Arial"/>
              </a:rPr>
              <a:t>làm</a:t>
            </a:r>
            <a:r>
              <a:rPr lang="en-US" sz="2200" b="1" kern="0" dirty="0">
                <a:solidFill>
                  <a:srgbClr val="C00000"/>
                </a:solidFill>
                <a:latin typeface="+mn-lt"/>
                <a:cs typeface="Arial" panose="020B0604020202020204" pitchFamily="34" charset="0"/>
                <a:sym typeface="Arial"/>
              </a:rPr>
              <a:t> BT</a:t>
            </a:r>
            <a:endParaRPr lang="en-US" sz="2200" kern="0" dirty="0">
              <a:solidFill>
                <a:srgbClr val="C00000"/>
              </a:solidFill>
              <a:latin typeface="+mn-lt"/>
              <a:cs typeface="Arial" panose="020B0604020202020204" pitchFamily="34" charset="0"/>
              <a:sym typeface="Arial"/>
            </a:endParaRPr>
          </a:p>
        </p:txBody>
      </p:sp>
    </p:spTree>
    <p:extLst>
      <p:ext uri="{BB962C8B-B14F-4D97-AF65-F5344CB8AC3E}">
        <p14:creationId xmlns:p14="http://schemas.microsoft.com/office/powerpoint/2010/main" val="1908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585</Words>
  <Application>Microsoft Office PowerPoint</Application>
  <PresentationFormat>Widescreen</PresentationFormat>
  <Paragraphs>46</Paragraphs>
  <Slides>16</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UTM Avo</vt:lpstr>
      <vt:lpstr>Calibri</vt:lpstr>
      <vt:lpstr>2_Office Theme</vt:lpstr>
      <vt:lpstr>Tuần 9  Ôn tập giữa kì I: Tiết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Monkey</cp:lastModifiedBy>
  <cp:revision>104</cp:revision>
  <dcterms:created xsi:type="dcterms:W3CDTF">2023-10-19T01:39:18Z</dcterms:created>
  <dcterms:modified xsi:type="dcterms:W3CDTF">2024-10-22T09:51:49Z</dcterms:modified>
</cp:coreProperties>
</file>