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2"/>
  </p:notesMasterIdLst>
  <p:sldIdLst>
    <p:sldId id="270" r:id="rId5"/>
    <p:sldId id="273" r:id="rId6"/>
    <p:sldId id="265" r:id="rId7"/>
    <p:sldId id="274" r:id="rId8"/>
    <p:sldId id="275" r:id="rId9"/>
    <p:sldId id="276" r:id="rId10"/>
    <p:sldId id="256" r:id="rId11"/>
    <p:sldId id="271" r:id="rId12"/>
    <p:sldId id="261" r:id="rId13"/>
    <p:sldId id="277" r:id="rId14"/>
    <p:sldId id="284" r:id="rId15"/>
    <p:sldId id="304" r:id="rId16"/>
    <p:sldId id="305" r:id="rId17"/>
    <p:sldId id="306" r:id="rId18"/>
    <p:sldId id="307" r:id="rId19"/>
    <p:sldId id="308" r:id="rId20"/>
    <p:sldId id="279" r:id="rId21"/>
    <p:sldId id="285" r:id="rId22"/>
    <p:sldId id="309" r:id="rId23"/>
    <p:sldId id="310" r:id="rId24"/>
    <p:sldId id="287" r:id="rId25"/>
    <p:sldId id="311" r:id="rId26"/>
    <p:sldId id="272" r:id="rId27"/>
    <p:sldId id="301" r:id="rId28"/>
    <p:sldId id="312" r:id="rId29"/>
    <p:sldId id="302" r:id="rId30"/>
    <p:sldId id="313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131C"/>
    <a:srgbClr val="FF0066"/>
    <a:srgbClr val="224035"/>
    <a:srgbClr val="B2D9F3"/>
    <a:srgbClr val="799149"/>
    <a:srgbClr val="94AF5F"/>
    <a:srgbClr val="EE6945"/>
    <a:srgbClr val="F1D276"/>
    <a:srgbClr val="007558"/>
    <a:srgbClr val="0B7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7" autoAdjust="0"/>
    <p:restoredTop sz="94622" autoAdjust="0"/>
  </p:normalViewPr>
  <p:slideViewPr>
    <p:cSldViewPr showGuides="1">
      <p:cViewPr varScale="1">
        <p:scale>
          <a:sx n="46" d="100"/>
          <a:sy n="46" d="100"/>
        </p:scale>
        <p:origin x="77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FF14D-2BC9-4E82-9998-1AAD3872E673}" type="datetimeFigureOut">
              <a:rPr lang="en-GB" smtClean="0"/>
              <a:t>27/05/2025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2BD2E-7F01-4834-A622-CBB10DF2CF2C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khi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, GV </a:t>
            </a:r>
            <a:r>
              <a:rPr lang="en-GB" baseline="0" dirty="0" err="1"/>
              <a:t>hỏi</a:t>
            </a:r>
            <a:r>
              <a:rPr lang="en-GB" baseline="0" dirty="0"/>
              <a:t> HS: </a:t>
            </a:r>
            <a:r>
              <a:rPr lang="vi-VN" dirty="0"/>
              <a:t>Các bạn trong bức ảnh đang làm gì? Nguồn năng lượng nào tạo hơi ấm cho các bạn?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mảnh</a:t>
            </a:r>
            <a:r>
              <a:rPr lang="en-GB" baseline="0" dirty="0"/>
              <a:t> </a:t>
            </a:r>
            <a:r>
              <a:rPr lang="en-GB" baseline="0" dirty="0" err="1"/>
              <a:t>ghép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trả</a:t>
            </a:r>
            <a:r>
              <a:rPr lang="en-GB" baseline="0" dirty="0"/>
              <a:t> </a:t>
            </a:r>
            <a:r>
              <a:rPr lang="en-GB" baseline="0" dirty="0" err="1"/>
              <a:t>lời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ra</a:t>
            </a:r>
            <a:r>
              <a:rPr lang="en-GB" baseline="0" dirty="0"/>
              <a:t> </a:t>
            </a:r>
            <a:r>
              <a:rPr lang="en-GB" baseline="0" dirty="0" err="1"/>
              <a:t>bức</a:t>
            </a:r>
            <a:r>
              <a:rPr lang="en-GB" baseline="0" dirty="0"/>
              <a:t> </a:t>
            </a:r>
            <a:r>
              <a:rPr lang="en-GB" baseline="0" dirty="0" err="1"/>
              <a:t>tranh</a:t>
            </a:r>
            <a:r>
              <a:rPr lang="en-GB" baseline="0" dirty="0"/>
              <a:t>.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2BD2E-7F01-4834-A622-CBB10DF2CF2C}" type="slidenum">
              <a:rPr lang="en-GB" smtClean="0"/>
              <a:t>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D276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4"/>
          <p:cNvSpPr/>
          <p:nvPr userDrawn="1"/>
        </p:nvSpPr>
        <p:spPr>
          <a:xfrm>
            <a:off x="723900" y="571500"/>
            <a:ext cx="16878300" cy="90678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6980568" y="-1775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27/5/2025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AutoShape 4"/>
          <p:cNvSpPr/>
          <p:nvPr userDrawn="1"/>
        </p:nvSpPr>
        <p:spPr>
          <a:xfrm>
            <a:off x="152400" y="114300"/>
            <a:ext cx="17983200" cy="10020300"/>
          </a:xfrm>
          <a:prstGeom prst="roundRect">
            <a:avLst>
              <a:gd name="adj" fmla="val 0"/>
            </a:avLst>
          </a:prstGeom>
          <a:solidFill>
            <a:srgbClr val="FFFFFF"/>
          </a:solidFill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6945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4"/>
          <p:cNvSpPr/>
          <p:nvPr userDrawn="1"/>
        </p:nvSpPr>
        <p:spPr>
          <a:xfrm>
            <a:off x="457200" y="1866900"/>
            <a:ext cx="17393655" cy="7537808"/>
          </a:xfrm>
          <a:prstGeom prst="roundRect">
            <a:avLst/>
          </a:prstGeom>
          <a:solidFill>
            <a:srgbClr val="FFFFFF"/>
          </a:solidFill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4.png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4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sv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svg"/><Relationship Id="rId7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svg"/><Relationship Id="rId7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8.sv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3505200" y="419100"/>
            <a:ext cx="11658600" cy="8763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596" y="410166"/>
            <a:ext cx="9047248" cy="8138865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4305300"/>
            <a:ext cx="6216509" cy="6210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66700"/>
            <a:ext cx="17373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4 và cho biết con người sử dụng năng lượng gió vào những việc gì trong cuộc sống.</a:t>
            </a:r>
            <a:endParaRPr lang="en-US" sz="4400" b="1" dirty="0">
              <a:solidFill>
                <a:srgbClr val="97131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247900"/>
            <a:ext cx="11842459" cy="76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29600" y="2476500"/>
            <a:ext cx="7086600" cy="1186762"/>
            <a:chOff x="1524000" y="5976846"/>
            <a:chExt cx="5817870" cy="1186762"/>
          </a:xfrm>
        </p:grpSpPr>
        <p:sp>
          <p:nvSpPr>
            <p:cNvPr id="11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758744" y="6235454"/>
              <a:ext cx="5322203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buồm</a:t>
              </a:r>
              <a:r>
                <a:rPr lang="en-US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-52673"/>
            <a:ext cx="5236918" cy="23532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247900"/>
            <a:ext cx="6574283" cy="3886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0" y="5372100"/>
            <a:ext cx="6248093" cy="37338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62000" y="7277100"/>
            <a:ext cx="9372600" cy="2057400"/>
            <a:chOff x="1524000" y="5976846"/>
            <a:chExt cx="5817870" cy="2057400"/>
          </a:xfrm>
        </p:grpSpPr>
        <p:sp>
          <p:nvSpPr>
            <p:cNvPr id="30" name="Rounded Rectangle 10"/>
            <p:cNvSpPr/>
            <p:nvPr/>
          </p:nvSpPr>
          <p:spPr>
            <a:xfrm>
              <a:off x="1524000" y="5976846"/>
              <a:ext cx="5817870" cy="2057400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31" name="TextBox 13"/>
            <p:cNvSpPr txBox="1"/>
            <p:nvPr/>
          </p:nvSpPr>
          <p:spPr>
            <a:xfrm>
              <a:off x="1758744" y="6235454"/>
              <a:ext cx="4873630" cy="166199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/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bỏ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lép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Rê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0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thóc</a:t>
              </a:r>
              <a:r>
                <a:rPr lang="en-US" sz="5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29600" y="2476500"/>
            <a:ext cx="9220200" cy="1186762"/>
            <a:chOff x="1524000" y="5976846"/>
            <a:chExt cx="5817870" cy="1186762"/>
          </a:xfrm>
        </p:grpSpPr>
        <p:sp>
          <p:nvSpPr>
            <p:cNvPr id="11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3"/>
            <p:cNvSpPr txBox="1"/>
            <p:nvPr/>
          </p:nvSpPr>
          <p:spPr>
            <a:xfrm>
              <a:off x="1764408" y="6053046"/>
              <a:ext cx="532220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Chạy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tua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-bin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gió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kern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6000" kern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kumimoji="0" lang="en-US" sz="19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970" y="-52673"/>
            <a:ext cx="5236918" cy="235326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495800" y="7277100"/>
            <a:ext cx="4800600" cy="1186762"/>
            <a:chOff x="1524000" y="5976846"/>
            <a:chExt cx="5817870" cy="1186762"/>
          </a:xfrm>
        </p:grpSpPr>
        <p:sp>
          <p:nvSpPr>
            <p:cNvPr id="30" name="Rounded Rectangle 10"/>
            <p:cNvSpPr/>
            <p:nvPr/>
          </p:nvSpPr>
          <p:spPr>
            <a:xfrm>
              <a:off x="1524000" y="5976846"/>
              <a:ext cx="5817870" cy="1186762"/>
            </a:xfrm>
            <a:prstGeom prst="roundRect">
              <a:avLst/>
            </a:prstGeom>
            <a:solidFill>
              <a:srgbClr val="B2D9F3"/>
            </a:solidFill>
            <a:ln w="28575">
              <a:solidFill>
                <a:srgbClr val="B2D9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13"/>
            <p:cNvSpPr txBox="1"/>
            <p:nvPr/>
          </p:nvSpPr>
          <p:spPr>
            <a:xfrm>
              <a:off x="1774231" y="6129246"/>
              <a:ext cx="5322203" cy="9233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Thả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diều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324100"/>
            <a:ext cx="6208183" cy="3733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9800" y="4076700"/>
            <a:ext cx="6477000" cy="38675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6019800" y="800100"/>
            <a:ext cx="10464800" cy="3429000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  <a:defRPr/>
            </a:pPr>
            <a:endParaRPr lang="en-GB" sz="2800" kern="0">
              <a:solidFill>
                <a:srgbClr val="E7DCD2"/>
              </a:solidFill>
              <a:latin typeface="Arial" panose="020B0604020202020204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1104900"/>
            <a:ext cx="10363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vi-VN" sz="6000" b="1" kern="0" dirty="0">
                <a:solidFill>
                  <a:srgbClr val="2D575C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Vì sao năng lượng gió có thể giúp người nông dân loại bỏ được những hạt thóc lép?</a:t>
            </a:r>
            <a:endParaRPr lang="en-GB" sz="6000" b="1" kern="0" dirty="0">
              <a:solidFill>
                <a:srgbClr val="2D575C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38500"/>
            <a:ext cx="5815152" cy="6849311"/>
          </a:xfrm>
          <a:prstGeom prst="rect">
            <a:avLst/>
          </a:prstGeom>
        </p:spPr>
      </p:pic>
      <p:sp>
        <p:nvSpPr>
          <p:cNvPr id="11" name="圆角矩形 17"/>
          <p:cNvSpPr/>
          <p:nvPr/>
        </p:nvSpPr>
        <p:spPr>
          <a:xfrm>
            <a:off x="5867400" y="5981700"/>
            <a:ext cx="11582400" cy="31054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vi-VN" sz="5400" b="1" dirty="0">
                <a:solidFill>
                  <a:srgbClr val="97131C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</a:rPr>
              <a:t>Những hạt thóc lép sẽ bị gió thổi bay ra, đó là do thóc lép có khối lượng nhẹ hơn thóc thường.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/>
          <p:cNvSpPr/>
          <p:nvPr/>
        </p:nvSpPr>
        <p:spPr>
          <a:xfrm>
            <a:off x="6019800" y="800100"/>
            <a:ext cx="10464800" cy="3429000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GB" sz="28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2200" y="1104900"/>
            <a:ext cx="1036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Nơi nào ở nước ta có thể xây dựng nhà máy phong điện (điện được sản xuất từ năng lượng gió)? Vì sao?</a:t>
            </a:r>
            <a:endParaRPr kumimoji="0" lang="en-GB" sz="48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238500"/>
            <a:ext cx="5815152" cy="6849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IỆN GIÓ EA NAM - Trungnam Group | Đầu tư bền vững - Xây dựng tương l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76300"/>
            <a:ext cx="89154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nh đồng điện gió Bạc Liêu - Thiên đường check in đẹp tựa trời Âu |  Antam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209550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iện gió duyên hải Trà Vinh có gì mà nổi tiếng? (202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95300"/>
            <a:ext cx="158496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3181615" y="819470"/>
            <a:ext cx="12640703" cy="7753029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6629400" y="8237834"/>
            <a:ext cx="11342824" cy="2130108"/>
            <a:chOff x="4419600" y="8055905"/>
            <a:chExt cx="11342824" cy="2130108"/>
          </a:xfrm>
        </p:grpSpPr>
        <p:sp>
          <p:nvSpPr>
            <p:cNvPr id="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6"/>
          <p:cNvSpPr/>
          <p:nvPr/>
        </p:nvSpPr>
        <p:spPr>
          <a:xfrm>
            <a:off x="-228600" y="4608173"/>
            <a:ext cx="6722595" cy="5600700"/>
          </a:xfrm>
          <a:custGeom>
            <a:avLst/>
            <a:gdLst/>
            <a:ahLst/>
            <a:cxnLst/>
            <a:rect l="l" t="t" r="r" b="b"/>
            <a:pathLst>
              <a:path w="7593013" h="6121866">
                <a:moveTo>
                  <a:pt x="0" y="0"/>
                </a:moveTo>
                <a:lnTo>
                  <a:pt x="7593012" y="0"/>
                </a:lnTo>
                <a:lnTo>
                  <a:pt x="7593012" y="6121866"/>
                </a:lnTo>
                <a:lnTo>
                  <a:pt x="0" y="61218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cartoon of windmills and buildings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3400" y="3962400"/>
            <a:ext cx="6324600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rcRect l="22808" t="-1" r="22808" b="-1357"/>
          <a:stretch>
            <a:fillRect/>
          </a:stretch>
        </p:blipFill>
        <p:spPr>
          <a:xfrm>
            <a:off x="5105400" y="1409700"/>
            <a:ext cx="8682352" cy="6324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57800" y="266700"/>
            <a:ext cx="7696200" cy="2216633"/>
            <a:chOff x="736179" y="-419327"/>
            <a:chExt cx="14576065" cy="957666"/>
          </a:xfrm>
        </p:grpSpPr>
        <p:sp>
          <p:nvSpPr>
            <p:cNvPr id="3" name="圆角矩形 17"/>
            <p:cNvSpPr/>
            <p:nvPr/>
          </p:nvSpPr>
          <p:spPr>
            <a:xfrm>
              <a:off x="736179" y="-391894"/>
              <a:ext cx="14576065" cy="450131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vi-VN" sz="4500" b="1" i="0" u="none" strike="noStrike" kern="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4" name="Google Shape;1412;p53"/>
            <p:cNvSpPr txBox="1"/>
            <p:nvPr/>
          </p:nvSpPr>
          <p:spPr>
            <a:xfrm>
              <a:off x="926806" y="-419327"/>
              <a:ext cx="14385436" cy="957666"/>
            </a:xfrm>
            <a:prstGeom prst="rect">
              <a:avLst/>
            </a:prstGeom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Trò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chơi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: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Xì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97131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/>
                  <a:sym typeface="Arial" panose="020B0604020202020204"/>
                </a:rPr>
                <a:t>điện</a:t>
              </a:r>
              <a:endPara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34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>
            <a:fillRect/>
          </a:stretch>
        </p:blipFill>
        <p:spPr>
          <a:xfrm>
            <a:off x="609600" y="4533900"/>
            <a:ext cx="5862243" cy="430459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324600" y="2857500"/>
            <a:ext cx="111252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GV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ngòi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diều</a:t>
            </a:r>
            <a:r>
              <a:rPr lang="en-US" sz="48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ngay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xì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r>
              <a:rPr lang="en-US" sz="4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thuộc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6800" y="647700"/>
            <a:ext cx="3738811" cy="3692075"/>
          </a:xfrm>
          <a:custGeom>
            <a:avLst/>
            <a:gdLst/>
            <a:ahLst/>
            <a:cxnLst/>
            <a:rect l="l" t="t" r="r" b="b"/>
            <a:pathLst>
              <a:path w="3738811" h="3692075">
                <a:moveTo>
                  <a:pt x="0" y="0"/>
                </a:moveTo>
                <a:lnTo>
                  <a:pt x="3738811" y="0"/>
                </a:lnTo>
                <a:lnTo>
                  <a:pt x="3738811" y="3692076"/>
                </a:lnTo>
                <a:lnTo>
                  <a:pt x="0" y="36920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72200" y="1028700"/>
            <a:ext cx="4420540" cy="3077801"/>
          </a:xfrm>
          <a:custGeom>
            <a:avLst/>
            <a:gdLst/>
            <a:ahLst/>
            <a:cxnLst/>
            <a:rect l="l" t="t" r="r" b="b"/>
            <a:pathLst>
              <a:path w="4420540" h="3077801">
                <a:moveTo>
                  <a:pt x="0" y="0"/>
                </a:moveTo>
                <a:lnTo>
                  <a:pt x="4420540" y="0"/>
                </a:lnTo>
                <a:lnTo>
                  <a:pt x="4420540" y="3077801"/>
                </a:lnTo>
                <a:lnTo>
                  <a:pt x="0" y="30778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725400" y="419100"/>
            <a:ext cx="3435546" cy="3669475"/>
          </a:xfrm>
          <a:custGeom>
            <a:avLst/>
            <a:gdLst/>
            <a:ahLst/>
            <a:cxnLst/>
            <a:rect l="l" t="t" r="r" b="b"/>
            <a:pathLst>
              <a:path w="3435546" h="3669475">
                <a:moveTo>
                  <a:pt x="0" y="0"/>
                </a:moveTo>
                <a:lnTo>
                  <a:pt x="3435547" y="0"/>
                </a:lnTo>
                <a:lnTo>
                  <a:pt x="3435547" y="3669475"/>
                </a:lnTo>
                <a:lnTo>
                  <a:pt x="0" y="36694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096000" y="5067300"/>
            <a:ext cx="4083939" cy="4114800"/>
          </a:xfrm>
          <a:custGeom>
            <a:avLst/>
            <a:gdLst/>
            <a:ahLst/>
            <a:cxnLst/>
            <a:rect l="l" t="t" r="r" b="b"/>
            <a:pathLst>
              <a:path w="4083939" h="4114800">
                <a:moveTo>
                  <a:pt x="0" y="0"/>
                </a:moveTo>
                <a:lnTo>
                  <a:pt x="4083939" y="0"/>
                </a:lnTo>
                <a:lnTo>
                  <a:pt x="40839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be" descr="https://static.cand.com.vn/Files/Image/chienthang/2021/01/12/cdfd83ae-c8cd-4bb5-8c4d-bbf5d803354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459" b="220"/>
          <a:stretch>
            <a:fillRect/>
          </a:stretch>
        </p:blipFill>
        <p:spPr bwMode="auto">
          <a:xfrm>
            <a:off x="8018301" y="1308853"/>
            <a:ext cx="8898824" cy="772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o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825" y="1028700"/>
            <a:ext cx="5949626" cy="4163172"/>
          </a:xfrm>
          <a:prstGeom prst="rect">
            <a:avLst/>
          </a:prstGeom>
        </p:spPr>
      </p:pic>
      <p:pic>
        <p:nvPicPr>
          <p:cNvPr id="4" name="so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6713" y="1124988"/>
            <a:ext cx="4714487" cy="4834792"/>
          </a:xfrm>
          <a:prstGeom prst="rect">
            <a:avLst/>
          </a:prstGeom>
        </p:spPr>
      </p:pic>
      <p:pic>
        <p:nvPicPr>
          <p:cNvPr id="5" name="so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8301" y="3783377"/>
            <a:ext cx="4488412" cy="5767330"/>
          </a:xfrm>
          <a:prstGeom prst="rect">
            <a:avLst/>
          </a:prstGeom>
        </p:spPr>
      </p:pic>
      <p:pic>
        <p:nvPicPr>
          <p:cNvPr id="6" name="so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10908" y="5142456"/>
            <a:ext cx="5778693" cy="4649244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60" y="-266700"/>
            <a:ext cx="9230144" cy="11211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05400" y="800100"/>
            <a:ext cx="11506200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dirty="0">
                <a:latin typeface="Cambria" panose="02040503050406030204" pitchFamily="18" charset="0"/>
              </a:rPr>
              <a:t>C</a:t>
            </a:r>
            <a:r>
              <a:rPr lang="vi-VN" sz="5400" dirty="0">
                <a:latin typeface="Cambria" panose="02040503050406030204" pitchFamily="18" charset="0"/>
              </a:rPr>
              <a:t>ác nhóm dựa vào những hiểu biết trong thực tế nêu lợi ích của năng lượng gió đối với con người. </a:t>
            </a:r>
            <a:endParaRPr lang="en-US" sz="5400" dirty="0">
              <a:latin typeface="Cambria" panose="02040503050406030204" pitchFamily="18" charset="0"/>
            </a:endParaRPr>
          </a:p>
        </p:txBody>
      </p:sp>
      <p:pic>
        <p:nvPicPr>
          <p:cNvPr id="3" name="Picture 2" descr="A group of kids sitting at a table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72100"/>
            <a:ext cx="6183134" cy="4219391"/>
          </a:xfrm>
          <a:prstGeom prst="rect">
            <a:avLst/>
          </a:prstGeom>
        </p:spPr>
      </p:pic>
      <p:pic>
        <p:nvPicPr>
          <p:cNvPr id="3074" name="Picture 2" descr="MỘT SỐ PHƯƠNG PHÁP TIẾP CẬN &amp; GIẢI QUYẾT VẤN Đ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000500"/>
            <a:ext cx="7591425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324100"/>
            <a:ext cx="9991460" cy="6697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234" y="214839"/>
            <a:ext cx="16110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prstClr val="black"/>
                </a:solidFill>
                <a:latin typeface="Cambria" panose="02040503050406030204" pitchFamily="18" charset="0"/>
              </a:rPr>
              <a:t>L</a:t>
            </a:r>
            <a:r>
              <a:rPr lang="vi-VN" sz="6000" b="1" dirty="0">
                <a:solidFill>
                  <a:prstClr val="black"/>
                </a:solidFill>
                <a:latin typeface="Cambria" panose="02040503050406030204" pitchFamily="18" charset="0"/>
              </a:rPr>
              <a:t>ợi ích của năng lượng gió đối với con người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2105019"/>
            <a:ext cx="15697200" cy="5170646"/>
          </a:xfrm>
          <a:prstGeom prst="rect">
            <a:avLst/>
          </a:prstGeom>
          <a:solidFill>
            <a:srgbClr val="97DAF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6600" dirty="0">
                <a:latin typeface="Cambria" panose="02040503050406030204" pitchFamily="18" charset="0"/>
              </a:rPr>
              <a:t>+ Tiết kiệm chi phí.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</a:rPr>
              <a:t>+ Giảm bớt sức lao động.</a:t>
            </a:r>
          </a:p>
          <a:p>
            <a:pPr algn="just"/>
            <a:r>
              <a:rPr lang="vi-VN" sz="6600" dirty="0">
                <a:latin typeface="Cambria" panose="02040503050406030204" pitchFamily="18" charset="0"/>
              </a:rPr>
              <a:t>+ Năng lượng gió có thể tái tạo.</a:t>
            </a:r>
          </a:p>
          <a:p>
            <a:pPr algn="just"/>
            <a:r>
              <a:rPr lang="en-US" sz="6600" dirty="0">
                <a:latin typeface="Cambria" panose="02040503050406030204" pitchFamily="18" charset="0"/>
              </a:rPr>
              <a:t>+ </a:t>
            </a:r>
            <a:r>
              <a:rPr lang="vi-VN" sz="6600" dirty="0">
                <a:latin typeface="Cambria" panose="02040503050406030204" pitchFamily="18" charset="0"/>
              </a:rPr>
              <a:t>Năng lượng gió là nguồn năng lượng xanh và không gây ô nhiễm.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193982"/>
            <a:ext cx="11658600" cy="8988118"/>
            <a:chOff x="3505200" y="193982"/>
            <a:chExt cx="11658600" cy="8988118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6482" y="193982"/>
              <a:ext cx="9065538" cy="816325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 descr="A person standing next to a wind turbine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5" name="Picture 4" descr="A wind turbines on a green hill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860" y="5524500"/>
            <a:ext cx="6689327" cy="5016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220309" y="1182793"/>
            <a:ext cx="13602009" cy="6096135"/>
            <a:chOff x="1300479" y="1028700"/>
            <a:chExt cx="16154399" cy="3979301"/>
          </a:xfrm>
        </p:grpSpPr>
        <p:sp>
          <p:nvSpPr>
            <p:cNvPr id="15" name="AutoShape 4"/>
            <p:cNvSpPr/>
            <p:nvPr/>
          </p:nvSpPr>
          <p:spPr>
            <a:xfrm>
              <a:off x="1300479" y="1028700"/>
              <a:ext cx="16154399" cy="3979301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889089" y="1326037"/>
              <a:ext cx="14964699" cy="3382331"/>
              <a:chOff x="1872288" y="379565"/>
              <a:chExt cx="14964699" cy="3382331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1872288" y="379565"/>
                <a:ext cx="14964699" cy="338233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B2D9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897517" y="813226"/>
                <a:ext cx="12926718" cy="1828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xem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video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điện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gió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lang="en-US" sz="8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8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biển</a:t>
                </a:r>
                <a:endParaRPr lang="en-GB" sz="8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oàn Cảnh Điện Gió  Năng Lượng Tái Tạo Trên Biển Việt Nam sẽ cấp điện cho cả ĐN Á  VTC Media_v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3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491241"/>
            <a:ext cx="11658600" cy="8690859"/>
            <a:chOff x="3505200" y="491241"/>
            <a:chExt cx="11658600" cy="8690859"/>
          </a:xfrm>
        </p:grpSpPr>
        <p:sp>
          <p:nvSpPr>
            <p:cNvPr id="22" name="AutoShape 4"/>
            <p:cNvSpPr/>
            <p:nvPr/>
          </p:nvSpPr>
          <p:spPr>
            <a:xfrm>
              <a:off x="3505200" y="586502"/>
              <a:ext cx="11658600" cy="8595598"/>
            </a:xfrm>
            <a:prstGeom prst="round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5144" y="491241"/>
              <a:ext cx="9108213" cy="814496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4"/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t="4707" r="-99578" b="-9942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6"/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erson standing next to a wind turbin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562099"/>
            <a:ext cx="12801600" cy="64413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086600" y="4229100"/>
            <a:ext cx="10515599" cy="4417800"/>
            <a:chOff x="7820752" y="4214842"/>
            <a:chExt cx="10287000" cy="5119658"/>
          </a:xfrm>
        </p:grpSpPr>
        <p:sp>
          <p:nvSpPr>
            <p:cNvPr id="9" name="Rounded Rectangle 8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13"/>
            <p:cNvSpPr txBox="1"/>
            <p:nvPr/>
          </p:nvSpPr>
          <p:spPr>
            <a:xfrm>
              <a:off x="8342556" y="4744678"/>
              <a:ext cx="9243392" cy="3693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6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Mặt trời cung cấp năng lượng để làm bay hơi nước biển, tạo điều kiện cho muối kết tinh lại.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096000" y="647700"/>
            <a:ext cx="11508374" cy="3015912"/>
            <a:chOff x="4762488" y="308129"/>
            <a:chExt cx="10052602" cy="3015912"/>
          </a:xfrm>
        </p:grpSpPr>
        <p:sp>
          <p:nvSpPr>
            <p:cNvPr id="14" name="Rounded Rectangular Callout 13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3"/>
            <p:cNvSpPr txBox="1"/>
            <p:nvPr/>
          </p:nvSpPr>
          <p:spPr>
            <a:xfrm>
              <a:off x="7220332" y="431090"/>
              <a:ext cx="7459737" cy="27699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Mặt trời có vai trò như thế nào trong việc sản xuất muối biển?</a:t>
              </a:r>
            </a:p>
          </p:txBody>
        </p:sp>
      </p:grp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724" y="1257301"/>
            <a:ext cx="2307513" cy="1751650"/>
          </a:xfrm>
          <a:prstGeom prst="rect">
            <a:avLst/>
          </a:prstGeom>
        </p:spPr>
      </p:pic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391400" y="5143500"/>
            <a:ext cx="10515600" cy="3845719"/>
            <a:chOff x="6232967" y="3264988"/>
            <a:chExt cx="9487037" cy="6456829"/>
          </a:xfrm>
        </p:grpSpPr>
        <p:sp>
          <p:nvSpPr>
            <p:cNvPr id="17" name="Rounded Rectangle 16"/>
            <p:cNvSpPr/>
            <p:nvPr/>
          </p:nvSpPr>
          <p:spPr>
            <a:xfrm>
              <a:off x="6232967" y="3264988"/>
              <a:ext cx="9487037" cy="631290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6782940" y="3520862"/>
              <a:ext cx="8662077" cy="62009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Ánh sáng mặt trời cung cấp nhiệt lượng để làm khô thóc nhanh chóng, giúp bảo quản thóc tốt hơn.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86400" y="1319397"/>
            <a:ext cx="12115799" cy="2757303"/>
            <a:chOff x="4373983" y="308129"/>
            <a:chExt cx="11244902" cy="2757303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373983" y="308129"/>
              <a:ext cx="11244902" cy="2757303"/>
            </a:xfrm>
            <a:prstGeom prst="wedgeRoundRectCallout">
              <a:avLst>
                <a:gd name="adj1" fmla="val -62307"/>
                <a:gd name="adj2" fmla="val 39395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37851" y="745606"/>
              <a:ext cx="9031813" cy="21139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khi trời nắng nóng, thóc sẽ khô nhanh hơn?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4182" y="1759115"/>
            <a:ext cx="1696465" cy="18466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139354" y="4247808"/>
            <a:ext cx="10287000" cy="5119658"/>
            <a:chOff x="7820752" y="4214842"/>
            <a:chExt cx="10287000" cy="5119658"/>
          </a:xfrm>
        </p:grpSpPr>
        <p:sp>
          <p:nvSpPr>
            <p:cNvPr id="17" name="Rounded Rectangle 16"/>
            <p:cNvSpPr/>
            <p:nvPr/>
          </p:nvSpPr>
          <p:spPr>
            <a:xfrm>
              <a:off x="7820752" y="4214842"/>
              <a:ext cx="10287000" cy="511965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3"/>
            <p:cNvSpPr txBox="1"/>
            <p:nvPr/>
          </p:nvSpPr>
          <p:spPr>
            <a:xfrm>
              <a:off x="8225198" y="4424734"/>
              <a:ext cx="9377002" cy="46166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dirty="0">
                  <a:solidFill>
                    <a:srgbClr val="805A3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Sấy chuối bằng năng lượng mặt trời: Tiết kiệm chi phí; không tốn chi phí cho nhiên liệu như than, củi, ga,...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19800" y="723900"/>
            <a:ext cx="11406554" cy="3015912"/>
            <a:chOff x="4762488" y="308129"/>
            <a:chExt cx="10052602" cy="3015912"/>
          </a:xfrm>
        </p:grpSpPr>
        <p:sp>
          <p:nvSpPr>
            <p:cNvPr id="22" name="Rounded Rectangular Callout 21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6374210" y="536729"/>
              <a:ext cx="7785485" cy="2577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 sao nói sấy chuối bằng năng lượng mặt trời tiết kiệm chi phí và bảo vệ môi trường?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10200" y="1333500"/>
            <a:ext cx="2327555" cy="2162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D2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6"/>
          <p:cNvSpPr/>
          <p:nvPr/>
        </p:nvSpPr>
        <p:spPr>
          <a:xfrm rot="4568715">
            <a:off x="-390312" y="-38398"/>
            <a:ext cx="2887472" cy="3315469"/>
          </a:xfrm>
          <a:custGeom>
            <a:avLst/>
            <a:gdLst/>
            <a:ahLst/>
            <a:cxnLst/>
            <a:rect l="l" t="t" r="r" b="b"/>
            <a:pathLst>
              <a:path w="2887472" h="3315469">
                <a:moveTo>
                  <a:pt x="0" y="0"/>
                </a:moveTo>
                <a:lnTo>
                  <a:pt x="2887472" y="0"/>
                </a:lnTo>
                <a:lnTo>
                  <a:pt x="2887472" y="3315469"/>
                </a:lnTo>
                <a:lnTo>
                  <a:pt x="0" y="3315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/>
          <p:cNvSpPr/>
          <p:nvPr/>
        </p:nvSpPr>
        <p:spPr>
          <a:xfrm>
            <a:off x="1219826" y="3029324"/>
            <a:ext cx="4685168" cy="7065611"/>
          </a:xfrm>
          <a:custGeom>
            <a:avLst/>
            <a:gdLst/>
            <a:ahLst/>
            <a:cxnLst/>
            <a:rect l="l" t="t" r="r" b="b"/>
            <a:pathLst>
              <a:path w="2339513" h="3477655">
                <a:moveTo>
                  <a:pt x="0" y="0"/>
                </a:moveTo>
                <a:lnTo>
                  <a:pt x="2339513" y="0"/>
                </a:lnTo>
                <a:lnTo>
                  <a:pt x="2339513" y="3477655"/>
                </a:lnTo>
                <a:lnTo>
                  <a:pt x="0" y="34776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12"/>
          <p:cNvSpPr/>
          <p:nvPr/>
        </p:nvSpPr>
        <p:spPr>
          <a:xfrm>
            <a:off x="3718459" y="7476048"/>
            <a:ext cx="2873956" cy="2629670"/>
          </a:xfrm>
          <a:custGeom>
            <a:avLst/>
            <a:gdLst/>
            <a:ahLst/>
            <a:cxnLst/>
            <a:rect l="l" t="t" r="r" b="b"/>
            <a:pathLst>
              <a:path w="2873956" h="2629670">
                <a:moveTo>
                  <a:pt x="0" y="0"/>
                </a:moveTo>
                <a:lnTo>
                  <a:pt x="2873956" y="0"/>
                </a:lnTo>
                <a:lnTo>
                  <a:pt x="2873956" y="2629669"/>
                </a:lnTo>
                <a:lnTo>
                  <a:pt x="0" y="2629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7683402" y="4437883"/>
            <a:ext cx="9771478" cy="3753617"/>
            <a:chOff x="8436358" y="4352067"/>
            <a:chExt cx="11056702" cy="4523307"/>
          </a:xfrm>
        </p:grpSpPr>
        <p:sp>
          <p:nvSpPr>
            <p:cNvPr id="17" name="Rounded Rectangle 16"/>
            <p:cNvSpPr/>
            <p:nvPr/>
          </p:nvSpPr>
          <p:spPr>
            <a:xfrm>
              <a:off x="8436358" y="4352067"/>
              <a:ext cx="11056702" cy="452330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5D672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3"/>
            <p:cNvSpPr txBox="1"/>
            <p:nvPr/>
          </p:nvSpPr>
          <p:spPr>
            <a:xfrm>
              <a:off x="9054396" y="4776894"/>
              <a:ext cx="9829358" cy="35605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just"/>
              <a:r>
                <a:rPr lang="vi-VN" sz="4800" dirty="0">
                  <a:solidFill>
                    <a:srgbClr val="97131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Glacial Indifference"/>
                  <a:sym typeface="Glacial Indifference"/>
                </a:rPr>
                <a:t>Ánh sáng mặt trời là nguồn năng lượng vô tận, không bao giờ cạn kiệt, giúp đảm bảo nguồn cung cấp điện lâu dài.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97131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Glacial Indifference"/>
                <a:sym typeface="Glacial Indifference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867400" y="800100"/>
            <a:ext cx="11558954" cy="3015912"/>
            <a:chOff x="4762488" y="308129"/>
            <a:chExt cx="10052602" cy="3015912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4762488" y="308129"/>
              <a:ext cx="10052602" cy="3015912"/>
            </a:xfrm>
            <a:prstGeom prst="wedgeRoundRectCallout">
              <a:avLst>
                <a:gd name="adj1" fmla="val -67171"/>
                <a:gd name="adj2" fmla="val 27604"/>
                <a:gd name="adj3" fmla="val 16667"/>
              </a:avLst>
            </a:prstGeom>
            <a:solidFill>
              <a:schemeClr val="bg1"/>
            </a:solidFill>
            <a:ln w="41275">
              <a:solidFill>
                <a:srgbClr val="5D67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13"/>
            <p:cNvSpPr txBox="1"/>
            <p:nvPr/>
          </p:nvSpPr>
          <p:spPr>
            <a:xfrm>
              <a:off x="6684309" y="460529"/>
              <a:ext cx="7605487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 dụng năng lượng điện được tạo ra từ năng lượng mặt trời có ưu điểm gì so với năng lượng điện do nhà máy điện sản xuất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Picture 2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0" y="1257300"/>
            <a:ext cx="1588585" cy="23575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" y="-114300"/>
            <a:ext cx="1706535" cy="1706535"/>
          </a:xfrm>
          <a:prstGeom prst="rect">
            <a:avLst/>
          </a:prstGeom>
        </p:spPr>
      </p:pic>
      <p:sp>
        <p:nvSpPr>
          <p:cNvPr id="20" name="Freeform 4"/>
          <p:cNvSpPr/>
          <p:nvPr/>
        </p:nvSpPr>
        <p:spPr>
          <a:xfrm rot="5400000">
            <a:off x="16126970" y="281819"/>
            <a:ext cx="2103966" cy="1983086"/>
          </a:xfrm>
          <a:custGeom>
            <a:avLst/>
            <a:gdLst/>
            <a:ahLst/>
            <a:cxnLst/>
            <a:rect l="l" t="t" r="r" b="b"/>
            <a:pathLst>
              <a:path w="2680847" h="2670794">
                <a:moveTo>
                  <a:pt x="0" y="0"/>
                </a:moveTo>
                <a:lnTo>
                  <a:pt x="2680847" y="0"/>
                </a:lnTo>
                <a:lnTo>
                  <a:pt x="2680847" y="2670794"/>
                </a:lnTo>
                <a:lnTo>
                  <a:pt x="0" y="2670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4707" r="-99578" b="-99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Rounded Rectangle 16"/>
          <p:cNvSpPr/>
          <p:nvPr/>
        </p:nvSpPr>
        <p:spPr>
          <a:xfrm>
            <a:off x="2133600" y="1257300"/>
            <a:ext cx="14554200" cy="76962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D672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person standing next to a wind turbin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3740574"/>
            <a:ext cx="6781800" cy="6775025"/>
          </a:xfrm>
          <a:prstGeom prst="rect">
            <a:avLst/>
          </a:prstGeom>
        </p:spPr>
      </p:pic>
      <p:pic>
        <p:nvPicPr>
          <p:cNvPr id="16" name="Picture 15" descr="A wind turbines on a green hill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5143500"/>
            <a:ext cx="7197388" cy="53973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200" y="723900"/>
            <a:ext cx="6687892" cy="2956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600" y="3238500"/>
            <a:ext cx="13747672" cy="34384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8600" y="6362700"/>
            <a:ext cx="4054191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B5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4"/>
          <p:cNvSpPr/>
          <p:nvPr/>
        </p:nvSpPr>
        <p:spPr>
          <a:xfrm>
            <a:off x="3505200" y="419100"/>
            <a:ext cx="11658600" cy="8763000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3663088" y="8184832"/>
            <a:ext cx="11342824" cy="2130108"/>
            <a:chOff x="4419600" y="8055905"/>
            <a:chExt cx="11342824" cy="2130108"/>
          </a:xfrm>
        </p:grpSpPr>
        <p:sp>
          <p:nvSpPr>
            <p:cNvPr id="28" name="Freeform 13"/>
            <p:cNvSpPr/>
            <p:nvPr/>
          </p:nvSpPr>
          <p:spPr>
            <a:xfrm>
              <a:off x="4419600" y="8154352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3"/>
            <p:cNvSpPr/>
            <p:nvPr/>
          </p:nvSpPr>
          <p:spPr>
            <a:xfrm>
              <a:off x="7941106" y="8055905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3"/>
            <p:cNvSpPr/>
            <p:nvPr/>
          </p:nvSpPr>
          <p:spPr>
            <a:xfrm>
              <a:off x="11462612" y="8064839"/>
              <a:ext cx="4299812" cy="2031661"/>
            </a:xfrm>
            <a:custGeom>
              <a:avLst/>
              <a:gdLst/>
              <a:ahLst/>
              <a:cxnLst/>
              <a:rect l="l" t="t" r="r" b="b"/>
              <a:pathLst>
                <a:path w="4299812" h="2031661">
                  <a:moveTo>
                    <a:pt x="0" y="0"/>
                  </a:moveTo>
                  <a:lnTo>
                    <a:pt x="4299812" y="0"/>
                  </a:lnTo>
                  <a:lnTo>
                    <a:pt x="4299812" y="2031661"/>
                  </a:lnTo>
                  <a:lnTo>
                    <a:pt x="0" y="2031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876" y="457200"/>
            <a:ext cx="9047248" cy="8144962"/>
          </a:xfrm>
          <a:prstGeom prst="rect">
            <a:avLst/>
          </a:prstGeom>
        </p:spPr>
      </p:pic>
      <p:pic>
        <p:nvPicPr>
          <p:cNvPr id="3" name="Picture 2" descr="A person standing next to a wind turbine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99" y="4305300"/>
            <a:ext cx="6216509" cy="62102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69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4"/>
          <p:cNvSpPr/>
          <p:nvPr/>
        </p:nvSpPr>
        <p:spPr>
          <a:xfrm>
            <a:off x="1300479" y="1028700"/>
            <a:ext cx="16154399" cy="6010204"/>
          </a:xfrm>
          <a:prstGeom prst="round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cartoon of windmills and building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10287000"/>
          </a:xfrm>
          <a:prstGeom prst="rect">
            <a:avLst/>
          </a:prstGeom>
        </p:spPr>
      </p:pic>
      <p:pic>
        <p:nvPicPr>
          <p:cNvPr id="6" name="Picture 5" descr="A cartoon of windmills and buildings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43200" y="1866900"/>
            <a:ext cx="13792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latin typeface="Cambria" panose="02040503050406030204" pitchFamily="18" charset="0"/>
                <a:ea typeface="Cambria" panose="02040503050406030204" pitchFamily="18" charset="0"/>
              </a:rPr>
              <a:t>2. Sử dụng năng lượng gió</a:t>
            </a:r>
            <a:endParaRPr lang="en-US" sz="8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508</Words>
  <Application>Microsoft Office PowerPoint</Application>
  <PresentationFormat>Custom</PresentationFormat>
  <Paragraphs>29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#9Slide06 SVNDope Script</vt:lpstr>
      <vt:lpstr>Arial</vt:lpstr>
      <vt:lpstr>Calibri</vt:lpstr>
      <vt:lpstr>Cambria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T10_KH</dc:title>
  <dc:creator>thao</dc:creator>
  <cp:lastModifiedBy>Admin</cp:lastModifiedBy>
  <cp:revision>83</cp:revision>
  <dcterms:created xsi:type="dcterms:W3CDTF">2006-08-16T00:00:00Z</dcterms:created>
  <dcterms:modified xsi:type="dcterms:W3CDTF">2025-05-27T01:51:31Z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34864A308DA240A8A320A4EF873EABD9_12</vt:lpwstr>
  </property>
  <property fmtid="{D5CDD505-2E9C-101B-9397-08002B2CF9AE}" pid="3" name="KSOProductBuildVer">
    <vt:lpwstr>1033-12.2.0.18283</vt:lpwstr>
  </property>
</Properties>
</file>