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4453" r:id="rId2"/>
    <p:sldId id="4419" r:id="rId3"/>
    <p:sldId id="4417" r:id="rId4"/>
    <p:sldId id="4429" r:id="rId5"/>
    <p:sldId id="4428" r:id="rId6"/>
    <p:sldId id="4430" r:id="rId7"/>
    <p:sldId id="4431" r:id="rId8"/>
    <p:sldId id="4418" r:id="rId9"/>
    <p:sldId id="349" r:id="rId10"/>
    <p:sldId id="352" r:id="rId11"/>
    <p:sldId id="35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AC5EE-6DED-45F6-AF29-61231D6DA61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BA7C48-0ADE-4049-B6A4-C282B3066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99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679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314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4200E32B-C98D-445D-8DDB-64C3DEBCD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F03BC052-EFE8-43CD-B322-AF4567546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187BC0F8-59AE-41F2-8D20-3E6A6623C529}"/>
              </a:ext>
            </a:extLst>
          </p:cNvPr>
          <p:cNvSpPr/>
          <p:nvPr/>
        </p:nvSpPr>
        <p:spPr>
          <a:xfrm>
            <a:off x="435429" y="370114"/>
            <a:ext cx="11321142" cy="6117772"/>
          </a:xfrm>
          <a:custGeom>
            <a:avLst/>
            <a:gdLst>
              <a:gd name="connsiteX0" fmla="*/ 0 w 11321142"/>
              <a:gd name="connsiteY0" fmla="*/ 0 h 6117772"/>
              <a:gd name="connsiteX1" fmla="*/ 0 w 11321142"/>
              <a:gd name="connsiteY1" fmla="*/ 0 h 6117772"/>
              <a:gd name="connsiteX2" fmla="*/ 11321142 w 11321142"/>
              <a:gd name="connsiteY2" fmla="*/ 0 h 6117772"/>
              <a:gd name="connsiteX3" fmla="*/ 11321142 w 11321142"/>
              <a:gd name="connsiteY3" fmla="*/ 0 h 6117772"/>
              <a:gd name="connsiteX4" fmla="*/ 11321142 w 11321142"/>
              <a:gd name="connsiteY4" fmla="*/ 6117772 h 6117772"/>
              <a:gd name="connsiteX5" fmla="*/ 11321142 w 11321142"/>
              <a:gd name="connsiteY5" fmla="*/ 6117772 h 6117772"/>
              <a:gd name="connsiteX6" fmla="*/ 0 w 11321142"/>
              <a:gd name="connsiteY6" fmla="*/ 6117772 h 6117772"/>
              <a:gd name="connsiteX7" fmla="*/ 0 w 11321142"/>
              <a:gd name="connsiteY7" fmla="*/ 6117772 h 6117772"/>
              <a:gd name="connsiteX8" fmla="*/ 0 w 11321142"/>
              <a:gd name="connsiteY8" fmla="*/ 0 h 611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1142" h="6117772" fill="none" extrusionOk="0">
                <a:moveTo>
                  <a:pt x="0" y="0"/>
                </a:moveTo>
                <a:lnTo>
                  <a:pt x="0" y="0"/>
                </a:lnTo>
                <a:cubicBezTo>
                  <a:pt x="2216514" y="-126796"/>
                  <a:pt x="5915482" y="-73671"/>
                  <a:pt x="11321142" y="0"/>
                </a:cubicBezTo>
                <a:lnTo>
                  <a:pt x="11321142" y="0"/>
                </a:lnTo>
                <a:cubicBezTo>
                  <a:pt x="11447114" y="636508"/>
                  <a:pt x="11184798" y="3634682"/>
                  <a:pt x="11321142" y="6117772"/>
                </a:cubicBezTo>
                <a:lnTo>
                  <a:pt x="11321142" y="6117772"/>
                </a:lnTo>
                <a:cubicBezTo>
                  <a:pt x="7831853" y="6092813"/>
                  <a:pt x="3852703" y="6190885"/>
                  <a:pt x="0" y="6117772"/>
                </a:cubicBezTo>
                <a:lnTo>
                  <a:pt x="0" y="6117772"/>
                </a:lnTo>
                <a:cubicBezTo>
                  <a:pt x="4539" y="3374267"/>
                  <a:pt x="65979" y="929325"/>
                  <a:pt x="0" y="0"/>
                </a:cubicBezTo>
                <a:close/>
              </a:path>
              <a:path w="11321142" h="6117772" stroke="0" extrusionOk="0">
                <a:moveTo>
                  <a:pt x="0" y="0"/>
                </a:moveTo>
                <a:lnTo>
                  <a:pt x="0" y="0"/>
                </a:lnTo>
                <a:cubicBezTo>
                  <a:pt x="2045449" y="-159798"/>
                  <a:pt x="8682316" y="169519"/>
                  <a:pt x="11321142" y="0"/>
                </a:cubicBezTo>
                <a:lnTo>
                  <a:pt x="11321142" y="0"/>
                </a:lnTo>
                <a:cubicBezTo>
                  <a:pt x="11372939" y="2164741"/>
                  <a:pt x="11316300" y="4511909"/>
                  <a:pt x="11321142" y="6117772"/>
                </a:cubicBezTo>
                <a:lnTo>
                  <a:pt x="11321142" y="6117772"/>
                </a:lnTo>
                <a:cubicBezTo>
                  <a:pt x="6335346" y="6146268"/>
                  <a:pt x="4573023" y="6222196"/>
                  <a:pt x="0" y="6117772"/>
                </a:cubicBezTo>
                <a:lnTo>
                  <a:pt x="0" y="6117772"/>
                </a:lnTo>
                <a:cubicBezTo>
                  <a:pt x="-163603" y="3075327"/>
                  <a:pt x="76112" y="1260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703110851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游戏机, 花, 房间&#10;&#10;描述已自动生成">
            <a:extLst>
              <a:ext uri="{FF2B5EF4-FFF2-40B4-BE49-F238E27FC236}">
                <a16:creationId xmlns:a16="http://schemas.microsoft.com/office/drawing/2014/main" id="{8198885A-13F3-4790-94BA-7352ED42B6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 b="20770"/>
          <a:stretch/>
        </p:blipFill>
        <p:spPr>
          <a:xfrm>
            <a:off x="0" y="3547383"/>
            <a:ext cx="12192000" cy="3310617"/>
          </a:xfrm>
          <a:custGeom>
            <a:avLst/>
            <a:gdLst>
              <a:gd name="connsiteX0" fmla="*/ 0 w 12192000"/>
              <a:gd name="connsiteY0" fmla="*/ 0 h 3853542"/>
              <a:gd name="connsiteX1" fmla="*/ 12192000 w 12192000"/>
              <a:gd name="connsiteY1" fmla="*/ 0 h 3853542"/>
              <a:gd name="connsiteX2" fmla="*/ 12192000 w 12192000"/>
              <a:gd name="connsiteY2" fmla="*/ 3853542 h 3853542"/>
              <a:gd name="connsiteX3" fmla="*/ 0 w 12192000"/>
              <a:gd name="connsiteY3" fmla="*/ 3853542 h 385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853542">
                <a:moveTo>
                  <a:pt x="0" y="0"/>
                </a:moveTo>
                <a:lnTo>
                  <a:pt x="12192000" y="0"/>
                </a:lnTo>
                <a:lnTo>
                  <a:pt x="12192000" y="3853542"/>
                </a:lnTo>
                <a:lnTo>
                  <a:pt x="0" y="3853542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4196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36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Medium" panose="020B0600000000000000" pitchFamily="34" charset="-122"/>
          <a:ea typeface="思源黑体 Medium" panose="020B06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图片 37" descr="图标&#10;&#10;中度可信度描述已自动生成">
            <a:extLst>
              <a:ext uri="{FF2B5EF4-FFF2-40B4-BE49-F238E27FC236}">
                <a16:creationId xmlns:a16="http://schemas.microsoft.com/office/drawing/2014/main" id="{F918E77F-BDD7-4782-AEC0-978D79C47F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90" y="468083"/>
            <a:ext cx="2481950" cy="248195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4" y="77252"/>
            <a:ext cx="12192000" cy="6858000"/>
          </a:xfrm>
          <a:prstGeom prst="rect">
            <a:avLst/>
          </a:prstGeom>
        </p:spPr>
      </p:pic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EECA3A6-CA23-E5BC-FEC2-EC3889031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1061" y="1163903"/>
            <a:ext cx="3843661" cy="4305386"/>
          </a:xfrm>
          <a:prstGeom prst="rect">
            <a:avLst/>
          </a:prstGeom>
        </p:spPr>
      </p:pic>
      <p:pic>
        <p:nvPicPr>
          <p:cNvPr id="32" name="图片 31" descr="图片包含 游戏机, 花, 房间&#10;&#10;描述已自动生成">
            <a:extLst>
              <a:ext uri="{FF2B5EF4-FFF2-40B4-BE49-F238E27FC236}">
                <a16:creationId xmlns:a16="http://schemas.microsoft.com/office/drawing/2014/main" id="{CFA79CF9-5560-4DE9-A2D8-778632054A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27145" y="2157476"/>
            <a:ext cx="12192000" cy="4855028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D19486-DF23-B76D-F6ED-89330A6D0B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9641" y="1161091"/>
            <a:ext cx="6992718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35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图片 37" descr="图标&#10;&#10;中度可信度描述已自动生成">
            <a:extLst>
              <a:ext uri="{FF2B5EF4-FFF2-40B4-BE49-F238E27FC236}">
                <a16:creationId xmlns:a16="http://schemas.microsoft.com/office/drawing/2014/main" id="{F918E77F-BDD7-4782-AEC0-978D79C47F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90" y="468083"/>
            <a:ext cx="2481950" cy="248195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4" y="77252"/>
            <a:ext cx="12192000" cy="6858000"/>
          </a:xfrm>
          <a:prstGeom prst="rect">
            <a:avLst/>
          </a:prstGeom>
        </p:spPr>
      </p:pic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EECA3A6-CA23-E5BC-FEC2-EC3889031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1061" y="1163903"/>
            <a:ext cx="3843661" cy="4305386"/>
          </a:xfrm>
          <a:prstGeom prst="rect">
            <a:avLst/>
          </a:prstGeom>
        </p:spPr>
      </p:pic>
      <p:pic>
        <p:nvPicPr>
          <p:cNvPr id="32" name="图片 31" descr="图片包含 游戏机, 花, 房间&#10;&#10;描述已自动生成">
            <a:extLst>
              <a:ext uri="{FF2B5EF4-FFF2-40B4-BE49-F238E27FC236}">
                <a16:creationId xmlns:a16="http://schemas.microsoft.com/office/drawing/2014/main" id="{CFA79CF9-5560-4DE9-A2D8-778632054A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27145" y="2157476"/>
            <a:ext cx="12192000" cy="4855028"/>
          </a:xfrm>
          <a:prstGeom prst="rect">
            <a:avLst/>
          </a:prstGeom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678ED45-E17F-8D88-B42B-90624972231F}"/>
              </a:ext>
            </a:extLst>
          </p:cNvPr>
          <p:cNvSpPr/>
          <p:nvPr/>
        </p:nvSpPr>
        <p:spPr>
          <a:xfrm>
            <a:off x="1818167" y="2094614"/>
            <a:ext cx="7176977" cy="255181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F2DDF7-A1D0-ECE7-5CD1-51B21F5330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7856" y="2390956"/>
            <a:ext cx="648670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42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051E4B-9D39-B78B-E33A-5FEF0B6C7B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11" b="91751" l="9994" r="89942">
                        <a14:foregroundMark x1="46831" y1="8411" x2="45181" y2="12212"/>
                        <a14:foregroundMark x1="52167" y1="91751" x2="51391" y2="8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689" y="2819429"/>
            <a:ext cx="5048456" cy="4038571"/>
          </a:xfrm>
          <a:prstGeom prst="rect">
            <a:avLst/>
          </a:prstGeom>
        </p:spPr>
      </p:pic>
      <p:sp>
        <p:nvSpPr>
          <p:cNvPr id="5" name="Hình chữ nhật: Góc Tròn 1">
            <a:extLst>
              <a:ext uri="{FF2B5EF4-FFF2-40B4-BE49-F238E27FC236}">
                <a16:creationId xmlns:a16="http://schemas.microsoft.com/office/drawing/2014/main" id="{94C01344-4F96-AC34-76DA-421E6A21B9C0}"/>
              </a:ext>
            </a:extLst>
          </p:cNvPr>
          <p:cNvSpPr/>
          <p:nvPr/>
        </p:nvSpPr>
        <p:spPr>
          <a:xfrm>
            <a:off x="2796363" y="1020726"/>
            <a:ext cx="9016409" cy="5029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500"/>
              </a:spcAft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ề nhà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spcAft>
                <a:spcPts val="50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Chia sẻ với người thân suy nghĩ của em về nhân vật chim sẻ hoặc nhân vật chim chích trong câu chuyện Bài học quý</a:t>
            </a:r>
          </a:p>
          <a:p>
            <a:pPr lvl="0" algn="just">
              <a:spcAft>
                <a:spcPts val="50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Tìm đọc bài thơ về tình yêu thương giữa con người với con người hoặc giữa con người với con vật.</a:t>
            </a:r>
          </a:p>
        </p:txBody>
      </p:sp>
    </p:spTree>
    <p:extLst>
      <p:ext uri="{BB962C8B-B14F-4D97-AF65-F5344CB8AC3E}">
        <p14:creationId xmlns:p14="http://schemas.microsoft.com/office/powerpoint/2010/main" val="19961793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054606-D7A1-68C5-72B7-5DC275564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745" y="64656"/>
            <a:ext cx="5320145" cy="35652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25EF87-A02B-D417-576C-78BF2D75C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381" y="32327"/>
            <a:ext cx="5310910" cy="3565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D4B268-2C9B-ABAA-9C24-624C7B916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45" y="3597564"/>
            <a:ext cx="5421745" cy="32142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D04138-00F0-D304-B85F-155791D3C5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381" y="3662219"/>
            <a:ext cx="5310910" cy="314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8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nề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67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2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h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365" y="1597891"/>
            <a:ext cx="4063999" cy="47290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6AAF17-AA77-78D2-5B96-0A6A37DE99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9" r="49015" b="48013"/>
          <a:stretch/>
        </p:blipFill>
        <p:spPr>
          <a:xfrm>
            <a:off x="4357463" y="157018"/>
            <a:ext cx="7834537" cy="556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2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h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655" y="2392219"/>
            <a:ext cx="3934691" cy="4387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6AAF17-AA77-78D2-5B96-0A6A37DE99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833" t="538" r="454" b="51246"/>
          <a:stretch/>
        </p:blipFill>
        <p:spPr>
          <a:xfrm>
            <a:off x="4110182" y="36945"/>
            <a:ext cx="8026400" cy="527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5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h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36461"/>
            <a:ext cx="3953164" cy="4593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6AAF17-AA77-78D2-5B96-0A6A37DE99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04" t="51043" r="49545" b="202"/>
          <a:stretch/>
        </p:blipFill>
        <p:spPr>
          <a:xfrm>
            <a:off x="3953164" y="0"/>
            <a:ext cx="8102997" cy="516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h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102" y="1765589"/>
            <a:ext cx="4575175" cy="4575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6AAF17-AA77-78D2-5B96-0A6A37DE99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909" t="49965" r="226" b="1683"/>
          <a:stretch/>
        </p:blipFill>
        <p:spPr>
          <a:xfrm>
            <a:off x="4698277" y="0"/>
            <a:ext cx="7406885" cy="549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0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2181" y="794327"/>
            <a:ext cx="9881680" cy="41477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 chí kể chuyện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 đúng nội dung, trình tự câu chuyện.</a:t>
            </a:r>
          </a:p>
          <a:p>
            <a:pPr>
              <a:lnSpc>
                <a:spcPct val="150000"/>
              </a:lnSpc>
            </a:pP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Kể to, rõ ràng, đầy đủ chi tiết.</a:t>
            </a:r>
          </a:p>
          <a:p>
            <a:pPr>
              <a:lnSpc>
                <a:spcPct val="150000"/>
              </a:lnSpc>
            </a:pP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Kể diễn cảm </a:t>
            </a:r>
          </a:p>
          <a:p>
            <a:pPr>
              <a:lnSpc>
                <a:spcPct val="150000"/>
              </a:lnSpc>
            </a:pP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Cách kể : Hay, hấp dẫn, phối hợp điệu bộ, cử chỉ. </a:t>
            </a:r>
          </a:p>
        </p:txBody>
      </p:sp>
    </p:spTree>
    <p:extLst>
      <p:ext uri="{BB962C8B-B14F-4D97-AF65-F5344CB8AC3E}">
        <p14:creationId xmlns:p14="http://schemas.microsoft.com/office/powerpoint/2010/main" val="222174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F327CB-4188-9CD6-01E8-13E9499F1488}"/>
              </a:ext>
            </a:extLst>
          </p:cNvPr>
          <p:cNvSpPr txBox="1"/>
          <p:nvPr/>
        </p:nvSpPr>
        <p:spPr>
          <a:xfrm>
            <a:off x="3149497" y="2304447"/>
            <a:ext cx="9005506" cy="175031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just" defTabSz="457200"/>
            <a:r>
              <a:rPr lang="vi-VN" sz="5400" b="1" dirty="0" smtClean="0">
                <a:solidFill>
                  <a:srgbClr val="FF339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Thảo luận nhóm đôi tóm tắt nội dung câu chuyện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0912 (1)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498" y="868270"/>
            <a:ext cx="3186494" cy="318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315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115</Words>
  <Application>Microsoft Office PowerPoint</Application>
  <PresentationFormat>Widescreen</PresentationFormat>
  <Paragraphs>9</Paragraphs>
  <Slides>11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Cambria</vt:lpstr>
      <vt:lpstr>Times New Roman</vt:lpstr>
      <vt:lpstr>思源黑体</vt:lpstr>
      <vt:lpstr>思源黑体 CN Medium</vt:lpstr>
      <vt:lpstr>思源黑体 Medium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asus</cp:lastModifiedBy>
  <cp:revision>55</cp:revision>
  <dcterms:created xsi:type="dcterms:W3CDTF">2023-12-07T06:07:22Z</dcterms:created>
  <dcterms:modified xsi:type="dcterms:W3CDTF">2025-10-01T14:14:37Z</dcterms:modified>
</cp:coreProperties>
</file>