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9"/>
  </p:notesMasterIdLst>
  <p:sldIdLst>
    <p:sldId id="259" r:id="rId3"/>
    <p:sldId id="4400" r:id="rId4"/>
    <p:sldId id="4411" r:id="rId5"/>
    <p:sldId id="4403" r:id="rId6"/>
    <p:sldId id="4389" r:id="rId7"/>
    <p:sldId id="261" r:id="rId8"/>
    <p:sldId id="4390" r:id="rId9"/>
    <p:sldId id="4391" r:id="rId10"/>
    <p:sldId id="4404" r:id="rId11"/>
    <p:sldId id="4405" r:id="rId12"/>
    <p:sldId id="4406" r:id="rId13"/>
    <p:sldId id="4407" r:id="rId14"/>
    <p:sldId id="4408" r:id="rId15"/>
    <p:sldId id="302" r:id="rId16"/>
    <p:sldId id="4396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768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CB231-9752-4306-89E6-85F9C83D2C3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8D6FD-882E-45BF-A5B9-112F1469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7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50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475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50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8D6FD-882E-45BF-A5B9-112F14699F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33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r>
              <a:rPr lang="en-US" dirty="0"/>
              <a:t>.</a:t>
            </a:r>
          </a:p>
          <a:p>
            <a:r>
              <a:rPr lang="en-US" dirty="0"/>
              <a:t>Facebook: https://www.facebook.com/huongthaoGADT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8D6FD-882E-45BF-A5B9-112F14699F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07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8C93FF-6BFD-4E6A-96F6-C0FD028D73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印品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印品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473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16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95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9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4241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497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156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94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5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872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39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002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5297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77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92B6E-AC57-4EC7-A4ED-45A8F494EAAC}" type="datetimeFigureOut">
              <a:rPr lang="vi-VN" smtClean="0"/>
              <a:t>04-11-2025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0588-9AA4-4EE8-A8F0-AB40AAF7967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8086725" y="3552996"/>
            <a:ext cx="4520704" cy="34774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9386B-4CFA-2F69-0897-4C4B8FCDB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08255"/>
            <a:ext cx="5400675" cy="264974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11D83A-C326-3AC3-0D27-3B59E5F6E06B}"/>
              </a:ext>
            </a:extLst>
          </p:cNvPr>
          <p:cNvSpPr/>
          <p:nvPr/>
        </p:nvSpPr>
        <p:spPr>
          <a:xfrm>
            <a:off x="1581150" y="809624"/>
            <a:ext cx="9020175" cy="3362326"/>
          </a:xfrm>
          <a:prstGeom prst="roundRect">
            <a:avLst/>
          </a:prstGeom>
          <a:solidFill>
            <a:srgbClr val="FFFFFF">
              <a:alpha val="47843"/>
            </a:srgb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BEBB52-BE02-6225-D8B1-E9DB1A2E2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4885" y="1107878"/>
            <a:ext cx="5779509" cy="1072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E0CF0F-63B8-D1B1-6483-611552EFB5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708271">
            <a:off x="1600200" y="2095501"/>
            <a:ext cx="2028825" cy="7912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C75F39F-3596-E6AC-BD34-2DE3FFB8D2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9350" y="1940384"/>
            <a:ext cx="6639119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5837" y="156482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4AA35-8D1C-466A-9C39-975DC55463AA}"/>
              </a:ext>
            </a:extLst>
          </p:cNvPr>
          <p:cNvSpPr txBox="1"/>
          <p:nvPr/>
        </p:nvSpPr>
        <p:spPr>
          <a:xfrm>
            <a:off x="600075" y="76200"/>
            <a:ext cx="11020425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21A3E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Mỗi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tổ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lựa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chọn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một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công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việc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trong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số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những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việc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vừa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chia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sẻ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để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lên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kế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hoạch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hoạt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động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cụ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3600" dirty="0" err="1">
                <a:ea typeface="LNTH-LuoLuoNotangYuanTi 1" pitchFamily="2" charset="-128"/>
                <a:cs typeface="LNTH-LuoLuoNotangYuanTi 1" pitchFamily="2" charset="-128"/>
              </a:rPr>
              <a:t>thể</a:t>
            </a:r>
            <a:r>
              <a:rPr lang="en-US" sz="3600" dirty="0">
                <a:ea typeface="LNTH-LuoLuoNotangYuanTi 1" pitchFamily="2" charset="-128"/>
                <a:cs typeface="LNTH-LuoLuoNotangYuanTi 1" pitchFamily="2" charset="-128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9988A-2CC4-CC58-46EC-C19C53F0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6862" y="1581149"/>
            <a:ext cx="3605213" cy="4341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32434A-9805-BCB5-C6A8-EEEDEE963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937" y="1738312"/>
            <a:ext cx="3919538" cy="410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53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8212" y="261256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520E5C-F892-41E4-106E-9F01510BF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53" y="-111698"/>
            <a:ext cx="2383743" cy="149974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6480A2-B7D4-CEB2-7326-363F97EED042}"/>
              </a:ext>
            </a:extLst>
          </p:cNvPr>
          <p:cNvGrpSpPr/>
          <p:nvPr/>
        </p:nvGrpSpPr>
        <p:grpSpPr>
          <a:xfrm>
            <a:off x="2465471" y="911771"/>
            <a:ext cx="7773904" cy="964654"/>
            <a:chOff x="6696582" y="4545422"/>
            <a:chExt cx="5577805" cy="1312170"/>
          </a:xfrm>
        </p:grpSpPr>
        <p:sp>
          <p:nvSpPr>
            <p:cNvPr id="10" name="Rectangle: Diagonal Corners Snipped 9">
              <a:extLst>
                <a:ext uri="{FF2B5EF4-FFF2-40B4-BE49-F238E27FC236}">
                  <a16:creationId xmlns:a16="http://schemas.microsoft.com/office/drawing/2014/main" id="{F4BE582B-DB82-B513-D8B1-B9E273301B46}"/>
                </a:ext>
              </a:extLst>
            </p:cNvPr>
            <p:cNvSpPr/>
            <p:nvPr/>
          </p:nvSpPr>
          <p:spPr>
            <a:xfrm>
              <a:off x="6869762" y="4545422"/>
              <a:ext cx="5231447" cy="1300901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E62A127-7D3D-AD12-498D-C9901F7AD182}"/>
                </a:ext>
              </a:extLst>
            </p:cNvPr>
            <p:cNvSpPr txBox="1"/>
            <p:nvPr/>
          </p:nvSpPr>
          <p:spPr>
            <a:xfrm>
              <a:off x="6696582" y="4657263"/>
              <a:ext cx="55778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Tổ em dự kiến thực hiện hoạt động gì?</a:t>
              </a:r>
              <a:endParaRPr lang="vi-VN" sz="5400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50D710C-1CE0-8837-AC2E-4B0377BB3B5E}"/>
              </a:ext>
            </a:extLst>
          </p:cNvPr>
          <p:cNvGrpSpPr/>
          <p:nvPr/>
        </p:nvGrpSpPr>
        <p:grpSpPr>
          <a:xfrm>
            <a:off x="2503571" y="2238375"/>
            <a:ext cx="7773904" cy="1679971"/>
            <a:chOff x="6696582" y="4545422"/>
            <a:chExt cx="5577805" cy="1744588"/>
          </a:xfrm>
        </p:grpSpPr>
        <p:sp>
          <p:nvSpPr>
            <p:cNvPr id="14" name="Rectangle: Diagonal Corners Snipped 13">
              <a:extLst>
                <a:ext uri="{FF2B5EF4-FFF2-40B4-BE49-F238E27FC236}">
                  <a16:creationId xmlns:a16="http://schemas.microsoft.com/office/drawing/2014/main" id="{814F752C-B63B-E7FA-5F77-826398CC77A0}"/>
                </a:ext>
              </a:extLst>
            </p:cNvPr>
            <p:cNvSpPr/>
            <p:nvPr/>
          </p:nvSpPr>
          <p:spPr>
            <a:xfrm>
              <a:off x="6869762" y="4545422"/>
              <a:ext cx="5231447" cy="1300901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93A00D-7C3E-800B-A776-8D6A55D5611B}"/>
                </a:ext>
              </a:extLst>
            </p:cNvPr>
            <p:cNvSpPr txBox="1"/>
            <p:nvPr/>
          </p:nvSpPr>
          <p:spPr>
            <a:xfrm>
              <a:off x="6696582" y="4657263"/>
              <a:ext cx="5577805" cy="1632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Để thực hiện hoạt động ấy, cần làm những công việc cụ thể nào?</a:t>
              </a:r>
              <a:endParaRPr lang="vi-VN" sz="5400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DE36739-4420-25E7-3DDD-9131D68DE719}"/>
              </a:ext>
            </a:extLst>
          </p:cNvPr>
          <p:cNvGrpSpPr/>
          <p:nvPr/>
        </p:nvGrpSpPr>
        <p:grpSpPr>
          <a:xfrm>
            <a:off x="2513096" y="3905252"/>
            <a:ext cx="7773904" cy="876298"/>
            <a:chOff x="6696582" y="4545422"/>
            <a:chExt cx="5577805" cy="1300901"/>
          </a:xfrm>
        </p:grpSpPr>
        <p:sp>
          <p:nvSpPr>
            <p:cNvPr id="17" name="Rectangle: Diagonal Corners Snipped 16">
              <a:extLst>
                <a:ext uri="{FF2B5EF4-FFF2-40B4-BE49-F238E27FC236}">
                  <a16:creationId xmlns:a16="http://schemas.microsoft.com/office/drawing/2014/main" id="{7A4C1400-8355-1D93-9867-0BF62329FA78}"/>
                </a:ext>
              </a:extLst>
            </p:cNvPr>
            <p:cNvSpPr/>
            <p:nvPr/>
          </p:nvSpPr>
          <p:spPr>
            <a:xfrm>
              <a:off x="6869762" y="4545422"/>
              <a:ext cx="5231447" cy="1300901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B00ED2-1F67-F51E-A203-B943FA662BF4}"/>
                </a:ext>
              </a:extLst>
            </p:cNvPr>
            <p:cNvSpPr txBox="1"/>
            <p:nvPr/>
          </p:nvSpPr>
          <p:spPr>
            <a:xfrm>
              <a:off x="6696582" y="4657263"/>
              <a:ext cx="5577805" cy="67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Ai đảm nhận những công việc đó?</a:t>
              </a:r>
              <a:endParaRPr lang="vi-VN" sz="5400" dirty="0">
                <a:solidFill>
                  <a:srgbClr val="0070C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E68F9C-42DB-DEB8-5498-F21DFF525396}"/>
              </a:ext>
            </a:extLst>
          </p:cNvPr>
          <p:cNvGrpSpPr/>
          <p:nvPr/>
        </p:nvGrpSpPr>
        <p:grpSpPr>
          <a:xfrm>
            <a:off x="2541671" y="5067300"/>
            <a:ext cx="7773904" cy="1466850"/>
            <a:chOff x="6696582" y="4545422"/>
            <a:chExt cx="5577805" cy="1537391"/>
          </a:xfrm>
        </p:grpSpPr>
        <p:sp>
          <p:nvSpPr>
            <p:cNvPr id="20" name="Rectangle: Diagonal Corners Snipped 19">
              <a:extLst>
                <a:ext uri="{FF2B5EF4-FFF2-40B4-BE49-F238E27FC236}">
                  <a16:creationId xmlns:a16="http://schemas.microsoft.com/office/drawing/2014/main" id="{34813AAC-A252-84B8-D1DC-85E0377AB62F}"/>
                </a:ext>
              </a:extLst>
            </p:cNvPr>
            <p:cNvSpPr/>
            <p:nvPr/>
          </p:nvSpPr>
          <p:spPr>
            <a:xfrm>
              <a:off x="6869762" y="4545422"/>
              <a:ext cx="5231447" cy="1300901"/>
            </a:xfrm>
            <a:prstGeom prst="snip2DiagRect">
              <a:avLst>
                <a:gd name="adj1" fmla="val 8179"/>
                <a:gd name="adj2" fmla="val 22802"/>
              </a:avLst>
            </a:prstGeom>
            <a:solidFill>
              <a:srgbClr val="CCFFF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3EED796-28A5-1DE5-0908-39D902760B19}"/>
                </a:ext>
              </a:extLst>
            </p:cNvPr>
            <p:cNvSpPr txBox="1"/>
            <p:nvPr/>
          </p:nvSpPr>
          <p:spPr>
            <a:xfrm>
              <a:off x="6696582" y="4657263"/>
              <a:ext cx="5577805" cy="142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Các em sẽ thực hiện phần việc được phân công khi nào?</a:t>
              </a:r>
              <a:endParaRPr lang="vi-VN" sz="5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89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E5E73-8E06-C36B-69AA-B9A657BA4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1814512"/>
            <a:ext cx="9761342" cy="4214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826198-4E1A-45D9-57D0-2B8EB54E4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31" y="241514"/>
            <a:ext cx="2566638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3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2E55C79-76BA-F490-FFD3-36E712BAD7FB}"/>
              </a:ext>
            </a:extLst>
          </p:cNvPr>
          <p:cNvSpPr/>
          <p:nvPr/>
        </p:nvSpPr>
        <p:spPr>
          <a:xfrm>
            <a:off x="3862286" y="0"/>
            <a:ext cx="4748314" cy="2826290"/>
          </a:xfrm>
          <a:prstGeom prst="cloud">
            <a:avLst/>
          </a:prstGeom>
          <a:solidFill>
            <a:srgbClr val="FDC7DC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Chia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sẻ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hoạch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Happy cute little kid boy with light ide... | Premium Vector #Freepik  #vector #light #g… | Art drawings for kids, School art activities, Back to  school art activity">
            <a:extLst>
              <a:ext uri="{FF2B5EF4-FFF2-40B4-BE49-F238E27FC236}">
                <a16:creationId xmlns:a16="http://schemas.microsoft.com/office/drawing/2014/main" id="{7E9C5CB7-DC3C-CA4B-AC31-2E4499AF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90276" l="9904" r="89936">
                        <a14:foregroundMark x1="46326" y1="31205" x2="51278" y2="35994"/>
                        <a14:foregroundMark x1="57508" y1="30044" x2="62460" y2="35269"/>
                        <a14:foregroundMark x1="43770" y1="49202" x2="48243" y2="51814"/>
                        <a14:foregroundMark x1="55911" y1="46444" x2="60064" y2="51814"/>
                        <a14:foregroundMark x1="56709" y1="84761" x2="62620" y2="90276"/>
                        <a14:foregroundMark x1="62620" y1="90276" x2="62780" y2="90276"/>
                        <a14:foregroundMark x1="47604" y1="83890" x2="43610" y2="8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5" y="813097"/>
            <a:ext cx="59626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mium Vector | Happy cute little kid boy with light idea | Kids cartoon  characters, Cartoon kids, Art drawings for kids">
            <a:extLst>
              <a:ext uri="{FF2B5EF4-FFF2-40B4-BE49-F238E27FC236}">
                <a16:creationId xmlns:a16="http://schemas.microsoft.com/office/drawing/2014/main" id="{D50C28F0-CFE6-3F2D-EE37-B9D2CEDA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727" l="9904" r="89936">
                        <a14:foregroundMark x1="36422" y1="29608" x2="43131" y2="41509"/>
                        <a14:foregroundMark x1="50000" y1="29753" x2="55431" y2="38171"/>
                        <a14:foregroundMark x1="55431" y1="38171" x2="55431" y2="38171"/>
                        <a14:foregroundMark x1="50958" y1="89695" x2="54153" y2="91727"/>
                        <a14:foregroundMark x1="35783" y1="46880" x2="41374" y2="51524"/>
                        <a14:foregroundMark x1="48722" y1="47896" x2="51597" y2="50218"/>
                        <a14:foregroundMark x1="23962" y1="49057" x2="23962" y2="49057"/>
                        <a14:foregroundMark x1="26198" y1="49637" x2="30032" y2="53846"/>
                        <a14:foregroundMark x1="22364" y1="49347" x2="30032" y2="53120"/>
                        <a14:foregroundMark x1="30032" y1="53120" x2="30511" y2="53411"/>
                        <a14:foregroundMark x1="30351" y1="51814" x2="27157" y2="49202"/>
                        <a14:foregroundMark x1="21725" y1="50218" x2="21725" y2="50218"/>
                        <a14:foregroundMark x1="21086" y1="49637" x2="21086" y2="49637"/>
                        <a14:foregroundMark x1="21086" y1="49637" x2="21086" y2="49637"/>
                        <a14:foregroundMark x1="35942" y1="86647" x2="30511" y2="91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15" y="1084262"/>
            <a:ext cx="5521704" cy="60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7D4F-FBC0-1E66-5192-6115A22677EC}"/>
              </a:ext>
            </a:extLst>
          </p:cNvPr>
          <p:cNvSpPr txBox="1"/>
          <p:nvPr/>
        </p:nvSpPr>
        <p:spPr>
          <a:xfrm>
            <a:off x="3394956" y="4729929"/>
            <a:ext cx="6184474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nhóm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C183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ý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31251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74" y="0"/>
            <a:ext cx="12212674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420100" y="1436480"/>
            <a:ext cx="428625" cy="3143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7282" r="13357" b="20365"/>
          <a:stretch/>
        </p:blipFill>
        <p:spPr>
          <a:xfrm>
            <a:off x="1538514" y="58058"/>
            <a:ext cx="9739086" cy="6778172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439885" y="2627072"/>
            <a:ext cx="5936343" cy="317572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Mỗi công việc các em có thể làm, dù nhỏ nhưng cũng góp phần giúp trường, lớp chúng ta đẹp hơn nhiều.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9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9174500-18E8-4AFE-B6EA-7E26CDE58B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222" r="11306" b="11334"/>
          <a:stretch/>
        </p:blipFill>
        <p:spPr>
          <a:xfrm>
            <a:off x="-342178" y="711200"/>
            <a:ext cx="4565079" cy="606327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3" y="358429"/>
            <a:ext cx="4500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46286" y="74385"/>
            <a:ext cx="6995885" cy="4677230"/>
            <a:chOff x="3846286" y="711200"/>
            <a:chExt cx="6995885" cy="484155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6286" y="711200"/>
              <a:ext cx="6995885" cy="4841555"/>
            </a:xfrm>
            <a:prstGeom prst="rect">
              <a:avLst/>
            </a:prstGeom>
          </p:spPr>
        </p:pic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E6C36DC1-61E7-4867-9EDA-974E7368FB8B}"/>
                </a:ext>
              </a:extLst>
            </p:cNvPr>
            <p:cNvSpPr txBox="1"/>
            <p:nvPr/>
          </p:nvSpPr>
          <p:spPr>
            <a:xfrm>
              <a:off x="4876778" y="2859263"/>
              <a:ext cx="4934899" cy="1302582"/>
            </a:xfrm>
            <a:prstGeom prst="roundRect">
              <a:avLst>
                <a:gd name="adj" fmla="val 8573"/>
              </a:avLst>
            </a:prstGeom>
            <a:noFill/>
            <a:ln w="28575">
              <a:noFill/>
              <a:prstDash val="dash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just">
                <a:defRPr sz="2800">
                  <a:ln w="19050">
                    <a:noFill/>
                  </a:ln>
                  <a:solidFill>
                    <a:srgbClr val="87746B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63AE3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VẬN DỤNG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63AE3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7845720" y="3367608"/>
            <a:ext cx="4761709" cy="36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C4D63267-0065-4DF6-B5B4-D4A3E36F9DF0}"/>
              </a:ext>
            </a:extLst>
          </p:cNvPr>
          <p:cNvSpPr/>
          <p:nvPr/>
        </p:nvSpPr>
        <p:spPr>
          <a:xfrm>
            <a:off x="268826" y="246185"/>
            <a:ext cx="11654346" cy="6365629"/>
          </a:xfrm>
          <a:prstGeom prst="roundRect">
            <a:avLst>
              <a:gd name="adj" fmla="val 13348"/>
            </a:avLst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594337" y="1602154"/>
            <a:ext cx="9003323" cy="3477846"/>
            <a:chOff x="1594337" y="1602154"/>
            <a:chExt cx="9003323" cy="3477846"/>
          </a:xfrm>
        </p:grpSpPr>
        <p:sp>
          <p:nvSpPr>
            <p:cNvPr id="9" name="Rounded Rectangle 8"/>
            <p:cNvSpPr/>
            <p:nvPr/>
          </p:nvSpPr>
          <p:spPr>
            <a:xfrm>
              <a:off x="1594337" y="1602154"/>
              <a:ext cx="9003323" cy="3477846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825851" y="1733931"/>
              <a:ext cx="8540294" cy="31757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N</a:t>
              </a: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Calibri" panose="020F0502020204030204" pitchFamily="34" charset="0"/>
                </a:rPr>
                <a:t>hờ người thân hỗ trợ chuẩn bị dụng cụ cần thiết để thực hiện kế hoạch giữ gìn trường học xanh, sạch, đẹp.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098F771-4B74-6EC0-3B5D-8A4C4C61B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757" y="3357634"/>
            <a:ext cx="2258865" cy="33393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5E6D966-392A-D7D5-77E6-453C65703C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0343" y="3417244"/>
            <a:ext cx="2537413" cy="33176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96CB22-0DED-AC0D-5BDF-23BC74318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993" y="393907"/>
            <a:ext cx="568196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7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3" y="358429"/>
            <a:ext cx="4500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46286" y="74385"/>
            <a:ext cx="6995885" cy="4677230"/>
            <a:chOff x="3846286" y="711200"/>
            <a:chExt cx="6995885" cy="484155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286" y="711200"/>
              <a:ext cx="6995885" cy="4841555"/>
            </a:xfrm>
            <a:prstGeom prst="rect">
              <a:avLst/>
            </a:prstGeom>
          </p:spPr>
        </p:pic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E6C36DC1-61E7-4867-9EDA-974E7368FB8B}"/>
                </a:ext>
              </a:extLst>
            </p:cNvPr>
            <p:cNvSpPr txBox="1"/>
            <p:nvPr/>
          </p:nvSpPr>
          <p:spPr>
            <a:xfrm>
              <a:off x="4876778" y="2859263"/>
              <a:ext cx="4934899" cy="1302582"/>
            </a:xfrm>
            <a:prstGeom prst="roundRect">
              <a:avLst>
                <a:gd name="adj" fmla="val 8573"/>
              </a:avLst>
            </a:prstGeom>
            <a:noFill/>
            <a:ln w="28575">
              <a:noFill/>
              <a:prstDash val="dash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just">
                <a:defRPr sz="2800">
                  <a:ln w="19050">
                    <a:noFill/>
                  </a:ln>
                  <a:solidFill>
                    <a:srgbClr val="87746B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63AE3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KHỞI ĐỘNG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63AE3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987720" y="3195163"/>
            <a:ext cx="4761709" cy="36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2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ài hát giữ gìn vệ sinh trường lớ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292246" cy="673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0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3B63F98-AC36-4E0B-BE2E-8B48A4F2F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123" y="358429"/>
            <a:ext cx="4500000" cy="2500000"/>
          </a:xfrm>
          <a:prstGeom prst="rect">
            <a:avLst/>
          </a:prstGeom>
        </p:spPr>
      </p:pic>
      <p:grpSp>
        <p:nvGrpSpPr>
          <p:cNvPr id="7" name="Group 1261">
            <a:extLst>
              <a:ext uri="{FF2B5EF4-FFF2-40B4-BE49-F238E27FC236}">
                <a16:creationId xmlns:a16="http://schemas.microsoft.com/office/drawing/2014/main" id="{CB1833A7-D76A-4372-956A-1B706503DFCD}"/>
              </a:ext>
            </a:extLst>
          </p:cNvPr>
          <p:cNvGrpSpPr/>
          <p:nvPr/>
        </p:nvGrpSpPr>
        <p:grpSpPr>
          <a:xfrm>
            <a:off x="8459871" y="2121212"/>
            <a:ext cx="467620" cy="422875"/>
            <a:chOff x="0" y="0"/>
            <a:chExt cx="935237" cy="845748"/>
          </a:xfrm>
        </p:grpSpPr>
        <p:sp>
          <p:nvSpPr>
            <p:cNvPr id="8" name="Shape 1259">
              <a:extLst>
                <a:ext uri="{FF2B5EF4-FFF2-40B4-BE49-F238E27FC236}">
                  <a16:creationId xmlns:a16="http://schemas.microsoft.com/office/drawing/2014/main" id="{AFE2D247-28DF-4118-B8EF-7C06AC3B4F0D}"/>
                </a:ext>
              </a:extLst>
            </p:cNvPr>
            <p:cNvSpPr/>
            <p:nvPr/>
          </p:nvSpPr>
          <p:spPr>
            <a:xfrm>
              <a:off x="0" y="0"/>
              <a:ext cx="935238" cy="845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Shape 1260">
              <a:extLst>
                <a:ext uri="{FF2B5EF4-FFF2-40B4-BE49-F238E27FC236}">
                  <a16:creationId xmlns:a16="http://schemas.microsoft.com/office/drawing/2014/main" id="{7EC5FE99-20FC-4A2E-A985-D875D0BE0A27}"/>
                </a:ext>
              </a:extLst>
            </p:cNvPr>
            <p:cNvSpPr/>
            <p:nvPr/>
          </p:nvSpPr>
          <p:spPr>
            <a:xfrm>
              <a:off x="113344" y="119310"/>
              <a:ext cx="619062" cy="53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marL="0" marR="0" lvl="0" indent="0" algn="l" defTabSz="228600" rtl="0" eaLnBrk="1" fontAlgn="auto" latinLnBrk="0" hangingPunct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846286" y="74385"/>
            <a:ext cx="6995885" cy="4677230"/>
            <a:chOff x="3846286" y="711200"/>
            <a:chExt cx="6995885" cy="4841555"/>
          </a:xfrm>
        </p:grpSpPr>
        <p:pic>
          <p:nvPicPr>
            <p:cNvPr id="16" name="图片 4">
              <a:extLst>
                <a:ext uri="{FF2B5EF4-FFF2-40B4-BE49-F238E27FC236}">
                  <a16:creationId xmlns:a16="http://schemas.microsoft.com/office/drawing/2014/main" id="{017CFDA8-22F1-4263-AAA0-719FB313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6286" y="711200"/>
              <a:ext cx="6995885" cy="4841555"/>
            </a:xfrm>
            <a:prstGeom prst="rect">
              <a:avLst/>
            </a:prstGeom>
          </p:spPr>
        </p:pic>
        <p:sp>
          <p:nvSpPr>
            <p:cNvPr id="14" name="文本框 48">
              <a:extLst>
                <a:ext uri="{FF2B5EF4-FFF2-40B4-BE49-F238E27FC236}">
                  <a16:creationId xmlns:a16="http://schemas.microsoft.com/office/drawing/2014/main" id="{E6C36DC1-61E7-4867-9EDA-974E7368FB8B}"/>
                </a:ext>
              </a:extLst>
            </p:cNvPr>
            <p:cNvSpPr txBox="1"/>
            <p:nvPr/>
          </p:nvSpPr>
          <p:spPr>
            <a:xfrm>
              <a:off x="4876778" y="2859263"/>
              <a:ext cx="4934899" cy="1302582"/>
            </a:xfrm>
            <a:prstGeom prst="roundRect">
              <a:avLst>
                <a:gd name="adj" fmla="val 8573"/>
              </a:avLst>
            </a:prstGeom>
            <a:noFill/>
            <a:ln w="28575">
              <a:noFill/>
              <a:prstDash val="dash"/>
            </a:ln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just">
                <a:defRPr sz="2800">
                  <a:ln w="19050">
                    <a:noFill/>
                  </a:ln>
                  <a:solidFill>
                    <a:srgbClr val="87746B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63AE3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KHÁM PHÁ</a:t>
              </a:r>
              <a:endParaRPr kumimoji="0" lang="zh-CN" altLang="en-US" sz="7200" b="1" i="0" u="none" strike="noStrike" kern="1200" cap="none" spc="0" normalizeH="0" baseline="0" noProof="0" dirty="0">
                <a:ln w="19050">
                  <a:noFill/>
                </a:ln>
                <a:solidFill>
                  <a:srgbClr val="63AE3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4" b="51091"/>
          <a:stretch/>
        </p:blipFill>
        <p:spPr>
          <a:xfrm>
            <a:off x="1111545" y="3195163"/>
            <a:ext cx="4761709" cy="366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00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1637D4-D568-1406-2C2C-7B096D2129C3}"/>
              </a:ext>
            </a:extLst>
          </p:cNvPr>
          <p:cNvSpPr/>
          <p:nvPr/>
        </p:nvSpPr>
        <p:spPr>
          <a:xfrm>
            <a:off x="1162050" y="1606858"/>
            <a:ext cx="8390323" cy="3317567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BED47-48B5-DE2F-42D0-863AC77E5B45}"/>
              </a:ext>
            </a:extLst>
          </p:cNvPr>
          <p:cNvSpPr txBox="1"/>
          <p:nvPr/>
        </p:nvSpPr>
        <p:spPr>
          <a:xfrm>
            <a:off x="1647825" y="2171222"/>
            <a:ext cx="76911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Những việc cần thực hiện để giữ gìn trường học xanh, sạch, đẹp.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7099CA-0003-EBDB-5EBA-1FAB8880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4299943"/>
            <a:ext cx="4935771" cy="242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245837" y="156482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91480" y="303394"/>
            <a:ext cx="10983177" cy="1191816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C</a:t>
            </a: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ùng thảo luận theo tổ những việc cần thực hiện để giữ gìn trường học xanh, sạch, đẹp theo gợi ý: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" name="Picture 4" descr="Premium Vector | Kids discuss homewor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58" b="-323"/>
          <a:stretch/>
        </p:blipFill>
        <p:spPr bwMode="auto">
          <a:xfrm>
            <a:off x="-116252" y="4919509"/>
            <a:ext cx="4096086" cy="195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B2E68F-0C86-BC26-FD55-45DA6F96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2057400"/>
            <a:ext cx="2667000" cy="16462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E4516-E5C0-1069-F4CA-8F6E3F9C3F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824" y="2019299"/>
            <a:ext cx="2413635" cy="17240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6019B8-64F6-CF44-68C6-2F38FB550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9387" y="2052637"/>
            <a:ext cx="2423222" cy="16430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ED0F3-6ABC-D260-DFAA-C854562F38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1224" y="2047874"/>
            <a:ext cx="204025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98212" y="261256"/>
            <a:ext cx="11800114" cy="6596744"/>
          </a:xfrm>
          <a:prstGeom prst="roundRect">
            <a:avLst>
              <a:gd name="adj" fmla="val 331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Graphic 10">
            <a:extLst>
              <a:ext uri="{FF2B5EF4-FFF2-40B4-BE49-F238E27FC236}">
                <a16:creationId xmlns:a16="http://schemas.microsoft.com/office/drawing/2014/main" id="{D55F4CE5-F5F7-0F89-D851-24439AE2F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485" y="2859370"/>
            <a:ext cx="3741528" cy="3998630"/>
          </a:xfrm>
          <a:prstGeom prst="rect">
            <a:avLst/>
          </a:prstGeom>
        </p:spPr>
      </p:pic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1E71180C-1DFD-1794-578E-B0E28F621349}"/>
              </a:ext>
            </a:extLst>
          </p:cNvPr>
          <p:cNvSpPr/>
          <p:nvPr/>
        </p:nvSpPr>
        <p:spPr>
          <a:xfrm>
            <a:off x="2749572" y="847725"/>
            <a:ext cx="8121535" cy="145501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4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dk1"/>
                </a:solidFill>
              </a:rPr>
              <a:t>Dựa trên kết quả khảo sát của các tổ, em thấy khu vực nào cần được chăm sóc, sửa sang, vệ sinh?</a:t>
            </a:r>
          </a:p>
        </p:txBody>
      </p:sp>
      <p:sp>
        <p:nvSpPr>
          <p:cNvPr id="5" name="Rounded Rectangle 12">
            <a:extLst>
              <a:ext uri="{FF2B5EF4-FFF2-40B4-BE49-F238E27FC236}">
                <a16:creationId xmlns:a16="http://schemas.microsoft.com/office/drawing/2014/main" id="{FD632E5A-E4E2-21B9-0311-BEB02EFD1FF4}"/>
              </a:ext>
            </a:extLst>
          </p:cNvPr>
          <p:cNvSpPr/>
          <p:nvPr/>
        </p:nvSpPr>
        <p:spPr>
          <a:xfrm>
            <a:off x="3549672" y="2847976"/>
            <a:ext cx="8121535" cy="11811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540E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dk1"/>
                </a:solidFill>
              </a:rPr>
              <a:t>Để thay đổi khu vực đó, tổ em cần làm những việc gì?</a:t>
            </a:r>
          </a:p>
        </p:txBody>
      </p:sp>
    </p:spTree>
    <p:extLst>
      <p:ext uri="{BB962C8B-B14F-4D97-AF65-F5344CB8AC3E}">
        <p14:creationId xmlns:p14="http://schemas.microsoft.com/office/powerpoint/2010/main" val="14722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62E55C79-76BA-F490-FFD3-36E712BAD7FB}"/>
              </a:ext>
            </a:extLst>
          </p:cNvPr>
          <p:cNvSpPr/>
          <p:nvPr/>
        </p:nvSpPr>
        <p:spPr>
          <a:xfrm>
            <a:off x="3862286" y="0"/>
            <a:ext cx="4748314" cy="2826290"/>
          </a:xfrm>
          <a:prstGeom prst="cloud">
            <a:avLst/>
          </a:prstGeom>
          <a:solidFill>
            <a:srgbClr val="FDC7DC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CÙNG CHIA SẺ</a:t>
            </a:r>
          </a:p>
        </p:txBody>
      </p:sp>
      <p:pic>
        <p:nvPicPr>
          <p:cNvPr id="4" name="Picture 3" descr="Happy cute little kid boy with light ide... | Premium Vector #Freepik  #vector #light #g… | Art drawings for kids, School art activities, Back to  school art activity">
            <a:extLst>
              <a:ext uri="{FF2B5EF4-FFF2-40B4-BE49-F238E27FC236}">
                <a16:creationId xmlns:a16="http://schemas.microsoft.com/office/drawing/2014/main" id="{7E9C5CB7-DC3C-CA4B-AC31-2E4499AFF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69" b="90276" l="9904" r="89936">
                        <a14:foregroundMark x1="46326" y1="31205" x2="51278" y2="35994"/>
                        <a14:foregroundMark x1="57508" y1="30044" x2="62460" y2="35269"/>
                        <a14:foregroundMark x1="43770" y1="49202" x2="48243" y2="51814"/>
                        <a14:foregroundMark x1="55911" y1="46444" x2="60064" y2="51814"/>
                        <a14:foregroundMark x1="56709" y1="84761" x2="62620" y2="90276"/>
                        <a14:foregroundMark x1="62620" y1="90276" x2="62780" y2="90276"/>
                        <a14:foregroundMark x1="47604" y1="83890" x2="43610" y2="896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075" y="813097"/>
            <a:ext cx="596265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remium Vector | Happy cute little kid boy with light idea | Kids cartoon  characters, Cartoon kids, Art drawings for kids">
            <a:extLst>
              <a:ext uri="{FF2B5EF4-FFF2-40B4-BE49-F238E27FC236}">
                <a16:creationId xmlns:a16="http://schemas.microsoft.com/office/drawing/2014/main" id="{D50C28F0-CFE6-3F2D-EE37-B9D2CEDAA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9" b="91727" l="9904" r="89936">
                        <a14:foregroundMark x1="36422" y1="29608" x2="43131" y2="41509"/>
                        <a14:foregroundMark x1="50000" y1="29753" x2="55431" y2="38171"/>
                        <a14:foregroundMark x1="55431" y1="38171" x2="55431" y2="38171"/>
                        <a14:foregroundMark x1="50958" y1="89695" x2="54153" y2="91727"/>
                        <a14:foregroundMark x1="35783" y1="46880" x2="41374" y2="51524"/>
                        <a14:foregroundMark x1="48722" y1="47896" x2="51597" y2="50218"/>
                        <a14:foregroundMark x1="23962" y1="49057" x2="23962" y2="49057"/>
                        <a14:foregroundMark x1="26198" y1="49637" x2="30032" y2="53846"/>
                        <a14:foregroundMark x1="22364" y1="49347" x2="30032" y2="53120"/>
                        <a14:foregroundMark x1="30032" y1="53120" x2="30511" y2="53411"/>
                        <a14:foregroundMark x1="30351" y1="51814" x2="27157" y2="49202"/>
                        <a14:foregroundMark x1="21725" y1="50218" x2="21725" y2="50218"/>
                        <a14:foregroundMark x1="21086" y1="49637" x2="21086" y2="49637"/>
                        <a14:foregroundMark x1="21086" y1="49637" x2="21086" y2="49637"/>
                        <a14:foregroundMark x1="35942" y1="86647" x2="30511" y2="912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65" y="1065212"/>
            <a:ext cx="5521704" cy="607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BD7D4F-FBC0-1E66-5192-6115A22677EC}"/>
              </a:ext>
            </a:extLst>
          </p:cNvPr>
          <p:cNvSpPr txBox="1"/>
          <p:nvPr/>
        </p:nvSpPr>
        <p:spPr>
          <a:xfrm>
            <a:off x="3394956" y="4729929"/>
            <a:ext cx="6184474" cy="13620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>
                <a:solidFill>
                  <a:srgbClr val="FC183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C183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ý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C183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34216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91637D4-D568-1406-2C2C-7B096D2129C3}"/>
              </a:ext>
            </a:extLst>
          </p:cNvPr>
          <p:cNvSpPr/>
          <p:nvPr/>
        </p:nvSpPr>
        <p:spPr>
          <a:xfrm>
            <a:off x="1162050" y="1606858"/>
            <a:ext cx="8390323" cy="3317567"/>
          </a:xfrm>
          <a:prstGeom prst="roundRect">
            <a:avLst/>
          </a:prstGeom>
          <a:solidFill>
            <a:srgbClr val="CCFFCC"/>
          </a:solidFill>
          <a:ln w="130175">
            <a:solidFill>
              <a:srgbClr val="00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5BED47-48B5-DE2F-42D0-863AC77E5B45}"/>
              </a:ext>
            </a:extLst>
          </p:cNvPr>
          <p:cNvSpPr txBox="1"/>
          <p:nvPr/>
        </p:nvSpPr>
        <p:spPr>
          <a:xfrm>
            <a:off x="1190625" y="2171222"/>
            <a:ext cx="8148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4400" b="1" dirty="0">
                <a:ln w="22225">
                  <a:noFill/>
                  <a:prstDash val="solid"/>
                </a:ln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Xây dựng kế hoạch và phân công nhiệm vụ cụ thể cho từng thành viên</a:t>
            </a:r>
            <a:endParaRPr kumimoji="0" lang="vi-VN" sz="4400" b="1" i="0" u="none" strike="noStrike" kern="1200" cap="none" spc="0" normalizeH="0" baseline="0" noProof="0" dirty="0">
              <a:ln w="22225">
                <a:noFill/>
                <a:prstDash val="solid"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 descr="Premium Vector | Happy cute little kid boy and girl sweeping floor">
            <a:extLst>
              <a:ext uri="{FF2B5EF4-FFF2-40B4-BE49-F238E27FC236}">
                <a16:creationId xmlns:a16="http://schemas.microsoft.com/office/drawing/2014/main" id="{E323702A-E54D-B4FF-1C22-EBC764A89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57" b="99821" l="9585" r="89617">
                        <a14:foregroundMark x1="17093" y1="11828" x2="23962" y2="39247"/>
                        <a14:foregroundMark x1="23962" y1="39247" x2="24121" y2="39606"/>
                        <a14:foregroundMark x1="27636" y1="36738" x2="26677" y2="53405"/>
                        <a14:foregroundMark x1="16773" y1="22401" x2="32268" y2="25627"/>
                        <a14:foregroundMark x1="35463" y1="20968" x2="30192" y2="21326"/>
                        <a14:foregroundMark x1="33067" y1="20968" x2="35144" y2="28853"/>
                        <a14:foregroundMark x1="66613" y1="23656" x2="81789" y2="27240"/>
                        <a14:foregroundMark x1="69010" y1="25627" x2="66134" y2="27957"/>
                        <a14:foregroundMark x1="69329" y1="86738" x2="69329" y2="86738"/>
                        <a14:foregroundMark x1="64377" y1="96237" x2="64377" y2="96237"/>
                        <a14:foregroundMark x1="55591" y1="89068" x2="55591" y2="89068"/>
                        <a14:foregroundMark x1="50958" y1="86738" x2="55911" y2="92652"/>
                        <a14:foregroundMark x1="47764" y1="88172" x2="48562" y2="92294"/>
                        <a14:foregroundMark x1="43930" y1="86201" x2="49201" y2="98208"/>
                        <a14:foregroundMark x1="47764" y1="88172" x2="57348" y2="94265"/>
                        <a14:foregroundMark x1="55911" y1="87814" x2="61981" y2="98925"/>
                        <a14:foregroundMark x1="42492" y1="88172" x2="48562" y2="98925"/>
                        <a14:foregroundMark x1="42173" y1="98566" x2="57668" y2="99821"/>
                        <a14:foregroundMark x1="51757" y1="97670" x2="58786" y2="98208"/>
                        <a14:foregroundMark x1="53514" y1="74014" x2="53514" y2="74014"/>
                        <a14:foregroundMark x1="40415" y1="75627" x2="40415" y2="75627"/>
                        <a14:foregroundMark x1="40735" y1="72760" x2="44728" y2="79570"/>
                        <a14:foregroundMark x1="40735" y1="63620" x2="45367" y2="81183"/>
                        <a14:foregroundMark x1="22045" y1="43548" x2="24331" y2="60473"/>
                        <a14:foregroundMark x1="17093" y1="77957" x2="17093" y2="77957"/>
                        <a14:backgroundMark x1="25559" y1="64516" x2="25559" y2="64516"/>
                        <a14:backgroundMark x1="25879" y1="64875" x2="26677" y2="68100"/>
                        <a14:backgroundMark x1="25240" y1="62903" x2="25559" y2="67204"/>
                        <a14:backgroundMark x1="24601" y1="62186" x2="24601" y2="62186"/>
                        <a14:backgroundMark x1="24920" y1="60573" x2="24601" y2="62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11" y="3190480"/>
            <a:ext cx="3892889" cy="347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349</Words>
  <Application>Microsoft Office PowerPoint</Application>
  <PresentationFormat>Widescreen</PresentationFormat>
  <Paragraphs>33</Paragraphs>
  <Slides>16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微软雅黑</vt:lpstr>
      <vt:lpstr>Arial</vt:lpstr>
      <vt:lpstr>Calibri</vt:lpstr>
      <vt:lpstr>Calibri Light</vt:lpstr>
      <vt:lpstr>Cambria</vt:lpstr>
      <vt:lpstr>LNTH-LuoLuoNotangYuanTi 1</vt:lpstr>
      <vt:lpstr>Times New Roman</vt:lpstr>
      <vt:lpstr>印品黑体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asus</cp:lastModifiedBy>
  <cp:revision>39</cp:revision>
  <dcterms:created xsi:type="dcterms:W3CDTF">2023-09-04T09:06:13Z</dcterms:created>
  <dcterms:modified xsi:type="dcterms:W3CDTF">2025-11-04T05:20:59Z</dcterms:modified>
</cp:coreProperties>
</file>