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0"/>
  </p:notesMasterIdLst>
  <p:sldIdLst>
    <p:sldId id="4282" r:id="rId4"/>
    <p:sldId id="4386" r:id="rId5"/>
    <p:sldId id="4332" r:id="rId6"/>
    <p:sldId id="4284" r:id="rId7"/>
    <p:sldId id="4302" r:id="rId8"/>
    <p:sldId id="4336" r:id="rId9"/>
    <p:sldId id="4383" r:id="rId10"/>
    <p:sldId id="4385" r:id="rId11"/>
    <p:sldId id="4384" r:id="rId12"/>
    <p:sldId id="4290" r:id="rId13"/>
    <p:sldId id="4364" r:id="rId14"/>
    <p:sldId id="4365" r:id="rId15"/>
    <p:sldId id="4366" r:id="rId16"/>
    <p:sldId id="4367" r:id="rId17"/>
    <p:sldId id="4368" r:id="rId18"/>
    <p:sldId id="4369" r:id="rId19"/>
    <p:sldId id="4370" r:id="rId20"/>
    <p:sldId id="4371" r:id="rId21"/>
    <p:sldId id="4372" r:id="rId22"/>
    <p:sldId id="4373" r:id="rId23"/>
    <p:sldId id="4374" r:id="rId24"/>
    <p:sldId id="4375" r:id="rId25"/>
    <p:sldId id="4376" r:id="rId26"/>
    <p:sldId id="4377" r:id="rId27"/>
    <p:sldId id="4378" r:id="rId28"/>
    <p:sldId id="4379" r:id="rId29"/>
  </p:sldIdLst>
  <p:sldSz cx="12192000" cy="6858000"/>
  <p:notesSz cx="6858000" cy="9144000"/>
  <p:embeddedFontLst>
    <p:embeddedFont>
      <p:font typeface="Roboto Black" panose="020B0604020202020204" charset="0"/>
      <p:regular r:id="rId31"/>
      <p:bold r:id="rId32"/>
      <p:boldItalic r:id="rId33"/>
    </p:embeddedFont>
    <p:embeddedFont>
      <p:font typeface="Roboto" panose="020B0604020202020204" charset="0"/>
      <p:regular r:id="rId34"/>
      <p:bold r:id="rId35"/>
      <p:italic r:id="rId36"/>
      <p:boldItalic r:id="rId37"/>
    </p:embeddedFont>
    <p:embeddedFont>
      <p:font typeface="Calibri Light" panose="020F0302020204030204" pitchFamily="34" charset="0"/>
      <p:regular r:id="rId38"/>
      <p:italic r:id="rId39"/>
    </p:embeddedFont>
    <p:embeddedFont>
      <p:font typeface="Calibri" panose="020F0502020204030204" pitchFamily="34" charset="0"/>
      <p:regular r:id="rId40"/>
      <p:bold r:id="rId41"/>
      <p:italic r:id="rId42"/>
      <p:boldItalic r:id="rId43"/>
    </p:embeddedFont>
    <p:embeddedFont>
      <p:font typeface="Pangolin" panose="020B0604020202020204" charset="0"/>
      <p:regular r:id="rId4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E9EE"/>
    <a:srgbClr val="EE9974"/>
    <a:srgbClr val="CEECDC"/>
    <a:srgbClr val="BDD7EE"/>
    <a:srgbClr val="DFCEBC"/>
    <a:srgbClr val="CB6CE6"/>
    <a:srgbClr val="A5B2D3"/>
    <a:srgbClr val="95624C"/>
    <a:srgbClr val="B94917"/>
    <a:srgbClr val="8DD3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83192" autoAdjust="0"/>
  </p:normalViewPr>
  <p:slideViewPr>
    <p:cSldViewPr snapToGrid="0">
      <p:cViewPr varScale="1">
        <p:scale>
          <a:sx n="73" d="100"/>
          <a:sy n="73" d="100"/>
        </p:scale>
        <p:origin x="111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01-12-2025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164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chia sẻ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Trước khi HS thảo luận, GV chiếu tiêu chí và yêu cầu HS thảo luận dựa vào các tiêu chí</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3810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a:t>, dán tranh ảnh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1253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4183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8678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a:t>
            </a:r>
            <a:r>
              <a:rPr lang="en-US" baseline="0" dirty="0"/>
              <a:t> </a:t>
            </a:r>
            <a:r>
              <a:rPr lang="en-US" baseline="0" dirty="0" err="1"/>
              <a:t>lựa</a:t>
            </a:r>
            <a:r>
              <a:rPr lang="en-US" baseline="0" dirty="0"/>
              <a:t> </a:t>
            </a:r>
            <a:r>
              <a:rPr lang="en-US" baseline="0" dirty="0" err="1"/>
              <a:t>chọn</a:t>
            </a:r>
            <a:r>
              <a:rPr lang="en-US" baseline="0" dirty="0"/>
              <a:t> </a:t>
            </a:r>
            <a:r>
              <a:rPr lang="en-US" baseline="0" dirty="0" err="1"/>
              <a:t>vật</a:t>
            </a:r>
            <a:r>
              <a:rPr lang="en-US" baseline="0" dirty="0"/>
              <a:t> </a:t>
            </a:r>
            <a:r>
              <a:rPr lang="en-US" baseline="0" dirty="0" err="1"/>
              <a:t>liệu</a:t>
            </a:r>
            <a:r>
              <a:rPr lang="en-US" baseline="0" dirty="0"/>
              <a:t> </a:t>
            </a:r>
            <a:r>
              <a:rPr lang="en-US" baseline="0" dirty="0" err="1"/>
              <a:t>dùng</a:t>
            </a:r>
            <a:r>
              <a:rPr lang="en-US" baseline="0" dirty="0"/>
              <a:t> </a:t>
            </a:r>
            <a:r>
              <a:rPr lang="en-US" baseline="0" dirty="0" err="1"/>
              <a:t>làm</a:t>
            </a:r>
            <a:r>
              <a:rPr lang="en-US" baseline="0" dirty="0"/>
              <a:t> </a:t>
            </a:r>
            <a:r>
              <a:rPr lang="en-US" baseline="0" dirty="0" err="1"/>
              <a:t>sản</a:t>
            </a:r>
            <a:r>
              <a:rPr lang="en-US" baseline="0" dirty="0"/>
              <a:t> </a:t>
            </a:r>
            <a:r>
              <a:rPr lang="en-US" baseline="0" dirty="0" err="1"/>
              <a:t>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4555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hiện theo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hướng dẫn nếu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khó</a:t>
            </a:r>
            <a:r>
              <a:rPr lang="en-US" baseline="0">
                <a:latin typeface="Times New Roman" panose="02020603050405020304" pitchFamily="18" charset="0"/>
                <a:cs typeface="Times New Roman" panose="02020603050405020304" pitchFamily="18" charset="0"/>
              </a:rPr>
              <a:t> khăn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8118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888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2677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3088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cùng</a:t>
            </a:r>
            <a:r>
              <a:rPr lang="en-US" baseline="0"/>
              <a:t> hát, múa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309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7222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0386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3740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vật liệu sử dụng, cách làm, công dụng của sản phẩm,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0916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1274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0129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vấn đề: Em hãy nhìn xung quanh phòng học và cho biết phòng có cây xanh không? Em có nhận ra đó là những cây gì? Tác dụng của chúng là gì? Hàng ngày các em có chăm sóc chúng không?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9802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quan sát chậu cây và cho biết, chậu cây làm từ vật dụng gì? Em có thể làm chậu cây từ những vật dụng khác để có được những hình thù đẹp mắt. Trước hết cùng tìm hiểu cách trồng cây như thế nào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cho HS xem hình và kể tên các loại nguyên, vật liệu, dụng cụ sử dụng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7860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trả lời về các hoạt động trong bức tranh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0127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trả lời về các hoạt động trong bức tranh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849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cho HS nêu đúng trình tự các bước</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4026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638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523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48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999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76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426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68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242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272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591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924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11922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019" y="22375"/>
            <a:ext cx="12327039" cy="6838152"/>
          </a:xfrm>
          <a:prstGeom prst="rect">
            <a:avLst/>
          </a:prstGeom>
        </p:spPr>
      </p:pic>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6" name="Rectangle 5"/>
          <p:cNvSpPr/>
          <p:nvPr/>
        </p:nvSpPr>
        <p:spPr>
          <a:xfrm>
            <a:off x="2071260" y="1737700"/>
            <a:ext cx="8426370" cy="3825028"/>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46550" y="3193555"/>
            <a:ext cx="8332711" cy="193899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6000" b="1" dirty="0">
                <a:solidFill>
                  <a:srgbClr val="00B050"/>
                </a:solidFill>
                <a:latin typeface="Roboto Black" panose="02000000000000000000" pitchFamily="2" charset="0"/>
                <a:ea typeface="Roboto Black" panose="02000000000000000000" pitchFamily="2" charset="0"/>
              </a:rPr>
              <a:t>CHẬU HOA, CÂY CẢNH MINI</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DA14CBFD-2C6F-E4A0-F468-3C5C731B2275}"/>
              </a:ext>
            </a:extLst>
          </p:cNvPr>
          <p:cNvSpPr txBox="1"/>
          <p:nvPr/>
        </p:nvSpPr>
        <p:spPr>
          <a:xfrm>
            <a:off x="5461876" y="217126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rPr>
              <a:t>BÀI 7</a:t>
            </a:r>
          </a:p>
        </p:txBody>
      </p:sp>
      <p:sp>
        <p:nvSpPr>
          <p:cNvPr id="26" name="Arrow: Pentagon 25">
            <a:extLst>
              <a:ext uri="{FF2B5EF4-FFF2-40B4-BE49-F238E27FC236}">
                <a16:creationId xmlns:a16="http://schemas.microsoft.com/office/drawing/2014/main" id="{F1C07DEE-8892-24B9-69DB-4BC45E9619CB}"/>
              </a:ext>
            </a:extLst>
          </p:cNvPr>
          <p:cNvSpPr/>
          <p:nvPr/>
        </p:nvSpPr>
        <p:spPr>
          <a:xfrm>
            <a:off x="5739714" y="5745012"/>
            <a:ext cx="1089462" cy="981138"/>
          </a:xfrm>
          <a:custGeom>
            <a:avLst/>
            <a:gdLst>
              <a:gd name="connsiteX0" fmla="*/ 0 w 975161"/>
              <a:gd name="connsiteY0" fmla="*/ 490569 h 981137"/>
              <a:gd name="connsiteX1" fmla="*/ 487581 w 975161"/>
              <a:gd name="connsiteY1" fmla="*/ 0 h 981137"/>
              <a:gd name="connsiteX2" fmla="*/ 975162 w 975161"/>
              <a:gd name="connsiteY2" fmla="*/ 490569 h 981137"/>
              <a:gd name="connsiteX3" fmla="*/ 487581 w 975161"/>
              <a:gd name="connsiteY3" fmla="*/ 981138 h 981137"/>
              <a:gd name="connsiteX4" fmla="*/ 0 w 975161"/>
              <a:gd name="connsiteY4" fmla="*/ 490569 h 981137"/>
              <a:gd name="connsiteX0" fmla="*/ 0 w 1089462"/>
              <a:gd name="connsiteY0" fmla="*/ 490569 h 981138"/>
              <a:gd name="connsiteX1" fmla="*/ 487581 w 1089462"/>
              <a:gd name="connsiteY1" fmla="*/ 0 h 981138"/>
              <a:gd name="connsiteX2" fmla="*/ 1089462 w 1089462"/>
              <a:gd name="connsiteY2" fmla="*/ 490569 h 981138"/>
              <a:gd name="connsiteX3" fmla="*/ 487581 w 1089462"/>
              <a:gd name="connsiteY3" fmla="*/ 981138 h 981138"/>
              <a:gd name="connsiteX4" fmla="*/ 0 w 1089462"/>
              <a:gd name="connsiteY4" fmla="*/ 490569 h 98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62" h="981138">
                <a:moveTo>
                  <a:pt x="0" y="490569"/>
                </a:moveTo>
                <a:cubicBezTo>
                  <a:pt x="0" y="219635"/>
                  <a:pt x="306004" y="0"/>
                  <a:pt x="487581" y="0"/>
                </a:cubicBezTo>
                <a:cubicBezTo>
                  <a:pt x="669158" y="0"/>
                  <a:pt x="1089462" y="219635"/>
                  <a:pt x="1089462" y="490569"/>
                </a:cubicBezTo>
                <a:cubicBezTo>
                  <a:pt x="1089462" y="761503"/>
                  <a:pt x="669158" y="981138"/>
                  <a:pt x="487581" y="981138"/>
                </a:cubicBezTo>
                <a:cubicBezTo>
                  <a:pt x="306004" y="981138"/>
                  <a:pt x="0" y="761503"/>
                  <a:pt x="0" y="490569"/>
                </a:cubicBezTo>
                <a:close/>
              </a:path>
            </a:pathLst>
          </a:custGeom>
          <a:solidFill>
            <a:srgbClr val="EE997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4343400" y="2015969"/>
            <a:ext cx="6565605" cy="3416320"/>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1. Bạn nhỏ đang làm gì?</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2. Trồng cây cảnh có lợi ích gì?</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3. Kể tên một số loại cây cảnh trồng trong phòng học và trồng trong nhà em?</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p:txBody>
      </p:sp>
      <p:sp>
        <p:nvSpPr>
          <p:cNvPr id="7" name="TextBox 6"/>
          <p:cNvSpPr txBox="1"/>
          <p:nvPr/>
        </p:nvSpPr>
        <p:spPr>
          <a:xfrm>
            <a:off x="4499264" y="2332345"/>
            <a:ext cx="7024851"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Bạn</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nhỏ đang tưới cây</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4405262" y="3067970"/>
            <a:ext cx="6262448"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Trồng cây để trang trí và thanh lọc không khí</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4405262" y="4511286"/>
            <a:ext cx="6087394" cy="830997"/>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rPr>
              <a:t>Cây thường xuân</a:t>
            </a:r>
            <a:r>
              <a:rPr lang="en-US" sz="2400">
                <a:solidFill>
                  <a:srgbClr val="FF0000"/>
                </a:solidFill>
                <a:latin typeface="Roboto" panose="02000000000000000000" pitchFamily="2" charset="0"/>
                <a:ea typeface="Roboto" panose="02000000000000000000" pitchFamily="2" charset="0"/>
              </a:rPr>
              <a:t>, c</a:t>
            </a:r>
            <a:r>
              <a:rPr lang="vi-VN" sz="2400">
                <a:solidFill>
                  <a:srgbClr val="FF0000"/>
                </a:solidFill>
                <a:latin typeface="Roboto" panose="02000000000000000000" pitchFamily="2" charset="0"/>
                <a:ea typeface="Roboto" panose="02000000000000000000" pitchFamily="2" charset="0"/>
              </a:rPr>
              <a:t>ây lan ý</a:t>
            </a:r>
            <a:r>
              <a:rPr lang="en-US" sz="2400">
                <a:solidFill>
                  <a:srgbClr val="FF0000"/>
                </a:solidFill>
                <a:latin typeface="Roboto" panose="02000000000000000000" pitchFamily="2" charset="0"/>
                <a:ea typeface="Roboto" panose="02000000000000000000" pitchFamily="2" charset="0"/>
              </a:rPr>
              <a:t>, c</a:t>
            </a:r>
            <a:r>
              <a:rPr lang="vi-VN" sz="2400">
                <a:solidFill>
                  <a:srgbClr val="FF0000"/>
                </a:solidFill>
                <a:latin typeface="Roboto" panose="02000000000000000000" pitchFamily="2" charset="0"/>
                <a:ea typeface="Roboto" panose="02000000000000000000" pitchFamily="2" charset="0"/>
              </a:rPr>
              <a:t>ây nha đam</a:t>
            </a:r>
            <a:r>
              <a:rPr lang="en-US" sz="2400">
                <a:solidFill>
                  <a:srgbClr val="FF0000"/>
                </a:solidFill>
                <a:latin typeface="Roboto" panose="02000000000000000000" pitchFamily="2" charset="0"/>
                <a:ea typeface="Roboto" panose="02000000000000000000" pitchFamily="2" charset="0"/>
              </a:rPr>
              <a:t>, c</a:t>
            </a:r>
            <a:r>
              <a:rPr lang="vi-VN" sz="2400">
                <a:solidFill>
                  <a:srgbClr val="FF0000"/>
                </a:solidFill>
                <a:latin typeface="Roboto" panose="02000000000000000000" pitchFamily="2" charset="0"/>
                <a:ea typeface="Roboto" panose="02000000000000000000" pitchFamily="2" charset="0"/>
              </a:rPr>
              <a:t>ây lưỡi hổ</a:t>
            </a:r>
            <a:r>
              <a:rPr lang="en-US" sz="2400">
                <a:solidFill>
                  <a:srgbClr val="FF0000"/>
                </a:solidFill>
                <a:latin typeface="Roboto" panose="02000000000000000000" pitchFamily="2" charset="0"/>
                <a:ea typeface="Roboto" panose="02000000000000000000" pitchFamily="2" charset="0"/>
              </a:rPr>
              <a:t>, c</a:t>
            </a:r>
            <a:r>
              <a:rPr lang="vi-VN" sz="2400">
                <a:solidFill>
                  <a:srgbClr val="FF0000"/>
                </a:solidFill>
                <a:latin typeface="Roboto" panose="02000000000000000000" pitchFamily="2" charset="0"/>
                <a:ea typeface="Roboto" panose="02000000000000000000" pitchFamily="2" charset="0"/>
              </a:rPr>
              <a:t>ây trầu bà</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242" y="2462645"/>
            <a:ext cx="3143226" cy="3043137"/>
          </a:xfrm>
          <a:prstGeom prst="rect">
            <a:avLst/>
          </a:prstGeom>
        </p:spPr>
      </p:pic>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ord 3"/>
          <p:cNvSpPr/>
          <p:nvPr/>
        </p:nvSpPr>
        <p:spPr>
          <a:xfrm rot="19883493">
            <a:off x="993452" y="5549896"/>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7" name="TextBox 6">
            <a:extLst>
              <a:ext uri="{FF2B5EF4-FFF2-40B4-BE49-F238E27FC236}">
                <a16:creationId xmlns:a16="http://schemas.microsoft.com/office/drawing/2014/main" id="{DA14CBFD-2C6F-E4A0-F468-3C5C731B2275}"/>
              </a:ext>
            </a:extLst>
          </p:cNvPr>
          <p:cNvSpPr txBox="1"/>
          <p:nvPr/>
        </p:nvSpPr>
        <p:spPr>
          <a:xfrm>
            <a:off x="723361" y="270859"/>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7</a:t>
            </a:r>
          </a:p>
        </p:txBody>
      </p:sp>
      <p:pic>
        <p:nvPicPr>
          <p:cNvPr id="9" name="Picture 8">
            <a:extLst>
              <a:ext uri="{FF2B5EF4-FFF2-40B4-BE49-F238E27FC236}">
                <a16:creationId xmlns:a16="http://schemas.microsoft.com/office/drawing/2014/main" id="{92ED2DE9-85A3-C3F8-E310-6BFDFCBA9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174" y="2740714"/>
            <a:ext cx="2921897" cy="3893613"/>
          </a:xfrm>
          <a:prstGeom prst="rect">
            <a:avLst/>
          </a:prstGeom>
        </p:spPr>
      </p:pic>
      <p:pic>
        <p:nvPicPr>
          <p:cNvPr id="3" name="Picture 2"/>
          <p:cNvPicPr>
            <a:picLocks noChangeAspect="1"/>
          </p:cNvPicPr>
          <p:nvPr/>
        </p:nvPicPr>
        <p:blipFill rotWithShape="1">
          <a:blip r:embed="rId5"/>
          <a:srcRect r="24897"/>
          <a:stretch/>
        </p:blipFill>
        <p:spPr>
          <a:xfrm>
            <a:off x="6395044" y="1700469"/>
            <a:ext cx="5128476" cy="3876190"/>
          </a:xfrm>
          <a:prstGeom prst="rect">
            <a:avLst/>
          </a:prstGeom>
        </p:spPr>
      </p:pic>
      <p:sp>
        <p:nvSpPr>
          <p:cNvPr id="8" name="TextBox 7"/>
          <p:cNvSpPr txBox="1"/>
          <p:nvPr/>
        </p:nvSpPr>
        <p:spPr>
          <a:xfrm>
            <a:off x="115614" y="964302"/>
            <a:ext cx="65414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CHẬU </a:t>
            </a:r>
            <a:r>
              <a:rPr kumimoji="0" lang="en-US" altLang="zh-CN" sz="6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HOA,</a:t>
            </a:r>
            <a:br>
              <a:rPr kumimoji="0" lang="en-US" altLang="zh-CN" sz="6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br>
            <a:r>
              <a:rPr kumimoji="0" lang="en-US" altLang="zh-CN" sz="6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CÂY CẢNH MINI</a:t>
            </a:r>
            <a:endParaRPr kumimoji="0" lang="en-US" altLang="zh-CN" sz="6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1651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05111" y="1632693"/>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chậu hoa, cây cảnh mini</a:t>
            </a:r>
          </a:p>
        </p:txBody>
      </p:sp>
      <p:sp>
        <p:nvSpPr>
          <p:cNvPr id="117" name="TextBox 116"/>
          <p:cNvSpPr txBox="1"/>
          <p:nvPr/>
        </p:nvSpPr>
        <p:spPr>
          <a:xfrm>
            <a:off x="2537779" y="334139"/>
            <a:ext cx="67728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ĐỀ XUẤT Ý TƯỞNG VÀ CÁCH LÀM CHẬU HOA, CÂY CẢNH MINI</a:t>
            </a:r>
          </a:p>
        </p:txBody>
      </p:sp>
      <p:sp>
        <p:nvSpPr>
          <p:cNvPr id="9" name="TextBox 8">
            <a:extLst>
              <a:ext uri="{FF2B5EF4-FFF2-40B4-BE49-F238E27FC236}">
                <a16:creationId xmlns:a16="http://schemas.microsoft.com/office/drawing/2014/main" id="{1C6C1494-9761-2059-0481-6D5C41B8AC62}"/>
              </a:ext>
            </a:extLst>
          </p:cNvPr>
          <p:cNvSpPr txBox="1"/>
          <p:nvPr/>
        </p:nvSpPr>
        <p:spPr>
          <a:xfrm>
            <a:off x="5314115" y="2093305"/>
            <a:ext cx="1601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endParaRPr kumimoji="0" lang="en-US" altLang="zh-CN" sz="3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5" name="Picture 4">
            <a:extLst>
              <a:ext uri="{FF2B5EF4-FFF2-40B4-BE49-F238E27FC236}">
                <a16:creationId xmlns:a16="http://schemas.microsoft.com/office/drawing/2014/main" id="{B77F5E16-C6C4-E138-9809-D80B8826D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206" y="3120751"/>
            <a:ext cx="2678894" cy="2438385"/>
          </a:xfrm>
          <a:prstGeom prst="rect">
            <a:avLst/>
          </a:prstGeom>
          <a:ln w="38100">
            <a:solidFill>
              <a:schemeClr val="accent1">
                <a:lumMod val="75000"/>
              </a:schemeClr>
            </a:solidFill>
          </a:ln>
          <a:effectLst>
            <a:outerShdw blurRad="107950" dist="12700" dir="5400000" algn="ctr">
              <a:srgbClr val="000000"/>
            </a:outerShdw>
          </a:effectLst>
        </p:spPr>
      </p:pic>
      <p:pic>
        <p:nvPicPr>
          <p:cNvPr id="2" name="Picture 1"/>
          <p:cNvPicPr>
            <a:picLocks noChangeAspect="1"/>
          </p:cNvPicPr>
          <p:nvPr/>
        </p:nvPicPr>
        <p:blipFill>
          <a:blip r:embed="rId5"/>
          <a:stretch>
            <a:fillRect/>
          </a:stretch>
        </p:blipFill>
        <p:spPr>
          <a:xfrm>
            <a:off x="4636616" y="3120751"/>
            <a:ext cx="2133333" cy="2438385"/>
          </a:xfrm>
          <a:prstGeom prst="rect">
            <a:avLst/>
          </a:prstGeom>
          <a:ln w="38100">
            <a:solidFill>
              <a:schemeClr val="accent1">
                <a:lumMod val="75000"/>
              </a:schemeClr>
            </a:solidFill>
          </a:ln>
          <a:effectLst>
            <a:outerShdw blurRad="107950" dist="12700" dir="5400000" algn="ctr">
              <a:srgbClr val="000000"/>
            </a:outerShdw>
          </a:effectLst>
        </p:spPr>
      </p:pic>
      <p:pic>
        <p:nvPicPr>
          <p:cNvPr id="3" name="Picture 2"/>
          <p:cNvPicPr>
            <a:picLocks noChangeAspect="1"/>
          </p:cNvPicPr>
          <p:nvPr/>
        </p:nvPicPr>
        <p:blipFill>
          <a:blip r:embed="rId6"/>
          <a:stretch>
            <a:fillRect/>
          </a:stretch>
        </p:blipFill>
        <p:spPr>
          <a:xfrm>
            <a:off x="7634426" y="3120751"/>
            <a:ext cx="3352381" cy="2438385"/>
          </a:xfrm>
          <a:prstGeom prst="rect">
            <a:avLst/>
          </a:prstGeom>
          <a:ln w="38100">
            <a:solidFill>
              <a:schemeClr val="accent1">
                <a:lumMod val="75000"/>
              </a:schemeClr>
            </a:solidFill>
          </a:ln>
          <a:effectLst>
            <a:outerShdw blurRad="107950" dist="12700" dir="5400000" algn="ctr">
              <a:srgbClr val="000000"/>
            </a:outerShdw>
          </a:effectLst>
        </p:spPr>
      </p:pic>
    </p:spTree>
    <p:extLst>
      <p:ext uri="{BB962C8B-B14F-4D97-AF65-F5344CB8AC3E}">
        <p14:creationId xmlns:p14="http://schemas.microsoft.com/office/powerpoint/2010/main" val="201831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296180" y="716023"/>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TIÊU CHÍ SẢN PHẨM</a:t>
            </a:r>
          </a:p>
        </p:txBody>
      </p:sp>
      <p:sp>
        <p:nvSpPr>
          <p:cNvPr id="7" name="TextBox 6"/>
          <p:cNvSpPr txBox="1"/>
          <p:nvPr/>
        </p:nvSpPr>
        <p:spPr>
          <a:xfrm>
            <a:off x="1158378" y="2261561"/>
            <a:ext cx="556454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Kích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thước cây và chậu trồng cây phù hợp với không gian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lớp học</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101903" y="4094499"/>
            <a:ext cx="562101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Giá thể (đất trồng, sơ dừa,...) vừa kín gốc,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rễ cây</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1137398" y="3178030"/>
            <a:ext cx="558552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Chậu dùng để trồng cây cảnh được làm từ vật liệu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tái chế</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 name="TextBox 3">
            <a:extLst>
              <a:ext uri="{FF2B5EF4-FFF2-40B4-BE49-F238E27FC236}">
                <a16:creationId xmlns:a16="http://schemas.microsoft.com/office/drawing/2014/main" id="{2EE29F6C-D80E-11E6-2150-6EC9CDC03B7D}"/>
              </a:ext>
            </a:extLst>
          </p:cNvPr>
          <p:cNvSpPr txBox="1"/>
          <p:nvPr/>
        </p:nvSpPr>
        <p:spPr>
          <a:xfrm>
            <a:off x="1071983" y="5010968"/>
            <a:ext cx="576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Cây được trồng chắc chắn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trong chậu</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C529BF04-1DC3-5786-E6F5-F9CA7EB51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673" y="2261561"/>
            <a:ext cx="3179618" cy="34156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4994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8"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67533" y="1569777"/>
            <a:ext cx="89311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ựa chọn ý tưởng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và đề xuất cách làm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chậu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hoa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cảnh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mini</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642453" y="290921"/>
            <a:ext cx="67728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ĐỀ XUẤT Ý TƯỞNG VÀ CÁCH LÀM CHẬU HOA, CÂY CẢNH MINI</a:t>
            </a:r>
          </a:p>
        </p:txBody>
      </p:sp>
      <p:pic>
        <p:nvPicPr>
          <p:cNvPr id="2" name="Picture 1"/>
          <p:cNvPicPr>
            <a:picLocks noChangeAspect="1"/>
          </p:cNvPicPr>
          <p:nvPr/>
        </p:nvPicPr>
        <p:blipFill>
          <a:blip r:embed="rId4"/>
          <a:stretch>
            <a:fillRect/>
          </a:stretch>
        </p:blipFill>
        <p:spPr>
          <a:xfrm>
            <a:off x="655564" y="2433775"/>
            <a:ext cx="2361905" cy="3228571"/>
          </a:xfrm>
          <a:prstGeom prst="rect">
            <a:avLst/>
          </a:prstGeom>
        </p:spPr>
      </p:pic>
      <p:pic>
        <p:nvPicPr>
          <p:cNvPr id="4" name="Picture 3"/>
          <p:cNvPicPr>
            <a:picLocks noChangeAspect="1"/>
          </p:cNvPicPr>
          <p:nvPr/>
        </p:nvPicPr>
        <p:blipFill>
          <a:blip r:embed="rId5"/>
          <a:stretch>
            <a:fillRect/>
          </a:stretch>
        </p:blipFill>
        <p:spPr>
          <a:xfrm>
            <a:off x="3274436" y="2607461"/>
            <a:ext cx="2980952" cy="1733333"/>
          </a:xfrm>
          <a:prstGeom prst="rect">
            <a:avLst/>
          </a:prstGeom>
        </p:spPr>
      </p:pic>
      <p:pic>
        <p:nvPicPr>
          <p:cNvPr id="5" name="Picture 4"/>
          <p:cNvPicPr>
            <a:picLocks noChangeAspect="1"/>
          </p:cNvPicPr>
          <p:nvPr/>
        </p:nvPicPr>
        <p:blipFill>
          <a:blip r:embed="rId6"/>
          <a:stretch>
            <a:fillRect/>
          </a:stretch>
        </p:blipFill>
        <p:spPr>
          <a:xfrm>
            <a:off x="9205388" y="2402699"/>
            <a:ext cx="1866667" cy="3876190"/>
          </a:xfrm>
          <a:prstGeom prst="rect">
            <a:avLst/>
          </a:prstGeom>
        </p:spPr>
      </p:pic>
      <p:pic>
        <p:nvPicPr>
          <p:cNvPr id="6" name="Picture 5"/>
          <p:cNvPicPr>
            <a:picLocks noChangeAspect="1"/>
          </p:cNvPicPr>
          <p:nvPr/>
        </p:nvPicPr>
        <p:blipFill>
          <a:blip r:embed="rId7"/>
          <a:stretch>
            <a:fillRect/>
          </a:stretch>
        </p:blipFill>
        <p:spPr>
          <a:xfrm>
            <a:off x="6597054" y="2957166"/>
            <a:ext cx="2266667" cy="3142857"/>
          </a:xfrm>
          <a:prstGeom prst="rect">
            <a:avLst/>
          </a:prstGeom>
        </p:spPr>
      </p:pic>
      <p:pic>
        <p:nvPicPr>
          <p:cNvPr id="7" name="Picture 6"/>
          <p:cNvPicPr>
            <a:picLocks noChangeAspect="1"/>
          </p:cNvPicPr>
          <p:nvPr/>
        </p:nvPicPr>
        <p:blipFill>
          <a:blip r:embed="rId8"/>
          <a:stretch>
            <a:fillRect/>
          </a:stretch>
        </p:blipFill>
        <p:spPr>
          <a:xfrm>
            <a:off x="3164912" y="4891625"/>
            <a:ext cx="3200000" cy="1866667"/>
          </a:xfrm>
          <a:prstGeom prst="rect">
            <a:avLst/>
          </a:prstGeom>
        </p:spPr>
      </p:pic>
    </p:spTree>
    <p:extLst>
      <p:ext uri="{BB962C8B-B14F-4D97-AF65-F5344CB8AC3E}">
        <p14:creationId xmlns:p14="http://schemas.microsoft.com/office/powerpoint/2010/main" val="79819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860473" y="2164465"/>
            <a:ext cx="528244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sẽ</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trồng cây gì</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sử dụng là</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gì</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Mô tả </a:t>
            </a:r>
            <a:r>
              <a:rPr lang="vi-VN" altLang="zh-CN" sz="2400">
                <a:solidFill>
                  <a:srgbClr val="002060"/>
                </a:solidFill>
                <a:latin typeface="Roboto" panose="02000000000000000000" pitchFamily="2" charset="0"/>
                <a:ea typeface="Roboto" panose="02000000000000000000" pitchFamily="2" charset="0"/>
              </a:rPr>
              <a:t>các bước làm chậu </a:t>
            </a:r>
            <a:endParaRPr lang="en-US" altLang="zh-CN" sz="2400">
              <a:solidFill>
                <a:srgbClr val="002060"/>
              </a:solidFill>
              <a:latin typeface="Roboto" panose="02000000000000000000" pitchFamily="2" charset="0"/>
              <a:ea typeface="Roboto" panose="02000000000000000000" pitchFamily="2" charset="0"/>
            </a:endParaRPr>
          </a:p>
          <a:p>
            <a:pPr lvl="0">
              <a:defRPr/>
            </a:pPr>
            <a:r>
              <a:rPr lang="vi-VN" altLang="zh-CN" sz="2400">
                <a:solidFill>
                  <a:srgbClr val="002060"/>
                </a:solidFill>
                <a:latin typeface="Roboto" panose="02000000000000000000" pitchFamily="2" charset="0"/>
                <a:ea typeface="Roboto" panose="02000000000000000000" pitchFamily="2" charset="0"/>
              </a:rPr>
              <a:t>cây cảnh</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9490" l="2885" r="96635">
                        <a14:foregroundMark x1="69712" y1="63776" x2="71635" y2="64286"/>
                        <a14:foregroundMark x1="43269" y1="86224" x2="59615" y2="93878"/>
                        <a14:backgroundMark x1="90865" y1="4592" x2="92308" y2="30612"/>
                        <a14:backgroundMark x1="65865" y1="2041" x2="72115" y2="2041"/>
                        <a14:backgroundMark x1="56250" y1="47449" x2="61538" y2="47449"/>
                        <a14:backgroundMark x1="49038" y1="36224" x2="50962" y2="37755"/>
                        <a14:backgroundMark x1="58654" y1="59694" x2="61538" y2="61224"/>
                        <a14:backgroundMark x1="17788" y1="15306" x2="34135" y2="17347"/>
                      </a14:backgroundRemoval>
                    </a14:imgEffect>
                  </a14:imgLayer>
                </a14:imgProps>
              </a:ext>
            </a:extLst>
          </a:blip>
          <a:stretch>
            <a:fillRect/>
          </a:stretch>
        </p:blipFill>
        <p:spPr>
          <a:xfrm>
            <a:off x="1733421" y="2660766"/>
            <a:ext cx="2942487" cy="2772729"/>
          </a:xfrm>
          <a:prstGeom prst="rect">
            <a:avLst/>
          </a:prstGeom>
        </p:spPr>
      </p:pic>
    </p:spTree>
    <p:extLst>
      <p:ext uri="{BB962C8B-B14F-4D97-AF65-F5344CB8AC3E}">
        <p14:creationId xmlns:p14="http://schemas.microsoft.com/office/powerpoint/2010/main" val="4171788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2">
            <a:extLst>
              <a:ext uri="{FF2B5EF4-FFF2-40B4-BE49-F238E27FC236}">
                <a16:creationId xmlns:a16="http://schemas.microsoft.com/office/drawing/2014/main" id="{8D375CCE-294A-4A06-B090-A5CB539AC2CB}"/>
              </a:ext>
            </a:extLst>
          </p:cNvPr>
          <p:cNvSpPr/>
          <p:nvPr/>
        </p:nvSpPr>
        <p:spPr>
          <a:xfrm>
            <a:off x="1488736" y="1695175"/>
            <a:ext cx="8991600" cy="4080757"/>
          </a:xfrm>
          <a:prstGeom prst="roundRect">
            <a:avLst>
              <a:gd name="adj" fmla="val 9417"/>
            </a:avLst>
          </a:pr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3865254" y="1847811"/>
            <a:ext cx="418922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2934388" y="590602"/>
            <a:ext cx="65341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5" name="Picture 4">
            <a:extLst>
              <a:ext uri="{FF2B5EF4-FFF2-40B4-BE49-F238E27FC236}">
                <a16:creationId xmlns:a16="http://schemas.microsoft.com/office/drawing/2014/main" id="{66EA7CAD-6ECF-0ECA-6545-8E013C6F4566}"/>
              </a:ext>
            </a:extLst>
          </p:cNvPr>
          <p:cNvPicPr>
            <a:picLocks noChangeAspect="1"/>
          </p:cNvPicPr>
          <p:nvPr/>
        </p:nvPicPr>
        <p:blipFill>
          <a:blip r:embed="rId4"/>
          <a:stretch>
            <a:fillRect/>
          </a:stretch>
        </p:blipFill>
        <p:spPr>
          <a:xfrm>
            <a:off x="2047498" y="2217143"/>
            <a:ext cx="1009650" cy="971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BC90DE-A0D5-072D-F379-25689A25BE2A}"/>
              </a:ext>
            </a:extLst>
          </p:cNvPr>
          <p:cNvPicPr>
            <a:picLocks noChangeAspect="1"/>
          </p:cNvPicPr>
          <p:nvPr/>
        </p:nvPicPr>
        <p:blipFill>
          <a:blip r:embed="rId5"/>
          <a:stretch>
            <a:fillRect/>
          </a:stretch>
        </p:blipFill>
        <p:spPr>
          <a:xfrm>
            <a:off x="4187863" y="2436218"/>
            <a:ext cx="1095375" cy="752475"/>
          </a:xfrm>
          <a:prstGeom prst="rect">
            <a:avLst/>
          </a:prstGeom>
        </p:spPr>
      </p:pic>
      <p:pic>
        <p:nvPicPr>
          <p:cNvPr id="9" name="Picture 8">
            <a:extLst>
              <a:ext uri="{FF2B5EF4-FFF2-40B4-BE49-F238E27FC236}">
                <a16:creationId xmlns:a16="http://schemas.microsoft.com/office/drawing/2014/main" id="{A04A41EB-5CD2-4145-1AF9-47056FB0D6A4}"/>
              </a:ext>
            </a:extLst>
          </p:cNvPr>
          <p:cNvPicPr>
            <a:picLocks noChangeAspect="1"/>
          </p:cNvPicPr>
          <p:nvPr/>
        </p:nvPicPr>
        <p:blipFill>
          <a:blip r:embed="rId6"/>
          <a:stretch>
            <a:fillRect/>
          </a:stretch>
        </p:blipFill>
        <p:spPr>
          <a:xfrm>
            <a:off x="6427995" y="2330939"/>
            <a:ext cx="1162050" cy="1009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1E04D591-D05C-2E92-0504-B33611BBA2CC}"/>
              </a:ext>
            </a:extLst>
          </p:cNvPr>
          <p:cNvPicPr>
            <a:picLocks noChangeAspect="1"/>
          </p:cNvPicPr>
          <p:nvPr/>
        </p:nvPicPr>
        <p:blipFill>
          <a:blip r:embed="rId7"/>
          <a:stretch>
            <a:fillRect/>
          </a:stretch>
        </p:blipFill>
        <p:spPr>
          <a:xfrm>
            <a:off x="8734802" y="2455268"/>
            <a:ext cx="904875" cy="733425"/>
          </a:xfrm>
          <a:prstGeom prst="rect">
            <a:avLst/>
          </a:prstGeom>
        </p:spPr>
      </p:pic>
      <p:pic>
        <p:nvPicPr>
          <p:cNvPr id="13" name="Picture 12">
            <a:extLst>
              <a:ext uri="{FF2B5EF4-FFF2-40B4-BE49-F238E27FC236}">
                <a16:creationId xmlns:a16="http://schemas.microsoft.com/office/drawing/2014/main" id="{CE2BB17F-1C96-857F-5666-C53EDD87FF8A}"/>
              </a:ext>
            </a:extLst>
          </p:cNvPr>
          <p:cNvPicPr>
            <a:picLocks noChangeAspect="1"/>
          </p:cNvPicPr>
          <p:nvPr/>
        </p:nvPicPr>
        <p:blipFill>
          <a:blip r:embed="rId8"/>
          <a:stretch>
            <a:fillRect/>
          </a:stretch>
        </p:blipFill>
        <p:spPr>
          <a:xfrm>
            <a:off x="2567362" y="4033198"/>
            <a:ext cx="1495425" cy="1028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51618F5-352B-5CC7-A263-1603EBD3E2CA}"/>
              </a:ext>
            </a:extLst>
          </p:cNvPr>
          <p:cNvPicPr>
            <a:picLocks noChangeAspect="1"/>
          </p:cNvPicPr>
          <p:nvPr/>
        </p:nvPicPr>
        <p:blipFill>
          <a:blip r:embed="rId9"/>
          <a:stretch>
            <a:fillRect/>
          </a:stretch>
        </p:blipFill>
        <p:spPr>
          <a:xfrm>
            <a:off x="5141413" y="4029890"/>
            <a:ext cx="1304925" cy="1314450"/>
          </a:xfrm>
          <a:prstGeom prst="rect">
            <a:avLst/>
          </a:prstGeom>
        </p:spPr>
      </p:pic>
      <p:pic>
        <p:nvPicPr>
          <p:cNvPr id="21" name="Picture 20">
            <a:extLst>
              <a:ext uri="{FF2B5EF4-FFF2-40B4-BE49-F238E27FC236}">
                <a16:creationId xmlns:a16="http://schemas.microsoft.com/office/drawing/2014/main" id="{BA8FB892-AA46-CAA3-30C9-2B1A5FF20DA0}"/>
              </a:ext>
            </a:extLst>
          </p:cNvPr>
          <p:cNvPicPr>
            <a:picLocks noChangeAspect="1"/>
          </p:cNvPicPr>
          <p:nvPr/>
        </p:nvPicPr>
        <p:blipFill>
          <a:blip r:embed="rId10"/>
          <a:stretch>
            <a:fillRect/>
          </a:stretch>
        </p:blipFill>
        <p:spPr>
          <a:xfrm>
            <a:off x="7948987" y="4120919"/>
            <a:ext cx="1028700" cy="1028700"/>
          </a:xfrm>
          <a:prstGeom prst="rect">
            <a:avLst/>
          </a:prstGeom>
        </p:spPr>
      </p:pic>
      <p:sp>
        <p:nvSpPr>
          <p:cNvPr id="23" name="TextBox 22">
            <a:extLst>
              <a:ext uri="{FF2B5EF4-FFF2-40B4-BE49-F238E27FC236}">
                <a16:creationId xmlns:a16="http://schemas.microsoft.com/office/drawing/2014/main" id="{B71D3CE2-9C01-491B-4935-ADB201EEABF3}"/>
              </a:ext>
            </a:extLst>
          </p:cNvPr>
          <p:cNvSpPr txBox="1"/>
          <p:nvPr/>
        </p:nvSpPr>
        <p:spPr>
          <a:xfrm>
            <a:off x="1989714" y="3471586"/>
            <a:ext cx="16505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Cốc giấy</a:t>
            </a:r>
          </a:p>
        </p:txBody>
      </p:sp>
      <p:sp>
        <p:nvSpPr>
          <p:cNvPr id="24" name="TextBox 23">
            <a:extLst>
              <a:ext uri="{FF2B5EF4-FFF2-40B4-BE49-F238E27FC236}">
                <a16:creationId xmlns:a16="http://schemas.microsoft.com/office/drawing/2014/main" id="{44548D81-0779-A1FF-DBD9-007DB53217A6}"/>
              </a:ext>
            </a:extLst>
          </p:cNvPr>
          <p:cNvSpPr txBox="1"/>
          <p:nvPr/>
        </p:nvSpPr>
        <p:spPr>
          <a:xfrm>
            <a:off x="4141206" y="3471586"/>
            <a:ext cx="1304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Kéo</a:t>
            </a:r>
          </a:p>
        </p:txBody>
      </p:sp>
      <p:sp>
        <p:nvSpPr>
          <p:cNvPr id="25" name="TextBox 24">
            <a:extLst>
              <a:ext uri="{FF2B5EF4-FFF2-40B4-BE49-F238E27FC236}">
                <a16:creationId xmlns:a16="http://schemas.microsoft.com/office/drawing/2014/main" id="{0E29FCA1-5EC0-EA63-DEDB-E304B0135203}"/>
              </a:ext>
            </a:extLst>
          </p:cNvPr>
          <p:cNvSpPr txBox="1"/>
          <p:nvPr/>
        </p:nvSpPr>
        <p:spPr>
          <a:xfrm>
            <a:off x="5743477" y="3479814"/>
            <a:ext cx="2577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Giá thể trồng cây</a:t>
            </a:r>
          </a:p>
        </p:txBody>
      </p:sp>
      <p:sp>
        <p:nvSpPr>
          <p:cNvPr id="27" name="TextBox 26">
            <a:extLst>
              <a:ext uri="{FF2B5EF4-FFF2-40B4-BE49-F238E27FC236}">
                <a16:creationId xmlns:a16="http://schemas.microsoft.com/office/drawing/2014/main" id="{32A2AD97-C625-7ED3-408A-B452B87879B9}"/>
              </a:ext>
            </a:extLst>
          </p:cNvPr>
          <p:cNvSpPr txBox="1"/>
          <p:nvPr/>
        </p:nvSpPr>
        <p:spPr>
          <a:xfrm>
            <a:off x="8693539" y="3471586"/>
            <a:ext cx="1499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Bình tưới</a:t>
            </a:r>
          </a:p>
        </p:txBody>
      </p:sp>
      <p:sp>
        <p:nvSpPr>
          <p:cNvPr id="28" name="TextBox 27">
            <a:extLst>
              <a:ext uri="{FF2B5EF4-FFF2-40B4-BE49-F238E27FC236}">
                <a16:creationId xmlns:a16="http://schemas.microsoft.com/office/drawing/2014/main" id="{76552D79-8C68-59F0-03E3-EF8DE0DA9A13}"/>
              </a:ext>
            </a:extLst>
          </p:cNvPr>
          <p:cNvSpPr txBox="1"/>
          <p:nvPr/>
        </p:nvSpPr>
        <p:spPr>
          <a:xfrm>
            <a:off x="2501074" y="5278832"/>
            <a:ext cx="1541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Cây trồng</a:t>
            </a:r>
          </a:p>
        </p:txBody>
      </p:sp>
      <p:sp>
        <p:nvSpPr>
          <p:cNvPr id="29" name="TextBox 28">
            <a:extLst>
              <a:ext uri="{FF2B5EF4-FFF2-40B4-BE49-F238E27FC236}">
                <a16:creationId xmlns:a16="http://schemas.microsoft.com/office/drawing/2014/main" id="{7B9EDF4C-ACFE-4184-73E3-B67C3FA1D5BD}"/>
              </a:ext>
            </a:extLst>
          </p:cNvPr>
          <p:cNvSpPr txBox="1"/>
          <p:nvPr/>
        </p:nvSpPr>
        <p:spPr>
          <a:xfrm>
            <a:off x="5211473" y="5278832"/>
            <a:ext cx="1769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Xẻng nhỏ</a:t>
            </a:r>
          </a:p>
        </p:txBody>
      </p:sp>
      <p:sp>
        <p:nvSpPr>
          <p:cNvPr id="30" name="TextBox 29">
            <a:extLst>
              <a:ext uri="{FF2B5EF4-FFF2-40B4-BE49-F238E27FC236}">
                <a16:creationId xmlns:a16="http://schemas.microsoft.com/office/drawing/2014/main" id="{91A306F9-34DB-7FD1-7616-2E83C8C85FCF}"/>
              </a:ext>
            </a:extLst>
          </p:cNvPr>
          <p:cNvSpPr txBox="1"/>
          <p:nvPr/>
        </p:nvSpPr>
        <p:spPr>
          <a:xfrm>
            <a:off x="7363134" y="5264453"/>
            <a:ext cx="2830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Găng tay làm vườn</a:t>
            </a:r>
          </a:p>
        </p:txBody>
      </p:sp>
    </p:spTree>
    <p:extLst>
      <p:ext uri="{BB962C8B-B14F-4D97-AF65-F5344CB8AC3E}">
        <p14:creationId xmlns:p14="http://schemas.microsoft.com/office/powerpoint/2010/main" val="248485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34696" y="1182849"/>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chậu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hoa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cảnh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mini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2281653" y="483640"/>
            <a:ext cx="827565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pic>
        <p:nvPicPr>
          <p:cNvPr id="2" name="Picture 1"/>
          <p:cNvPicPr>
            <a:picLocks noChangeAspect="1"/>
          </p:cNvPicPr>
          <p:nvPr/>
        </p:nvPicPr>
        <p:blipFill>
          <a:blip r:embed="rId4"/>
          <a:stretch>
            <a:fillRect/>
          </a:stretch>
        </p:blipFill>
        <p:spPr>
          <a:xfrm>
            <a:off x="7846071" y="1990556"/>
            <a:ext cx="3769820" cy="3658004"/>
          </a:xfrm>
          <a:prstGeom prst="rect">
            <a:avLst/>
          </a:prstGeom>
          <a:effectLst>
            <a:softEdge rad="317500"/>
          </a:effectLst>
        </p:spPr>
      </p:pic>
      <p:pic>
        <p:nvPicPr>
          <p:cNvPr id="4" name="Picture 3"/>
          <p:cNvPicPr>
            <a:picLocks noChangeAspect="1"/>
          </p:cNvPicPr>
          <p:nvPr/>
        </p:nvPicPr>
        <p:blipFill>
          <a:blip r:embed="rId5"/>
          <a:stretch>
            <a:fillRect/>
          </a:stretch>
        </p:blipFill>
        <p:spPr>
          <a:xfrm>
            <a:off x="452099" y="1907643"/>
            <a:ext cx="7123809" cy="4076190"/>
          </a:xfrm>
          <a:prstGeom prst="rect">
            <a:avLst/>
          </a:prstGeom>
          <a:effectLst>
            <a:softEdge rad="317500"/>
          </a:effectLst>
        </p:spPr>
      </p:pic>
    </p:spTree>
    <p:extLst>
      <p:ext uri="{BB962C8B-B14F-4D97-AF65-F5344CB8AC3E}">
        <p14:creationId xmlns:p14="http://schemas.microsoft.com/office/powerpoint/2010/main" val="3613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E0E8D683-E4FE-F384-8D27-8DC6F2C75B53}"/>
              </a:ext>
            </a:extLst>
          </p:cNvPr>
          <p:cNvSpPr/>
          <p:nvPr/>
        </p:nvSpPr>
        <p:spPr>
          <a:xfrm>
            <a:off x="3152886" y="3031505"/>
            <a:ext cx="6127979" cy="212140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554917" y="1705087"/>
            <a:ext cx="486671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Tạo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chậu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cảnh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mn-cs"/>
              </a:rPr>
              <a:t>từ</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cốc</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Oval 20"/>
          <p:cNvSpPr/>
          <p:nvPr/>
        </p:nvSpPr>
        <p:spPr>
          <a:xfrm>
            <a:off x="2201721" y="1551211"/>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152886" y="558471"/>
            <a:ext cx="67552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CẢNH MINI</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4" name="Picture 13">
            <a:extLst>
              <a:ext uri="{FF2B5EF4-FFF2-40B4-BE49-F238E27FC236}">
                <a16:creationId xmlns:a16="http://schemas.microsoft.com/office/drawing/2014/main" id="{2954D2CC-81C7-967E-412A-76712E133702}"/>
              </a:ext>
            </a:extLst>
          </p:cNvPr>
          <p:cNvPicPr>
            <a:picLocks noChangeAspect="1"/>
          </p:cNvPicPr>
          <p:nvPr/>
        </p:nvPicPr>
        <p:blipFill>
          <a:blip r:embed="rId4"/>
          <a:stretch>
            <a:fillRect/>
          </a:stretch>
        </p:blipFill>
        <p:spPr>
          <a:xfrm rot="5400000">
            <a:off x="7621708" y="3228411"/>
            <a:ext cx="1370475" cy="1771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8645D482-4242-0F03-4D2D-0243BB78DB8A}"/>
              </a:ext>
            </a:extLst>
          </p:cNvPr>
          <p:cNvPicPr>
            <a:picLocks noChangeAspect="1"/>
          </p:cNvPicPr>
          <p:nvPr/>
        </p:nvPicPr>
        <p:blipFill>
          <a:blip r:embed="rId5"/>
          <a:stretch>
            <a:fillRect/>
          </a:stretch>
        </p:blipFill>
        <p:spPr>
          <a:xfrm>
            <a:off x="3232931" y="3428999"/>
            <a:ext cx="1771650" cy="1352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Arrow: Right 27">
            <a:extLst>
              <a:ext uri="{FF2B5EF4-FFF2-40B4-BE49-F238E27FC236}">
                <a16:creationId xmlns:a16="http://schemas.microsoft.com/office/drawing/2014/main" id="{6DAA559E-6BE9-8935-5E8D-442D157380F4}"/>
              </a:ext>
            </a:extLst>
          </p:cNvPr>
          <p:cNvSpPr/>
          <p:nvPr/>
        </p:nvSpPr>
        <p:spPr>
          <a:xfrm>
            <a:off x="5723646" y="3847435"/>
            <a:ext cx="978408" cy="484632"/>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45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9" grpId="0"/>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CBC18A3-5920-D921-7898-B08E0A46B7F7}"/>
              </a:ext>
            </a:extLst>
          </p:cNvPr>
          <p:cNvSpPr/>
          <p:nvPr/>
        </p:nvSpPr>
        <p:spPr>
          <a:xfrm>
            <a:off x="3456848" y="2287662"/>
            <a:ext cx="6396267" cy="369417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737229" y="1474901"/>
            <a:ext cx="453836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Cho một phần giá thể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vào chậu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5" name="Oval 20"/>
          <p:cNvSpPr/>
          <p:nvPr/>
        </p:nvSpPr>
        <p:spPr>
          <a:xfrm>
            <a:off x="2266149" y="1393723"/>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sp>
        <p:nvSpPr>
          <p:cNvPr id="9" name="TextBox 8"/>
          <p:cNvSpPr txBox="1"/>
          <p:nvPr/>
        </p:nvSpPr>
        <p:spPr>
          <a:xfrm>
            <a:off x="2266149" y="483640"/>
            <a:ext cx="74805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pic>
        <p:nvPicPr>
          <p:cNvPr id="3" name="Picture 2">
            <a:extLst>
              <a:ext uri="{FF2B5EF4-FFF2-40B4-BE49-F238E27FC236}">
                <a16:creationId xmlns:a16="http://schemas.microsoft.com/office/drawing/2014/main" id="{654A26F8-6A30-EAEA-68E8-AA5A3494EEAC}"/>
              </a:ext>
            </a:extLst>
          </p:cNvPr>
          <p:cNvPicPr>
            <a:picLocks noChangeAspect="1"/>
          </p:cNvPicPr>
          <p:nvPr/>
        </p:nvPicPr>
        <p:blipFill>
          <a:blip r:embed="rId4"/>
          <a:stretch>
            <a:fillRect/>
          </a:stretch>
        </p:blipFill>
        <p:spPr>
          <a:xfrm>
            <a:off x="5157555" y="2805189"/>
            <a:ext cx="2994851" cy="2470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5090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5884" y="2479536"/>
            <a:ext cx="7162071" cy="1569660"/>
          </a:xfrm>
          <a:prstGeom prst="rect">
            <a:avLst/>
          </a:prstGeom>
          <a:noFill/>
        </p:spPr>
        <p:txBody>
          <a:bodyPr wrap="square" rtlCol="0">
            <a:spAutoFit/>
          </a:bodyPr>
          <a:lstStyle/>
          <a:p>
            <a:pPr lvl="0" algn="ctr">
              <a:defRPr/>
            </a:pPr>
            <a:r>
              <a:rPr lang="en-US" altLang="zh-CN" sz="9600" b="1" dirty="0">
                <a:solidFill>
                  <a:srgbClr val="002060"/>
                </a:solidFill>
                <a:latin typeface="Roboto" panose="02000000000000000000" pitchFamily="2" charset="0"/>
                <a:ea typeface="Roboto" panose="02000000000000000000" pitchFamily="2" charset="0"/>
              </a:rPr>
              <a:t>KHỞI ĐỘNG</a:t>
            </a:r>
          </a:p>
        </p:txBody>
      </p:sp>
      <p:pic>
        <p:nvPicPr>
          <p:cNvPr id="3" name="Picture 2">
            <a:extLst>
              <a:ext uri="{FF2B5EF4-FFF2-40B4-BE49-F238E27FC236}">
                <a16:creationId xmlns:a16="http://schemas.microsoft.com/office/drawing/2014/main" id="{4FACDEB0-4136-02B1-00C5-D1D8C06FB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Tree>
    <p:extLst>
      <p:ext uri="{BB962C8B-B14F-4D97-AF65-F5344CB8AC3E}">
        <p14:creationId xmlns:p14="http://schemas.microsoft.com/office/powerpoint/2010/main" val="56870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057C216-288B-3A51-6261-AE83135E96CD}"/>
              </a:ext>
            </a:extLst>
          </p:cNvPr>
          <p:cNvSpPr/>
          <p:nvPr/>
        </p:nvSpPr>
        <p:spPr>
          <a:xfrm>
            <a:off x="4720382" y="1532073"/>
            <a:ext cx="6086163" cy="430761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906998" y="3726111"/>
            <a:ext cx="2749309"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Đặt cây vào chậu và thêm giá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thể vào</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1898395" y="2101334"/>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2281653" y="461580"/>
            <a:ext cx="98752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pic>
        <p:nvPicPr>
          <p:cNvPr id="3" name="Picture 2">
            <a:extLst>
              <a:ext uri="{FF2B5EF4-FFF2-40B4-BE49-F238E27FC236}">
                <a16:creationId xmlns:a16="http://schemas.microsoft.com/office/drawing/2014/main" id="{058FB3E5-9804-537F-6C95-2A321B759AF9}"/>
              </a:ext>
            </a:extLst>
          </p:cNvPr>
          <p:cNvPicPr>
            <a:picLocks noChangeAspect="1"/>
          </p:cNvPicPr>
          <p:nvPr/>
        </p:nvPicPr>
        <p:blipFill>
          <a:blip r:embed="rId4"/>
          <a:stretch>
            <a:fillRect/>
          </a:stretch>
        </p:blipFill>
        <p:spPr>
          <a:xfrm>
            <a:off x="5983988" y="2316116"/>
            <a:ext cx="3889454" cy="2620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5545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F6C49BE-DA00-DE7D-4046-992ABDE7CDB7}"/>
              </a:ext>
            </a:extLst>
          </p:cNvPr>
          <p:cNvSpPr/>
          <p:nvPr/>
        </p:nvSpPr>
        <p:spPr>
          <a:xfrm>
            <a:off x="402336" y="1551211"/>
            <a:ext cx="5998464" cy="415464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7007286" y="3754054"/>
            <a:ext cx="363253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Tưới nước cho cây</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8052585" y="1799998"/>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4</a:t>
            </a:r>
          </a:p>
        </p:txBody>
      </p:sp>
      <p:sp>
        <p:nvSpPr>
          <p:cNvPr id="7" name="TextBox 6"/>
          <p:cNvSpPr txBox="1"/>
          <p:nvPr/>
        </p:nvSpPr>
        <p:spPr>
          <a:xfrm>
            <a:off x="2281653" y="483640"/>
            <a:ext cx="9910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pic>
        <p:nvPicPr>
          <p:cNvPr id="4" name="Picture 3">
            <a:extLst>
              <a:ext uri="{FF2B5EF4-FFF2-40B4-BE49-F238E27FC236}">
                <a16:creationId xmlns:a16="http://schemas.microsoft.com/office/drawing/2014/main" id="{AF73498E-1B90-5AC7-4996-7944D642D8DA}"/>
              </a:ext>
            </a:extLst>
          </p:cNvPr>
          <p:cNvPicPr>
            <a:picLocks noChangeAspect="1"/>
          </p:cNvPicPr>
          <p:nvPr/>
        </p:nvPicPr>
        <p:blipFill>
          <a:blip r:embed="rId4"/>
          <a:stretch>
            <a:fillRect/>
          </a:stretch>
        </p:blipFill>
        <p:spPr>
          <a:xfrm>
            <a:off x="1097565" y="2058412"/>
            <a:ext cx="4568066" cy="3101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0532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53"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277013" y="3853880"/>
            <a:ext cx="3632536"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Trang trí không gian và lớp học với chậu hoa, cây cảnh vừa trồng</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655726" y="649687"/>
            <a:ext cx="77040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sp>
        <p:nvSpPr>
          <p:cNvPr id="10" name="Oval 20"/>
          <p:cNvSpPr/>
          <p:nvPr/>
        </p:nvSpPr>
        <p:spPr>
          <a:xfrm>
            <a:off x="1943436" y="2516970"/>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5</a:t>
            </a:r>
          </a:p>
        </p:txBody>
      </p:sp>
      <p:pic>
        <p:nvPicPr>
          <p:cNvPr id="3" name="Picture 2">
            <a:extLst>
              <a:ext uri="{FF2B5EF4-FFF2-40B4-BE49-F238E27FC236}">
                <a16:creationId xmlns:a16="http://schemas.microsoft.com/office/drawing/2014/main" id="{EB8FAEAF-E42B-8B78-7ACB-DB82A12769BA}"/>
              </a:ext>
            </a:extLst>
          </p:cNvPr>
          <p:cNvPicPr>
            <a:picLocks noChangeAspect="1"/>
          </p:cNvPicPr>
          <p:nvPr/>
        </p:nvPicPr>
        <p:blipFill>
          <a:blip r:embed="rId4"/>
          <a:stretch>
            <a:fillRect/>
          </a:stretch>
        </p:blipFill>
        <p:spPr>
          <a:xfrm>
            <a:off x="4468586" y="2009729"/>
            <a:ext cx="6460254" cy="36883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029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3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96262" y="611120"/>
            <a:ext cx="7786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SẢN PHẨM</a:t>
            </a: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733701" y="1725903"/>
            <a:ext cx="5362299"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Kích thước cây và chậu trồng cây phù hợp với không gian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lớp học</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r>
            <a:b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r>
            <a:b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Chậu dùng để trồng cây cảnh được làm từ vật liệu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tái chế</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r>
            <a:b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Giá thể (đất trồng, sơ dừa,...) vừa kín gốc,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rễ cây</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r>
            <a:b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Cây được trồng chắc chắn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trong chậu</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4"/>
          <a:stretch>
            <a:fillRect/>
          </a:stretch>
        </p:blipFill>
        <p:spPr>
          <a:xfrm>
            <a:off x="7698491" y="2231966"/>
            <a:ext cx="2266667" cy="3142857"/>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9984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903238" y="478488"/>
            <a:ext cx="9807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GIỚI THIỆU VÀ </a:t>
            </a: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TRƯNG BÀY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rotWithShape="1">
          <a:blip r:embed="rId4"/>
          <a:srcRect b="3467"/>
          <a:stretch/>
        </p:blipFill>
        <p:spPr>
          <a:xfrm>
            <a:off x="7903234" y="1551211"/>
            <a:ext cx="3807804" cy="2785131"/>
          </a:xfrm>
          <a:prstGeom prst="rect">
            <a:avLst/>
          </a:prstGeom>
        </p:spPr>
      </p:pic>
      <p:pic>
        <p:nvPicPr>
          <p:cNvPr id="3" name="Picture 2"/>
          <p:cNvPicPr>
            <a:picLocks noChangeAspect="1"/>
          </p:cNvPicPr>
          <p:nvPr/>
        </p:nvPicPr>
        <p:blipFill>
          <a:blip r:embed="rId5"/>
          <a:stretch>
            <a:fillRect/>
          </a:stretch>
        </p:blipFill>
        <p:spPr>
          <a:xfrm>
            <a:off x="4247071" y="1540906"/>
            <a:ext cx="1964149" cy="2712396"/>
          </a:xfrm>
          <a:prstGeom prst="rect">
            <a:avLst/>
          </a:prstGeom>
        </p:spPr>
      </p:pic>
      <p:pic>
        <p:nvPicPr>
          <p:cNvPr id="4" name="Picture 3"/>
          <p:cNvPicPr>
            <a:picLocks noChangeAspect="1"/>
          </p:cNvPicPr>
          <p:nvPr/>
        </p:nvPicPr>
        <p:blipFill>
          <a:blip r:embed="rId6"/>
          <a:stretch>
            <a:fillRect/>
          </a:stretch>
        </p:blipFill>
        <p:spPr>
          <a:xfrm>
            <a:off x="256196" y="2179222"/>
            <a:ext cx="3144868" cy="286036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6410" y="4215159"/>
            <a:ext cx="3724979" cy="2487384"/>
          </a:xfrm>
          <a:prstGeom prst="rect">
            <a:avLst/>
          </a:prstGeom>
        </p:spPr>
      </p:pic>
    </p:spTree>
    <p:extLst>
      <p:ext uri="{BB962C8B-B14F-4D97-AF65-F5344CB8AC3E}">
        <p14:creationId xmlns:p14="http://schemas.microsoft.com/office/powerpoint/2010/main" val="180457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46550" y="988654"/>
            <a:ext cx="8322197" cy="5523809"/>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793398" y="274034"/>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ĐÁNH GIÁ SẢN PHẨM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20" name="TextBox 19">
            <a:extLst>
              <a:ext uri="{FF2B5EF4-FFF2-40B4-BE49-F238E27FC236}">
                <a16:creationId xmlns:a16="http://schemas.microsoft.com/office/drawing/2014/main" id="{F47EDC76-93E4-69B2-B3EB-FFBB9F9285CB}"/>
              </a:ext>
            </a:extLst>
          </p:cNvPr>
          <p:cNvSpPr txBox="1"/>
          <p:nvPr/>
        </p:nvSpPr>
        <p:spPr>
          <a:xfrm>
            <a:off x="6948282" y="1176814"/>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1" name="Picture 20"/>
          <p:cNvPicPr>
            <a:picLocks noChangeAspect="1"/>
          </p:cNvPicPr>
          <p:nvPr/>
        </p:nvPicPr>
        <p:blipFill rotWithShape="1">
          <a:blip r:embed="rId5"/>
          <a:srcRect l="6827" t="7035" r="5654" b="3542"/>
          <a:stretch/>
        </p:blipFill>
        <p:spPr>
          <a:xfrm>
            <a:off x="6790488" y="2881964"/>
            <a:ext cx="868595" cy="868595"/>
          </a:xfrm>
          <a:prstGeom prst="ellipse">
            <a:avLst/>
          </a:prstGeom>
        </p:spPr>
      </p:pic>
      <p:pic>
        <p:nvPicPr>
          <p:cNvPr id="22" name="Picture 21"/>
          <p:cNvPicPr>
            <a:picLocks noChangeAspect="1"/>
          </p:cNvPicPr>
          <p:nvPr/>
        </p:nvPicPr>
        <p:blipFill rotWithShape="1">
          <a:blip r:embed="rId6"/>
          <a:srcRect l="9571" t="6413" r="10420" b="6660"/>
          <a:stretch/>
        </p:blipFill>
        <p:spPr>
          <a:xfrm>
            <a:off x="7894628" y="3750559"/>
            <a:ext cx="848933" cy="848933"/>
          </a:xfrm>
          <a:prstGeom prst="ellipse">
            <a:avLst/>
          </a:prstGeom>
        </p:spPr>
      </p:pic>
      <p:pic>
        <p:nvPicPr>
          <p:cNvPr id="23" name="Picture 22"/>
          <p:cNvPicPr>
            <a:picLocks noChangeAspect="1"/>
          </p:cNvPicPr>
          <p:nvPr/>
        </p:nvPicPr>
        <p:blipFill rotWithShape="1">
          <a:blip r:embed="rId7"/>
          <a:srcRect l="5642" t="6399" r="6278" b="6897"/>
          <a:stretch/>
        </p:blipFill>
        <p:spPr>
          <a:xfrm>
            <a:off x="8985498" y="5448834"/>
            <a:ext cx="878797" cy="878797"/>
          </a:xfrm>
          <a:prstGeom prst="ellipse">
            <a:avLst/>
          </a:prstGeom>
        </p:spPr>
      </p:pic>
      <p:pic>
        <p:nvPicPr>
          <p:cNvPr id="16" name="Picture 15"/>
          <p:cNvPicPr>
            <a:picLocks noChangeAspect="1"/>
          </p:cNvPicPr>
          <p:nvPr/>
        </p:nvPicPr>
        <p:blipFill rotWithShape="1">
          <a:blip r:embed="rId5"/>
          <a:srcRect l="6827" t="7035" r="5654" b="3542"/>
          <a:stretch/>
        </p:blipFill>
        <p:spPr>
          <a:xfrm>
            <a:off x="6695073" y="4475574"/>
            <a:ext cx="868595" cy="868595"/>
          </a:xfrm>
          <a:prstGeom prst="ellipse">
            <a:avLst/>
          </a:prstGeom>
        </p:spPr>
      </p:pic>
      <p:sp>
        <p:nvSpPr>
          <p:cNvPr id="15" name="TextBox 14"/>
          <p:cNvSpPr txBox="1"/>
          <p:nvPr/>
        </p:nvSpPr>
        <p:spPr>
          <a:xfrm>
            <a:off x="3071865" y="3147384"/>
            <a:ext cx="3718623"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Kích thước cây và chậu trồng cây phù hợp với không gian lớp học</a:t>
            </a:r>
            <a:b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r>
            <a:b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Chậu dùng để trồng cây cảnh được làm từ vật liệu tái chế</a:t>
            </a:r>
            <a:b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Giá thể (đất trồng, sơ dừa,...) vừa kín gốc, rễ cây</a:t>
            </a:r>
            <a:b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Cây được trồng chắc chắn trong chậu</a:t>
            </a:r>
            <a:endParaRPr kumimoji="0" lang="vi-VN"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57780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circle(in)">
                                      <p:cBhvr>
                                        <p:cTn id="14" dur="2000"/>
                                        <p:tgtEl>
                                          <p:spTgt spid="21"/>
                                        </p:tgtEl>
                                      </p:cBhvr>
                                    </p:animEffect>
                                  </p:childTnLst>
                                </p:cTn>
                              </p:par>
                              <p:par>
                                <p:cTn id="15" presetID="6"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par>
                                <p:cTn id="18" presetID="6"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par>
                                <p:cTn id="21" presetID="6"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3771899" y="1416788"/>
            <a:ext cx="6879570" cy="4111175"/>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4536276" y="292984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723" y="163114"/>
            <a:ext cx="2246550" cy="1550366"/>
          </a:xfrm>
          <a:prstGeom prst="rect">
            <a:avLst/>
          </a:prstGeom>
        </p:spPr>
      </p:pic>
    </p:spTree>
    <p:extLst>
      <p:ext uri="{BB962C8B-B14F-4D97-AF65-F5344CB8AC3E}">
        <p14:creationId xmlns:p14="http://schemas.microsoft.com/office/powerpoint/2010/main" val="9341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6.25E-7 -1.48148E-6 L 6.25E-7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CÙNG</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VẬN ĐỘNG NÀO!</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2" name="em trồng c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47802" y="1397643"/>
            <a:ext cx="8134350" cy="4572000"/>
          </a:xfrm>
          <a:prstGeom prst="rect">
            <a:avLst/>
          </a:prstGeom>
        </p:spPr>
      </p:pic>
    </p:spTree>
    <p:extLst>
      <p:ext uri="{BB962C8B-B14F-4D97-AF65-F5344CB8AC3E}">
        <p14:creationId xmlns:p14="http://schemas.microsoft.com/office/powerpoint/2010/main" val="3118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fullScrn="1">
              <p:cMediaNode vol="80000">
                <p:cTn id="13" fill="hold" display="0">
                  <p:stCondLst>
                    <p:cond delay="indefinite"/>
                  </p:stCondLst>
                </p:cTn>
                <p:tgtEl>
                  <p:spTgt spid="2"/>
                </p:tgtEl>
              </p:cMediaNode>
            </p:video>
          </p:childTnLst>
        </p:cTn>
      </p:par>
    </p:tnLst>
    <p:bldLst>
      <p:bldP spid="1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88467" y="253179"/>
            <a:ext cx="6787905" cy="1077218"/>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QUAN SÁT VÀ CHO BIẾT HAI BẠN ĐANG TRAO ĐỔI VỀ VẤN ĐỀ GÌ</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773" y="0"/>
            <a:ext cx="2246550" cy="1550366"/>
          </a:xfrm>
          <a:prstGeom prst="rect">
            <a:avLst/>
          </a:prstGeom>
        </p:spPr>
      </p:pic>
      <p:sp>
        <p:nvSpPr>
          <p:cNvPr id="14" name="TextBox 13"/>
          <p:cNvSpPr txBox="1"/>
          <p:nvPr/>
        </p:nvSpPr>
        <p:spPr>
          <a:xfrm>
            <a:off x="3177044" y="5963395"/>
            <a:ext cx="53850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Hai bạn</a:t>
            </a:r>
            <a:r>
              <a:rPr kumimoji="0" lang="en-US" sz="240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đang trao đổi về lợi ích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của việc trồng cây xanh trong phòng</a:t>
            </a:r>
            <a:endParaRPr kumimoji="0" lang="en-US" altLang="zh-CN" sz="240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5" name="grok-video-ea1779f0-fd11-4267-b336-e9fe1c8b90e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32323" y="1246314"/>
            <a:ext cx="8970500" cy="4134983"/>
          </a:xfrm>
          <a:prstGeom prst="rect">
            <a:avLst/>
          </a:prstGeom>
        </p:spPr>
      </p:pic>
    </p:spTree>
    <p:extLst>
      <p:ext uri="{BB962C8B-B14F-4D97-AF65-F5344CB8AC3E}">
        <p14:creationId xmlns:p14="http://schemas.microsoft.com/office/powerpoint/2010/main" val="24927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bldLst>
      <p:bldP spid="117"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690907" y="421592"/>
            <a:ext cx="3345873"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 </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grpSp>
        <p:nvGrpSpPr>
          <p:cNvPr id="6" name="Group 5"/>
          <p:cNvGrpSpPr/>
          <p:nvPr/>
        </p:nvGrpSpPr>
        <p:grpSpPr>
          <a:xfrm>
            <a:off x="4777312" y="4498140"/>
            <a:ext cx="6002693" cy="1304860"/>
            <a:chOff x="2774372" y="5447879"/>
            <a:chExt cx="6002693" cy="872837"/>
          </a:xfrm>
        </p:grpSpPr>
        <p:sp>
          <p:nvSpPr>
            <p:cNvPr id="4" name="Rounded Rectangle 3"/>
            <p:cNvSpPr/>
            <p:nvPr/>
          </p:nvSpPr>
          <p:spPr>
            <a:xfrm>
              <a:off x="2774372" y="5447879"/>
              <a:ext cx="5569527" cy="872837"/>
            </a:xfrm>
            <a:custGeom>
              <a:avLst/>
              <a:gdLst>
                <a:gd name="connsiteX0" fmla="*/ 0 w 5569527"/>
                <a:gd name="connsiteY0" fmla="*/ 138548 h 831273"/>
                <a:gd name="connsiteX1" fmla="*/ 138548 w 5569527"/>
                <a:gd name="connsiteY1" fmla="*/ 0 h 831273"/>
                <a:gd name="connsiteX2" fmla="*/ 5430979 w 5569527"/>
                <a:gd name="connsiteY2" fmla="*/ 0 h 831273"/>
                <a:gd name="connsiteX3" fmla="*/ 5569527 w 5569527"/>
                <a:gd name="connsiteY3" fmla="*/ 138548 h 831273"/>
                <a:gd name="connsiteX4" fmla="*/ 5569527 w 5569527"/>
                <a:gd name="connsiteY4" fmla="*/ 692725 h 831273"/>
                <a:gd name="connsiteX5" fmla="*/ 5430979 w 5569527"/>
                <a:gd name="connsiteY5" fmla="*/ 831273 h 831273"/>
                <a:gd name="connsiteX6" fmla="*/ 138548 w 5569527"/>
                <a:gd name="connsiteY6" fmla="*/ 831273 h 831273"/>
                <a:gd name="connsiteX7" fmla="*/ 0 w 5569527"/>
                <a:gd name="connsiteY7" fmla="*/ 692725 h 831273"/>
                <a:gd name="connsiteX8" fmla="*/ 0 w 5569527"/>
                <a:gd name="connsiteY8" fmla="*/ 138548 h 831273"/>
                <a:gd name="connsiteX0" fmla="*/ 0 w 5569527"/>
                <a:gd name="connsiteY0" fmla="*/ 138548 h 831273"/>
                <a:gd name="connsiteX1" fmla="*/ 138548 w 5569527"/>
                <a:gd name="connsiteY1" fmla="*/ 0 h 831273"/>
                <a:gd name="connsiteX2" fmla="*/ 5430979 w 5569527"/>
                <a:gd name="connsiteY2" fmla="*/ 0 h 831273"/>
                <a:gd name="connsiteX3" fmla="*/ 5569527 w 5569527"/>
                <a:gd name="connsiteY3" fmla="*/ 138548 h 831273"/>
                <a:gd name="connsiteX4" fmla="*/ 5569527 w 5569527"/>
                <a:gd name="connsiteY4" fmla="*/ 692725 h 831273"/>
                <a:gd name="connsiteX5" fmla="*/ 5430979 w 5569527"/>
                <a:gd name="connsiteY5" fmla="*/ 831273 h 831273"/>
                <a:gd name="connsiteX6" fmla="*/ 138548 w 5569527"/>
                <a:gd name="connsiteY6" fmla="*/ 831273 h 831273"/>
                <a:gd name="connsiteX7" fmla="*/ 0 w 5569527"/>
                <a:gd name="connsiteY7" fmla="*/ 692725 h 831273"/>
                <a:gd name="connsiteX8" fmla="*/ 0 w 5569527"/>
                <a:gd name="connsiteY8" fmla="*/ 138548 h 831273"/>
                <a:gd name="connsiteX0" fmla="*/ 0 w 5569527"/>
                <a:gd name="connsiteY0" fmla="*/ 138548 h 852055"/>
                <a:gd name="connsiteX1" fmla="*/ 138548 w 5569527"/>
                <a:gd name="connsiteY1" fmla="*/ 0 h 852055"/>
                <a:gd name="connsiteX2" fmla="*/ 5430979 w 5569527"/>
                <a:gd name="connsiteY2" fmla="*/ 0 h 852055"/>
                <a:gd name="connsiteX3" fmla="*/ 5569527 w 5569527"/>
                <a:gd name="connsiteY3" fmla="*/ 138548 h 852055"/>
                <a:gd name="connsiteX4" fmla="*/ 5569527 w 5569527"/>
                <a:gd name="connsiteY4" fmla="*/ 692725 h 852055"/>
                <a:gd name="connsiteX5" fmla="*/ 5430979 w 5569527"/>
                <a:gd name="connsiteY5" fmla="*/ 831273 h 852055"/>
                <a:gd name="connsiteX6" fmla="*/ 221675 w 5569527"/>
                <a:gd name="connsiteY6" fmla="*/ 852055 h 852055"/>
                <a:gd name="connsiteX7" fmla="*/ 0 w 5569527"/>
                <a:gd name="connsiteY7" fmla="*/ 692725 h 852055"/>
                <a:gd name="connsiteX8" fmla="*/ 0 w 5569527"/>
                <a:gd name="connsiteY8" fmla="*/ 138548 h 852055"/>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569527 w 5569527"/>
                <a:gd name="connsiteY4" fmla="*/ 692725 h 872837"/>
                <a:gd name="connsiteX5" fmla="*/ 5430979 w 5569527"/>
                <a:gd name="connsiteY5" fmla="*/ 831273 h 872837"/>
                <a:gd name="connsiteX6" fmla="*/ 294411 w 5569527"/>
                <a:gd name="connsiteY6" fmla="*/ 872837 h 872837"/>
                <a:gd name="connsiteX7" fmla="*/ 0 w 5569527"/>
                <a:gd name="connsiteY7" fmla="*/ 692725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569527 w 5569527"/>
                <a:gd name="connsiteY4" fmla="*/ 692725 h 872837"/>
                <a:gd name="connsiteX5" fmla="*/ 5430979 w 5569527"/>
                <a:gd name="connsiteY5" fmla="*/ 831273 h 872837"/>
                <a:gd name="connsiteX6" fmla="*/ 294411 w 5569527"/>
                <a:gd name="connsiteY6" fmla="*/ 872837 h 872837"/>
                <a:gd name="connsiteX7" fmla="*/ 72736 w 5569527"/>
                <a:gd name="connsiteY7" fmla="*/ 713507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569527 w 5569527"/>
                <a:gd name="connsiteY4" fmla="*/ 692725 h 872837"/>
                <a:gd name="connsiteX5" fmla="*/ 5430979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569527 w 5569527"/>
                <a:gd name="connsiteY4" fmla="*/ 692725 h 872837"/>
                <a:gd name="connsiteX5" fmla="*/ 5430979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569527 w 5569527"/>
                <a:gd name="connsiteY4" fmla="*/ 692725 h 872837"/>
                <a:gd name="connsiteX5" fmla="*/ 5119252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486400 w 5569527"/>
                <a:gd name="connsiteY4" fmla="*/ 661552 h 872837"/>
                <a:gd name="connsiteX5" fmla="*/ 5119252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444836 w 5569527"/>
                <a:gd name="connsiteY4" fmla="*/ 661552 h 872837"/>
                <a:gd name="connsiteX5" fmla="*/ 5119252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361709 w 5569527"/>
                <a:gd name="connsiteY4" fmla="*/ 734289 h 872837"/>
                <a:gd name="connsiteX5" fmla="*/ 5119252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9527" h="872837">
                  <a:moveTo>
                    <a:pt x="0" y="138548"/>
                  </a:moveTo>
                  <a:cubicBezTo>
                    <a:pt x="0" y="62030"/>
                    <a:pt x="62030" y="0"/>
                    <a:pt x="138548" y="0"/>
                  </a:cubicBezTo>
                  <a:lnTo>
                    <a:pt x="5430979" y="0"/>
                  </a:lnTo>
                  <a:cubicBezTo>
                    <a:pt x="5507497" y="0"/>
                    <a:pt x="5569527" y="62030"/>
                    <a:pt x="5569527" y="138548"/>
                  </a:cubicBezTo>
                  <a:lnTo>
                    <a:pt x="5361709" y="734289"/>
                  </a:lnTo>
                  <a:cubicBezTo>
                    <a:pt x="5361709" y="810807"/>
                    <a:pt x="5195770" y="831273"/>
                    <a:pt x="5119252" y="831273"/>
                  </a:cubicBezTo>
                  <a:lnTo>
                    <a:pt x="294411" y="872837"/>
                  </a:lnTo>
                  <a:cubicBezTo>
                    <a:pt x="217893" y="872837"/>
                    <a:pt x="124691" y="831588"/>
                    <a:pt x="124691" y="755070"/>
                  </a:cubicBezTo>
                  <a:lnTo>
                    <a:pt x="0" y="1385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5127349">
              <a:off x="8223211" y="5610328"/>
              <a:ext cx="420039" cy="687668"/>
            </a:xfrm>
            <a:custGeom>
              <a:avLst/>
              <a:gdLst>
                <a:gd name="connsiteX0" fmla="*/ 0 w 552091"/>
                <a:gd name="connsiteY0" fmla="*/ 512192 h 512192"/>
                <a:gd name="connsiteX1" fmla="*/ 276046 w 552091"/>
                <a:gd name="connsiteY1" fmla="*/ 0 h 512192"/>
                <a:gd name="connsiteX2" fmla="*/ 552091 w 552091"/>
                <a:gd name="connsiteY2" fmla="*/ 512192 h 512192"/>
                <a:gd name="connsiteX3" fmla="*/ 0 w 552091"/>
                <a:gd name="connsiteY3" fmla="*/ 512192 h 512192"/>
                <a:gd name="connsiteX0" fmla="*/ 0 w 552091"/>
                <a:gd name="connsiteY0" fmla="*/ 512192 h 512192"/>
                <a:gd name="connsiteX1" fmla="*/ 276046 w 552091"/>
                <a:gd name="connsiteY1" fmla="*/ 0 h 512192"/>
                <a:gd name="connsiteX2" fmla="*/ 552091 w 552091"/>
                <a:gd name="connsiteY2" fmla="*/ 512192 h 512192"/>
                <a:gd name="connsiteX3" fmla="*/ 0 w 552091"/>
                <a:gd name="connsiteY3" fmla="*/ 512192 h 512192"/>
                <a:gd name="connsiteX0" fmla="*/ 0 w 552091"/>
                <a:gd name="connsiteY0" fmla="*/ 512192 h 512192"/>
                <a:gd name="connsiteX1" fmla="*/ 276046 w 552091"/>
                <a:gd name="connsiteY1" fmla="*/ 0 h 512192"/>
                <a:gd name="connsiteX2" fmla="*/ 552091 w 552091"/>
                <a:gd name="connsiteY2" fmla="*/ 512192 h 512192"/>
                <a:gd name="connsiteX3" fmla="*/ 0 w 552091"/>
                <a:gd name="connsiteY3" fmla="*/ 512192 h 512192"/>
                <a:gd name="connsiteX0" fmla="*/ 0 w 552651"/>
                <a:gd name="connsiteY0" fmla="*/ 512192 h 512192"/>
                <a:gd name="connsiteX1" fmla="*/ 276046 w 552651"/>
                <a:gd name="connsiteY1" fmla="*/ 0 h 512192"/>
                <a:gd name="connsiteX2" fmla="*/ 552091 w 552651"/>
                <a:gd name="connsiteY2" fmla="*/ 512192 h 512192"/>
                <a:gd name="connsiteX3" fmla="*/ 0 w 552651"/>
                <a:gd name="connsiteY3" fmla="*/ 512192 h 512192"/>
                <a:gd name="connsiteX0" fmla="*/ 0 w 552652"/>
                <a:gd name="connsiteY0" fmla="*/ 512192 h 512192"/>
                <a:gd name="connsiteX1" fmla="*/ 276046 w 552652"/>
                <a:gd name="connsiteY1" fmla="*/ 0 h 512192"/>
                <a:gd name="connsiteX2" fmla="*/ 552091 w 552652"/>
                <a:gd name="connsiteY2" fmla="*/ 512192 h 512192"/>
                <a:gd name="connsiteX3" fmla="*/ 0 w 552652"/>
                <a:gd name="connsiteY3" fmla="*/ 512192 h 512192"/>
              </a:gdLst>
              <a:ahLst/>
              <a:cxnLst>
                <a:cxn ang="0">
                  <a:pos x="connsiteX0" y="connsiteY0"/>
                </a:cxn>
                <a:cxn ang="0">
                  <a:pos x="connsiteX1" y="connsiteY1"/>
                </a:cxn>
                <a:cxn ang="0">
                  <a:pos x="connsiteX2" y="connsiteY2"/>
                </a:cxn>
                <a:cxn ang="0">
                  <a:pos x="connsiteX3" y="connsiteY3"/>
                </a:cxn>
              </a:cxnLst>
              <a:rect l="l" t="t" r="r" b="b"/>
              <a:pathLst>
                <a:path w="552652" h="512192">
                  <a:moveTo>
                    <a:pt x="0" y="512192"/>
                  </a:moveTo>
                  <a:cubicBezTo>
                    <a:pt x="223832" y="334675"/>
                    <a:pt x="259040" y="244128"/>
                    <a:pt x="276046" y="0"/>
                  </a:cubicBezTo>
                  <a:cubicBezTo>
                    <a:pt x="368061" y="170731"/>
                    <a:pt x="564503" y="242304"/>
                    <a:pt x="552091" y="512192"/>
                  </a:cubicBezTo>
                  <a:lnTo>
                    <a:pt x="0" y="51219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4920172" y="4550405"/>
            <a:ext cx="5077566" cy="1200329"/>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Vậy chúng mình cùng tìm hiểu cách trồng cây để trồng một chậu cây trang trí lớp học nhé!</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18" name="Picture 17"/>
          <p:cNvPicPr>
            <a:picLocks noChangeAspect="1"/>
          </p:cNvPicPr>
          <p:nvPr/>
        </p:nvPicPr>
        <p:blipFill>
          <a:blip r:embed="rId5"/>
          <a:stretch>
            <a:fillRect/>
          </a:stretch>
        </p:blipFill>
        <p:spPr>
          <a:xfrm>
            <a:off x="3068886" y="1324887"/>
            <a:ext cx="5087977" cy="296798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CÁC BƯỚC TRỒNG HOA, CÂY CẢNH TRONG CHẬU</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grpSp>
        <p:nvGrpSpPr>
          <p:cNvPr id="5" name="Group 4"/>
          <p:cNvGrpSpPr/>
          <p:nvPr/>
        </p:nvGrpSpPr>
        <p:grpSpPr>
          <a:xfrm>
            <a:off x="330437" y="2358736"/>
            <a:ext cx="2619979" cy="2878282"/>
            <a:chOff x="330437" y="2358736"/>
            <a:chExt cx="2619979" cy="2878282"/>
          </a:xfrm>
        </p:grpSpPr>
        <p:sp>
          <p:nvSpPr>
            <p:cNvPr id="3" name="Rectangle 2"/>
            <p:cNvSpPr/>
            <p:nvPr/>
          </p:nvSpPr>
          <p:spPr>
            <a:xfrm>
              <a:off x="403907" y="2358736"/>
              <a:ext cx="2525727" cy="2878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30437" y="2828381"/>
              <a:ext cx="2619979" cy="1938992"/>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Kể tên các vật liệu và dụng cụ cần thiết để trồng hoa, cây cảnh trong chậu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3458" y="1722726"/>
            <a:ext cx="5234905" cy="4582484"/>
          </a:xfrm>
          <a:prstGeom prst="rect">
            <a:avLst/>
          </a:prstGeom>
        </p:spPr>
      </p:pic>
      <p:grpSp>
        <p:nvGrpSpPr>
          <p:cNvPr id="29" name="Group 28"/>
          <p:cNvGrpSpPr/>
          <p:nvPr/>
        </p:nvGrpSpPr>
        <p:grpSpPr>
          <a:xfrm>
            <a:off x="9095535" y="2254827"/>
            <a:ext cx="2525727" cy="2878282"/>
            <a:chOff x="377562" y="2358736"/>
            <a:chExt cx="2525727" cy="2878282"/>
          </a:xfrm>
        </p:grpSpPr>
        <p:sp>
          <p:nvSpPr>
            <p:cNvPr id="31" name="Rectangle 30"/>
            <p:cNvSpPr/>
            <p:nvPr/>
          </p:nvSpPr>
          <p:spPr>
            <a:xfrm>
              <a:off x="377562" y="2358736"/>
              <a:ext cx="2525727" cy="2878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98344" y="2439452"/>
              <a:ext cx="1685401"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Cây cảnh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sp>
        <p:nvSpPr>
          <p:cNvPr id="34" name="Rectangle 33"/>
          <p:cNvSpPr/>
          <p:nvPr/>
        </p:nvSpPr>
        <p:spPr>
          <a:xfrm>
            <a:off x="6951517" y="2589468"/>
            <a:ext cx="1298865" cy="20739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9159993" y="2828381"/>
            <a:ext cx="107283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Chậu</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6" name="TextBox 35"/>
          <p:cNvSpPr txBox="1"/>
          <p:nvPr/>
        </p:nvSpPr>
        <p:spPr>
          <a:xfrm>
            <a:off x="9159992" y="3268663"/>
            <a:ext cx="164172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2400">
                <a:solidFill>
                  <a:srgbClr val="002060"/>
                </a:solidFill>
                <a:latin typeface="Roboto" panose="02000000000000000000" pitchFamily="2" charset="0"/>
                <a:ea typeface="Roboto" panose="02000000000000000000" pitchFamily="2" charset="0"/>
              </a:rPr>
              <a:t>Giá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7" name="TextBox 36"/>
          <p:cNvSpPr txBox="1"/>
          <p:nvPr/>
        </p:nvSpPr>
        <p:spPr>
          <a:xfrm>
            <a:off x="9159993" y="3708945"/>
            <a:ext cx="198734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Lưới</a:t>
            </a:r>
            <a:r>
              <a:rPr kumimoji="0" lang="en-US" sz="240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chặn</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8" name="TextBox 37"/>
          <p:cNvSpPr txBox="1"/>
          <p:nvPr/>
        </p:nvSpPr>
        <p:spPr>
          <a:xfrm>
            <a:off x="9159993" y="4149227"/>
            <a:ext cx="187304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Găng</a:t>
            </a:r>
            <a:r>
              <a:rPr kumimoji="0" lang="en-US" sz="240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tay</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9" name="TextBox 38"/>
          <p:cNvSpPr txBox="1"/>
          <p:nvPr/>
        </p:nvSpPr>
        <p:spPr>
          <a:xfrm>
            <a:off x="9159993" y="4589510"/>
            <a:ext cx="232907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Bình</a:t>
            </a:r>
            <a:r>
              <a:rPr kumimoji="0" lang="en-US" sz="240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tưới nước</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0" name="Rectangle 39"/>
          <p:cNvSpPr/>
          <p:nvPr/>
        </p:nvSpPr>
        <p:spPr>
          <a:xfrm>
            <a:off x="7408768" y="3979718"/>
            <a:ext cx="1298865" cy="1257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943599" y="4422525"/>
            <a:ext cx="1756065" cy="1257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746195" y="4280437"/>
            <a:ext cx="727341" cy="6181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944737" y="4221939"/>
            <a:ext cx="1123554" cy="1098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582193" y="3979718"/>
            <a:ext cx="1796830" cy="1257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9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26" presetClass="emph" presetSubtype="0" repeatCount="3000" fill="hold" grpId="1" nodeType="withEffect">
                                  <p:stCondLst>
                                    <p:cond delay="0"/>
                                  </p:stCondLst>
                                  <p:childTnLst>
                                    <p:animEffect transition="out" filter="fade">
                                      <p:cBhvr>
                                        <p:cTn id="24" dur="1000" tmFilter="0, 0; .2, .5; .8, .5; 1, 0"/>
                                        <p:tgtEl>
                                          <p:spTgt spid="34"/>
                                        </p:tgtEl>
                                      </p:cBhvr>
                                    </p:animEffect>
                                    <p:animScale>
                                      <p:cBhvr>
                                        <p:cTn id="25" dur="500" autoRev="1" fill="hold"/>
                                        <p:tgtEl>
                                          <p:spTgt spid="34"/>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1000"/>
                                        <p:tgtEl>
                                          <p:spTgt spid="35"/>
                                        </p:tgtEl>
                                      </p:cBhvr>
                                    </p:animEffect>
                                    <p:anim calcmode="lin" valueType="num">
                                      <p:cBhvr>
                                        <p:cTn id="31" dur="1000" fill="hold"/>
                                        <p:tgtEl>
                                          <p:spTgt spid="35"/>
                                        </p:tgtEl>
                                        <p:attrNameLst>
                                          <p:attrName>ppt_x</p:attrName>
                                        </p:attrNameLst>
                                      </p:cBhvr>
                                      <p:tavLst>
                                        <p:tav tm="0">
                                          <p:val>
                                            <p:strVal val="#ppt_x"/>
                                          </p:val>
                                        </p:tav>
                                        <p:tav tm="100000">
                                          <p:val>
                                            <p:strVal val="#ppt_x"/>
                                          </p:val>
                                        </p:tav>
                                      </p:tavLst>
                                    </p:anim>
                                    <p:anim calcmode="lin" valueType="num">
                                      <p:cBhvr>
                                        <p:cTn id="32" dur="1000" fill="hold"/>
                                        <p:tgtEl>
                                          <p:spTgt spid="35"/>
                                        </p:tgtEl>
                                        <p:attrNameLst>
                                          <p:attrName>ppt_y</p:attrName>
                                        </p:attrNameLst>
                                      </p:cBhvr>
                                      <p:tavLst>
                                        <p:tav tm="0">
                                          <p:val>
                                            <p:strVal val="#ppt_y+.1"/>
                                          </p:val>
                                        </p:tav>
                                        <p:tav tm="100000">
                                          <p:val>
                                            <p:strVal val="#ppt_y"/>
                                          </p:val>
                                        </p:tav>
                                      </p:tavLst>
                                    </p:anim>
                                  </p:childTnLst>
                                </p:cTn>
                              </p:par>
                              <p:par>
                                <p:cTn id="33" presetID="1" presetClass="exit" presetSubtype="0" fill="hold" grpId="2" nodeType="withEffect">
                                  <p:stCondLst>
                                    <p:cond delay="0"/>
                                  </p:stCondLst>
                                  <p:childTnLst>
                                    <p:set>
                                      <p:cBhvr>
                                        <p:cTn id="34" dur="1" fill="hold">
                                          <p:stCondLst>
                                            <p:cond delay="0"/>
                                          </p:stCondLst>
                                        </p:cTn>
                                        <p:tgtEl>
                                          <p:spTgt spid="34"/>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26" presetClass="emph" presetSubtype="0" repeatCount="3000" fill="hold" grpId="1" nodeType="withEffect">
                                  <p:stCondLst>
                                    <p:cond delay="0"/>
                                  </p:stCondLst>
                                  <p:childTnLst>
                                    <p:animEffect transition="out" filter="fade">
                                      <p:cBhvr>
                                        <p:cTn id="39" dur="1000" tmFilter="0, 0; .2, .5; .8, .5; 1, 0"/>
                                        <p:tgtEl>
                                          <p:spTgt spid="40"/>
                                        </p:tgtEl>
                                      </p:cBhvr>
                                    </p:animEffect>
                                    <p:animScale>
                                      <p:cBhvr>
                                        <p:cTn id="40" dur="500" autoRev="1" fill="hold"/>
                                        <p:tgtEl>
                                          <p:spTgt spid="40"/>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par>
                                <p:cTn id="48" presetID="1" presetClass="exit" presetSubtype="0" fill="hold" grpId="2" nodeType="withEffect">
                                  <p:stCondLst>
                                    <p:cond delay="0"/>
                                  </p:stCondLst>
                                  <p:childTnLst>
                                    <p:set>
                                      <p:cBhvr>
                                        <p:cTn id="49" dur="1" fill="hold">
                                          <p:stCondLst>
                                            <p:cond delay="0"/>
                                          </p:stCondLst>
                                        </p:cTn>
                                        <p:tgtEl>
                                          <p:spTgt spid="40"/>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26" presetClass="emph" presetSubtype="0" repeatCount="3000" fill="hold" grpId="1" nodeType="withEffect">
                                  <p:stCondLst>
                                    <p:cond delay="0"/>
                                  </p:stCondLst>
                                  <p:childTnLst>
                                    <p:animEffect transition="out" filter="fade">
                                      <p:cBhvr>
                                        <p:cTn id="54" dur="1000" tmFilter="0, 0; .2, .5; .8, .5; 1, 0"/>
                                        <p:tgtEl>
                                          <p:spTgt spid="41"/>
                                        </p:tgtEl>
                                      </p:cBhvr>
                                    </p:animEffect>
                                    <p:animScale>
                                      <p:cBhvr>
                                        <p:cTn id="55" dur="500" autoRev="1" fill="hold"/>
                                        <p:tgtEl>
                                          <p:spTgt spid="41"/>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1000"/>
                                        <p:tgtEl>
                                          <p:spTgt spid="37"/>
                                        </p:tgtEl>
                                      </p:cBhvr>
                                    </p:animEffect>
                                    <p:anim calcmode="lin" valueType="num">
                                      <p:cBhvr>
                                        <p:cTn id="61" dur="1000" fill="hold"/>
                                        <p:tgtEl>
                                          <p:spTgt spid="37"/>
                                        </p:tgtEl>
                                        <p:attrNameLst>
                                          <p:attrName>ppt_x</p:attrName>
                                        </p:attrNameLst>
                                      </p:cBhvr>
                                      <p:tavLst>
                                        <p:tav tm="0">
                                          <p:val>
                                            <p:strVal val="#ppt_x"/>
                                          </p:val>
                                        </p:tav>
                                        <p:tav tm="100000">
                                          <p:val>
                                            <p:strVal val="#ppt_x"/>
                                          </p:val>
                                        </p:tav>
                                      </p:tavLst>
                                    </p:anim>
                                    <p:anim calcmode="lin" valueType="num">
                                      <p:cBhvr>
                                        <p:cTn id="62" dur="1000" fill="hold"/>
                                        <p:tgtEl>
                                          <p:spTgt spid="37"/>
                                        </p:tgtEl>
                                        <p:attrNameLst>
                                          <p:attrName>ppt_y</p:attrName>
                                        </p:attrNameLst>
                                      </p:cBhvr>
                                      <p:tavLst>
                                        <p:tav tm="0">
                                          <p:val>
                                            <p:strVal val="#ppt_y+.1"/>
                                          </p:val>
                                        </p:tav>
                                        <p:tav tm="100000">
                                          <p:val>
                                            <p:strVal val="#ppt_y"/>
                                          </p:val>
                                        </p:tav>
                                      </p:tavLst>
                                    </p:anim>
                                  </p:childTnLst>
                                </p:cTn>
                              </p:par>
                              <p:par>
                                <p:cTn id="63" presetID="1" presetClass="exit" presetSubtype="0" fill="hold" grpId="2" nodeType="withEffect">
                                  <p:stCondLst>
                                    <p:cond delay="0"/>
                                  </p:stCondLst>
                                  <p:childTnLst>
                                    <p:set>
                                      <p:cBhvr>
                                        <p:cTn id="64" dur="1" fill="hold">
                                          <p:stCondLst>
                                            <p:cond delay="0"/>
                                          </p:stCondLst>
                                        </p:cTn>
                                        <p:tgtEl>
                                          <p:spTgt spid="41"/>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par>
                                <p:cTn id="68" presetID="26" presetClass="emph" presetSubtype="0" repeatCount="3000" fill="hold" grpId="1" nodeType="withEffect">
                                  <p:stCondLst>
                                    <p:cond delay="0"/>
                                  </p:stCondLst>
                                  <p:childTnLst>
                                    <p:animEffect transition="out" filter="fade">
                                      <p:cBhvr>
                                        <p:cTn id="69" dur="1000" tmFilter="0, 0; .2, .5; .8, .5; 1, 0"/>
                                        <p:tgtEl>
                                          <p:spTgt spid="42"/>
                                        </p:tgtEl>
                                      </p:cBhvr>
                                    </p:animEffect>
                                    <p:animScale>
                                      <p:cBhvr>
                                        <p:cTn id="70" dur="500" autoRev="1" fill="hold"/>
                                        <p:tgtEl>
                                          <p:spTgt spid="42"/>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1000"/>
                                        <p:tgtEl>
                                          <p:spTgt spid="38"/>
                                        </p:tgtEl>
                                      </p:cBhvr>
                                    </p:animEffect>
                                    <p:anim calcmode="lin" valueType="num">
                                      <p:cBhvr>
                                        <p:cTn id="76" dur="1000" fill="hold"/>
                                        <p:tgtEl>
                                          <p:spTgt spid="38"/>
                                        </p:tgtEl>
                                        <p:attrNameLst>
                                          <p:attrName>ppt_x</p:attrName>
                                        </p:attrNameLst>
                                      </p:cBhvr>
                                      <p:tavLst>
                                        <p:tav tm="0">
                                          <p:val>
                                            <p:strVal val="#ppt_x"/>
                                          </p:val>
                                        </p:tav>
                                        <p:tav tm="100000">
                                          <p:val>
                                            <p:strVal val="#ppt_x"/>
                                          </p:val>
                                        </p:tav>
                                      </p:tavLst>
                                    </p:anim>
                                    <p:anim calcmode="lin" valueType="num">
                                      <p:cBhvr>
                                        <p:cTn id="77" dur="1000" fill="hold"/>
                                        <p:tgtEl>
                                          <p:spTgt spid="38"/>
                                        </p:tgtEl>
                                        <p:attrNameLst>
                                          <p:attrName>ppt_y</p:attrName>
                                        </p:attrNameLst>
                                      </p:cBhvr>
                                      <p:tavLst>
                                        <p:tav tm="0">
                                          <p:val>
                                            <p:strVal val="#ppt_y+.1"/>
                                          </p:val>
                                        </p:tav>
                                        <p:tav tm="100000">
                                          <p:val>
                                            <p:strVal val="#ppt_y"/>
                                          </p:val>
                                        </p:tav>
                                      </p:tavLst>
                                    </p:anim>
                                  </p:childTnLst>
                                </p:cTn>
                              </p:par>
                              <p:par>
                                <p:cTn id="78" presetID="1" presetClass="exit" presetSubtype="0" fill="hold" grpId="2" nodeType="withEffect">
                                  <p:stCondLst>
                                    <p:cond delay="0"/>
                                  </p:stCondLst>
                                  <p:childTnLst>
                                    <p:set>
                                      <p:cBhvr>
                                        <p:cTn id="79" dur="1" fill="hold">
                                          <p:stCondLst>
                                            <p:cond delay="0"/>
                                          </p:stCondLst>
                                        </p:cTn>
                                        <p:tgtEl>
                                          <p:spTgt spid="42"/>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par>
                                <p:cTn id="83" presetID="26" presetClass="emph" presetSubtype="0" repeatCount="3000" fill="hold" grpId="1" nodeType="withEffect">
                                  <p:stCondLst>
                                    <p:cond delay="0"/>
                                  </p:stCondLst>
                                  <p:childTnLst>
                                    <p:animEffect transition="out" filter="fade">
                                      <p:cBhvr>
                                        <p:cTn id="84" dur="1000" tmFilter="0, 0; .2, .5; .8, .5; 1, 0"/>
                                        <p:tgtEl>
                                          <p:spTgt spid="43"/>
                                        </p:tgtEl>
                                      </p:cBhvr>
                                    </p:animEffect>
                                    <p:animScale>
                                      <p:cBhvr>
                                        <p:cTn id="85" dur="500" autoRev="1" fill="hold"/>
                                        <p:tgtEl>
                                          <p:spTgt spid="43"/>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1000"/>
                                        <p:tgtEl>
                                          <p:spTgt spid="39"/>
                                        </p:tgtEl>
                                      </p:cBhvr>
                                    </p:animEffect>
                                    <p:anim calcmode="lin" valueType="num">
                                      <p:cBhvr>
                                        <p:cTn id="91" dur="1000" fill="hold"/>
                                        <p:tgtEl>
                                          <p:spTgt spid="39"/>
                                        </p:tgtEl>
                                        <p:attrNameLst>
                                          <p:attrName>ppt_x</p:attrName>
                                        </p:attrNameLst>
                                      </p:cBhvr>
                                      <p:tavLst>
                                        <p:tav tm="0">
                                          <p:val>
                                            <p:strVal val="#ppt_x"/>
                                          </p:val>
                                        </p:tav>
                                        <p:tav tm="100000">
                                          <p:val>
                                            <p:strVal val="#ppt_x"/>
                                          </p:val>
                                        </p:tav>
                                      </p:tavLst>
                                    </p:anim>
                                    <p:anim calcmode="lin" valueType="num">
                                      <p:cBhvr>
                                        <p:cTn id="92" dur="1000" fill="hold"/>
                                        <p:tgtEl>
                                          <p:spTgt spid="39"/>
                                        </p:tgtEl>
                                        <p:attrNameLst>
                                          <p:attrName>ppt_y</p:attrName>
                                        </p:attrNameLst>
                                      </p:cBhvr>
                                      <p:tavLst>
                                        <p:tav tm="0">
                                          <p:val>
                                            <p:strVal val="#ppt_y+.1"/>
                                          </p:val>
                                        </p:tav>
                                        <p:tav tm="100000">
                                          <p:val>
                                            <p:strVal val="#ppt_y"/>
                                          </p:val>
                                        </p:tav>
                                      </p:tavLst>
                                    </p:anim>
                                  </p:childTnLst>
                                </p:cTn>
                              </p:par>
                              <p:par>
                                <p:cTn id="93" presetID="1" presetClass="exit" presetSubtype="0" fill="hold" grpId="2" nodeType="withEffect">
                                  <p:stCondLst>
                                    <p:cond delay="0"/>
                                  </p:stCondLst>
                                  <p:childTnLst>
                                    <p:set>
                                      <p:cBhvr>
                                        <p:cTn id="94" dur="1" fill="hold">
                                          <p:stCondLst>
                                            <p:cond delay="0"/>
                                          </p:stCondLst>
                                        </p:cTn>
                                        <p:tgtEl>
                                          <p:spTgt spid="43"/>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500"/>
                                        <p:tgtEl>
                                          <p:spTgt spid="44"/>
                                        </p:tgtEl>
                                      </p:cBhvr>
                                    </p:animEffect>
                                  </p:childTnLst>
                                </p:cTn>
                              </p:par>
                              <p:par>
                                <p:cTn id="98" presetID="26" presetClass="emph" presetSubtype="0" repeatCount="3000" fill="hold" grpId="1" nodeType="withEffect">
                                  <p:stCondLst>
                                    <p:cond delay="0"/>
                                  </p:stCondLst>
                                  <p:childTnLst>
                                    <p:animEffect transition="out" filter="fade">
                                      <p:cBhvr>
                                        <p:cTn id="99" dur="1000" tmFilter="0, 0; .2, .5; .8, .5; 1, 0"/>
                                        <p:tgtEl>
                                          <p:spTgt spid="44"/>
                                        </p:tgtEl>
                                      </p:cBhvr>
                                    </p:animEffect>
                                    <p:animScale>
                                      <p:cBhvr>
                                        <p:cTn id="100" dur="500" autoRev="1" fill="hold"/>
                                        <p:tgtEl>
                                          <p:spTgt spid="44"/>
                                        </p:tgtEl>
                                      </p:cBhvr>
                                      <p:by x="105000" y="105000"/>
                                    </p:animScale>
                                  </p:childTnLst>
                                </p:cTn>
                              </p:par>
                            </p:childTnLst>
                          </p:cTn>
                        </p:par>
                        <p:par>
                          <p:cTn id="101" fill="hold">
                            <p:stCondLst>
                              <p:cond delay="3000"/>
                            </p:stCondLst>
                            <p:childTnLst>
                              <p:par>
                                <p:cTn id="102" presetID="1" presetClass="exit" presetSubtype="0" fill="hold" grpId="2" nodeType="afterEffect">
                                  <p:stCondLst>
                                    <p:cond delay="0"/>
                                  </p:stCondLst>
                                  <p:childTnLst>
                                    <p:set>
                                      <p:cBhvr>
                                        <p:cTn id="103"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4" grpId="0" animBg="1"/>
      <p:bldP spid="34" grpId="1" animBg="1"/>
      <p:bldP spid="34" grpId="2" animBg="1"/>
      <p:bldP spid="35" grpId="0"/>
      <p:bldP spid="36" grpId="0"/>
      <p:bldP spid="37" grpId="0"/>
      <p:bldP spid="38" grpId="0"/>
      <p:bldP spid="39" grpId="0"/>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CÁC BƯỚC TRỒNG HOA, CÂY CẢNH TRONG CHẬU</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5" name="TextBox 34"/>
          <p:cNvSpPr txBox="1"/>
          <p:nvPr/>
        </p:nvSpPr>
        <p:spPr>
          <a:xfrm>
            <a:off x="5956105" y="2880293"/>
            <a:ext cx="4446252"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Chuẩn bị vật liệu, vật dụng và dụng cụ trồng hoa, cây cảnh</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4072935" y="1526031"/>
            <a:ext cx="375111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Bạn nhỏ đang làm gì?</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756" y="1856129"/>
            <a:ext cx="2857428" cy="250131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5756" y="4357439"/>
            <a:ext cx="2866115" cy="2411394"/>
          </a:xfrm>
          <a:prstGeom prst="rect">
            <a:avLst/>
          </a:prstGeom>
        </p:spPr>
      </p:pic>
      <p:sp>
        <p:nvSpPr>
          <p:cNvPr id="45" name="Rectangle 44"/>
          <p:cNvSpPr/>
          <p:nvPr/>
        </p:nvSpPr>
        <p:spPr>
          <a:xfrm>
            <a:off x="5415777" y="2993830"/>
            <a:ext cx="540328" cy="603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F0"/>
                </a:solidFill>
                <a:latin typeface="Roboto Black" panose="02000000000000000000" pitchFamily="2" charset="0"/>
                <a:ea typeface="Roboto Black" panose="02000000000000000000" pitchFamily="2" charset="0"/>
              </a:rPr>
              <a:t>1</a:t>
            </a:r>
          </a:p>
        </p:txBody>
      </p:sp>
      <p:sp>
        <p:nvSpPr>
          <p:cNvPr id="46" name="Rectangle 45"/>
          <p:cNvSpPr/>
          <p:nvPr/>
        </p:nvSpPr>
        <p:spPr>
          <a:xfrm>
            <a:off x="5394997" y="5086756"/>
            <a:ext cx="540328" cy="603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F0"/>
                </a:solidFill>
                <a:latin typeface="Roboto Black" panose="02000000000000000000" pitchFamily="2" charset="0"/>
                <a:ea typeface="Roboto Black" panose="02000000000000000000" pitchFamily="2" charset="0"/>
              </a:rPr>
              <a:t>2</a:t>
            </a:r>
          </a:p>
        </p:txBody>
      </p:sp>
      <p:sp>
        <p:nvSpPr>
          <p:cNvPr id="47" name="TextBox 46"/>
          <p:cNvSpPr txBox="1"/>
          <p:nvPr/>
        </p:nvSpPr>
        <p:spPr>
          <a:xfrm>
            <a:off x="5956105" y="4973217"/>
            <a:ext cx="4529273"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Đặt cây đứng thẳng ở giữa chậu và tiếp tục cho giá thể vào chậu</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2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1000"/>
                                        <p:tgtEl>
                                          <p:spTgt spid="47"/>
                                        </p:tgtEl>
                                      </p:cBhvr>
                                    </p:animEffect>
                                    <p:anim calcmode="lin" valueType="num">
                                      <p:cBhvr>
                                        <p:cTn id="30" dur="1000" fill="hold"/>
                                        <p:tgtEl>
                                          <p:spTgt spid="47"/>
                                        </p:tgtEl>
                                        <p:attrNameLst>
                                          <p:attrName>ppt_x</p:attrName>
                                        </p:attrNameLst>
                                      </p:cBhvr>
                                      <p:tavLst>
                                        <p:tav tm="0">
                                          <p:val>
                                            <p:strVal val="#ppt_x"/>
                                          </p:val>
                                        </p:tav>
                                        <p:tav tm="100000">
                                          <p:val>
                                            <p:strVal val="#ppt_x"/>
                                          </p:val>
                                        </p:tav>
                                      </p:tavLst>
                                    </p:anim>
                                    <p:anim calcmode="lin" valueType="num">
                                      <p:cBhvr>
                                        <p:cTn id="31" dur="1000" fill="hold"/>
                                        <p:tgtEl>
                                          <p:spTgt spid="4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5" grpId="0"/>
      <p:bldP spid="22" grpId="0"/>
      <p:bldP spid="45" grpId="0" animBg="1"/>
      <p:bldP spid="46" grpId="0" animBg="1"/>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CÁC BƯỚC TRỒNG HOA, CÂY CẢNH TRONG CHẬU</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5" name="TextBox 34"/>
          <p:cNvSpPr txBox="1"/>
          <p:nvPr/>
        </p:nvSpPr>
        <p:spPr>
          <a:xfrm>
            <a:off x="9043250" y="4870726"/>
            <a:ext cx="310485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a:solidFill>
                  <a:srgbClr val="002060"/>
                </a:solidFill>
                <a:latin typeface="Roboto" panose="02000000000000000000" pitchFamily="2" charset="0"/>
                <a:ea typeface="Roboto" panose="02000000000000000000" pitchFamily="2" charset="0"/>
              </a:rPr>
              <a:t>Cho giá thể vào chậu</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4435767" y="1354399"/>
            <a:ext cx="3469412"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Bạn nhỏ đang làm gì?</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07" y="2164267"/>
            <a:ext cx="2836453" cy="250131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5083" y="2074351"/>
            <a:ext cx="3375951" cy="259122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0784" y="2164267"/>
            <a:ext cx="3318731" cy="2501310"/>
          </a:xfrm>
          <a:prstGeom prst="rect">
            <a:avLst/>
          </a:prstGeom>
        </p:spPr>
      </p:pic>
      <p:sp>
        <p:nvSpPr>
          <p:cNvPr id="16" name="TextBox 15"/>
          <p:cNvSpPr txBox="1"/>
          <p:nvPr/>
        </p:nvSpPr>
        <p:spPr>
          <a:xfrm>
            <a:off x="1023832" y="4757605"/>
            <a:ext cx="2263484" cy="830997"/>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Tưới nhẹ nước quanh gốc cây</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 name="Rectangle 1"/>
          <p:cNvSpPr/>
          <p:nvPr/>
        </p:nvSpPr>
        <p:spPr>
          <a:xfrm>
            <a:off x="483504" y="4870726"/>
            <a:ext cx="540328" cy="5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F0"/>
                </a:solidFill>
                <a:latin typeface="Roboto Black" panose="02000000000000000000" pitchFamily="2" charset="0"/>
                <a:ea typeface="Roboto Black" panose="02000000000000000000" pitchFamily="2" charset="0"/>
              </a:rPr>
              <a:t>3</a:t>
            </a:r>
          </a:p>
        </p:txBody>
      </p:sp>
      <p:sp>
        <p:nvSpPr>
          <p:cNvPr id="18" name="Rectangle 17"/>
          <p:cNvSpPr/>
          <p:nvPr/>
        </p:nvSpPr>
        <p:spPr>
          <a:xfrm>
            <a:off x="8502922" y="4870726"/>
            <a:ext cx="540328" cy="5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F0"/>
                </a:solidFill>
                <a:latin typeface="Roboto Black" panose="02000000000000000000" pitchFamily="2" charset="0"/>
                <a:ea typeface="Roboto Black" panose="02000000000000000000" pitchFamily="2" charset="0"/>
              </a:rPr>
              <a:t>5</a:t>
            </a:r>
          </a:p>
        </p:txBody>
      </p:sp>
      <p:sp>
        <p:nvSpPr>
          <p:cNvPr id="19" name="Rectangle 18"/>
          <p:cNvSpPr/>
          <p:nvPr/>
        </p:nvSpPr>
        <p:spPr>
          <a:xfrm>
            <a:off x="4165603" y="5173103"/>
            <a:ext cx="540328" cy="5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F0"/>
                </a:solidFill>
                <a:latin typeface="Roboto Black" panose="02000000000000000000" pitchFamily="2" charset="0"/>
                <a:ea typeface="Roboto Black" panose="02000000000000000000" pitchFamily="2" charset="0"/>
              </a:rPr>
              <a:t>4</a:t>
            </a:r>
          </a:p>
        </p:txBody>
      </p:sp>
      <p:sp>
        <p:nvSpPr>
          <p:cNvPr id="20" name="TextBox 19"/>
          <p:cNvSpPr txBox="1"/>
          <p:nvPr/>
        </p:nvSpPr>
        <p:spPr>
          <a:xfrm>
            <a:off x="4699128" y="4801764"/>
            <a:ext cx="2942690" cy="1200329"/>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Đ</a:t>
            </a:r>
            <a:r>
              <a:rPr lang="vi-VN" sz="2400">
                <a:solidFill>
                  <a:srgbClr val="002060"/>
                </a:solidFill>
                <a:latin typeface="Roboto" panose="02000000000000000000" pitchFamily="2" charset="0"/>
                <a:ea typeface="Roboto" panose="02000000000000000000" pitchFamily="2" charset="0"/>
              </a:rPr>
              <a:t>ặt tấm lưới nhỏ lên trên lỗ thoát nước ở đáy chậu</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843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5" grpId="0"/>
      <p:bldP spid="16" grpId="0"/>
      <p:bldP spid="2" grpId="0" animBg="1"/>
      <p:bldP spid="18" grpId="0"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22" name="TextBox 21"/>
          <p:cNvSpPr txBox="1"/>
          <p:nvPr/>
        </p:nvSpPr>
        <p:spPr>
          <a:xfrm>
            <a:off x="2430961" y="177820"/>
            <a:ext cx="9214680" cy="1077218"/>
          </a:xfrm>
          <a:prstGeom prst="rect">
            <a:avLst/>
          </a:prstGeom>
          <a:noFill/>
        </p:spPr>
        <p:txBody>
          <a:bodyPr wrap="square" rtlCol="0">
            <a:spAutoFit/>
          </a:bodyPr>
          <a:lstStyle/>
          <a:p>
            <a:pPr lvl="0">
              <a:defRPr/>
            </a:pPr>
            <a:r>
              <a:rPr lang="vi-VN" sz="3200">
                <a:solidFill>
                  <a:srgbClr val="002060"/>
                </a:solidFill>
                <a:latin typeface="Roboto Black" panose="02000000000000000000" pitchFamily="2" charset="0"/>
                <a:ea typeface="Roboto Black" panose="02000000000000000000" pitchFamily="2" charset="0"/>
              </a:rPr>
              <a:t>SẮP XẾP CÁC TRANH THEO ĐÚNG THỨ TỰ CÁC BƯỚC TRỒNG HOA, CÂY CẢNH TRONG CHẬU</a:t>
            </a:r>
            <a:endParaRPr kumimoji="0" lang="en-US" altLang="zh-CN" sz="320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grpSp>
        <p:nvGrpSpPr>
          <p:cNvPr id="3" name="Group 2"/>
          <p:cNvGrpSpPr/>
          <p:nvPr/>
        </p:nvGrpSpPr>
        <p:grpSpPr>
          <a:xfrm>
            <a:off x="1002247" y="1593485"/>
            <a:ext cx="2857428" cy="2501310"/>
            <a:chOff x="1002247" y="1593485"/>
            <a:chExt cx="2857428" cy="2501310"/>
          </a:xfrm>
        </p:grpSpPr>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247" y="1593485"/>
              <a:ext cx="2857428" cy="2501310"/>
            </a:xfrm>
            <a:prstGeom prst="rect">
              <a:avLst/>
            </a:prstGeom>
          </p:spPr>
        </p:pic>
        <p:sp>
          <p:nvSpPr>
            <p:cNvPr id="2" name="Oval 1"/>
            <p:cNvSpPr/>
            <p:nvPr/>
          </p:nvSpPr>
          <p:spPr>
            <a:xfrm>
              <a:off x="2127845" y="3592637"/>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4839478" y="1638443"/>
            <a:ext cx="2746537" cy="2411394"/>
            <a:chOff x="4839478" y="1638443"/>
            <a:chExt cx="2746537" cy="2411394"/>
          </a:xfrm>
        </p:grpSpPr>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9478" y="1638443"/>
              <a:ext cx="2746537" cy="2411394"/>
            </a:xfrm>
            <a:prstGeom prst="rect">
              <a:avLst/>
            </a:prstGeom>
          </p:spPr>
        </p:pic>
        <p:sp>
          <p:nvSpPr>
            <p:cNvPr id="16" name="Oval 15"/>
            <p:cNvSpPr/>
            <p:nvPr/>
          </p:nvSpPr>
          <p:spPr>
            <a:xfrm>
              <a:off x="5984146" y="3529769"/>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8809188" y="1669301"/>
            <a:ext cx="2836453" cy="2501310"/>
            <a:chOff x="8809188" y="1669301"/>
            <a:chExt cx="2836453" cy="250131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9188" y="1669301"/>
              <a:ext cx="2836453" cy="2501310"/>
            </a:xfrm>
            <a:prstGeom prst="rect">
              <a:avLst/>
            </a:prstGeom>
          </p:spPr>
        </p:pic>
        <p:sp>
          <p:nvSpPr>
            <p:cNvPr id="17" name="Oval 16"/>
            <p:cNvSpPr/>
            <p:nvPr/>
          </p:nvSpPr>
          <p:spPr>
            <a:xfrm>
              <a:off x="9998814" y="3529769"/>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212746" y="4260527"/>
            <a:ext cx="3318731" cy="2501310"/>
            <a:chOff x="6212746" y="4260527"/>
            <a:chExt cx="3318731" cy="2501310"/>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2746" y="4260527"/>
              <a:ext cx="3318731" cy="2501310"/>
            </a:xfrm>
            <a:prstGeom prst="rect">
              <a:avLst/>
            </a:prstGeom>
          </p:spPr>
        </p:pic>
        <p:sp>
          <p:nvSpPr>
            <p:cNvPr id="18" name="Oval 17"/>
            <p:cNvSpPr/>
            <p:nvPr/>
          </p:nvSpPr>
          <p:spPr>
            <a:xfrm>
              <a:off x="7643511" y="6249543"/>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823103" y="4170611"/>
            <a:ext cx="3375951" cy="2591226"/>
            <a:chOff x="1823103" y="4170611"/>
            <a:chExt cx="3375951" cy="2591226"/>
          </a:xfrm>
        </p:grpSpPr>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3103" y="4170611"/>
              <a:ext cx="3375951" cy="2591226"/>
            </a:xfrm>
            <a:prstGeom prst="rect">
              <a:avLst/>
            </a:prstGeom>
          </p:spPr>
        </p:pic>
        <p:sp>
          <p:nvSpPr>
            <p:cNvPr id="19" name="Oval 18"/>
            <p:cNvSpPr/>
            <p:nvPr/>
          </p:nvSpPr>
          <p:spPr>
            <a:xfrm>
              <a:off x="3392084" y="6249543"/>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p:cNvSpPr/>
          <p:nvPr/>
        </p:nvSpPr>
        <p:spPr>
          <a:xfrm>
            <a:off x="2127845" y="3592637"/>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Roboto Black" panose="02000000000000000000" pitchFamily="2" charset="0"/>
                <a:ea typeface="Roboto Black" panose="02000000000000000000" pitchFamily="2" charset="0"/>
              </a:rPr>
              <a:t>1</a:t>
            </a:r>
          </a:p>
        </p:txBody>
      </p:sp>
      <p:sp>
        <p:nvSpPr>
          <p:cNvPr id="26" name="Oval 25"/>
          <p:cNvSpPr/>
          <p:nvPr/>
        </p:nvSpPr>
        <p:spPr>
          <a:xfrm>
            <a:off x="3392084" y="6249543"/>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Roboto Black" panose="02000000000000000000" pitchFamily="2" charset="0"/>
                <a:ea typeface="Roboto Black" panose="02000000000000000000" pitchFamily="2" charset="0"/>
              </a:rPr>
              <a:t>2</a:t>
            </a:r>
          </a:p>
        </p:txBody>
      </p:sp>
      <p:sp>
        <p:nvSpPr>
          <p:cNvPr id="29" name="Oval 28"/>
          <p:cNvSpPr/>
          <p:nvPr/>
        </p:nvSpPr>
        <p:spPr>
          <a:xfrm>
            <a:off x="7586015" y="6249543"/>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Roboto Black" panose="02000000000000000000" pitchFamily="2" charset="0"/>
                <a:ea typeface="Roboto Black" panose="02000000000000000000" pitchFamily="2" charset="0"/>
              </a:rPr>
              <a:t>3</a:t>
            </a:r>
          </a:p>
        </p:txBody>
      </p:sp>
      <p:sp>
        <p:nvSpPr>
          <p:cNvPr id="30" name="Oval 29"/>
          <p:cNvSpPr/>
          <p:nvPr/>
        </p:nvSpPr>
        <p:spPr>
          <a:xfrm>
            <a:off x="5984146" y="3561203"/>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Roboto Black" panose="02000000000000000000" pitchFamily="2" charset="0"/>
                <a:ea typeface="Roboto Black" panose="02000000000000000000" pitchFamily="2" charset="0"/>
              </a:rPr>
              <a:t>4</a:t>
            </a:r>
          </a:p>
        </p:txBody>
      </p:sp>
      <p:sp>
        <p:nvSpPr>
          <p:cNvPr id="34" name="Oval 33"/>
          <p:cNvSpPr/>
          <p:nvPr/>
        </p:nvSpPr>
        <p:spPr>
          <a:xfrm>
            <a:off x="9944539" y="3505149"/>
            <a:ext cx="511475" cy="50644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Roboto Black" panose="02000000000000000000" pitchFamily="2" charset="0"/>
                <a:ea typeface="Roboto Black" panose="02000000000000000000" pitchFamily="2" charset="0"/>
              </a:rPr>
              <a:t>5</a:t>
            </a:r>
          </a:p>
        </p:txBody>
      </p:sp>
    </p:spTree>
    <p:extLst>
      <p:ext uri="{BB962C8B-B14F-4D97-AF65-F5344CB8AC3E}">
        <p14:creationId xmlns:p14="http://schemas.microsoft.com/office/powerpoint/2010/main" val="338153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P spid="26" grpId="0" animBg="1"/>
      <p:bldP spid="29" grpId="0" animBg="1"/>
      <p:bldP spid="30" grpId="0" animBg="1"/>
      <p:bldP spid="34"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5574</TotalTime>
  <Words>1190</Words>
  <Application>Microsoft Office PowerPoint</Application>
  <PresentationFormat>Widescreen</PresentationFormat>
  <Paragraphs>158</Paragraphs>
  <Slides>26</Slides>
  <Notes>25</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Roboto Black</vt:lpstr>
      <vt:lpstr>Times New Roman</vt:lpstr>
      <vt:lpstr>Arial</vt:lpstr>
      <vt:lpstr>Roboto</vt:lpstr>
      <vt:lpstr>Calibri Light</vt:lpstr>
      <vt:lpstr>Calibri</vt:lpstr>
      <vt:lpstr>Wingdings</vt:lpstr>
      <vt:lpstr>Pangolin</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318</cp:revision>
  <dcterms:created xsi:type="dcterms:W3CDTF">2023-04-01T23:44:56Z</dcterms:created>
  <dcterms:modified xsi:type="dcterms:W3CDTF">2025-12-01T02:41:19Z</dcterms:modified>
</cp:coreProperties>
</file>