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91" r:id="rId3"/>
  </p:sldMasterIdLst>
  <p:notesMasterIdLst>
    <p:notesMasterId r:id="rId16"/>
  </p:notesMasterIdLst>
  <p:sldIdLst>
    <p:sldId id="308" r:id="rId4"/>
    <p:sldId id="258" r:id="rId5"/>
    <p:sldId id="259" r:id="rId6"/>
    <p:sldId id="260" r:id="rId7"/>
    <p:sldId id="261" r:id="rId8"/>
    <p:sldId id="332" r:id="rId9"/>
    <p:sldId id="263" r:id="rId10"/>
    <p:sldId id="292" r:id="rId11"/>
    <p:sldId id="296" r:id="rId12"/>
    <p:sldId id="294" r:id="rId13"/>
    <p:sldId id="295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1A38545F-8A17-4918-9D8E-84BEF7A468CA}">
          <p14:sldIdLst>
            <p14:sldId id="308"/>
            <p14:sldId id="258"/>
            <p14:sldId id="259"/>
            <p14:sldId id="260"/>
            <p14:sldId id="261"/>
            <p14:sldId id="332"/>
            <p14:sldId id="263"/>
            <p14:sldId id="292"/>
            <p14:sldId id="296"/>
            <p14:sldId id="294"/>
            <p14:sldId id="295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5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43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83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7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10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03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92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63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3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39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89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23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94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92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0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0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microsoft.com/office/2007/relationships/hdphoto" Target="../media/hdphoto6.wdp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microsoft.com/office/2007/relationships/hdphoto" Target="../media/hdphoto5.wdp"/><Relationship Id="rId23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microsoft.com/office/2007/relationships/hdphoto" Target="../media/hdphoto7.wdp"/><Relationship Id="rId4" Type="http://schemas.openxmlformats.org/officeDocument/2006/relationships/image" Target="../media/image4.jpeg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microsoft.com/office/2007/relationships/hdphoto" Target="../media/hdphoto9.wdp"/><Relationship Id="rId17" Type="http://schemas.openxmlformats.org/officeDocument/2006/relationships/image" Target="../media/image25.png"/><Relationship Id="rId2" Type="http://schemas.openxmlformats.org/officeDocument/2006/relationships/video" Target="../media/media2.mp4"/><Relationship Id="rId16" Type="http://schemas.openxmlformats.org/officeDocument/2006/relationships/image" Target="../media/image14.png"/><Relationship Id="rId1" Type="http://schemas.microsoft.com/office/2007/relationships/media" Target="../media/media2.mp4"/><Relationship Id="rId6" Type="http://schemas.microsoft.com/office/2007/relationships/hdphoto" Target="../media/hdphoto8.wdp"/><Relationship Id="rId11" Type="http://schemas.openxmlformats.org/officeDocument/2006/relationships/image" Target="../media/image22.png"/><Relationship Id="rId5" Type="http://schemas.openxmlformats.org/officeDocument/2006/relationships/image" Target="../media/image17.jpe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GIF"/><Relationship Id="rId12" Type="http://schemas.microsoft.com/office/2007/relationships/hdphoto" Target="../media/hdphoto9.wdp"/><Relationship Id="rId17" Type="http://schemas.openxmlformats.org/officeDocument/2006/relationships/image" Target="../media/image29.png"/><Relationship Id="rId2" Type="http://schemas.openxmlformats.org/officeDocument/2006/relationships/video" Target="../media/media2.mp4"/><Relationship Id="rId16" Type="http://schemas.openxmlformats.org/officeDocument/2006/relationships/image" Target="../media/image28.png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4.jpeg"/><Relationship Id="rId15" Type="http://schemas.openxmlformats.org/officeDocument/2006/relationships/image" Target="../media/image25.png"/><Relationship Id="rId10" Type="http://schemas.microsoft.com/office/2007/relationships/hdphoto" Target="../media/hdphoto10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GIF"/><Relationship Id="rId12" Type="http://schemas.microsoft.com/office/2007/relationships/hdphoto" Target="../media/hdphoto9.wdp"/><Relationship Id="rId17" Type="http://schemas.openxmlformats.org/officeDocument/2006/relationships/image" Target="../media/image29.png"/><Relationship Id="rId2" Type="http://schemas.openxmlformats.org/officeDocument/2006/relationships/video" Target="../media/media2.mp4"/><Relationship Id="rId16" Type="http://schemas.openxmlformats.org/officeDocument/2006/relationships/image" Target="../media/image25.png"/><Relationship Id="rId20" Type="http://schemas.openxmlformats.org/officeDocument/2006/relationships/image" Target="../media/image26.png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30.jpeg"/><Relationship Id="rId15" Type="http://schemas.openxmlformats.org/officeDocument/2006/relationships/image" Target="../media/image14.png"/><Relationship Id="rId10" Type="http://schemas.microsoft.com/office/2007/relationships/hdphoto" Target="../media/hdphoto11.wdp"/><Relationship Id="rId19" Type="http://schemas.microsoft.com/office/2007/relationships/hdphoto" Target="../media/hdphoto1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365" y="1536065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thầy</a:t>
            </a:r>
            <a:r>
              <a:rPr lang="en-US" altLang="zh-CN" sz="72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cô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về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dự</a:t>
            </a:r>
            <a:r>
              <a:rPr lang="en-US" altLang="zh-CN" sz="72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 </a:t>
            </a:r>
            <a:r>
              <a:rPr lang="en-US" altLang="zh-CN" sz="72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endParaRPr lang="en-US" altLang="zh-CN" sz="72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+mj-lt"/>
              <a:ea typeface="字魂17号-萌趣果冻体"/>
              <a:cs typeface="+mj-lt"/>
              <a:sym typeface="+mn-ea"/>
            </a:endParaRPr>
          </a:p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sz="72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cs typeface="+mj-lt"/>
                <a:sym typeface="+mn-ea"/>
              </a:rPr>
              <a:t> </a:t>
            </a:r>
            <a:r>
              <a:rPr lang="en-US" sz="72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cs typeface="+mj-lt"/>
                <a:sym typeface="+mn-ea"/>
              </a:rPr>
              <a:t>Toán</a:t>
            </a:r>
            <a:r>
              <a:rPr lang="en-US" sz="72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cs typeface="+mj-lt"/>
                <a:sym typeface="+mn-ea"/>
              </a:rPr>
              <a:t> </a:t>
            </a:r>
            <a:r>
              <a:rPr lang="en-US" sz="72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cs typeface="+mj-lt"/>
                <a:sym typeface="+mn-ea"/>
              </a:rPr>
              <a:t>lớp</a:t>
            </a:r>
            <a:r>
              <a:rPr lang="en-US" sz="72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+mj-lt"/>
                <a:cs typeface="+mj-lt"/>
                <a:sym typeface="+mn-ea"/>
              </a:rPr>
              <a:t> 2</a:t>
            </a:r>
            <a:endParaRPr lang="en-US" dirty="0"/>
          </a:p>
        </p:txBody>
      </p:sp>
      <p:pic>
        <p:nvPicPr>
          <p:cNvPr id="2" name="图片 9">
            <a:extLst>
              <a:ext uri="{FF2B5EF4-FFF2-40B4-BE49-F238E27FC236}">
                <a16:creationId xmlns:a16="http://schemas.microsoft.com/office/drawing/2014/main" id="{005B0716-A52B-F36D-A550-A0A0DA6F81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-354811"/>
            <a:ext cx="2100922" cy="2268995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77B83F6-3956-9FCC-6798-9875EE9CC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8641F50A-9E89-50AC-47D2-CAEE322C4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482" y="4186822"/>
            <a:ext cx="3188719" cy="267117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BE873D3F-B214-2E96-0E2A-D3A031370D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078" y="-543870"/>
            <a:ext cx="2100922" cy="2268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A2145435-13C6-7D94-07A1-9FC03B2688DA}"/>
              </a:ext>
            </a:extLst>
          </p:cNvPr>
          <p:cNvSpPr/>
          <p:nvPr/>
        </p:nvSpPr>
        <p:spPr>
          <a:xfrm>
            <a:off x="398899" y="353260"/>
            <a:ext cx="942109" cy="88410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/>
              <a:t>3</a:t>
            </a:r>
            <a:endParaRPr lang="en-US" sz="6600" b="1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6D2D7A9-F3E6-E16E-3E36-B7EDA9436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251" y="320900"/>
            <a:ext cx="9716633" cy="762000"/>
          </a:xfrm>
        </p:spPr>
        <p:txBody>
          <a:bodyPr>
            <a:noAutofit/>
          </a:bodyPr>
          <a:lstStyle/>
          <a:p>
            <a:pPr algn="l"/>
            <a:r>
              <a:rPr lang="vi-VN" sz="2400" dirty="0">
                <a:latin typeface="+mn-lt"/>
              </a:rPr>
              <a:t>Có 12 bạn và 9 quả bóng, mỗi bạn lấy một quả. Hỏi có bao nhiêu bạn không lấy được bóng?</a:t>
            </a:r>
            <a:endParaRPr lang="en-US" sz="24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B02F73-C269-496E-D408-6A6235931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8" t="-5331" r="5176" b="-1"/>
          <a:stretch/>
        </p:blipFill>
        <p:spPr>
          <a:xfrm>
            <a:off x="269292" y="1464054"/>
            <a:ext cx="5631887" cy="4752672"/>
          </a:xfrm>
          <a:prstGeom prst="ellipse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5771B9-F3BA-A748-9A5A-4078208113DC}"/>
              </a:ext>
            </a:extLst>
          </p:cNvPr>
          <p:cNvSpPr txBox="1"/>
          <p:nvPr/>
        </p:nvSpPr>
        <p:spPr>
          <a:xfrm>
            <a:off x="7646479" y="1625903"/>
            <a:ext cx="2530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Bài giải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1C2452-9843-5BAB-F104-066FEFF3BBAF}"/>
              </a:ext>
            </a:extLst>
          </p:cNvPr>
          <p:cNvSpPr txBox="1"/>
          <p:nvPr/>
        </p:nvSpPr>
        <p:spPr>
          <a:xfrm>
            <a:off x="5825154" y="2335972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lấy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bóng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là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 :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0A998C-A1E4-63E0-7714-3AF72CD3E950}"/>
              </a:ext>
            </a:extLst>
          </p:cNvPr>
          <p:cNvSpPr txBox="1"/>
          <p:nvPr/>
        </p:nvSpPr>
        <p:spPr>
          <a:xfrm>
            <a:off x="5731848" y="2953388"/>
            <a:ext cx="6190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12 - 9 = 3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</a:rPr>
              <a:t>bạn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)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)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CB867A-082F-8176-AA41-E27FFCF6AB71}"/>
              </a:ext>
            </a:extLst>
          </p:cNvPr>
          <p:cNvSpPr txBox="1"/>
          <p:nvPr/>
        </p:nvSpPr>
        <p:spPr>
          <a:xfrm>
            <a:off x="7386345" y="3675253"/>
            <a:ext cx="6190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noProof="0" dirty="0">
                <a:latin typeface="Calibri"/>
              </a:rPr>
              <a:t>Đáp số: 3 bạn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446">
            <a:off x="-567458" y="-4548510"/>
            <a:ext cx="13248239" cy="5573970"/>
          </a:xfrm>
          <a:custGeom>
            <a:avLst/>
            <a:gdLst/>
            <a:ahLst/>
            <a:cxnLst/>
            <a:rect l="l" t="t" r="r" b="b"/>
            <a:pathLst>
              <a:path w="19872358" h="10803337">
                <a:moveTo>
                  <a:pt x="0" y="0"/>
                </a:moveTo>
                <a:lnTo>
                  <a:pt x="19872358" y="0"/>
                </a:lnTo>
                <a:lnTo>
                  <a:pt x="19872358" y="10803337"/>
                </a:lnTo>
                <a:lnTo>
                  <a:pt x="0" y="10803337"/>
                </a:lnTo>
                <a:lnTo>
                  <a:pt x="0" y="0"/>
                </a:lnTo>
                <a:close/>
              </a:path>
            </a:pathLst>
          </a:custGeom>
          <a:solidFill>
            <a:srgbClr val="FFA800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294FBE-BB15-C51B-3326-9D9047196A68}"/>
              </a:ext>
            </a:extLst>
          </p:cNvPr>
          <p:cNvSpPr/>
          <p:nvPr/>
        </p:nvSpPr>
        <p:spPr>
          <a:xfrm>
            <a:off x="282168" y="992805"/>
            <a:ext cx="942109" cy="88410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/>
              <a:t>4</a:t>
            </a:r>
            <a:endParaRPr lang="en-US" sz="6600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CCBEAC8-68FF-5384-DE6E-DB94B807BEE0}"/>
              </a:ext>
            </a:extLst>
          </p:cNvPr>
          <p:cNvSpPr/>
          <p:nvPr/>
        </p:nvSpPr>
        <p:spPr>
          <a:xfrm>
            <a:off x="1361872" y="1128434"/>
            <a:ext cx="2062264" cy="61284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&gt;; &lt;; =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6DE4281-B4DD-059E-0932-D193002B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731" y="1128434"/>
            <a:ext cx="609600" cy="516265"/>
          </a:xfrm>
        </p:spPr>
        <p:txBody>
          <a:bodyPr>
            <a:noAutofit/>
          </a:bodyPr>
          <a:lstStyle/>
          <a:p>
            <a:r>
              <a:rPr lang="vi-VN" sz="4400" dirty="0"/>
              <a:t>?</a:t>
            </a:r>
            <a:endParaRPr lang="en-US" sz="4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0BE707-F43D-AD89-4E7D-C2967B8345D6}"/>
              </a:ext>
            </a:extLst>
          </p:cNvPr>
          <p:cNvSpPr txBox="1"/>
          <p:nvPr/>
        </p:nvSpPr>
        <p:spPr>
          <a:xfrm>
            <a:off x="1022812" y="2739738"/>
            <a:ext cx="2538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14 - 6</a:t>
            </a:r>
            <a:endParaRPr lang="en-US" sz="4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4324E1-A928-AF22-6CCD-61055E9B8C2F}"/>
              </a:ext>
            </a:extLst>
          </p:cNvPr>
          <p:cNvSpPr txBox="1"/>
          <p:nvPr/>
        </p:nvSpPr>
        <p:spPr>
          <a:xfrm>
            <a:off x="1022812" y="3984587"/>
            <a:ext cx="6789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17 - 9</a:t>
            </a:r>
            <a:endParaRPr lang="en-US" sz="4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F52AA8-F9AD-B29D-85B2-E7EE07381B97}"/>
              </a:ext>
            </a:extLst>
          </p:cNvPr>
          <p:cNvSpPr txBox="1"/>
          <p:nvPr/>
        </p:nvSpPr>
        <p:spPr>
          <a:xfrm>
            <a:off x="6647215" y="2673709"/>
            <a:ext cx="3004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15 - 8</a:t>
            </a:r>
            <a:endParaRPr lang="en-US" sz="4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BA74FD-1584-EB06-92E2-6C0E540DF6FE}"/>
              </a:ext>
            </a:extLst>
          </p:cNvPr>
          <p:cNvSpPr txBox="1"/>
          <p:nvPr/>
        </p:nvSpPr>
        <p:spPr>
          <a:xfrm>
            <a:off x="6693120" y="3877430"/>
            <a:ext cx="42394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16 - 7</a:t>
            </a:r>
            <a:endParaRPr lang="en-US" sz="4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31222E-B88E-801B-7DEB-24345FABD30D}"/>
              </a:ext>
            </a:extLst>
          </p:cNvPr>
          <p:cNvSpPr txBox="1"/>
          <p:nvPr/>
        </p:nvSpPr>
        <p:spPr>
          <a:xfrm flipH="1">
            <a:off x="3561731" y="2710337"/>
            <a:ext cx="356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7</a:t>
            </a:r>
            <a:endParaRPr lang="en-US" sz="4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CB1EE1-5B5B-2EDF-F697-39EE7899E3F2}"/>
              </a:ext>
            </a:extLst>
          </p:cNvPr>
          <p:cNvSpPr txBox="1"/>
          <p:nvPr/>
        </p:nvSpPr>
        <p:spPr>
          <a:xfrm>
            <a:off x="3573292" y="3984587"/>
            <a:ext cx="1241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8</a:t>
            </a:r>
            <a:endParaRPr lang="en-US" sz="4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90F679-2823-6630-E623-D29BD072F04C}"/>
              </a:ext>
            </a:extLst>
          </p:cNvPr>
          <p:cNvSpPr txBox="1"/>
          <p:nvPr/>
        </p:nvSpPr>
        <p:spPr>
          <a:xfrm>
            <a:off x="9155542" y="2650388"/>
            <a:ext cx="6789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11 - 2</a:t>
            </a:r>
            <a:endParaRPr lang="en-US" sz="40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9E6872-81D6-8988-87EB-95723F9C499C}"/>
              </a:ext>
            </a:extLst>
          </p:cNvPr>
          <p:cNvSpPr txBox="1"/>
          <p:nvPr/>
        </p:nvSpPr>
        <p:spPr>
          <a:xfrm>
            <a:off x="9155542" y="3867512"/>
            <a:ext cx="7242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13 - 4</a:t>
            </a:r>
            <a:endParaRPr lang="en-US" sz="40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E605BF-2361-8FFD-45B4-BD2EDA101B9F}"/>
              </a:ext>
            </a:extLst>
          </p:cNvPr>
          <p:cNvSpPr txBox="1"/>
          <p:nvPr/>
        </p:nvSpPr>
        <p:spPr>
          <a:xfrm>
            <a:off x="318767" y="2708549"/>
            <a:ext cx="1536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a)</a:t>
            </a:r>
            <a:endParaRPr lang="en-US" sz="40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75B67F-B1C7-6B0C-5D94-4DC5DD902759}"/>
              </a:ext>
            </a:extLst>
          </p:cNvPr>
          <p:cNvSpPr txBox="1"/>
          <p:nvPr/>
        </p:nvSpPr>
        <p:spPr>
          <a:xfrm>
            <a:off x="5886926" y="2650388"/>
            <a:ext cx="7976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b)</a:t>
            </a:r>
            <a:endParaRPr lang="en-US" sz="4000" b="1" dirty="0"/>
          </a:p>
        </p:txBody>
      </p:sp>
      <p:sp>
        <p:nvSpPr>
          <p:cNvPr id="37" name="Rounded Rectangle 13">
            <a:extLst>
              <a:ext uri="{FF2B5EF4-FFF2-40B4-BE49-F238E27FC236}">
                <a16:creationId xmlns:a16="http://schemas.microsoft.com/office/drawing/2014/main" id="{7FCD0E0C-1038-6559-250E-46E8DE5FD144}"/>
              </a:ext>
            </a:extLst>
          </p:cNvPr>
          <p:cNvSpPr/>
          <p:nvPr/>
        </p:nvSpPr>
        <p:spPr>
          <a:xfrm>
            <a:off x="2718501" y="2739738"/>
            <a:ext cx="660668" cy="557530"/>
          </a:xfrm>
          <a:prstGeom prst="roundRect">
            <a:avLst/>
          </a:prstGeom>
          <a:solidFill>
            <a:srgbClr val="77448C"/>
          </a:solidFill>
          <a:ln w="25400" cap="flat" cmpd="sng" algn="ctr">
            <a:solidFill>
              <a:srgbClr val="77448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</p:txBody>
      </p:sp>
      <p:sp>
        <p:nvSpPr>
          <p:cNvPr id="38" name="Rounded Rectangle 14">
            <a:extLst>
              <a:ext uri="{FF2B5EF4-FFF2-40B4-BE49-F238E27FC236}">
                <a16:creationId xmlns:a16="http://schemas.microsoft.com/office/drawing/2014/main" id="{A521A4FF-4C69-5C14-553F-6B54463C984D}"/>
              </a:ext>
            </a:extLst>
          </p:cNvPr>
          <p:cNvSpPr/>
          <p:nvPr/>
        </p:nvSpPr>
        <p:spPr>
          <a:xfrm>
            <a:off x="2718501" y="3984587"/>
            <a:ext cx="660668" cy="557530"/>
          </a:xfrm>
          <a:prstGeom prst="roundRect">
            <a:avLst/>
          </a:prstGeom>
          <a:solidFill>
            <a:srgbClr val="77448C"/>
          </a:solidFill>
          <a:ln w="25400" cap="flat" cmpd="sng" algn="ctr">
            <a:solidFill>
              <a:srgbClr val="77448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  <p:sp>
        <p:nvSpPr>
          <p:cNvPr id="39" name="Rounded Rectangle 15">
            <a:extLst>
              <a:ext uri="{FF2B5EF4-FFF2-40B4-BE49-F238E27FC236}">
                <a16:creationId xmlns:a16="http://schemas.microsoft.com/office/drawing/2014/main" id="{9200B848-545A-9AD3-EA88-31CED58A8CBD}"/>
              </a:ext>
            </a:extLst>
          </p:cNvPr>
          <p:cNvSpPr/>
          <p:nvPr/>
        </p:nvSpPr>
        <p:spPr>
          <a:xfrm>
            <a:off x="8263478" y="2650388"/>
            <a:ext cx="676241" cy="557530"/>
          </a:xfrm>
          <a:prstGeom prst="roundRect">
            <a:avLst/>
          </a:prstGeom>
          <a:solidFill>
            <a:srgbClr val="77448C"/>
          </a:solidFill>
          <a:ln w="25400" cap="flat" cmpd="sng" algn="ctr">
            <a:solidFill>
              <a:srgbClr val="77448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</a:t>
            </a:r>
          </a:p>
        </p:txBody>
      </p:sp>
      <p:sp>
        <p:nvSpPr>
          <p:cNvPr id="40" name="Rounded Rectangle 16">
            <a:extLst>
              <a:ext uri="{FF2B5EF4-FFF2-40B4-BE49-F238E27FC236}">
                <a16:creationId xmlns:a16="http://schemas.microsoft.com/office/drawing/2014/main" id="{BE8FF43A-C068-5983-E397-AC44A050AC4E}"/>
              </a:ext>
            </a:extLst>
          </p:cNvPr>
          <p:cNvSpPr/>
          <p:nvPr/>
        </p:nvSpPr>
        <p:spPr>
          <a:xfrm>
            <a:off x="8263478" y="3920069"/>
            <a:ext cx="676241" cy="557530"/>
          </a:xfrm>
          <a:prstGeom prst="roundRect">
            <a:avLst/>
          </a:prstGeom>
          <a:solidFill>
            <a:srgbClr val="77448C"/>
          </a:solidFill>
          <a:ln w="25400" cap="flat" cmpd="sng" algn="ctr">
            <a:solidFill>
              <a:srgbClr val="77448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  <p:sp>
        <p:nvSpPr>
          <p:cNvPr id="41" name="Rounded Rectangle 13">
            <a:extLst>
              <a:ext uri="{FF2B5EF4-FFF2-40B4-BE49-F238E27FC236}">
                <a16:creationId xmlns:a16="http://schemas.microsoft.com/office/drawing/2014/main" id="{25A7A731-4C3C-6610-EFFF-56EBC9608597}"/>
              </a:ext>
            </a:extLst>
          </p:cNvPr>
          <p:cNvSpPr/>
          <p:nvPr/>
        </p:nvSpPr>
        <p:spPr>
          <a:xfrm>
            <a:off x="2643992" y="2673709"/>
            <a:ext cx="797668" cy="7078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/>
          </a:p>
        </p:txBody>
      </p:sp>
      <p:sp>
        <p:nvSpPr>
          <p:cNvPr id="44" name="Rounded Rectangle 16">
            <a:extLst>
              <a:ext uri="{FF2B5EF4-FFF2-40B4-BE49-F238E27FC236}">
                <a16:creationId xmlns:a16="http://schemas.microsoft.com/office/drawing/2014/main" id="{16E0C477-9FD8-B1AB-AAC3-43FA1230EEC5}"/>
              </a:ext>
            </a:extLst>
          </p:cNvPr>
          <p:cNvSpPr/>
          <p:nvPr/>
        </p:nvSpPr>
        <p:spPr>
          <a:xfrm>
            <a:off x="8210068" y="3877133"/>
            <a:ext cx="797668" cy="7078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5" name="Rounded Rectangle 13">
            <a:extLst>
              <a:ext uri="{FF2B5EF4-FFF2-40B4-BE49-F238E27FC236}">
                <a16:creationId xmlns:a16="http://schemas.microsoft.com/office/drawing/2014/main" id="{3C407DD7-1F97-95F3-6257-A7A2B16ABEE0}"/>
              </a:ext>
            </a:extLst>
          </p:cNvPr>
          <p:cNvSpPr/>
          <p:nvPr/>
        </p:nvSpPr>
        <p:spPr>
          <a:xfrm>
            <a:off x="2634596" y="3900260"/>
            <a:ext cx="797668" cy="7078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/>
          </a:p>
        </p:txBody>
      </p:sp>
      <p:sp>
        <p:nvSpPr>
          <p:cNvPr id="46" name="Rounded Rectangle 16">
            <a:extLst>
              <a:ext uri="{FF2B5EF4-FFF2-40B4-BE49-F238E27FC236}">
                <a16:creationId xmlns:a16="http://schemas.microsoft.com/office/drawing/2014/main" id="{40E7FE32-5303-B491-927E-F3D5354BA7A6}"/>
              </a:ext>
            </a:extLst>
          </p:cNvPr>
          <p:cNvSpPr/>
          <p:nvPr/>
        </p:nvSpPr>
        <p:spPr>
          <a:xfrm>
            <a:off x="8202764" y="2562725"/>
            <a:ext cx="797668" cy="7078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 animBg="1"/>
      <p:bldP spid="38" grpId="1" animBg="1"/>
      <p:bldP spid="39" grpId="1" animBg="1"/>
      <p:bldP spid="40" grpId="1" animBg="1"/>
      <p:bldP spid="41" grpId="1" animBg="1"/>
      <p:bldP spid="41" grpId="2" animBg="1"/>
      <p:bldP spid="44" grpId="1" animBg="1"/>
      <p:bldP spid="44" grpId="2" animBg="1"/>
      <p:bldP spid="45" grpId="1" animBg="1"/>
      <p:bldP spid="45" grpId="2" animBg="1"/>
      <p:bldP spid="46" grpId="1" animBg="1"/>
      <p:bldP spid="4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5034" y="-2850561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28B0FA79-1079-BEFF-8DD0-6B41751D5A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1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770015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03109" y="303073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</a:t>
            </a:r>
            <a:r>
              <a:rPr lang="vi-VN" sz="48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.4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128164" y="299991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vi-VN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.7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597944" y="492268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</a:t>
            </a:r>
            <a:r>
              <a:rPr lang="vi-VN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.5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155656" y="48400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</a:t>
            </a:r>
            <a:r>
              <a:rPr lang="vi-VN" sz="48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.6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1265" y="796082"/>
            <a:ext cx="7413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11 - 5 = ?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D0A42A7-B85C-7E35-2031-22F9D0EE825A}"/>
              </a:ext>
            </a:extLst>
          </p:cNvPr>
          <p:cNvSpPr/>
          <p:nvPr/>
        </p:nvSpPr>
        <p:spPr>
          <a:xfrm>
            <a:off x="7527729" y="4999360"/>
            <a:ext cx="871701" cy="7949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EB31C869-2BBD-4372-3E14-3C6CF78BDE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29983" y="796082"/>
            <a:ext cx="1918537" cy="1568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74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5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37070" y="660130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6000" b="1" dirty="0">
                <a:solidFill>
                  <a:srgbClr val="FFFFFF"/>
                </a:solidFill>
                <a:sym typeface="+mn-ea"/>
              </a:rPr>
              <a:t>13 </a:t>
            </a:r>
            <a:r>
              <a:rPr lang="en-US" sz="6000" b="1">
                <a:solidFill>
                  <a:srgbClr val="FFFFFF"/>
                </a:solidFill>
                <a:sym typeface="+mn-ea"/>
              </a:rPr>
              <a:t>- 6 </a:t>
            </a:r>
            <a:r>
              <a:rPr lang="en-US" sz="6000" b="1" dirty="0">
                <a:solidFill>
                  <a:srgbClr val="FFFFFF"/>
                </a:solidFill>
                <a:sym typeface="+mn-ea"/>
              </a:rPr>
              <a:t>= ?</a:t>
            </a:r>
            <a:endParaRPr lang="en-US" sz="6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3047212" y="296863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>
                <a:solidFill>
                  <a:srgbClr val="0000FF"/>
                </a:solidFill>
                <a:latin typeface="Calibri" panose="020F0502020204030204"/>
              </a:rPr>
              <a:t>A</a:t>
            </a:r>
            <a:r>
              <a:rPr lang="vi-VN" sz="480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>
                <a:solidFill>
                  <a:srgbClr val="0000FF"/>
                </a:solidFill>
                <a:latin typeface="Calibri" panose="020F0502020204030204"/>
              </a:rPr>
              <a:t>.5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411499" y="291400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vi-VN" sz="5335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.7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058422" y="47339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C</a:t>
            </a:r>
            <a:r>
              <a:rPr lang="vi-VN" sz="5335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.6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485695" y="477204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D</a:t>
            </a:r>
            <a:r>
              <a:rPr lang="vi-VN" sz="5335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.8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21875CC-3618-FB31-656D-385212A5B44F}"/>
              </a:ext>
            </a:extLst>
          </p:cNvPr>
          <p:cNvSpPr/>
          <p:nvPr/>
        </p:nvSpPr>
        <p:spPr>
          <a:xfrm>
            <a:off x="7777018" y="3057751"/>
            <a:ext cx="858982" cy="7949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EB31C869-2BBD-4372-3E14-3C6CF78BDE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32731" y="1167961"/>
            <a:ext cx="1918537" cy="1322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7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6" grpId="0"/>
      <p:bldP spid="49" grpId="0" bldLvl="0" animBg="1"/>
      <p:bldP spid="50" grpId="0" bldLvl="0" animBg="1"/>
      <p:bldP spid="51" grpId="0" bldLvl="0" animBg="1"/>
      <p:bldP spid="52" grpId="0" bldLvl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70" y="-4916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000" dirty="0">
                <a:solidFill>
                  <a:srgbClr val="FFFFFF"/>
                </a:solidFill>
                <a:sym typeface="+mn-ea"/>
              </a:rPr>
              <a:t>15 - 8 = ?</a:t>
            </a:r>
            <a:endParaRPr lang="en-US" sz="60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3000105" y="276851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</a:t>
            </a:r>
            <a:r>
              <a:rPr lang="vi-VN" sz="48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.7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039851" y="278070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vi-VN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.6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135128" y="478593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</a:t>
            </a:r>
            <a:r>
              <a:rPr lang="vi-VN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.9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056321" y="476565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</a:t>
            </a:r>
            <a:r>
              <a:rPr lang="vi-VN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.8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212130C-71EC-BEF8-E653-9F98CA0DC913}"/>
              </a:ext>
            </a:extLst>
          </p:cNvPr>
          <p:cNvSpPr/>
          <p:nvPr/>
        </p:nvSpPr>
        <p:spPr>
          <a:xfrm>
            <a:off x="3337058" y="2902491"/>
            <a:ext cx="916439" cy="7949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EB31C869-2BBD-4372-3E14-3C6CF78BDE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06941" y="1405963"/>
            <a:ext cx="1553181" cy="1235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74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1" grpId="0"/>
      <p:bldP spid="44" grpId="0" bldLvl="0" animBg="1"/>
      <p:bldP spid="45" grpId="0" bldLvl="0" animBg="1"/>
      <p:bldP spid="46" grpId="0" bldLvl="0" animBg="1"/>
      <p:bldP spid="47" grpId="0" bldLvl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1365" y="481923"/>
            <a:ext cx="10736293" cy="5690277"/>
          </a:xfrm>
          <a:custGeom>
            <a:avLst/>
            <a:gdLst/>
            <a:ahLst/>
            <a:cxnLst/>
            <a:rect l="l" t="t" r="r" b="b"/>
            <a:pathLst>
              <a:path w="16104439" h="8901363">
                <a:moveTo>
                  <a:pt x="0" y="0"/>
                </a:moveTo>
                <a:lnTo>
                  <a:pt x="16104438" y="0"/>
                </a:lnTo>
                <a:lnTo>
                  <a:pt x="16104438" y="8901362"/>
                </a:lnTo>
                <a:lnTo>
                  <a:pt x="0" y="8901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866061" y="1840658"/>
            <a:ext cx="598604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6600"/>
              </a:lnSpc>
            </a:pPr>
            <a:endParaRPr lang="en-US" sz="6000" dirty="0">
              <a:solidFill>
                <a:srgbClr val="CD4343"/>
              </a:solidFill>
              <a:latin typeface="Srirach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703307" y="4495897"/>
            <a:ext cx="2009852" cy="1900224"/>
          </a:xfrm>
          <a:custGeom>
            <a:avLst/>
            <a:gdLst/>
            <a:ahLst/>
            <a:cxnLst/>
            <a:rect l="l" t="t" r="r" b="b"/>
            <a:pathLst>
              <a:path w="3014778" h="2850336">
                <a:moveTo>
                  <a:pt x="0" y="0"/>
                </a:moveTo>
                <a:lnTo>
                  <a:pt x="3014779" y="0"/>
                </a:lnTo>
                <a:lnTo>
                  <a:pt x="3014779" y="2850335"/>
                </a:lnTo>
                <a:lnTo>
                  <a:pt x="0" y="28503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47120" y="685800"/>
            <a:ext cx="1922455" cy="1188427"/>
          </a:xfrm>
          <a:custGeom>
            <a:avLst/>
            <a:gdLst/>
            <a:ahLst/>
            <a:cxnLst/>
            <a:rect l="l" t="t" r="r" b="b"/>
            <a:pathLst>
              <a:path w="2883682" h="1782640">
                <a:moveTo>
                  <a:pt x="0" y="0"/>
                </a:moveTo>
                <a:lnTo>
                  <a:pt x="2883682" y="0"/>
                </a:lnTo>
                <a:lnTo>
                  <a:pt x="2883682" y="1782640"/>
                </a:lnTo>
                <a:lnTo>
                  <a:pt x="0" y="1782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489E6F-8E29-4088-9AB3-02B8A2BF8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65" y="2687044"/>
            <a:ext cx="11101794" cy="762000"/>
          </a:xfrm>
        </p:spPr>
        <p:txBody>
          <a:bodyPr>
            <a:noAutofit/>
          </a:bodyPr>
          <a:lstStyle/>
          <a:p>
            <a:r>
              <a:rPr lang="vi-VN" sz="7200" dirty="0">
                <a:latin typeface="+mn-lt"/>
              </a:rPr>
              <a:t>Bài 12 : </a:t>
            </a:r>
            <a:br>
              <a:rPr lang="vi-VN" sz="7200" dirty="0">
                <a:latin typeface="+mn-lt"/>
              </a:rPr>
            </a:br>
            <a:r>
              <a:rPr lang="vi-VN" sz="7200" b="1" dirty="0">
                <a:solidFill>
                  <a:srgbClr val="FF0000"/>
                </a:solidFill>
              </a:rPr>
              <a:t>BẢNG TRỪ (qua 10)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DABF6E20-0FFE-4002-3021-FF518833403A}"/>
              </a:ext>
            </a:extLst>
          </p:cNvPr>
          <p:cNvSpPr/>
          <p:nvPr/>
        </p:nvSpPr>
        <p:spPr>
          <a:xfrm>
            <a:off x="611365" y="4495897"/>
            <a:ext cx="10736293" cy="1303113"/>
          </a:xfrm>
          <a:custGeom>
            <a:avLst/>
            <a:gdLst/>
            <a:ahLst/>
            <a:cxnLst/>
            <a:rect l="l" t="t" r="r" b="b"/>
            <a:pathLst>
              <a:path w="16104439" h="8901363">
                <a:moveTo>
                  <a:pt x="0" y="0"/>
                </a:moveTo>
                <a:lnTo>
                  <a:pt x="16104438" y="0"/>
                </a:lnTo>
                <a:lnTo>
                  <a:pt x="16104438" y="8901362"/>
                </a:lnTo>
                <a:lnTo>
                  <a:pt x="0" y="8901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609630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7448">
            <a:off x="-442058" y="-5007896"/>
            <a:ext cx="20460731" cy="7105891"/>
          </a:xfrm>
          <a:custGeom>
            <a:avLst/>
            <a:gdLst/>
            <a:ahLst/>
            <a:cxnLst/>
            <a:rect l="l" t="t" r="r" b="b"/>
            <a:pathLst>
              <a:path w="19606554" h="10658836">
                <a:moveTo>
                  <a:pt x="0" y="0"/>
                </a:moveTo>
                <a:lnTo>
                  <a:pt x="19606554" y="0"/>
                </a:lnTo>
                <a:lnTo>
                  <a:pt x="19606554" y="10658835"/>
                </a:lnTo>
                <a:lnTo>
                  <a:pt x="0" y="10658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vi-VN" sz="4000" b="1"/>
              <a:t>14 - 5</a:t>
            </a:r>
            <a:endParaRPr lang="en-US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373387-4CE3-549F-F313-6E5516F29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18" y="184727"/>
            <a:ext cx="2681182" cy="11730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625755A-F78A-B9F1-C6D4-DC6BE997EE9B}"/>
              </a:ext>
            </a:extLst>
          </p:cNvPr>
          <p:cNvSpPr/>
          <p:nvPr/>
        </p:nvSpPr>
        <p:spPr>
          <a:xfrm>
            <a:off x="840510" y="1819530"/>
            <a:ext cx="942109" cy="88410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/>
              <a:t>1</a:t>
            </a:r>
            <a:endParaRPr lang="en-US" sz="6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F3C6F4-E143-08B1-C3EA-5AB82485EFCC}"/>
              </a:ext>
            </a:extLst>
          </p:cNvPr>
          <p:cNvSpPr txBox="1"/>
          <p:nvPr/>
        </p:nvSpPr>
        <p:spPr>
          <a:xfrm>
            <a:off x="1782619" y="1982193"/>
            <a:ext cx="3352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/>
              <a:t>Tính nhẩm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04FCEF-A903-80F3-2874-DC7F22AF56D8}"/>
              </a:ext>
            </a:extLst>
          </p:cNvPr>
          <p:cNvSpPr txBox="1"/>
          <p:nvPr/>
        </p:nvSpPr>
        <p:spPr>
          <a:xfrm>
            <a:off x="1381173" y="3368600"/>
            <a:ext cx="363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13 - 6</a:t>
            </a:r>
            <a:endParaRPr lang="en-US" sz="4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83E4D0-677F-6B97-C275-CD1A06216E16}"/>
              </a:ext>
            </a:extLst>
          </p:cNvPr>
          <p:cNvSpPr txBox="1"/>
          <p:nvPr/>
        </p:nvSpPr>
        <p:spPr>
          <a:xfrm>
            <a:off x="1324254" y="4270412"/>
            <a:ext cx="3352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15 - 7</a:t>
            </a:r>
            <a:endParaRPr lang="en-US" sz="4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021B8F-342E-E4B6-729E-96C7298CE965}"/>
              </a:ext>
            </a:extLst>
          </p:cNvPr>
          <p:cNvSpPr txBox="1"/>
          <p:nvPr/>
        </p:nvSpPr>
        <p:spPr>
          <a:xfrm>
            <a:off x="4800609" y="4269958"/>
            <a:ext cx="10855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14 - 5</a:t>
            </a:r>
            <a:endParaRPr lang="en-US" sz="4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8C2B98-3BFB-2289-61DF-2DD228909C02}"/>
              </a:ext>
            </a:extLst>
          </p:cNvPr>
          <p:cNvSpPr txBox="1"/>
          <p:nvPr/>
        </p:nvSpPr>
        <p:spPr>
          <a:xfrm>
            <a:off x="4759460" y="3378752"/>
            <a:ext cx="10855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11 - 2</a:t>
            </a:r>
            <a:endParaRPr lang="en-US" sz="4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75DAFD-AD18-6B75-54FF-BB64C9ED6D53}"/>
              </a:ext>
            </a:extLst>
          </p:cNvPr>
          <p:cNvSpPr txBox="1"/>
          <p:nvPr/>
        </p:nvSpPr>
        <p:spPr>
          <a:xfrm>
            <a:off x="1351526" y="5181158"/>
            <a:ext cx="1698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12 - 4</a:t>
            </a:r>
            <a:endParaRPr lang="en-US" sz="4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71656A-C7A0-E12B-D8FF-81C23D416242}"/>
              </a:ext>
            </a:extLst>
          </p:cNvPr>
          <p:cNvSpPr txBox="1"/>
          <p:nvPr/>
        </p:nvSpPr>
        <p:spPr>
          <a:xfrm>
            <a:off x="4805959" y="5161164"/>
            <a:ext cx="28716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17 - 8</a:t>
            </a:r>
            <a:endParaRPr lang="en-US" sz="4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1232E-599C-8F29-5D5A-189926625E8B}"/>
              </a:ext>
            </a:extLst>
          </p:cNvPr>
          <p:cNvSpPr txBox="1"/>
          <p:nvPr/>
        </p:nvSpPr>
        <p:spPr>
          <a:xfrm>
            <a:off x="8219046" y="3269380"/>
            <a:ext cx="5743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16 - 8</a:t>
            </a:r>
            <a:endParaRPr lang="en-US" sz="4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16EBF9-BD4C-E36A-C78D-95BDDB265601}"/>
              </a:ext>
            </a:extLst>
          </p:cNvPr>
          <p:cNvSpPr txBox="1"/>
          <p:nvPr/>
        </p:nvSpPr>
        <p:spPr>
          <a:xfrm>
            <a:off x="8219046" y="4201999"/>
            <a:ext cx="6562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18- 9</a:t>
            </a:r>
            <a:endParaRPr lang="en-US" sz="4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8619FF-E409-F792-5F5C-C1AEE85D976D}"/>
              </a:ext>
            </a:extLst>
          </p:cNvPr>
          <p:cNvSpPr txBox="1"/>
          <p:nvPr/>
        </p:nvSpPr>
        <p:spPr>
          <a:xfrm>
            <a:off x="8271988" y="5045803"/>
            <a:ext cx="83331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12 - 3</a:t>
            </a:r>
            <a:endParaRPr lang="en-US" sz="4000" b="1" dirty="0"/>
          </a:p>
        </p:txBody>
      </p:sp>
      <p:sp>
        <p:nvSpPr>
          <p:cNvPr id="30" name="Rounded Rectangle 6">
            <a:extLst>
              <a:ext uri="{FF2B5EF4-FFF2-40B4-BE49-F238E27FC236}">
                <a16:creationId xmlns:a16="http://schemas.microsoft.com/office/drawing/2014/main" id="{52F5FAA3-592B-C2D1-15B3-0098BBBD299B}"/>
              </a:ext>
            </a:extLst>
          </p:cNvPr>
          <p:cNvSpPr/>
          <p:nvPr/>
        </p:nvSpPr>
        <p:spPr>
          <a:xfrm>
            <a:off x="2893195" y="3514407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7</a:t>
            </a:r>
          </a:p>
        </p:txBody>
      </p:sp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FF94858D-C1E4-8399-56F8-A30800D1DCDF}"/>
              </a:ext>
            </a:extLst>
          </p:cNvPr>
          <p:cNvSpPr/>
          <p:nvPr/>
        </p:nvSpPr>
        <p:spPr>
          <a:xfrm>
            <a:off x="2923170" y="4406402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8</a:t>
            </a: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ABC96E6-613D-939F-62FB-8314A66C8DA0}"/>
              </a:ext>
            </a:extLst>
          </p:cNvPr>
          <p:cNvSpPr/>
          <p:nvPr/>
        </p:nvSpPr>
        <p:spPr>
          <a:xfrm>
            <a:off x="2934200" y="5296984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8</a:t>
            </a:r>
          </a:p>
        </p:txBody>
      </p:sp>
      <p:sp>
        <p:nvSpPr>
          <p:cNvPr id="33" name="Rounded Rectangle 10">
            <a:extLst>
              <a:ext uri="{FF2B5EF4-FFF2-40B4-BE49-F238E27FC236}">
                <a16:creationId xmlns:a16="http://schemas.microsoft.com/office/drawing/2014/main" id="{B9CCECB1-6DB1-2F4F-B55D-D9EB8B70F090}"/>
              </a:ext>
            </a:extLst>
          </p:cNvPr>
          <p:cNvSpPr/>
          <p:nvPr/>
        </p:nvSpPr>
        <p:spPr>
          <a:xfrm>
            <a:off x="6271482" y="3494192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9</a:t>
            </a:r>
          </a:p>
        </p:txBody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B881DEB6-B137-97C4-CF93-84633E520314}"/>
              </a:ext>
            </a:extLst>
          </p:cNvPr>
          <p:cNvSpPr/>
          <p:nvPr/>
        </p:nvSpPr>
        <p:spPr>
          <a:xfrm>
            <a:off x="6325285" y="4391238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9</a:t>
            </a:r>
          </a:p>
        </p:txBody>
      </p:sp>
      <p:sp>
        <p:nvSpPr>
          <p:cNvPr id="35" name="Rounded Rectangle 12">
            <a:extLst>
              <a:ext uri="{FF2B5EF4-FFF2-40B4-BE49-F238E27FC236}">
                <a16:creationId xmlns:a16="http://schemas.microsoft.com/office/drawing/2014/main" id="{CF1588FD-1B56-77F5-FE35-C4B5B14E5155}"/>
              </a:ext>
            </a:extLst>
          </p:cNvPr>
          <p:cNvSpPr/>
          <p:nvPr/>
        </p:nvSpPr>
        <p:spPr>
          <a:xfrm>
            <a:off x="6325285" y="5293133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= 9</a:t>
            </a:r>
          </a:p>
        </p:txBody>
      </p:sp>
      <p:sp>
        <p:nvSpPr>
          <p:cNvPr id="36" name="Rounded Rectangle 13">
            <a:extLst>
              <a:ext uri="{FF2B5EF4-FFF2-40B4-BE49-F238E27FC236}">
                <a16:creationId xmlns:a16="http://schemas.microsoft.com/office/drawing/2014/main" id="{EFAB7622-CF12-10B1-6C43-565F922A235F}"/>
              </a:ext>
            </a:extLst>
          </p:cNvPr>
          <p:cNvSpPr/>
          <p:nvPr/>
        </p:nvSpPr>
        <p:spPr>
          <a:xfrm>
            <a:off x="9821960" y="3389346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8</a:t>
            </a:r>
          </a:p>
        </p:txBody>
      </p:sp>
      <p:sp>
        <p:nvSpPr>
          <p:cNvPr id="37" name="Rounded Rectangle 14">
            <a:extLst>
              <a:ext uri="{FF2B5EF4-FFF2-40B4-BE49-F238E27FC236}">
                <a16:creationId xmlns:a16="http://schemas.microsoft.com/office/drawing/2014/main" id="{03F5191E-846A-2720-3EA7-48160E51C88F}"/>
              </a:ext>
            </a:extLst>
          </p:cNvPr>
          <p:cNvSpPr/>
          <p:nvPr/>
        </p:nvSpPr>
        <p:spPr>
          <a:xfrm>
            <a:off x="9821960" y="4321044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9</a:t>
            </a:r>
          </a:p>
        </p:txBody>
      </p:sp>
      <p:sp>
        <p:nvSpPr>
          <p:cNvPr id="38" name="Rounded Rectangle 15">
            <a:extLst>
              <a:ext uri="{FF2B5EF4-FFF2-40B4-BE49-F238E27FC236}">
                <a16:creationId xmlns:a16="http://schemas.microsoft.com/office/drawing/2014/main" id="{9DEFBE2C-3BB6-F59A-3FC0-CBA24801DA9C}"/>
              </a:ext>
            </a:extLst>
          </p:cNvPr>
          <p:cNvSpPr/>
          <p:nvPr/>
        </p:nvSpPr>
        <p:spPr>
          <a:xfrm>
            <a:off x="9821960" y="5264547"/>
            <a:ext cx="1143096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  <p:bldP spid="35" grpId="0" bldLvl="0" animBg="1"/>
      <p:bldP spid="35" grpId="1" animBg="1"/>
      <p:bldP spid="36" grpId="0" bldLvl="0" animBg="1"/>
      <p:bldP spid="36" grpId="1" animBg="1"/>
      <p:bldP spid="37" grpId="0" bldLvl="0" animBg="1"/>
      <p:bldP spid="37" grpId="1" animBg="1"/>
      <p:bldP spid="38" grpId="0" bldLvl="0" animBg="1"/>
      <p:bldP spid="3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446">
            <a:off x="-576494" y="-4548794"/>
            <a:ext cx="13248239" cy="5862547"/>
          </a:xfrm>
          <a:custGeom>
            <a:avLst/>
            <a:gdLst/>
            <a:ahLst/>
            <a:cxnLst/>
            <a:rect l="l" t="t" r="r" b="b"/>
            <a:pathLst>
              <a:path w="19872358" h="10803337">
                <a:moveTo>
                  <a:pt x="0" y="0"/>
                </a:moveTo>
                <a:lnTo>
                  <a:pt x="19872358" y="0"/>
                </a:lnTo>
                <a:lnTo>
                  <a:pt x="19872358" y="10803337"/>
                </a:lnTo>
                <a:lnTo>
                  <a:pt x="0" y="108033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E38C51-A996-950B-C635-5A24F0A42687}"/>
              </a:ext>
            </a:extLst>
          </p:cNvPr>
          <p:cNvSpPr/>
          <p:nvPr/>
        </p:nvSpPr>
        <p:spPr>
          <a:xfrm>
            <a:off x="483340" y="1137690"/>
            <a:ext cx="942109" cy="88410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/>
              <a:t>2</a:t>
            </a:r>
            <a:endParaRPr lang="en-US" sz="6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5F889C-652F-5E5F-7CEF-08BE9CC0BBD0}"/>
              </a:ext>
            </a:extLst>
          </p:cNvPr>
          <p:cNvSpPr txBox="1"/>
          <p:nvPr/>
        </p:nvSpPr>
        <p:spPr>
          <a:xfrm>
            <a:off x="1456252" y="1225798"/>
            <a:ext cx="3068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/>
              <a:t>Tính nhẩm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855A38-FBCC-581B-0665-7C4043649DB5}"/>
              </a:ext>
            </a:extLst>
          </p:cNvPr>
          <p:cNvSpPr txBox="1"/>
          <p:nvPr/>
        </p:nvSpPr>
        <p:spPr>
          <a:xfrm>
            <a:off x="995474" y="2574536"/>
            <a:ext cx="3068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a) 14 - 4 - 3</a:t>
            </a:r>
            <a:endParaRPr lang="en-US" sz="4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C75427-C7F1-29EF-9AB0-7533A68B87E9}"/>
              </a:ext>
            </a:extLst>
          </p:cNvPr>
          <p:cNvSpPr txBox="1"/>
          <p:nvPr/>
        </p:nvSpPr>
        <p:spPr>
          <a:xfrm>
            <a:off x="1643472" y="3290560"/>
            <a:ext cx="3068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14 - 7</a:t>
            </a:r>
            <a:endParaRPr lang="en-US" sz="4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BCACFC-9317-857A-82C4-7D3602D52909}"/>
              </a:ext>
            </a:extLst>
          </p:cNvPr>
          <p:cNvSpPr txBox="1"/>
          <p:nvPr/>
        </p:nvSpPr>
        <p:spPr>
          <a:xfrm>
            <a:off x="4672573" y="2560217"/>
            <a:ext cx="3068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b) 12 - 2 - 6</a:t>
            </a:r>
            <a:endParaRPr lang="en-US" sz="4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0E4223-910F-049B-93F1-5DC22A2303FC}"/>
              </a:ext>
            </a:extLst>
          </p:cNvPr>
          <p:cNvSpPr txBox="1"/>
          <p:nvPr/>
        </p:nvSpPr>
        <p:spPr>
          <a:xfrm>
            <a:off x="8349672" y="2612122"/>
            <a:ext cx="3068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c) 16 – 6 - 3</a:t>
            </a:r>
            <a:endParaRPr lang="en-US" sz="4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5EA4DF-EE01-83E7-76B9-ED8011C1C5C7}"/>
              </a:ext>
            </a:extLst>
          </p:cNvPr>
          <p:cNvSpPr txBox="1"/>
          <p:nvPr/>
        </p:nvSpPr>
        <p:spPr>
          <a:xfrm>
            <a:off x="5328839" y="3360284"/>
            <a:ext cx="3068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12 - 8</a:t>
            </a:r>
            <a:endParaRPr lang="en-US" sz="4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81041-F46C-6CB3-B3A0-A5EC1C602C86}"/>
              </a:ext>
            </a:extLst>
          </p:cNvPr>
          <p:cNvSpPr txBox="1"/>
          <p:nvPr/>
        </p:nvSpPr>
        <p:spPr>
          <a:xfrm>
            <a:off x="9014206" y="3360284"/>
            <a:ext cx="3068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/>
              <a:t>16 - 9</a:t>
            </a:r>
            <a:endParaRPr lang="en-US" sz="4000" b="1" dirty="0"/>
          </a:p>
        </p:txBody>
      </p:sp>
      <p:sp>
        <p:nvSpPr>
          <p:cNvPr id="23" name="Rectangular Callout 8">
            <a:extLst>
              <a:ext uri="{FF2B5EF4-FFF2-40B4-BE49-F238E27FC236}">
                <a16:creationId xmlns:a16="http://schemas.microsoft.com/office/drawing/2014/main" id="{D4988E88-4768-57F6-C0F7-81440E1EEEDF}"/>
              </a:ext>
            </a:extLst>
          </p:cNvPr>
          <p:cNvSpPr/>
          <p:nvPr/>
        </p:nvSpPr>
        <p:spPr>
          <a:xfrm>
            <a:off x="483340" y="4654917"/>
            <a:ext cx="3368040" cy="1400810"/>
          </a:xfrm>
          <a:prstGeom prst="wedgeRectCallout">
            <a:avLst/>
          </a:prstGeom>
          <a:solidFill>
            <a:srgbClr val="01B3C5"/>
          </a:solidFill>
          <a:ln w="25400" cap="flat" cmpd="sng" algn="ctr">
            <a:solidFill>
              <a:srgbClr val="01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14 - 4 - 3 = 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14 - 7 = 7</a:t>
            </a:r>
          </a:p>
        </p:txBody>
      </p:sp>
      <p:sp>
        <p:nvSpPr>
          <p:cNvPr id="24" name="Rectangular Callout 15">
            <a:extLst>
              <a:ext uri="{FF2B5EF4-FFF2-40B4-BE49-F238E27FC236}">
                <a16:creationId xmlns:a16="http://schemas.microsoft.com/office/drawing/2014/main" id="{E93F75B2-CA5F-D916-1A5A-1A6F4999257F}"/>
              </a:ext>
            </a:extLst>
          </p:cNvPr>
          <p:cNvSpPr/>
          <p:nvPr/>
        </p:nvSpPr>
        <p:spPr>
          <a:xfrm>
            <a:off x="4524896" y="4624979"/>
            <a:ext cx="3368040" cy="1400810"/>
          </a:xfrm>
          <a:prstGeom prst="wedgeRectCallout">
            <a:avLst/>
          </a:prstGeom>
          <a:solidFill>
            <a:srgbClr val="01B3C5"/>
          </a:solidFill>
          <a:ln w="25400" cap="flat" cmpd="sng" algn="ctr">
            <a:solidFill>
              <a:srgbClr val="01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12 - 2 - 6 = 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12 - 8 = 4</a:t>
            </a:r>
          </a:p>
        </p:txBody>
      </p:sp>
      <p:sp>
        <p:nvSpPr>
          <p:cNvPr id="25" name="Rectangular Callout 16">
            <a:extLst>
              <a:ext uri="{FF2B5EF4-FFF2-40B4-BE49-F238E27FC236}">
                <a16:creationId xmlns:a16="http://schemas.microsoft.com/office/drawing/2014/main" id="{06FE0F51-D740-EB91-53D4-4D1179AED9E4}"/>
              </a:ext>
            </a:extLst>
          </p:cNvPr>
          <p:cNvSpPr/>
          <p:nvPr/>
        </p:nvSpPr>
        <p:spPr>
          <a:xfrm>
            <a:off x="8578320" y="4598612"/>
            <a:ext cx="3368040" cy="1400810"/>
          </a:xfrm>
          <a:prstGeom prst="wedgeRectCallout">
            <a:avLst/>
          </a:prstGeom>
          <a:solidFill>
            <a:srgbClr val="01B3C5"/>
          </a:solidFill>
          <a:ln w="25400" cap="flat" cmpd="sng" algn="ctr">
            <a:solidFill>
              <a:srgbClr val="01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16 - 6 - 3 = 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16 - 9 =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A2145435-13C6-7D94-07A1-9FC03B2688DA}"/>
              </a:ext>
            </a:extLst>
          </p:cNvPr>
          <p:cNvSpPr/>
          <p:nvPr/>
        </p:nvSpPr>
        <p:spPr>
          <a:xfrm>
            <a:off x="398899" y="353260"/>
            <a:ext cx="942109" cy="88410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/>
              <a:t>3</a:t>
            </a:r>
            <a:endParaRPr lang="en-US" sz="6600" b="1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6D2D7A9-F3E6-E16E-3E36-B7EDA9436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251" y="320900"/>
            <a:ext cx="9716633" cy="762000"/>
          </a:xfrm>
        </p:spPr>
        <p:txBody>
          <a:bodyPr>
            <a:noAutofit/>
          </a:bodyPr>
          <a:lstStyle/>
          <a:p>
            <a:pPr algn="l"/>
            <a:r>
              <a:rPr lang="vi-VN" sz="2400" dirty="0">
                <a:latin typeface="+mn-lt"/>
              </a:rPr>
              <a:t>Có 12 bạn và 9 quả bóng, mỗi bạn lấy một quả. Hỏi có bao nhiêu bạn không lấy được bóng?</a:t>
            </a:r>
            <a:endParaRPr lang="en-US" sz="24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B02F73-C269-496E-D408-6A6235931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78" t="-5331" r="5176" b="-1"/>
          <a:stretch/>
        </p:blipFill>
        <p:spPr>
          <a:xfrm>
            <a:off x="269292" y="1464054"/>
            <a:ext cx="5631887" cy="4752672"/>
          </a:xfrm>
          <a:prstGeom prst="ellipse">
            <a:avLst/>
          </a:prstGeom>
        </p:spPr>
      </p:pic>
      <p:pic>
        <p:nvPicPr>
          <p:cNvPr id="1026" name="Picture 2" descr="C:\Users\QUYNH DL\Desktop\Robot-di-noi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75" y="1233197"/>
            <a:ext cx="3232128" cy="476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c_ban_lop_2b_oi_hay_giup_minh_giai_bai_toan_nay_48298471-9bbb-49f4-81f5-3ae1cb0d87e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5979" y="564776"/>
            <a:ext cx="609600" cy="6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5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324</Words>
  <Application>Microsoft Office PowerPoint</Application>
  <PresentationFormat>Widescreen</PresentationFormat>
  <Paragraphs>89</Paragraphs>
  <Slides>12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Sriracha</vt:lpstr>
      <vt:lpstr>Times New Roman</vt:lpstr>
      <vt:lpstr>2_Office Theme</vt:lpstr>
      <vt:lpstr>4_Office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12 :  BẢNG TRỪ (qua 10)</vt:lpstr>
      <vt:lpstr>PowerPoint Presentation</vt:lpstr>
      <vt:lpstr>PowerPoint Presentation</vt:lpstr>
      <vt:lpstr>Có 12 bạn và 9 quả bóng, mỗi bạn lấy một quả. Hỏi có bao nhiêu bạn không lấy được bóng?</vt:lpstr>
      <vt:lpstr>Có 12 bạn và 9 quả bóng, mỗi bạn lấy một quả. Hỏi có bao nhiêu bạn không lấy được bóng?</vt:lpstr>
      <vt:lpstr>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LATITUDE 7400</cp:lastModifiedBy>
  <cp:revision>26</cp:revision>
  <dcterms:created xsi:type="dcterms:W3CDTF">2021-05-12T04:39:00Z</dcterms:created>
  <dcterms:modified xsi:type="dcterms:W3CDTF">2025-11-01T15:42:54Z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