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5"/>
  </p:notesMasterIdLst>
  <p:sldIdLst>
    <p:sldId id="4152" r:id="rId5"/>
    <p:sldId id="4206" r:id="rId6"/>
    <p:sldId id="4158" r:id="rId7"/>
    <p:sldId id="4188" r:id="rId8"/>
    <p:sldId id="4217" r:id="rId9"/>
    <p:sldId id="4189" r:id="rId10"/>
    <p:sldId id="4193" r:id="rId11"/>
    <p:sldId id="4218" r:id="rId12"/>
    <p:sldId id="4246" r:id="rId13"/>
    <p:sldId id="4222" r:id="rId14"/>
    <p:sldId id="4194" r:id="rId15"/>
    <p:sldId id="4220" r:id="rId16"/>
    <p:sldId id="4251" r:id="rId17"/>
    <p:sldId id="4247" r:id="rId18"/>
    <p:sldId id="4169" r:id="rId19"/>
    <p:sldId id="4203" r:id="rId20"/>
    <p:sldId id="4224" r:id="rId21"/>
    <p:sldId id="4249" r:id="rId22"/>
    <p:sldId id="4227" r:id="rId23"/>
    <p:sldId id="4244" r:id="rId24"/>
    <p:sldId id="4229" r:id="rId25"/>
    <p:sldId id="4230" r:id="rId26"/>
    <p:sldId id="4233" r:id="rId27"/>
    <p:sldId id="4234" r:id="rId28"/>
    <p:sldId id="4235" r:id="rId29"/>
    <p:sldId id="4238" r:id="rId30"/>
    <p:sldId id="4239" r:id="rId31"/>
    <p:sldId id="4240" r:id="rId32"/>
    <p:sldId id="4241" r:id="rId33"/>
    <p:sldId id="4242" r:id="rId34"/>
    <p:sldId id="4207" r:id="rId35"/>
    <p:sldId id="4208" r:id="rId36"/>
    <p:sldId id="4209" r:id="rId37"/>
    <p:sldId id="4210" r:id="rId38"/>
    <p:sldId id="4211" r:id="rId39"/>
    <p:sldId id="4212" r:id="rId40"/>
    <p:sldId id="4213" r:id="rId41"/>
    <p:sldId id="4214" r:id="rId42"/>
    <p:sldId id="4215" r:id="rId43"/>
    <p:sldId id="4216" r:id="rId44"/>
  </p:sldIdLst>
  <p:sldSz cx="12192000" cy="6858000"/>
  <p:notesSz cx="6858000" cy="9144000"/>
  <p:embeddedFontLst>
    <p:embeddedFont>
      <p:font typeface="Arial Rounded MT Bold" panose="020F0704030504030204" pitchFamily="3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Pangolin" panose="020B0604020202020204" charset="0"/>
      <p:regular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Roboto Black" panose="02000000000000000000" pitchFamily="2" charset="0"/>
      <p:bold r:id="rId58"/>
      <p:boldItalic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E8"/>
    <a:srgbClr val="48B965"/>
    <a:srgbClr val="EDEBE7"/>
    <a:srgbClr val="F18665"/>
    <a:srgbClr val="72BDD8"/>
    <a:srgbClr val="B6D2EC"/>
    <a:srgbClr val="FDCF99"/>
    <a:srgbClr val="FDCB93"/>
    <a:srgbClr val="6CBF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0" autoAdjust="0"/>
    <p:restoredTop sz="75676" autoAdjust="0"/>
  </p:normalViewPr>
  <p:slideViewPr>
    <p:cSldViewPr snapToGrid="0">
      <p:cViewPr varScale="1">
        <p:scale>
          <a:sx n="86" d="100"/>
          <a:sy n="86" d="100"/>
        </p:scale>
        <p:origin x="1044" y="10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1.xml"/><Relationship Id="rId61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04/08/2023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sử dụng bảng nhân, chia để tìm kết quả của các phép tính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1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ví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 cách làm bài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04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đặt vấn đề: Chúng mình cùng suy nghĩ xem có cách nào để có thể sử dụng bảng nhân, chia này tìm kết quả nhanh hơn nữa không?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cho HS thảo luận và trả lời (có thể làm thêm thanh trượt để tìm nhanh kết quả phép tính)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5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571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 và</a:t>
            </a:r>
            <a:r>
              <a:rPr lang="en-US" baseline="0"/>
              <a:t> hoàn thiện phiếu học tập số 03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 và</a:t>
            </a:r>
            <a:r>
              <a:rPr lang="en-US" baseline="0"/>
              <a:t> hoàn thiện phiếu học tập số 03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558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84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18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thỏ hoặc cọp để lên bậc. Mỗi đội chỉ được tính điểm khi trả lời đúng ở lượt trả lời đầu tiên.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22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dung làm 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95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62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 con số phải chuẩn theo mẫu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57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ý, khoét mảnh giấy đủ to để nhìn rõ số trong ô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16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thiện sản phẩm. GV có thể gợi ý cho HS tìm cách gắn các thanh trượt lên bảng sao cho không bị rời, mất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09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09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HS dùng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bảng nhân chia để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16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chơi trò chơi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61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4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câu hỏi: Các bạn trong tranh đang làm gì?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bạn tìm kết quả phép tính bằng cách nào?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chia sẻ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suy 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dắt: V</a:t>
            </a:r>
            <a:r>
              <a:rPr lang="vi-VN"/>
              <a:t>iệc học thuộc</a:t>
            </a:r>
            <a:r>
              <a:rPr lang="en-US"/>
              <a:t> lòng</a:t>
            </a:r>
            <a:r>
              <a:rPr lang="vi-VN"/>
              <a:t> tất cả các bảng nhân, bảng chia là</a:t>
            </a:r>
            <a:r>
              <a:rPr lang="en-US"/>
              <a:t> không</a:t>
            </a:r>
            <a:r>
              <a:rPr lang="vi-VN"/>
              <a:t> dễ dàng, đôi khi chúng ta quên một số phép tính</a:t>
            </a:r>
            <a:r>
              <a:rPr lang="en-US"/>
              <a:t> và việc</a:t>
            </a:r>
            <a:r>
              <a:rPr lang="vi-VN"/>
              <a:t> dò từng bảng</a:t>
            </a:r>
            <a:r>
              <a:rPr lang="en-US"/>
              <a:t> để tìm kết quả khá mất thời gian. </a:t>
            </a:r>
            <a:r>
              <a:rPr lang="vi-VN"/>
              <a:t>Liệu rằng có bảng nhân, bảng chia nào đó tiện ích hơn, </a:t>
            </a:r>
            <a:r>
              <a:rPr lang="en-US"/>
              <a:t>dễ tìm kiếm kết quả các phép tính</a:t>
            </a:r>
            <a:r>
              <a:rPr lang="vi-VN"/>
              <a:t> hơn không? </a:t>
            </a:r>
          </a:p>
          <a:p>
            <a:r>
              <a:rPr lang="en-US"/>
              <a:t>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4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thiệu: Đây là 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nhân, chia. Bảng gồm 11 cột và 9 hàng tạo thành các ô vuông. Bỏ đi ô đầu tiên: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Hàng thứ nhất ghi các số từ 1 đến 10.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Cột thứ nhất ghi các số từ 2 đến 9.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ô bên trong chứa các số là kết quả của các phép tính nhân, chia. Ví dụ, các ô ở hàng thứ hai tương ứng là các kết quả trong bảng nhân 2; các ô ở hàng thứ ba tương ứng là các kết quả trong bảng nhân 3…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hướng dẫn HS sử dụng bảng nhân, chia tìm kết quả của một số phép tính nhân, chia.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hỏi: em nhìn thấy gì? (Bảng nhân, chia và phép tính 4x3=?)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Cho 1 HS nêu phép tính, 1 bạn sử dụng cách vừa học để tìm ra kết quả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26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hỏi; em nhìn thấy gì? Cho 1 HS nêu phép tính, 1 bạn sử dụng cách vừa học để tìm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1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35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7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63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8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28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86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82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0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2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gif"/><Relationship Id="rId26" Type="http://schemas.openxmlformats.org/officeDocument/2006/relationships/slide" Target="slide39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4.xml"/><Relationship Id="rId7" Type="http://schemas.openxmlformats.org/officeDocument/2006/relationships/audio" Target="../media/audio3.wav"/><Relationship Id="rId12" Type="http://schemas.openxmlformats.org/officeDocument/2006/relationships/image" Target="../media/image14.gif"/><Relationship Id="rId17" Type="http://schemas.openxmlformats.org/officeDocument/2006/relationships/slide" Target="slide31.xml"/><Relationship Id="rId25" Type="http://schemas.openxmlformats.org/officeDocument/2006/relationships/slide" Target="slide38.xml"/><Relationship Id="rId2" Type="http://schemas.openxmlformats.org/officeDocument/2006/relationships/audio" Target="../media/media1.wav"/><Relationship Id="rId16" Type="http://schemas.openxmlformats.org/officeDocument/2006/relationships/image" Target="../media/image18.gif"/><Relationship Id="rId20" Type="http://schemas.openxmlformats.org/officeDocument/2006/relationships/slide" Target="slide33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slide" Target="slide13.xml"/><Relationship Id="rId24" Type="http://schemas.openxmlformats.org/officeDocument/2006/relationships/slide" Target="slide37.xml"/><Relationship Id="rId5" Type="http://schemas.openxmlformats.org/officeDocument/2006/relationships/audio" Target="../media/audio1.wav"/><Relationship Id="rId15" Type="http://schemas.openxmlformats.org/officeDocument/2006/relationships/image" Target="../media/image17.gif"/><Relationship Id="rId23" Type="http://schemas.openxmlformats.org/officeDocument/2006/relationships/slide" Target="slide36.xml"/><Relationship Id="rId28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slide" Target="slide3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gif"/><Relationship Id="rId14" Type="http://schemas.openxmlformats.org/officeDocument/2006/relationships/image" Target="../media/image16.gif"/><Relationship Id="rId22" Type="http://schemas.openxmlformats.org/officeDocument/2006/relationships/slide" Target="slide35.xml"/><Relationship Id="rId27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5167144" y="956566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709062" y="5777472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709062" y="6037207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998" y="2507975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46412" y="4893939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74" y="3523638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93" y="884581"/>
            <a:ext cx="2056206" cy="3030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34C487-02AF-6A21-74FD-82A1FF951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626" y="4223480"/>
            <a:ext cx="986294" cy="1144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846E6C-23FE-A58C-4D6E-E35902D3D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16" y="5409966"/>
            <a:ext cx="986294" cy="11441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DFEFC70-2CB9-8B40-D268-1721273A637A}"/>
              </a:ext>
            </a:extLst>
          </p:cNvPr>
          <p:cNvGrpSpPr/>
          <p:nvPr/>
        </p:nvGrpSpPr>
        <p:grpSpPr>
          <a:xfrm>
            <a:off x="1340302" y="4431202"/>
            <a:ext cx="257211" cy="722423"/>
            <a:chOff x="6582092" y="2706577"/>
            <a:chExt cx="257211" cy="7224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80027D-BF0C-3D01-B3EF-CBBBB59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394812-9797-BFEA-B187-BECACDC1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A9A721-D720-8D29-190D-6F1C65F1A06A}"/>
              </a:ext>
            </a:extLst>
          </p:cNvPr>
          <p:cNvGrpSpPr/>
          <p:nvPr/>
        </p:nvGrpSpPr>
        <p:grpSpPr>
          <a:xfrm>
            <a:off x="1211697" y="5675995"/>
            <a:ext cx="257211" cy="722423"/>
            <a:chOff x="6582092" y="2706577"/>
            <a:chExt cx="257211" cy="7224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53218A6-56AD-082E-537C-74F690D2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5D76A1-CCAC-5DA0-FA63-9F1A31C4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850E0B7-F332-CB16-BEF4-BC64A80BF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736" y="4022819"/>
            <a:ext cx="986294" cy="11441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C50269-EB06-3C2C-1DA2-D149FDE39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8207" y="4357319"/>
            <a:ext cx="800212" cy="8764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A917CE-8C63-89FE-DA79-5B1020093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366" y="5526195"/>
            <a:ext cx="986294" cy="1144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288DA3-D9D0-30D3-F9EE-63F953913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564" y="5694101"/>
            <a:ext cx="876422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928137" y="1059367"/>
            <a:ext cx="10203871" cy="5564458"/>
          </a:xfrm>
          <a:prstGeom prst="roundRect">
            <a:avLst>
              <a:gd name="adj" fmla="val 8681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4887" y="1249787"/>
            <a:ext cx="525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Điền vào chỗ chấm cho thích hợp. 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4843" y="215982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có thể là số bị chia của các phép chia:………………………………………....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5066" y="31570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842" y="268080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có thể là số bị chia của các phép chia:………………………………………....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841" y="3220221"/>
            <a:ext cx="918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có thể là tích của các phép nhân:……………………………………………….....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992" y="3886615"/>
            <a:ext cx="9310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Sử dụng bảng nhân, chia để tìm kết quả phép tính và tô màu vào đáp án đúng: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48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54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41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03276" y="5622955"/>
            <a:ext cx="582940" cy="562704"/>
            <a:chOff x="1703276" y="5218051"/>
            <a:chExt cx="582940" cy="562704"/>
          </a:xfrm>
        </p:grpSpPr>
        <p:sp>
          <p:nvSpPr>
            <p:cNvPr id="14" name="Rounded Rectangle 13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49171" y="5622955"/>
            <a:ext cx="582940" cy="562704"/>
            <a:chOff x="1703276" y="5218051"/>
            <a:chExt cx="582940" cy="562704"/>
          </a:xfrm>
        </p:grpSpPr>
        <p:sp>
          <p:nvSpPr>
            <p:cNvPr id="29" name="Rounded Rectangle 28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95066" y="5622955"/>
            <a:ext cx="582940" cy="562704"/>
            <a:chOff x="1703276" y="5218051"/>
            <a:chExt cx="582940" cy="562704"/>
          </a:xfrm>
        </p:grpSpPr>
        <p:sp>
          <p:nvSpPr>
            <p:cNvPr id="32" name="Rounded Rectangle 31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7221" y="5622955"/>
            <a:ext cx="582940" cy="562704"/>
            <a:chOff x="1703276" y="5218051"/>
            <a:chExt cx="582940" cy="562704"/>
          </a:xfrm>
        </p:grpSpPr>
        <p:sp>
          <p:nvSpPr>
            <p:cNvPr id="35" name="Rounded Rectangle 34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64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868051" y="5622955"/>
            <a:ext cx="582940" cy="562704"/>
            <a:chOff x="1703276" y="5218051"/>
            <a:chExt cx="582940" cy="562704"/>
          </a:xfrm>
        </p:grpSpPr>
        <p:sp>
          <p:nvSpPr>
            <p:cNvPr id="44" name="Rounded Rectangle 43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56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158880" y="5622955"/>
            <a:ext cx="582940" cy="562704"/>
            <a:chOff x="1703276" y="5218051"/>
            <a:chExt cx="582940" cy="562704"/>
          </a:xfrm>
        </p:grpSpPr>
        <p:sp>
          <p:nvSpPr>
            <p:cNvPr id="47" name="Rounded Rectangle 46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49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FBEA6E-65B1-4EA9-A79F-114E96B7139C}"/>
              </a:ext>
            </a:extLst>
          </p:cNvPr>
          <p:cNvSpPr txBox="1"/>
          <p:nvPr/>
        </p:nvSpPr>
        <p:spPr>
          <a:xfrm>
            <a:off x="1364841" y="1734465"/>
            <a:ext cx="329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bảng nhân, chia: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96762" y="1144001"/>
            <a:ext cx="4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kết quả của các phép tính sau: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4" y="2075458"/>
            <a:ext cx="2527938" cy="3323112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2" y="2075458"/>
            <a:ext cx="2540451" cy="334332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53" y="2075458"/>
            <a:ext cx="2519012" cy="3311378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226" y="2075458"/>
            <a:ext cx="2540318" cy="3351311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404BF-41A7-18D5-BEEF-8CC84DA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84" y="1469490"/>
            <a:ext cx="5845775" cy="46626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F6A3C8C-4179-0B5E-CD84-A7A454DE8EFF}"/>
              </a:ext>
            </a:extLst>
          </p:cNvPr>
          <p:cNvCxnSpPr>
            <a:cxnSpLocks/>
          </p:cNvCxnSpPr>
          <p:nvPr/>
        </p:nvCxnSpPr>
        <p:spPr>
          <a:xfrm>
            <a:off x="4953000" y="5854659"/>
            <a:ext cx="279318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C67C6E-5E00-5535-825E-E62276A1062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83871" y="1873250"/>
            <a:ext cx="0" cy="37057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1AFA5D9-2732-63D5-CBE4-91C909FCE388}"/>
              </a:ext>
            </a:extLst>
          </p:cNvPr>
          <p:cNvSpPr/>
          <p:nvPr/>
        </p:nvSpPr>
        <p:spPr>
          <a:xfrm>
            <a:off x="7742304" y="5578968"/>
            <a:ext cx="483133" cy="47259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710B7-283C-AB22-1F9C-B3CBE0475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79" y="2286000"/>
            <a:ext cx="2270732" cy="3161409"/>
          </a:xfrm>
          <a:prstGeom prst="round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88A849-335C-4673-1295-FE225D4D18DE}"/>
              </a:ext>
            </a:extLst>
          </p:cNvPr>
          <p:cNvCxnSpPr>
            <a:cxnSpLocks/>
          </p:cNvCxnSpPr>
          <p:nvPr/>
        </p:nvCxnSpPr>
        <p:spPr>
          <a:xfrm>
            <a:off x="4953000" y="4847330"/>
            <a:ext cx="3833527" cy="35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98D91A-3FA1-F2CF-E5B7-72DB7515C8A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019787" y="1873250"/>
            <a:ext cx="1" cy="27112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F1B33AD-851C-C103-1E3C-487B3F2D4ED1}"/>
              </a:ext>
            </a:extLst>
          </p:cNvPr>
          <p:cNvSpPr/>
          <p:nvPr/>
        </p:nvSpPr>
        <p:spPr>
          <a:xfrm>
            <a:off x="8778221" y="4584493"/>
            <a:ext cx="483133" cy="4725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4AEA39-4669-5256-96C9-CA45DFD29A9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953000" y="4298277"/>
            <a:ext cx="3307315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80F37A-FDCF-6B78-3981-3550DFA198B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8483772" y="1873250"/>
            <a:ext cx="18110" cy="218872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F53623D-FD70-DD7E-87A1-E84EA4D5B4EA}"/>
              </a:ext>
            </a:extLst>
          </p:cNvPr>
          <p:cNvSpPr/>
          <p:nvPr/>
        </p:nvSpPr>
        <p:spPr>
          <a:xfrm>
            <a:off x="8260315" y="4061979"/>
            <a:ext cx="483133" cy="47259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4B2113-3EEC-7661-F024-BB344131F27C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953000" y="3293517"/>
            <a:ext cx="43251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4A6507-4038-104A-E5A4-8C2E8C8AAE8E}"/>
              </a:ext>
            </a:extLst>
          </p:cNvPr>
          <p:cNvCxnSpPr>
            <a:cxnSpLocks/>
          </p:cNvCxnSpPr>
          <p:nvPr/>
        </p:nvCxnSpPr>
        <p:spPr>
          <a:xfrm>
            <a:off x="9538854" y="1873250"/>
            <a:ext cx="0" cy="118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430FB1B3-E1B6-89D4-F391-F6A8887A1870}"/>
              </a:ext>
            </a:extLst>
          </p:cNvPr>
          <p:cNvSpPr/>
          <p:nvPr/>
        </p:nvSpPr>
        <p:spPr>
          <a:xfrm>
            <a:off x="9278139" y="3057219"/>
            <a:ext cx="483133" cy="47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39">
            <a:extLst>
              <a:ext uri="{FF2B5EF4-FFF2-40B4-BE49-F238E27FC236}">
                <a16:creationId xmlns:a16="http://schemas.microsoft.com/office/drawing/2014/main" id="{BBFDF90D-CFE5-4E73-B182-E3BC7119302D}"/>
              </a:ext>
            </a:extLst>
          </p:cNvPr>
          <p:cNvSpPr/>
          <p:nvPr/>
        </p:nvSpPr>
        <p:spPr>
          <a:xfrm rot="16200000" flipV="1">
            <a:off x="1567623" y="2619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lf Frame 39">
            <a:extLst>
              <a:ext uri="{FF2B5EF4-FFF2-40B4-BE49-F238E27FC236}">
                <a16:creationId xmlns:a16="http://schemas.microsoft.com/office/drawing/2014/main" id="{F9ADAC50-1596-346C-F023-22BE35C36E96}"/>
              </a:ext>
            </a:extLst>
          </p:cNvPr>
          <p:cNvSpPr/>
          <p:nvPr/>
        </p:nvSpPr>
        <p:spPr>
          <a:xfrm rot="16200000" flipV="1">
            <a:off x="1558033" y="3251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lf Frame 39">
            <a:extLst>
              <a:ext uri="{FF2B5EF4-FFF2-40B4-BE49-F238E27FC236}">
                <a16:creationId xmlns:a16="http://schemas.microsoft.com/office/drawing/2014/main" id="{4435F4C4-7E4D-4213-D969-2D74BD00D2D6}"/>
              </a:ext>
            </a:extLst>
          </p:cNvPr>
          <p:cNvSpPr/>
          <p:nvPr/>
        </p:nvSpPr>
        <p:spPr>
          <a:xfrm rot="16200000" flipV="1">
            <a:off x="1591127" y="3892289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Half Frame 39">
            <a:extLst>
              <a:ext uri="{FF2B5EF4-FFF2-40B4-BE49-F238E27FC236}">
                <a16:creationId xmlns:a16="http://schemas.microsoft.com/office/drawing/2014/main" id="{95323D64-C4DD-31AF-FBF6-8FA8424B0D87}"/>
              </a:ext>
            </a:extLst>
          </p:cNvPr>
          <p:cNvSpPr/>
          <p:nvPr/>
        </p:nvSpPr>
        <p:spPr>
          <a:xfrm rot="16200000" flipV="1">
            <a:off x="1591128" y="4596836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77FE2A-3C3D-91CB-A23B-D7E1176C2268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F1EAB4-C5F5-30DD-33AF-6CD3EA1E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5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1" grpId="0" animBg="1"/>
      <p:bldP spid="23" grpId="0" animBg="1"/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CCF76-7E74-7588-BAB0-A1B19E93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120" y="1540732"/>
            <a:ext cx="6093264" cy="4860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7BDEC3-1C4D-E77E-4834-DC08BFE2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3" y="2163830"/>
            <a:ext cx="4690296" cy="3337910"/>
          </a:xfrm>
          <a:prstGeom prst="roundRect">
            <a:avLst>
              <a:gd name="adj" fmla="val 132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63A605-9AFE-9408-D9B9-DAC740763E3A}"/>
              </a:ext>
            </a:extLst>
          </p:cNvPr>
          <p:cNvSpPr txBox="1"/>
          <p:nvPr/>
        </p:nvSpPr>
        <p:spPr>
          <a:xfrm>
            <a:off x="888911" y="1125235"/>
            <a:ext cx="377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 có cách nào để tìm kết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 nhanh hơn không?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8171B-0E7F-CA76-642C-9E6B8F88B543}"/>
              </a:ext>
            </a:extLst>
          </p:cNvPr>
          <p:cNvSpPr txBox="1"/>
          <p:nvPr/>
        </p:nvSpPr>
        <p:spPr>
          <a:xfrm>
            <a:off x="1694970" y="5593475"/>
            <a:ext cx="340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húng mình làm bảng nhân,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có thêm thanh trượt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C587B-36EB-575C-72D6-6321CD4A4BAA}"/>
              </a:ext>
            </a:extLst>
          </p:cNvPr>
          <p:cNvSpPr txBox="1"/>
          <p:nvPr/>
        </p:nvSpPr>
        <p:spPr>
          <a:xfrm>
            <a:off x="73903" y="624851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B2A94-6CE9-50FE-2627-DA829596057A}"/>
              </a:ext>
            </a:extLst>
          </p:cNvPr>
          <p:cNvSpPr txBox="1"/>
          <p:nvPr/>
        </p:nvSpPr>
        <p:spPr>
          <a:xfrm>
            <a:off x="944672" y="5072160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C20CE-0B41-7348-55B4-3CBAEE6EE6FC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25FFA0C6-DECF-50E9-DC10-195FD54CD919}"/>
              </a:ext>
            </a:extLst>
          </p:cNvPr>
          <p:cNvSpPr/>
          <p:nvPr/>
        </p:nvSpPr>
        <p:spPr>
          <a:xfrm>
            <a:off x="5512864" y="1987645"/>
            <a:ext cx="6285126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DC98CB2-51EF-CCC1-75CA-29EF9A488B9C}"/>
              </a:ext>
            </a:extLst>
          </p:cNvPr>
          <p:cNvSpPr/>
          <p:nvPr/>
        </p:nvSpPr>
        <p:spPr>
          <a:xfrm rot="16200000">
            <a:off x="8862516" y="3653291"/>
            <a:ext cx="5051502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500C7A-B280-4BB4-1691-72D0D6FB8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1" y="-62793"/>
            <a:ext cx="1609696" cy="1204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105 0.4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0273 -0.003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60520" y="763788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51F20-D8A9-7590-1608-F4F881132992}"/>
              </a:ext>
            </a:extLst>
          </p:cNvPr>
          <p:cNvSpPr txBox="1"/>
          <p:nvPr/>
        </p:nvSpPr>
        <p:spPr>
          <a:xfrm>
            <a:off x="1609532" y="1674725"/>
            <a:ext cx="511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Dựa vào bảng nhân, chia hãy tính: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9593F-96C5-48D0-8EAF-0FFEADD407A0}"/>
              </a:ext>
            </a:extLst>
          </p:cNvPr>
          <p:cNvSpPr txBox="1"/>
          <p:nvPr/>
        </p:nvSpPr>
        <p:spPr>
          <a:xfrm>
            <a:off x="1212081" y="3976920"/>
            <a:ext cx="511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Điền số thích hợp vào ô trống: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B2EFAB-A5D8-8926-CD03-163E196F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497" y="4796739"/>
            <a:ext cx="3801005" cy="1648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18C08-DBDB-9C54-FC6F-1A6416D76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920" y="4774895"/>
            <a:ext cx="3801005" cy="16671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444314-5E48-CA69-F70E-BCF7EE62DB31}"/>
              </a:ext>
            </a:extLst>
          </p:cNvPr>
          <p:cNvSpPr txBox="1"/>
          <p:nvPr/>
        </p:nvSpPr>
        <p:spPr>
          <a:xfrm>
            <a:off x="2056583" y="3139072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 x 8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D3AB9-A46C-B1A9-45EA-8BBBA875B989}"/>
              </a:ext>
            </a:extLst>
          </p:cNvPr>
          <p:cNvSpPr txBox="1"/>
          <p:nvPr/>
        </p:nvSpPr>
        <p:spPr>
          <a:xfrm>
            <a:off x="5652832" y="3157101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7 x 5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66DEB-1647-EEAF-DEDC-3600D998A188}"/>
              </a:ext>
            </a:extLst>
          </p:cNvPr>
          <p:cNvSpPr txBox="1"/>
          <p:nvPr/>
        </p:nvSpPr>
        <p:spPr>
          <a:xfrm>
            <a:off x="3856657" y="2504692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4 x 7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4220BA-8920-AB38-D9F4-375E992D2264}"/>
              </a:ext>
            </a:extLst>
          </p:cNvPr>
          <p:cNvSpPr txBox="1"/>
          <p:nvPr/>
        </p:nvSpPr>
        <p:spPr>
          <a:xfrm>
            <a:off x="7508467" y="2504692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6 x 8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237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32" y="42532"/>
            <a:ext cx="6586800" cy="675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595733" y="114965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408290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66802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111" y="2117278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46012" y="3593281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89">
            <a:off x="7220454" y="3660006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094">
            <a:off x="8093200" y="389976"/>
            <a:ext cx="2056206" cy="30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34" y="3961148"/>
            <a:ext cx="3660518" cy="2860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CD862-BCB7-899C-8640-82A659EE9D16}"/>
              </a:ext>
            </a:extLst>
          </p:cNvPr>
          <p:cNvSpPr txBox="1"/>
          <p:nvPr/>
        </p:nvSpPr>
        <p:spPr>
          <a:xfrm>
            <a:off x="357072" y="3162170"/>
            <a:ext cx="3142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</a:t>
            </a:r>
            <a:r>
              <a:rPr kumimoji="0" lang="vi-VN" altLang="zh-CN" sz="2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35C224F7-4E94-A48B-4031-EDDF2EE1A1EC}"/>
              </a:ext>
            </a:extLst>
          </p:cNvPr>
          <p:cNvSpPr/>
          <p:nvPr/>
        </p:nvSpPr>
        <p:spPr>
          <a:xfrm>
            <a:off x="223024" y="3625618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ED7BD-33C3-8C12-3CA4-13563B082266}"/>
              </a:ext>
            </a:extLst>
          </p:cNvPr>
          <p:cNvSpPr txBox="1"/>
          <p:nvPr/>
        </p:nvSpPr>
        <p:spPr>
          <a:xfrm>
            <a:off x="357072" y="3837564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E4D62-8928-A3E6-B602-75FE380632C0}"/>
              </a:ext>
            </a:extLst>
          </p:cNvPr>
          <p:cNvSpPr txBox="1"/>
          <p:nvPr/>
        </p:nvSpPr>
        <p:spPr>
          <a:xfrm>
            <a:off x="357072" y="5257755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58" y="2567532"/>
            <a:ext cx="3509399" cy="28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4" grpId="0"/>
      <p:bldP spid="6" grpId="0" animBg="1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79325" y="1532568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ý tưởng và đề xuất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2873D4-AB7F-5A6B-EE68-58FFFCE5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5" y="2532691"/>
            <a:ext cx="10872969" cy="32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63" y="4817285"/>
            <a:ext cx="3674740" cy="1825061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60" y="972537"/>
            <a:ext cx="3623348" cy="12204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21" y="2277103"/>
            <a:ext cx="1577792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426" y="3039105"/>
            <a:ext cx="1714058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094" y="3934977"/>
            <a:ext cx="2017091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640" y="4888280"/>
            <a:ext cx="2316567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776" y="5803040"/>
            <a:ext cx="2465626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399" y="5077195"/>
            <a:ext cx="2025027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234" y="2171581"/>
            <a:ext cx="1349211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375" y="3118020"/>
            <a:ext cx="1490066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913" y="4115150"/>
            <a:ext cx="1856248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95" y="5998261"/>
            <a:ext cx="2219027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17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19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0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1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2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3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4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5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6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7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THỎ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64304" y="103257"/>
            <a:ext cx="4250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CỌP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171580"/>
            <a:ext cx="10454790" cy="169100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721" y="2299267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686910"/>
            <a:ext cx="9746673" cy="44852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79324" y="1905872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altLang="zh-CN"/>
              <a:t>Cùng vẽ ý tưởng của nhóm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904" y="2349663"/>
            <a:ext cx="470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Bảng nhân chia có ……………..cột,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…………….. dòng.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4424" y="93108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1904" y="3482472"/>
            <a:ext cx="483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Làm thế nào để gắn thanh trượt vào bảng?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………………………………………………………………..............................................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144154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42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88037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 tiện ích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72" y="2899114"/>
            <a:ext cx="3391068" cy="28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63263" y="1755752"/>
            <a:ext cx="3685036" cy="5151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2745560"/>
            <a:ext cx="4588556" cy="3190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9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25505" y="2513869"/>
            <a:ext cx="1095153" cy="9506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025505" y="2804511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81029" y="3867393"/>
            <a:ext cx="3148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673463"/>
            <a:ext cx="5257800" cy="3905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08076" y="4722965"/>
            <a:ext cx="36575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đúng các số vào các ô vuông như 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0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5622" y="2033034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99171" y="3089628"/>
            <a:ext cx="27133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trượt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3" y="1881022"/>
            <a:ext cx="4870978" cy="3617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391547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có độ rộng lớn hơn ô 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31358" y="491493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và cắt bên trong mảnh giấy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Frame 2"/>
          <p:cNvSpPr/>
          <p:nvPr/>
        </p:nvSpPr>
        <p:spPr>
          <a:xfrm>
            <a:off x="5358423" y="5559804"/>
            <a:ext cx="4178595" cy="733756"/>
          </a:xfrm>
          <a:prstGeom prst="frame">
            <a:avLst>
              <a:gd name="adj1" fmla="val 18296"/>
            </a:avLst>
          </a:prstGeom>
          <a:solidFill>
            <a:srgbClr val="64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175898" y="3615070"/>
            <a:ext cx="414669" cy="1299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2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8" grpId="0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C9BAAC7-5C88-98E5-CA20-32B88E49C6D1}"/>
              </a:ext>
            </a:extLst>
          </p:cNvPr>
          <p:cNvSpPr txBox="1"/>
          <p:nvPr/>
        </p:nvSpPr>
        <p:spPr>
          <a:xfrm>
            <a:off x="6677735" y="2225660"/>
            <a:ext cx="49542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 thanh trượt vào bảng nhân, chia và hoàn thiện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AAE3D4-214E-029D-63C3-3BC6B2B39997}"/>
              </a:ext>
            </a:extLst>
          </p:cNvPr>
          <p:cNvGrpSpPr/>
          <p:nvPr/>
        </p:nvGrpSpPr>
        <p:grpSpPr>
          <a:xfrm>
            <a:off x="8543504" y="3376651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82EA368E-29E1-2BB5-0771-B83FC6B06D93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53F548-54ED-0022-808D-100D1DAF3AB8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0" y="1786143"/>
            <a:ext cx="5135966" cy="4287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8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73789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648" y="2239384"/>
            <a:ext cx="4383304" cy="331922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919949" y="5849943"/>
            <a:ext cx="8659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5534051" y="3576054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0" y="2233857"/>
            <a:ext cx="4254891" cy="3324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132605" y="2715384"/>
            <a:ext cx="3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2605" y="4207047"/>
            <a:ext cx="356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" y="48873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3004" y="2950645"/>
            <a:ext cx="274284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giúp thỏ tìm được cà rốt bằng cách đi theo đường nối các 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 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179674" y="150990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28" y="1674739"/>
            <a:ext cx="7229475" cy="471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78" y="5481131"/>
            <a:ext cx="1588222" cy="121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8536" y="770213"/>
            <a:ext cx="1256026" cy="18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2305 -0.0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5 -0.00926 L 0.35065 -0.0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65 -0.00926 L 0.34375 0.176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75 0.17685 L 0.34987 0.36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0.36042 L 0.55482 0.3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82 0.36667 L 0.55912 0.545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12 0.54584 L 0.64544 0.6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86108" y="1916792"/>
            <a:ext cx="365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phép tính bất kì trong bảng nhân, bảng chia 2, 3, 4, ..., 9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86108" y="3740880"/>
            <a:ext cx="504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 lại sử dụng bảng nhân, chia tiện ích để tìm kết quả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tìm nhanh nhất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đúng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1 điểm. 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14734-5778-091F-7F94-7BBC0B46EDB2}"/>
              </a:ext>
            </a:extLst>
          </p:cNvPr>
          <p:cNvSpPr txBox="1"/>
          <p:nvPr/>
        </p:nvSpPr>
        <p:spPr>
          <a:xfrm>
            <a:off x="2286000" y="311639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06" t="4283" r="3633" b="3294"/>
          <a:stretch/>
        </p:blipFill>
        <p:spPr>
          <a:xfrm>
            <a:off x="8056905" y="1780138"/>
            <a:ext cx="3848987" cy="3072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825649-7ECB-0248-87AD-2A5FD1E586F9}"/>
              </a:ext>
            </a:extLst>
          </p:cNvPr>
          <p:cNvSpPr txBox="1"/>
          <p:nvPr/>
        </p:nvSpPr>
        <p:spPr>
          <a:xfrm>
            <a:off x="3700805" y="5217149"/>
            <a:ext cx="479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10 lượt chơi, bạn nào được nhiều điểm nhất sẽ chiến thắng.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93109" y="3561547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528178" y="4656132"/>
            <a:ext cx="848933" cy="848933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DE824D-7BC5-90F3-C07C-456ED61796A8}"/>
              </a:ext>
            </a:extLst>
          </p:cNvPr>
          <p:cNvSpPr txBox="1"/>
          <p:nvPr/>
        </p:nvSpPr>
        <p:spPr>
          <a:xfrm>
            <a:off x="2812613" y="3642563"/>
            <a:ext cx="30565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thể sử dụng để tìm kết quả của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phép tính trong bảng nhân,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2, 3, 4, ..., 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620A34-3DE0-D059-6C74-E9F5B756E90A}"/>
              </a:ext>
            </a:extLst>
          </p:cNvPr>
          <p:cNvSpPr txBox="1"/>
          <p:nvPr/>
        </p:nvSpPr>
        <p:spPr>
          <a:xfrm>
            <a:off x="2789342" y="4674977"/>
            <a:ext cx="3328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dễ sử dụng, chắc chắn,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8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 nào?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0520" y="2629819"/>
            <a:ext cx="184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Chờ tớ tìm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quả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 : 7 = 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5 x 2 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: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: 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: 2</a:t>
            </a:r>
            <a:endParaRPr lang="vi-VN" sz="5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: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3028" y="2881618"/>
            <a:ext cx="405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Dò tìm phép tính đó trong các bảng nhân, chia đã học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8905" y="1724462"/>
            <a:ext cx="425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78DB35-73DB-8D12-1477-D8527EBE8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9420">
            <a:off x="8096227" y="4900041"/>
            <a:ext cx="3851653" cy="163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37DD3-BDCA-3031-E247-CA7529D6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9420">
            <a:off x="7973565" y="3251954"/>
            <a:ext cx="3851654" cy="1673635"/>
          </a:xfrm>
          <a:prstGeom prst="rect">
            <a:avLst/>
          </a:prstGeom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7D46D-E61B-750D-4613-DDA08F8D2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2507">
            <a:off x="4447842" y="1284728"/>
            <a:ext cx="3482901" cy="34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1" grpId="0"/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giúp các bạn tìm nhanh kết quả phép tính không?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88" y="28068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: 9 = 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186590" y="1831971"/>
            <a:ext cx="10243410" cy="4613395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4291152" y="904847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2672" y="2089324"/>
            <a:ext cx="4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số thích hợp vào ô trống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8401" y="2021681"/>
            <a:ext cx="468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một số cách để tìm kết quả một phép tính nhân hoặc chia.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75818" y="3923224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6568901" y="3191363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6119" y="4376897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7310" y="2893054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7310" y="3984781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9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4316" y="5076508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424" y="3784130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8901" y="4969665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C9FE5CDC-C83B-4304-E3C9-7480767E4565}"/>
              </a:ext>
            </a:extLst>
          </p:cNvPr>
          <p:cNvSpPr/>
          <p:nvPr/>
        </p:nvSpPr>
        <p:spPr>
          <a:xfrm>
            <a:off x="5364667" y="2879900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E541D74B-8600-DACA-87A9-A19C47499402}"/>
              </a:ext>
            </a:extLst>
          </p:cNvPr>
          <p:cNvSpPr/>
          <p:nvPr/>
        </p:nvSpPr>
        <p:spPr>
          <a:xfrm>
            <a:off x="5375818" y="5000443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238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07086" y="250842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ECFE87-4189-5B73-5E43-2F7C3B46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340" y="1423296"/>
            <a:ext cx="6310401" cy="5033260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id="{F7A4791C-A8F4-B4E5-8E6E-45725B87EDF1}"/>
              </a:ext>
            </a:extLst>
          </p:cNvPr>
          <p:cNvSpPr/>
          <p:nvPr/>
        </p:nvSpPr>
        <p:spPr>
          <a:xfrm rot="5400000">
            <a:off x="30654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id="{527904D2-8C13-EAC4-9506-792A228B7A17}"/>
              </a:ext>
            </a:extLst>
          </p:cNvPr>
          <p:cNvSpPr/>
          <p:nvPr/>
        </p:nvSpPr>
        <p:spPr>
          <a:xfrm rot="5400000">
            <a:off x="36190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13">
            <a:extLst>
              <a:ext uri="{FF2B5EF4-FFF2-40B4-BE49-F238E27FC236}">
                <a16:creationId xmlns:a16="http://schemas.microsoft.com/office/drawing/2014/main" id="{041AAA8C-B823-ECE2-1FB7-DEDF8AB0D3BA}"/>
              </a:ext>
            </a:extLst>
          </p:cNvPr>
          <p:cNvSpPr/>
          <p:nvPr/>
        </p:nvSpPr>
        <p:spPr>
          <a:xfrm rot="5400000">
            <a:off x="41726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14">
            <a:extLst>
              <a:ext uri="{FF2B5EF4-FFF2-40B4-BE49-F238E27FC236}">
                <a16:creationId xmlns:a16="http://schemas.microsoft.com/office/drawing/2014/main" id="{2E58A321-8F8C-DA20-063A-338E7FDF05D0}"/>
              </a:ext>
            </a:extLst>
          </p:cNvPr>
          <p:cNvSpPr/>
          <p:nvPr/>
        </p:nvSpPr>
        <p:spPr>
          <a:xfrm rot="5400000">
            <a:off x="47263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15">
            <a:extLst>
              <a:ext uri="{FF2B5EF4-FFF2-40B4-BE49-F238E27FC236}">
                <a16:creationId xmlns:a16="http://schemas.microsoft.com/office/drawing/2014/main" id="{6F39A78B-2141-CB2D-0BA3-1F2B3F5763D7}"/>
              </a:ext>
            </a:extLst>
          </p:cNvPr>
          <p:cNvSpPr/>
          <p:nvPr/>
        </p:nvSpPr>
        <p:spPr>
          <a:xfrm rot="5400000">
            <a:off x="527993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16">
            <a:extLst>
              <a:ext uri="{FF2B5EF4-FFF2-40B4-BE49-F238E27FC236}">
                <a16:creationId xmlns:a16="http://schemas.microsoft.com/office/drawing/2014/main" id="{874E1106-6359-9565-599A-7D2AB99AFC7C}"/>
              </a:ext>
            </a:extLst>
          </p:cNvPr>
          <p:cNvSpPr/>
          <p:nvPr/>
        </p:nvSpPr>
        <p:spPr>
          <a:xfrm rot="5400000">
            <a:off x="58335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7">
            <a:extLst>
              <a:ext uri="{FF2B5EF4-FFF2-40B4-BE49-F238E27FC236}">
                <a16:creationId xmlns:a16="http://schemas.microsoft.com/office/drawing/2014/main" id="{E8B425EB-C0FD-A98A-D5A9-B50CD77ABEAF}"/>
              </a:ext>
            </a:extLst>
          </p:cNvPr>
          <p:cNvSpPr/>
          <p:nvPr/>
        </p:nvSpPr>
        <p:spPr>
          <a:xfrm rot="5400000">
            <a:off x="63871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18">
            <a:extLst>
              <a:ext uri="{FF2B5EF4-FFF2-40B4-BE49-F238E27FC236}">
                <a16:creationId xmlns:a16="http://schemas.microsoft.com/office/drawing/2014/main" id="{08C15A62-D155-A023-8E89-00D902BF89C9}"/>
              </a:ext>
            </a:extLst>
          </p:cNvPr>
          <p:cNvSpPr/>
          <p:nvPr/>
        </p:nvSpPr>
        <p:spPr>
          <a:xfrm rot="5400000">
            <a:off x="69407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9">
            <a:extLst>
              <a:ext uri="{FF2B5EF4-FFF2-40B4-BE49-F238E27FC236}">
                <a16:creationId xmlns:a16="http://schemas.microsoft.com/office/drawing/2014/main" id="{B3D98F29-3450-298C-C635-3F3EF6BF93CF}"/>
              </a:ext>
            </a:extLst>
          </p:cNvPr>
          <p:cNvSpPr/>
          <p:nvPr/>
        </p:nvSpPr>
        <p:spPr>
          <a:xfrm rot="5400000">
            <a:off x="74944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0">
            <a:extLst>
              <a:ext uri="{FF2B5EF4-FFF2-40B4-BE49-F238E27FC236}">
                <a16:creationId xmlns:a16="http://schemas.microsoft.com/office/drawing/2014/main" id="{12B552B8-83F4-BF85-B48A-BBD62B15E72C}"/>
              </a:ext>
            </a:extLst>
          </p:cNvPr>
          <p:cNvSpPr/>
          <p:nvPr/>
        </p:nvSpPr>
        <p:spPr>
          <a:xfrm rot="5400000">
            <a:off x="8048042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21">
            <a:extLst>
              <a:ext uri="{FF2B5EF4-FFF2-40B4-BE49-F238E27FC236}">
                <a16:creationId xmlns:a16="http://schemas.microsoft.com/office/drawing/2014/main" id="{BF29DFFE-1703-B732-4182-2F4B0C2E833C}"/>
              </a:ext>
            </a:extLst>
          </p:cNvPr>
          <p:cNvSpPr/>
          <p:nvPr/>
        </p:nvSpPr>
        <p:spPr>
          <a:xfrm>
            <a:off x="1900775" y="158635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id="{7222F65E-7328-0357-9F2A-513C74A5CBB3}"/>
              </a:ext>
            </a:extLst>
          </p:cNvPr>
          <p:cNvSpPr/>
          <p:nvPr/>
        </p:nvSpPr>
        <p:spPr>
          <a:xfrm>
            <a:off x="1900775" y="213979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23">
            <a:extLst>
              <a:ext uri="{FF2B5EF4-FFF2-40B4-BE49-F238E27FC236}">
                <a16:creationId xmlns:a16="http://schemas.microsoft.com/office/drawing/2014/main" id="{82D65EB7-8A4F-88AE-6E98-B9F0F702077B}"/>
              </a:ext>
            </a:extLst>
          </p:cNvPr>
          <p:cNvSpPr/>
          <p:nvPr/>
        </p:nvSpPr>
        <p:spPr>
          <a:xfrm>
            <a:off x="1900775" y="269324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24">
            <a:extLst>
              <a:ext uri="{FF2B5EF4-FFF2-40B4-BE49-F238E27FC236}">
                <a16:creationId xmlns:a16="http://schemas.microsoft.com/office/drawing/2014/main" id="{26DF0A48-EA51-67D0-166E-6F895E3F48A7}"/>
              </a:ext>
            </a:extLst>
          </p:cNvPr>
          <p:cNvSpPr/>
          <p:nvPr/>
        </p:nvSpPr>
        <p:spPr>
          <a:xfrm>
            <a:off x="1900775" y="324668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25">
            <a:extLst>
              <a:ext uri="{FF2B5EF4-FFF2-40B4-BE49-F238E27FC236}">
                <a16:creationId xmlns:a16="http://schemas.microsoft.com/office/drawing/2014/main" id="{D011F992-7C27-A45F-C3CA-665FF69F90AB}"/>
              </a:ext>
            </a:extLst>
          </p:cNvPr>
          <p:cNvSpPr/>
          <p:nvPr/>
        </p:nvSpPr>
        <p:spPr>
          <a:xfrm>
            <a:off x="1900775" y="380013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26">
            <a:extLst>
              <a:ext uri="{FF2B5EF4-FFF2-40B4-BE49-F238E27FC236}">
                <a16:creationId xmlns:a16="http://schemas.microsoft.com/office/drawing/2014/main" id="{CEDE75A4-1BE2-40DB-F691-416830E665AA}"/>
              </a:ext>
            </a:extLst>
          </p:cNvPr>
          <p:cNvSpPr/>
          <p:nvPr/>
        </p:nvSpPr>
        <p:spPr>
          <a:xfrm>
            <a:off x="1900775" y="435357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27">
            <a:extLst>
              <a:ext uri="{FF2B5EF4-FFF2-40B4-BE49-F238E27FC236}">
                <a16:creationId xmlns:a16="http://schemas.microsoft.com/office/drawing/2014/main" id="{43EDE46A-464D-5672-AB72-73C744D991B6}"/>
              </a:ext>
            </a:extLst>
          </p:cNvPr>
          <p:cNvSpPr/>
          <p:nvPr/>
        </p:nvSpPr>
        <p:spPr>
          <a:xfrm>
            <a:off x="1900775" y="490701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28">
            <a:extLst>
              <a:ext uri="{FF2B5EF4-FFF2-40B4-BE49-F238E27FC236}">
                <a16:creationId xmlns:a16="http://schemas.microsoft.com/office/drawing/2014/main" id="{10C85737-C8BA-C2ED-2F93-C6DC19082054}"/>
              </a:ext>
            </a:extLst>
          </p:cNvPr>
          <p:cNvSpPr/>
          <p:nvPr/>
        </p:nvSpPr>
        <p:spPr>
          <a:xfrm>
            <a:off x="1900775" y="546046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29">
            <a:extLst>
              <a:ext uri="{FF2B5EF4-FFF2-40B4-BE49-F238E27FC236}">
                <a16:creationId xmlns:a16="http://schemas.microsoft.com/office/drawing/2014/main" id="{D230E68C-5422-DCF0-F271-A029CE8232DF}"/>
              </a:ext>
            </a:extLst>
          </p:cNvPr>
          <p:cNvSpPr/>
          <p:nvPr/>
        </p:nvSpPr>
        <p:spPr>
          <a:xfrm>
            <a:off x="1900775" y="6013904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E7E914-0FB6-1207-1152-43FE450991BA}"/>
              </a:ext>
            </a:extLst>
          </p:cNvPr>
          <p:cNvSpPr txBox="1"/>
          <p:nvPr/>
        </p:nvSpPr>
        <p:spPr>
          <a:xfrm>
            <a:off x="723686" y="1494358"/>
            <a:ext cx="14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hàng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270D56-471C-D245-E082-6C86C1900D7B}"/>
              </a:ext>
            </a:extLst>
          </p:cNvPr>
          <p:cNvSpPr txBox="1"/>
          <p:nvPr/>
        </p:nvSpPr>
        <p:spPr>
          <a:xfrm>
            <a:off x="1844914" y="801971"/>
            <a:ext cx="131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 cột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Right Arrow 11">
            <a:extLst>
              <a:ext uri="{FF2B5EF4-FFF2-40B4-BE49-F238E27FC236}">
                <a16:creationId xmlns:a16="http://schemas.microsoft.com/office/drawing/2014/main" id="{896354A8-6C78-919C-41F6-3FFD56882DE5}"/>
              </a:ext>
            </a:extLst>
          </p:cNvPr>
          <p:cNvSpPr/>
          <p:nvPr/>
        </p:nvSpPr>
        <p:spPr>
          <a:xfrm rot="5400000">
            <a:off x="3065458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11">
            <a:extLst>
              <a:ext uri="{FF2B5EF4-FFF2-40B4-BE49-F238E27FC236}">
                <a16:creationId xmlns:a16="http://schemas.microsoft.com/office/drawing/2014/main" id="{98F26978-041E-42C1-8D63-CA4605F7FAFD}"/>
              </a:ext>
            </a:extLst>
          </p:cNvPr>
          <p:cNvSpPr/>
          <p:nvPr/>
        </p:nvSpPr>
        <p:spPr>
          <a:xfrm rot="5400000">
            <a:off x="2511837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 animBg="1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63BEB4-766E-828A-BF02-35052AF9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3" y="1550924"/>
            <a:ext cx="6310401" cy="503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E60BD-70FD-8CE7-A1F4-CC1076B58C45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x 3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C358A-4897-6105-A6E0-7AB5F6119774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C82D3891-57E3-3706-F66A-81577C0D296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734B0-6C05-0DD0-75F0-84D248057ABE}"/>
              </a:ext>
            </a:extLst>
          </p:cNvPr>
          <p:cNvSpPr txBox="1"/>
          <p:nvPr/>
        </p:nvSpPr>
        <p:spPr>
          <a:xfrm>
            <a:off x="8882557" y="140034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34F6F3-9794-B9B6-4E5C-DB8967A978C2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hàng 1 theo chiều mũi tên dóng xuống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FB35F-C22E-75D5-E45B-EC1682B405DF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mũi tên gặp nhau ở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id="{CCBD6576-6D4D-F218-F85E-43BA5FC45BC3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9F7539-F4CB-6A0A-F5EE-655E6745731D}"/>
              </a:ext>
            </a:extLst>
          </p:cNvPr>
          <p:cNvSpPr/>
          <p:nvPr/>
        </p:nvSpPr>
        <p:spPr>
          <a:xfrm>
            <a:off x="477078" y="3240157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2927C6-B099-6AD4-98B1-7C850DEB998E}"/>
              </a:ext>
            </a:extLst>
          </p:cNvPr>
          <p:cNvCxnSpPr/>
          <p:nvPr/>
        </p:nvCxnSpPr>
        <p:spPr>
          <a:xfrm>
            <a:off x="983974" y="3488635"/>
            <a:ext cx="55162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15">
            <a:extLst>
              <a:ext uri="{FF2B5EF4-FFF2-40B4-BE49-F238E27FC236}">
                <a16:creationId xmlns:a16="http://schemas.microsoft.com/office/drawing/2014/main" id="{A243FAAD-641C-60C1-8EBB-87EC6650DA9D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8EE0FD-7E81-6125-3B80-30D6565E3020}"/>
              </a:ext>
            </a:extLst>
          </p:cNvPr>
          <p:cNvSpPr/>
          <p:nvPr/>
        </p:nvSpPr>
        <p:spPr>
          <a:xfrm>
            <a:off x="2141476" y="1595528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D47CA1-8688-CFB1-4FB7-E75D98373560}"/>
              </a:ext>
            </a:extLst>
          </p:cNvPr>
          <p:cNvCxnSpPr/>
          <p:nvPr/>
        </p:nvCxnSpPr>
        <p:spPr>
          <a:xfrm>
            <a:off x="2380015" y="2080593"/>
            <a:ext cx="5376" cy="4280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C81C61A-6235-EF8D-E58A-DEA4DC1A270C}"/>
              </a:ext>
            </a:extLst>
          </p:cNvPr>
          <p:cNvSpPr/>
          <p:nvPr/>
        </p:nvSpPr>
        <p:spPr>
          <a:xfrm>
            <a:off x="2141475" y="3265711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C06A7A6-4C6E-584E-9004-A5E3842ADA71}"/>
              </a:ext>
            </a:extLst>
          </p:cNvPr>
          <p:cNvCxnSpPr/>
          <p:nvPr/>
        </p:nvCxnSpPr>
        <p:spPr>
          <a:xfrm>
            <a:off x="954157" y="3488635"/>
            <a:ext cx="11873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3BDE4B-F617-9038-6E17-0D530977FDA0}"/>
              </a:ext>
            </a:extLst>
          </p:cNvPr>
          <p:cNvCxnSpPr/>
          <p:nvPr/>
        </p:nvCxnSpPr>
        <p:spPr>
          <a:xfrm>
            <a:off x="2380015" y="2080593"/>
            <a:ext cx="0" cy="1159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3AC2B20-8A0C-DA20-1D1E-B21C5F93A6C1}"/>
              </a:ext>
            </a:extLst>
          </p:cNvPr>
          <p:cNvSpPr txBox="1"/>
          <p:nvPr/>
        </p:nvSpPr>
        <p:spPr>
          <a:xfrm>
            <a:off x="9064635" y="1421468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7" grpId="1"/>
      <p:bldP spid="13" grpId="0"/>
      <p:bldP spid="14" grpId="0" animBg="1"/>
      <p:bldP spid="15" grpId="0"/>
      <p:bldP spid="15" grpId="1"/>
      <p:bldP spid="19" grpId="0"/>
      <p:bldP spid="20" grpId="0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5" grpId="0"/>
      <p:bldP spid="35" grpId="1"/>
      <p:bldP spid="3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61E21B-A6CC-28EB-2681-F55674BE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77" y="1527255"/>
            <a:ext cx="6310401" cy="50332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A31E02-B2CF-8D90-6EAB-9D57E1F6FF24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 : 6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7FB873-A4FE-2D7B-5689-DC371365BAD8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 đến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3B364832-111D-436D-6E5C-C147C8DF2EB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29DAC1-9206-186C-F0D6-451F3932C3AC}"/>
              </a:ext>
            </a:extLst>
          </p:cNvPr>
          <p:cNvSpPr txBox="1"/>
          <p:nvPr/>
        </p:nvSpPr>
        <p:spPr>
          <a:xfrm>
            <a:off x="8956744" y="142930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67E0E4-84C3-0855-553C-5A9AED81C6F3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theo chiều mũi tên dóng lên hàng 1 gặp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4CED0B-898A-4524-DA20-7BF69465D929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có: 42 : 6 = </a:t>
            </a:r>
            <a:r>
              <a:rPr lang="pl-PL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ight Arrow 11">
            <a:extLst>
              <a:ext uri="{FF2B5EF4-FFF2-40B4-BE49-F238E27FC236}">
                <a16:creationId xmlns:a16="http://schemas.microsoft.com/office/drawing/2014/main" id="{D89DEB63-57CF-DD14-FEA3-73C2CA1E73F7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20F69A-DB34-5F8A-0363-763A59E54E2B}"/>
              </a:ext>
            </a:extLst>
          </p:cNvPr>
          <p:cNvSpPr/>
          <p:nvPr/>
        </p:nvSpPr>
        <p:spPr>
          <a:xfrm>
            <a:off x="481543" y="4372313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DB80DDE-FF53-C29C-3304-35330C52FF5B}"/>
              </a:ext>
            </a:extLst>
          </p:cNvPr>
          <p:cNvCxnSpPr/>
          <p:nvPr/>
        </p:nvCxnSpPr>
        <p:spPr>
          <a:xfrm flipV="1">
            <a:off x="1008056" y="4610852"/>
            <a:ext cx="3339244" cy="207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15">
            <a:extLst>
              <a:ext uri="{FF2B5EF4-FFF2-40B4-BE49-F238E27FC236}">
                <a16:creationId xmlns:a16="http://schemas.microsoft.com/office/drawing/2014/main" id="{54ACD171-9C17-BDA3-034E-FD4453A712E4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AE3644-F448-FBD7-1597-60EB4B0863B7}"/>
              </a:ext>
            </a:extLst>
          </p:cNvPr>
          <p:cNvSpPr/>
          <p:nvPr/>
        </p:nvSpPr>
        <p:spPr>
          <a:xfrm>
            <a:off x="4380753" y="1608932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4D6410E-986A-F811-605C-EC41E2496BCF}"/>
              </a:ext>
            </a:extLst>
          </p:cNvPr>
          <p:cNvCxnSpPr>
            <a:stCxn id="46" idx="0"/>
          </p:cNvCxnSpPr>
          <p:nvPr/>
        </p:nvCxnSpPr>
        <p:spPr>
          <a:xfrm flipV="1">
            <a:off x="4618585" y="2097162"/>
            <a:ext cx="12290" cy="225053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8CB448F-85CD-968C-BC16-EC97E4BB4ACC}"/>
              </a:ext>
            </a:extLst>
          </p:cNvPr>
          <p:cNvSpPr/>
          <p:nvPr/>
        </p:nvSpPr>
        <p:spPr>
          <a:xfrm>
            <a:off x="4380045" y="4347698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5CD602-5746-CFE3-E956-842B579A13C3}"/>
              </a:ext>
            </a:extLst>
          </p:cNvPr>
          <p:cNvSpPr txBox="1"/>
          <p:nvPr/>
        </p:nvSpPr>
        <p:spPr>
          <a:xfrm>
            <a:off x="9122502" y="1429301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/>
      <p:bldP spid="34" grpId="1"/>
      <p:bldP spid="35" grpId="0"/>
      <p:bldP spid="36" grpId="0" animBg="1"/>
      <p:bldP spid="37" grpId="0"/>
      <p:bldP spid="37" grpId="1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4" grpId="1" animBg="1"/>
      <p:bldP spid="46" grpId="0" animBg="1"/>
      <p:bldP spid="46" grpId="1" animBg="1"/>
      <p:bldP spid="47" grpId="0"/>
      <p:bldP spid="47" grpId="1"/>
      <p:bldP spid="47" grpId="2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2212</Words>
  <Application>Microsoft Office PowerPoint</Application>
  <PresentationFormat>Widescreen</PresentationFormat>
  <Paragraphs>258</Paragraphs>
  <Slides>40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Times New Roman</vt:lpstr>
      <vt:lpstr>Calibri Light</vt:lpstr>
      <vt:lpstr>Pangolin</vt:lpstr>
      <vt:lpstr>Roboto Black</vt:lpstr>
      <vt:lpstr>Tahoma</vt:lpstr>
      <vt:lpstr>Arial</vt:lpstr>
      <vt:lpstr>Calibri</vt:lpstr>
      <vt:lpstr>Roboto</vt:lpstr>
      <vt:lpstr>Arial Rounded MT Bold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 Minh Nguyen</cp:lastModifiedBy>
  <cp:revision>138</cp:revision>
  <dcterms:created xsi:type="dcterms:W3CDTF">2023-04-01T23:44:56Z</dcterms:created>
  <dcterms:modified xsi:type="dcterms:W3CDTF">2023-08-04T07:07:09Z</dcterms:modified>
</cp:coreProperties>
</file>