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3"/>
  </p:notesMasterIdLst>
  <p:sldIdLst>
    <p:sldId id="258" r:id="rId6"/>
    <p:sldId id="261" r:id="rId7"/>
    <p:sldId id="563" r:id="rId8"/>
    <p:sldId id="557" r:id="rId9"/>
    <p:sldId id="288" r:id="rId10"/>
    <p:sldId id="259" r:id="rId11"/>
    <p:sldId id="558" r:id="rId12"/>
    <p:sldId id="287" r:id="rId13"/>
    <p:sldId id="260" r:id="rId14"/>
    <p:sldId id="559" r:id="rId15"/>
    <p:sldId id="560" r:id="rId16"/>
    <p:sldId id="262" r:id="rId17"/>
    <p:sldId id="294" r:id="rId18"/>
    <p:sldId id="265" r:id="rId19"/>
    <p:sldId id="550" r:id="rId20"/>
    <p:sldId id="510" r:id="rId21"/>
    <p:sldId id="511" r:id="rId22"/>
    <p:sldId id="551" r:id="rId23"/>
    <p:sldId id="552" r:id="rId24"/>
    <p:sldId id="553" r:id="rId25"/>
    <p:sldId id="276" r:id="rId26"/>
    <p:sldId id="564" r:id="rId27"/>
    <p:sldId id="369" r:id="rId28"/>
    <p:sldId id="270" r:id="rId29"/>
    <p:sldId id="561" r:id="rId30"/>
    <p:sldId id="562" r:id="rId31"/>
    <p:sldId id="26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2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19BDD-FEB7-423A-8C2A-1EE987D074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88260D-2E9E-9C41-B3CD-7BA71AC716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50DCF25-0E16-2866-2CD9-A052B03E5D0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E66B91E-012D-408A-644B-1031ECE592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6925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010C-B9A5-9687-AFA7-293B440CA5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858A8F-4C71-5BA6-3401-D326B7A276E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1939164-01E5-74B9-0B5E-95CB05331E2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10E9B6A-83D5-E834-9A39-48CC56D490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5768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9.gif"/><Relationship Id="rId4" Type="http://schemas.openxmlformats.org/officeDocument/2006/relationships/image" Target="../media/image8.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11.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11.gif"/><Relationship Id="rId4" Type="http://schemas.openxmlformats.org/officeDocument/2006/relationships/image" Target="../media/image9.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41.svg"/><Relationship Id="rId4" Type="http://schemas.openxmlformats.org/officeDocument/2006/relationships/image" Target="../media/image3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1.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8.png"/><Relationship Id="rId14" Type="http://schemas.openxmlformats.org/officeDocument/2006/relationships/image" Target="../media/image4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microsoft.com/office/2007/relationships/hdphoto" Target="../media/hdphoto2.wdp"/><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microsoft.com/office/2007/relationships/hdphoto" Target="../media/hdphoto3.wdp"/><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Master" Target="../slideMasters/slideMaster5.xml"/><Relationship Id="rId6" Type="http://schemas.openxmlformats.org/officeDocument/2006/relationships/image" Target="../media/image61.png"/><Relationship Id="rId11" Type="http://schemas.openxmlformats.org/officeDocument/2006/relationships/image" Target="../media/image55.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5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511081" y="238349"/>
            <a:ext cx="1114489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12/21/2025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7.svg"/><Relationship Id="rId5" Type="http://schemas.openxmlformats.org/officeDocument/2006/relationships/image" Target="../media/image91.png"/><Relationship Id="rId4" Type="http://schemas.openxmlformats.org/officeDocument/2006/relationships/image" Target="../media/image105.sv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18" Type="http://schemas.openxmlformats.org/officeDocument/2006/relationships/image" Target="../media/image96.png"/><Relationship Id="rId26" Type="http://schemas.openxmlformats.org/officeDocument/2006/relationships/image" Target="../media/image102.png"/><Relationship Id="rId3" Type="http://schemas.openxmlformats.org/officeDocument/2006/relationships/audio" Target="../media/audio4.wav"/><Relationship Id="rId21" Type="http://schemas.openxmlformats.org/officeDocument/2006/relationships/image" Target="../media/image98.png"/><Relationship Id="rId7" Type="http://schemas.openxmlformats.org/officeDocument/2006/relationships/audio" Target="../media/audio2.wav"/><Relationship Id="rId12" Type="http://schemas.openxmlformats.org/officeDocument/2006/relationships/slide" Target="slide18.xml"/><Relationship Id="rId17" Type="http://schemas.openxmlformats.org/officeDocument/2006/relationships/slide" Target="slide20.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95.png"/><Relationship Id="rId20" Type="http://schemas.openxmlformats.org/officeDocument/2006/relationships/image" Target="../media/image97.png"/><Relationship Id="rId29" Type="http://schemas.openxmlformats.org/officeDocument/2006/relationships/image" Target="../media/image103.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01.png"/><Relationship Id="rId5" Type="http://schemas.openxmlformats.org/officeDocument/2006/relationships/audio" Target="../media/audio6.wav"/><Relationship Id="rId15" Type="http://schemas.openxmlformats.org/officeDocument/2006/relationships/slide" Target="slide19.xml"/><Relationship Id="rId23" Type="http://schemas.openxmlformats.org/officeDocument/2006/relationships/image" Target="../media/image100.png"/><Relationship Id="rId28" Type="http://schemas.openxmlformats.org/officeDocument/2006/relationships/slide" Target="slide21.xml"/><Relationship Id="rId10" Type="http://schemas.openxmlformats.org/officeDocument/2006/relationships/image" Target="../media/image93.png"/><Relationship Id="rId19" Type="http://schemas.microsoft.com/office/2007/relationships/hdphoto" Target="../media/hdphoto7.wdp"/><Relationship Id="rId31" Type="http://schemas.openxmlformats.org/officeDocument/2006/relationships/image" Target="../media/image107.svg"/><Relationship Id="rId4" Type="http://schemas.openxmlformats.org/officeDocument/2006/relationships/audio" Target="../media/audio5.wav"/><Relationship Id="rId9" Type="http://schemas.openxmlformats.org/officeDocument/2006/relationships/slide" Target="slide17.xml"/><Relationship Id="rId14" Type="http://schemas.microsoft.com/office/2007/relationships/hdphoto" Target="../media/hdphoto6.wdp"/><Relationship Id="rId22" Type="http://schemas.openxmlformats.org/officeDocument/2006/relationships/image" Target="../media/image99.png"/><Relationship Id="rId27" Type="http://schemas.microsoft.com/office/2007/relationships/hdphoto" Target="../media/hdphoto9.wdp"/><Relationship Id="rId30"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4.png"/><Relationship Id="rId5" Type="http://schemas.openxmlformats.org/officeDocument/2006/relationships/slide" Target="slide16.xml"/><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4.png"/><Relationship Id="rId5" Type="http://schemas.openxmlformats.org/officeDocument/2006/relationships/slide" Target="slide16.xml"/><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07.png"/><Relationship Id="rId4" Type="http://schemas.openxmlformats.org/officeDocument/2006/relationships/image" Target="../media/image110.emf"/><Relationship Id="rId9" Type="http://schemas.openxmlformats.org/officeDocument/2006/relationships/image" Target="../media/image1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9.svg"/><Relationship Id="rId5" Type="http://schemas.openxmlformats.org/officeDocument/2006/relationships/image" Target="../media/image79.png"/><Relationship Id="rId4" Type="http://schemas.openxmlformats.org/officeDocument/2006/relationships/image" Target="../media/image78.jpg"/></Relationships>
</file>

<file path=ppt/slides/_rels/slide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95.sv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AI-generated content may be incorrect.">
            <a:extLst>
              <a:ext uri="{FF2B5EF4-FFF2-40B4-BE49-F238E27FC236}">
                <a16:creationId xmlns:a16="http://schemas.microsoft.com/office/drawing/2014/main" id="{7ED63606-633A-7CBD-4117-92683EB82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401" y="1693015"/>
            <a:ext cx="9839797" cy="3426249"/>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9D6FC-256D-9913-E23C-B9E99830BD20}"/>
              </a:ext>
            </a:extLst>
          </p:cNvPr>
          <p:cNvPicPr>
            <a:picLocks noChangeAspect="1"/>
          </p:cNvPicPr>
          <p:nvPr/>
        </p:nvPicPr>
        <p:blipFill>
          <a:blip r:embed="rId2"/>
          <a:stretch>
            <a:fillRect/>
          </a:stretch>
        </p:blipFill>
        <p:spPr>
          <a:xfrm>
            <a:off x="2378914" y="358885"/>
            <a:ext cx="6841326" cy="1082523"/>
          </a:xfrm>
          <a:prstGeom prst="rect">
            <a:avLst/>
          </a:prstGeom>
        </p:spPr>
      </p:pic>
      <p:grpSp>
        <p:nvGrpSpPr>
          <p:cNvPr id="3" name="Group 2">
            <a:extLst>
              <a:ext uri="{FF2B5EF4-FFF2-40B4-BE49-F238E27FC236}">
                <a16:creationId xmlns:a16="http://schemas.microsoft.com/office/drawing/2014/main" id="{B514D102-1543-0D8A-B907-56DF731785F0}"/>
              </a:ext>
            </a:extLst>
          </p:cNvPr>
          <p:cNvGrpSpPr/>
          <p:nvPr/>
        </p:nvGrpSpPr>
        <p:grpSpPr>
          <a:xfrm>
            <a:off x="1971782" y="2058991"/>
            <a:ext cx="8075188" cy="2709403"/>
            <a:chOff x="517631" y="2085020"/>
            <a:chExt cx="10889509" cy="2709403"/>
          </a:xfrm>
        </p:grpSpPr>
        <p:sp>
          <p:nvSpPr>
            <p:cNvPr id="4" name="Flowchart: Alternate Process 3">
              <a:extLst>
                <a:ext uri="{FF2B5EF4-FFF2-40B4-BE49-F238E27FC236}">
                  <a16:creationId xmlns:a16="http://schemas.microsoft.com/office/drawing/2014/main" id="{35F555E8-4FC2-0A7D-3A39-433C80151EAD}"/>
                </a:ext>
              </a:extLst>
            </p:cNvPr>
            <p:cNvSpPr/>
            <p:nvPr/>
          </p:nvSpPr>
          <p:spPr>
            <a:xfrm>
              <a:off x="517631" y="2085020"/>
              <a:ext cx="10889509" cy="2576509"/>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3AD9B569-2669-0105-5BC1-A56300B5E58A}"/>
                </a:ext>
              </a:extLst>
            </p:cNvPr>
            <p:cNvSpPr txBox="1"/>
            <p:nvPr/>
          </p:nvSpPr>
          <p:spPr>
            <a:xfrm>
              <a:off x="828807" y="2209100"/>
              <a:ext cx="10267156" cy="2585323"/>
            </a:xfrm>
            <a:prstGeom prst="rect">
              <a:avLst/>
            </a:prstGeom>
            <a:noFill/>
          </p:spPr>
          <p:txBody>
            <a:bodyPr wrap="square" rtlCol="0">
              <a:spAutoFit/>
            </a:bodyPr>
            <a:lstStyle/>
            <a:p>
              <a:pPr algn="just"/>
              <a:r>
                <a:rPr lang="vi-VN" sz="5400" b="1" dirty="0">
                  <a:solidFill>
                    <a:srgbClr val="FF0000"/>
                  </a:solidFill>
                  <a:latin typeface="Cambria" panose="02040503050406030204" pitchFamily="18" charset="0"/>
                  <a:ea typeface="Cambria" panose="02040503050406030204" pitchFamily="18" charset="0"/>
                </a:rPr>
                <a:t>Cố: </a:t>
              </a:r>
              <a:r>
                <a:rPr lang="vi-VN" sz="5400" b="1" dirty="0">
                  <a:solidFill>
                    <a:srgbClr val="0070C0"/>
                  </a:solidFill>
                  <a:latin typeface="Cambria" panose="02040503050406030204" pitchFamily="18" charset="0"/>
                  <a:ea typeface="Cambria" panose="02040503050406030204" pitchFamily="18" charset="0"/>
                </a:rPr>
                <a:t>Từ địa phương, dùng để gọi người già với ý kính trọng</a:t>
              </a:r>
            </a:p>
          </p:txBody>
        </p:sp>
      </p:grpSp>
    </p:spTree>
    <p:extLst>
      <p:ext uri="{BB962C8B-B14F-4D97-AF65-F5344CB8AC3E}">
        <p14:creationId xmlns:p14="http://schemas.microsoft.com/office/powerpoint/2010/main" val="5832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EE417-BAE0-1BC6-D615-5DF9C3DEC1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3B193EC-9F68-54A2-A624-FF2A2E431E91}"/>
              </a:ext>
            </a:extLst>
          </p:cNvPr>
          <p:cNvPicPr>
            <a:picLocks noChangeAspect="1"/>
          </p:cNvPicPr>
          <p:nvPr/>
        </p:nvPicPr>
        <p:blipFill>
          <a:blip r:embed="rId2"/>
          <a:stretch>
            <a:fillRect/>
          </a:stretch>
        </p:blipFill>
        <p:spPr>
          <a:xfrm>
            <a:off x="2378914" y="358885"/>
            <a:ext cx="6841326" cy="1082523"/>
          </a:xfrm>
          <a:prstGeom prst="rect">
            <a:avLst/>
          </a:prstGeom>
        </p:spPr>
      </p:pic>
      <p:grpSp>
        <p:nvGrpSpPr>
          <p:cNvPr id="3" name="Group 2">
            <a:extLst>
              <a:ext uri="{FF2B5EF4-FFF2-40B4-BE49-F238E27FC236}">
                <a16:creationId xmlns:a16="http://schemas.microsoft.com/office/drawing/2014/main" id="{624E222A-3B57-DDB3-6A8F-2DAEA447F760}"/>
              </a:ext>
            </a:extLst>
          </p:cNvPr>
          <p:cNvGrpSpPr/>
          <p:nvPr/>
        </p:nvGrpSpPr>
        <p:grpSpPr>
          <a:xfrm>
            <a:off x="1971782" y="2058991"/>
            <a:ext cx="8075188" cy="2730179"/>
            <a:chOff x="517631" y="2085020"/>
            <a:chExt cx="10889509" cy="2730179"/>
          </a:xfrm>
        </p:grpSpPr>
        <p:sp>
          <p:nvSpPr>
            <p:cNvPr id="4" name="Flowchart: Alternate Process 3">
              <a:extLst>
                <a:ext uri="{FF2B5EF4-FFF2-40B4-BE49-F238E27FC236}">
                  <a16:creationId xmlns:a16="http://schemas.microsoft.com/office/drawing/2014/main" id="{D42C04EE-71BB-6BE9-6A6F-A888B039CE49}"/>
                </a:ext>
              </a:extLst>
            </p:cNvPr>
            <p:cNvSpPr/>
            <p:nvPr/>
          </p:nvSpPr>
          <p:spPr>
            <a:xfrm>
              <a:off x="517631" y="2085020"/>
              <a:ext cx="10889509" cy="2730179"/>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946D514C-0483-F55D-A0D7-8A71FD980B4C}"/>
                </a:ext>
              </a:extLst>
            </p:cNvPr>
            <p:cNvSpPr txBox="1"/>
            <p:nvPr/>
          </p:nvSpPr>
          <p:spPr>
            <a:xfrm>
              <a:off x="828807" y="2209100"/>
              <a:ext cx="1026715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Truông: </a:t>
              </a:r>
              <a:r>
                <a:rPr kumimoji="0" lang="vi-V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Đường đi qua rừng núi, vùng đất hoang, nhiều cây cỏ.</a:t>
              </a:r>
            </a:p>
          </p:txBody>
        </p:sp>
      </p:grpSp>
    </p:spTree>
    <p:extLst>
      <p:ext uri="{BB962C8B-B14F-4D97-AF65-F5344CB8AC3E}">
        <p14:creationId xmlns:p14="http://schemas.microsoft.com/office/powerpoint/2010/main" val="155881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1657350" y="1840420"/>
            <a:ext cx="8797925" cy="3863150"/>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590861" y="6043976"/>
            <a:ext cx="11369351" cy="814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Hướng</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dẫn</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bấm</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Bấm</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vào</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từng</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ra</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câu</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hỏi</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Sau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khi</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HS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trả</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lời</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xong</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bấm</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vào</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cây</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non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góc</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phải</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quay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về</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thì</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bấm</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số</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cây</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ươm</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Tương</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tự</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4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cây</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Hết</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4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câu</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bấm</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cây</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non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góc</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phải</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đến</a:t>
            </a: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tiếp</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Đọc</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xong</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thì</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xoá</a:t>
            </a:r>
            <a:endPar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2788076"/>
            <a:chOff x="713044" y="1083856"/>
            <a:chExt cx="10174695" cy="2788076"/>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246769"/>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cs typeface="Arial-Rounded" panose="020B0500000000000000" pitchFamily="34" charset="0"/>
                </a:rPr>
                <a:t>Vì sao ngày xưa người dân dưới chân núi Hồng Lĩnh xưa phải bỏ nghề đánh cá, lên núi kiếm củi?</a:t>
              </a:r>
            </a:p>
            <a:p>
              <a:pPr algn="just"/>
              <a:r>
                <a:rPr lang="en-US" sz="2800" b="1" dirty="0">
                  <a:latin typeface="Cambria" panose="02040503050406030204" pitchFamily="18" charset="0"/>
                  <a:ea typeface="Cambria" panose="02040503050406030204" pitchFamily="18" charset="0"/>
                  <a:cs typeface="Arial-Rounded" panose="020B0500000000000000" pitchFamily="34" charset="0"/>
                </a:rPr>
                <a:t>A</a:t>
              </a:r>
              <a:r>
                <a:rPr lang="vi-VN" sz="2800" b="1" dirty="0">
                  <a:latin typeface="Cambria" panose="02040503050406030204" pitchFamily="18" charset="0"/>
                  <a:ea typeface="Cambria" panose="02040503050406030204" pitchFamily="18" charset="0"/>
                  <a:cs typeface="Arial-Rounded" panose="020B0500000000000000" pitchFamily="34" charset="0"/>
                </a:rPr>
                <a:t>. Vì lên núi kiếm củi đỡ vất vả hơn đánh cá.</a:t>
              </a:r>
            </a:p>
            <a:p>
              <a:pPr algn="just"/>
              <a:r>
                <a:rPr lang="en-US" sz="2800" b="1" dirty="0">
                  <a:latin typeface="Cambria" panose="02040503050406030204" pitchFamily="18" charset="0"/>
                  <a:ea typeface="Cambria" panose="02040503050406030204" pitchFamily="18" charset="0"/>
                  <a:cs typeface="Arial-Rounded" panose="020B0500000000000000" pitchFamily="34" charset="0"/>
                </a:rPr>
                <a:t>B</a:t>
              </a:r>
              <a:r>
                <a:rPr lang="vi-VN" sz="2800" b="1" dirty="0">
                  <a:latin typeface="Cambria" panose="02040503050406030204" pitchFamily="18" charset="0"/>
                  <a:ea typeface="Cambria" panose="02040503050406030204" pitchFamily="18" charset="0"/>
                  <a:cs typeface="Arial-Rounded" panose="020B0500000000000000" pitchFamily="34" charset="0"/>
                </a:rPr>
                <a:t>. Vì vùng biển gắn bó thường xuyên có bão lớn.</a:t>
              </a:r>
            </a:p>
            <a:p>
              <a:pPr algn="just"/>
              <a:r>
                <a:rPr lang="en-US" sz="2800" b="1" dirty="0">
                  <a:latin typeface="Cambria" panose="02040503050406030204" pitchFamily="18" charset="0"/>
                  <a:ea typeface="Cambria" panose="02040503050406030204" pitchFamily="18" charset="0"/>
                  <a:cs typeface="Arial-Rounded" panose="020B0500000000000000" pitchFamily="34" charset="0"/>
                </a:rPr>
                <a:t>C</a:t>
              </a:r>
              <a:r>
                <a:rPr lang="vi-VN" sz="2800" b="1" dirty="0">
                  <a:latin typeface="Cambria" panose="02040503050406030204" pitchFamily="18" charset="0"/>
                  <a:ea typeface="Cambria" panose="02040503050406030204" pitchFamily="18" charset="0"/>
                  <a:cs typeface="Arial-Rounded" panose="020B0500000000000000" pitchFamily="34" charset="0"/>
                </a:rPr>
                <a:t>. Vì thuyền b</a:t>
              </a:r>
              <a:r>
                <a:rPr lang="en-US" sz="2800" b="1" dirty="0">
                  <a:latin typeface="Cambria" panose="02040503050406030204" pitchFamily="18" charset="0"/>
                  <a:ea typeface="Cambria" panose="02040503050406030204" pitchFamily="18" charset="0"/>
                  <a:cs typeface="Arial-Rounded" panose="020B0500000000000000" pitchFamily="34" charset="0"/>
                </a:rPr>
                <a:t>è</a:t>
              </a:r>
              <a:r>
                <a:rPr lang="vi-VN" sz="2800" b="1" dirty="0">
                  <a:latin typeface="Cambria" panose="02040503050406030204" pitchFamily="18" charset="0"/>
                  <a:ea typeface="Cambria" panose="02040503050406030204" pitchFamily="18" charset="0"/>
                  <a:cs typeface="Arial-Rounded" panose="020B0500000000000000" pitchFamily="34" charset="0"/>
                </a:rPr>
                <a:t>, chài lưới của họ bị bão cuốn mất.</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2" name="Oval 1">
            <a:extLst>
              <a:ext uri="{FF2B5EF4-FFF2-40B4-BE49-F238E27FC236}">
                <a16:creationId xmlns:a16="http://schemas.microsoft.com/office/drawing/2014/main" id="{580E21F3-0346-4162-3B49-D37BBAC89200}"/>
              </a:ext>
            </a:extLst>
          </p:cNvPr>
          <p:cNvSpPr/>
          <p:nvPr/>
        </p:nvSpPr>
        <p:spPr>
          <a:xfrm>
            <a:off x="1931670" y="3383280"/>
            <a:ext cx="537210" cy="4914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845820" y="2488843"/>
            <a:ext cx="10389869"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kiến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ghép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thành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bậc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thang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vượt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dốc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để</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cs typeface="Arial-Rounded" panose="020B0500000000000000" pitchFamily="34" charset="0"/>
                </a:rPr>
                <a:t>Vì sao cô Đương có ý định ghép đá thành bậc thang lên núi?</a:t>
              </a:r>
              <a:endParaRPr lang="en-US" sz="3600" b="1" dirty="0">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Công việc làm đường của cố Đương rất nặng nhọc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sờn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lòng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600" b="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200329"/>
            <a:chOff x="702411" y="785191"/>
            <a:chExt cx="9365928" cy="1200329"/>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cs typeface="Arial-Rounded" panose="020B0500000000000000" pitchFamily="34" charset="0"/>
                </a:rPr>
                <a:t>Công việc làm đường của cố Đương diễn ra như thế nào?</a:t>
              </a:r>
              <a:endParaRPr lang="en-US" sz="3600" b="1" dirty="0">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2251710" y="1203781"/>
            <a:ext cx="5859524"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Kể</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mà</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phục</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ảnh “những bậc đá chạm mây”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khiến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hình</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con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cao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càng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cao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càng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thấy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sức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lớn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lao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cố</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Đương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tham</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Rounded" panose="020B0500000000000000" pitchFamily="34" charset="0"/>
                </a:rPr>
                <a:t>Hình ảnh “những bậc đá chạm mây” nói lên điều gì về việc làm của cố Đương?</a:t>
              </a:r>
              <a:endParaRPr lang="en-US" sz="3200" b="1" dirty="0">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2091898" y="148346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Đóng vai một người dân trong xóm nói về cố Đương.</a:t>
              </a:r>
            </a:p>
          </p:txBody>
        </p:sp>
      </p:grpSp>
      <p:pic>
        <p:nvPicPr>
          <p:cNvPr id="2" name="Picture 6" descr="Happy Cute Little Kid Girl With Respect Gesture | Kids cartoon characters,  Cartoon kids, Cute kids">
            <a:extLst>
              <a:ext uri="{FF2B5EF4-FFF2-40B4-BE49-F238E27FC236}">
                <a16:creationId xmlns:a16="http://schemas.microsoft.com/office/drawing/2014/main" id="{7019422B-B460-A63B-104F-07CECCDEE5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571015" y="3635828"/>
            <a:ext cx="2307771" cy="322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2)">
            <a:hlinkClick r:id="" action="ppaction://media"/>
            <a:extLst>
              <a:ext uri="{FF2B5EF4-FFF2-40B4-BE49-F238E27FC236}">
                <a16:creationId xmlns:a16="http://schemas.microsoft.com/office/drawing/2014/main" id="{6B79F2AE-E0D5-BCF2-8497-2A683840F3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183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ngợi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thần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mạnh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mẽ</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ý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chí</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sự</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kiên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trì</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cố</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đã</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quyết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tâm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ghép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thành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qua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giúp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sống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dưới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thể</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lại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dễ</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dàng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2" name="Picture 1">
            <a:extLst>
              <a:ext uri="{FF2B5EF4-FFF2-40B4-BE49-F238E27FC236}">
                <a16:creationId xmlns:a16="http://schemas.microsoft.com/office/drawing/2014/main" id="{0D26BAE8-8A1C-9056-E8A0-687F1B38DD12}"/>
              </a:ext>
            </a:extLst>
          </p:cNvPr>
          <p:cNvPicPr>
            <a:picLocks noChangeAspect="1"/>
          </p:cNvPicPr>
          <p:nvPr/>
        </p:nvPicPr>
        <p:blipFill>
          <a:blip r:embed="rId3"/>
          <a:stretch>
            <a:fillRect/>
          </a:stretch>
        </p:blipFill>
        <p:spPr>
          <a:xfrm>
            <a:off x="3132361" y="430530"/>
            <a:ext cx="5960977" cy="2084909"/>
          </a:xfrm>
          <a:prstGeom prst="rect">
            <a:avLst/>
          </a:prstGeom>
        </p:spPr>
      </p:pic>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ED930-A30D-67D4-381A-915BC075CB4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7B9489-8352-6131-CE21-4E9018A16CDD}"/>
              </a:ext>
            </a:extLst>
          </p:cNvPr>
          <p:cNvSpPr/>
          <p:nvPr/>
        </p:nvSpPr>
        <p:spPr>
          <a:xfrm>
            <a:off x="1794510" y="1874520"/>
            <a:ext cx="8766810" cy="2194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30DD48FA-9C22-E577-831F-D46FFE2550A1}"/>
              </a:ext>
            </a:extLst>
          </p:cNvPr>
          <p:cNvPicPr>
            <a:picLocks noChangeAspect="1"/>
          </p:cNvPicPr>
          <p:nvPr/>
        </p:nvPicPr>
        <p:blipFill>
          <a:blip r:embed="rId3"/>
          <a:stretch>
            <a:fillRect/>
          </a:stretch>
        </p:blipFill>
        <p:spPr>
          <a:xfrm>
            <a:off x="2337897" y="2269455"/>
            <a:ext cx="8663167" cy="1572904"/>
          </a:xfrm>
          <a:prstGeom prst="rect">
            <a:avLst/>
          </a:prstGeom>
        </p:spPr>
      </p:pic>
    </p:spTree>
    <p:extLst>
      <p:ext uri="{BB962C8B-B14F-4D97-AF65-F5344CB8AC3E}">
        <p14:creationId xmlns:p14="http://schemas.microsoft.com/office/powerpoint/2010/main" val="27835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4C1A-0D1E-5D93-23DB-9D6B142E0020}"/>
            </a:ext>
          </a:extLst>
        </p:cNvPr>
        <p:cNvGrpSpPr/>
        <p:nvPr/>
      </p:nvGrpSpPr>
      <p:grpSpPr>
        <a:xfrm>
          <a:off x="0" y="0"/>
          <a:ext cx="0" cy="0"/>
          <a:chOff x="0" y="0"/>
          <a:chExt cx="0" cy="0"/>
        </a:xfrm>
      </p:grpSpPr>
      <p:pic>
        <p:nvPicPr>
          <p:cNvPr id="3" name="Picture 2" descr="A cartoon of kids reading books on a pencil&#10;&#10;Description automatically generated">
            <a:extLst>
              <a:ext uri="{FF2B5EF4-FFF2-40B4-BE49-F238E27FC236}">
                <a16:creationId xmlns:a16="http://schemas.microsoft.com/office/drawing/2014/main" id="{55E36CA8-B401-3E33-FE14-4F179AAB1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317" y="1007642"/>
            <a:ext cx="9171127" cy="4860337"/>
          </a:xfrm>
          <a:prstGeom prst="rect">
            <a:avLst/>
          </a:prstGeom>
        </p:spPr>
      </p:pic>
    </p:spTree>
    <p:extLst>
      <p:ext uri="{BB962C8B-B14F-4D97-AF65-F5344CB8AC3E}">
        <p14:creationId xmlns:p14="http://schemas.microsoft.com/office/powerpoint/2010/main" val="221267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holding hands&#10;&#10;Description automatically generated">
            <a:extLst>
              <a:ext uri="{FF2B5EF4-FFF2-40B4-BE49-F238E27FC236}">
                <a16:creationId xmlns:a16="http://schemas.microsoft.com/office/drawing/2014/main" id="{71D32E99-9A85-97E4-2F99-04A7900E7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33" y="1018574"/>
            <a:ext cx="10612147" cy="5660887"/>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710C8B78-2C6D-E3E8-496D-E55A5D8C91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0009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carrying rocks&#10;&#10;AI-generated content may be incorrect.">
            <a:extLst>
              <a:ext uri="{FF2B5EF4-FFF2-40B4-BE49-F238E27FC236}">
                <a16:creationId xmlns:a16="http://schemas.microsoft.com/office/drawing/2014/main" id="{9EE2AA8E-CC1C-6323-5180-B1428FB802A1}"/>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B9D635B-A733-1031-E634-67C9B412907C}"/>
              </a:ext>
            </a:extLst>
          </p:cNvPr>
          <p:cNvPicPr>
            <a:picLocks noChangeAspect="1"/>
          </p:cNvPicPr>
          <p:nvPr/>
        </p:nvPicPr>
        <p:blipFill>
          <a:blip r:embed="rId3"/>
          <a:stretch>
            <a:fillRect/>
          </a:stretch>
        </p:blipFill>
        <p:spPr>
          <a:xfrm>
            <a:off x="664377" y="258040"/>
            <a:ext cx="1579001" cy="676715"/>
          </a:xfrm>
          <a:prstGeom prst="rect">
            <a:avLst/>
          </a:prstGeom>
        </p:spPr>
      </p:pic>
      <p:pic>
        <p:nvPicPr>
          <p:cNvPr id="8" name="Picture 7">
            <a:extLst>
              <a:ext uri="{FF2B5EF4-FFF2-40B4-BE49-F238E27FC236}">
                <a16:creationId xmlns:a16="http://schemas.microsoft.com/office/drawing/2014/main" id="{AF8EFDBD-F4E0-19EF-4655-85F75AB2E065}"/>
              </a:ext>
            </a:extLst>
          </p:cNvPr>
          <p:cNvPicPr>
            <a:picLocks noChangeAspect="1"/>
          </p:cNvPicPr>
          <p:nvPr/>
        </p:nvPicPr>
        <p:blipFill>
          <a:blip r:embed="rId4"/>
          <a:stretch>
            <a:fillRect/>
          </a:stretch>
        </p:blipFill>
        <p:spPr>
          <a:xfrm>
            <a:off x="4240164" y="3563756"/>
            <a:ext cx="8443692" cy="2725148"/>
          </a:xfrm>
          <a:prstGeom prst="rect">
            <a:avLst/>
          </a:prstGeom>
        </p:spPr>
      </p:pic>
    </p:spTree>
    <p:extLst>
      <p:ext uri="{BB962C8B-B14F-4D97-AF65-F5344CB8AC3E}">
        <p14:creationId xmlns:p14="http://schemas.microsoft.com/office/powerpoint/2010/main" val="339477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9BB68B-6558-0CD6-802D-C9AA1FD7026E}"/>
              </a:ext>
            </a:extLst>
          </p:cNvPr>
          <p:cNvPicPr>
            <a:picLocks noChangeAspect="1"/>
          </p:cNvPicPr>
          <p:nvPr/>
        </p:nvPicPr>
        <p:blipFill>
          <a:blip r:embed="rId2"/>
          <a:stretch>
            <a:fillRect/>
          </a:stretch>
        </p:blipFill>
        <p:spPr>
          <a:xfrm>
            <a:off x="-302523" y="-685800"/>
            <a:ext cx="5236918" cy="2853175"/>
          </a:xfrm>
          <a:prstGeom prst="rect">
            <a:avLst/>
          </a:prstGeom>
        </p:spPr>
      </p:pic>
      <p:grpSp>
        <p:nvGrpSpPr>
          <p:cNvPr id="3" name="Group 2">
            <a:extLst>
              <a:ext uri="{FF2B5EF4-FFF2-40B4-BE49-F238E27FC236}">
                <a16:creationId xmlns:a16="http://schemas.microsoft.com/office/drawing/2014/main" id="{72AC7481-132C-231B-2505-5470BDD558B8}"/>
              </a:ext>
            </a:extLst>
          </p:cNvPr>
          <p:cNvGrpSpPr/>
          <p:nvPr/>
        </p:nvGrpSpPr>
        <p:grpSpPr>
          <a:xfrm>
            <a:off x="1876103" y="1990433"/>
            <a:ext cx="9382447" cy="858129"/>
            <a:chOff x="2024693" y="3080825"/>
            <a:chExt cx="9382447" cy="858129"/>
          </a:xfrm>
        </p:grpSpPr>
        <p:grpSp>
          <p:nvGrpSpPr>
            <p:cNvPr id="4" name="Group 3">
              <a:extLst>
                <a:ext uri="{FF2B5EF4-FFF2-40B4-BE49-F238E27FC236}">
                  <a16:creationId xmlns:a16="http://schemas.microsoft.com/office/drawing/2014/main" id="{ED1FE91B-2F33-6D5C-6AE5-F3D28EC6CF93}"/>
                </a:ext>
              </a:extLst>
            </p:cNvPr>
            <p:cNvGrpSpPr/>
            <p:nvPr/>
          </p:nvGrpSpPr>
          <p:grpSpPr>
            <a:xfrm>
              <a:off x="2024693" y="3080825"/>
              <a:ext cx="9174249" cy="858129"/>
              <a:chOff x="2024693" y="3080825"/>
              <a:chExt cx="9174249" cy="858129"/>
            </a:xfrm>
          </p:grpSpPr>
          <p:sp>
            <p:nvSpPr>
              <p:cNvPr id="6" name="Rounded Rectangle 2">
                <a:extLst>
                  <a:ext uri="{FF2B5EF4-FFF2-40B4-BE49-F238E27FC236}">
                    <a16:creationId xmlns:a16="http://schemas.microsoft.com/office/drawing/2014/main" id="{191BA260-FA39-A610-CA00-128C85A2CADD}"/>
                  </a:ext>
                </a:extLst>
              </p:cNvPr>
              <p:cNvSpPr/>
              <p:nvPr/>
            </p:nvSpPr>
            <p:spPr>
              <a:xfrm>
                <a:off x="2686930" y="3080825"/>
                <a:ext cx="8512012"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EEA4F455-ED4B-A172-B486-366ED8591F05}"/>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1</a:t>
                </a:r>
              </a:p>
            </p:txBody>
          </p:sp>
        </p:grpSp>
        <p:sp>
          <p:nvSpPr>
            <p:cNvPr id="5" name="TextBox 4">
              <a:extLst>
                <a:ext uri="{FF2B5EF4-FFF2-40B4-BE49-F238E27FC236}">
                  <a16:creationId xmlns:a16="http://schemas.microsoft.com/office/drawing/2014/main" id="{E6779060-505A-9311-D8CD-3C8BF8514F89}"/>
                </a:ext>
              </a:extLst>
            </p:cNvPr>
            <p:cNvSpPr txBox="1"/>
            <p:nvPr/>
          </p:nvSpPr>
          <p:spPr>
            <a:xfrm>
              <a:off x="3163484" y="3164391"/>
              <a:ext cx="82436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vi-VN"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đường vòng rất xa.</a:t>
              </a:r>
            </a:p>
          </p:txBody>
        </p:sp>
      </p:grpSp>
      <p:grpSp>
        <p:nvGrpSpPr>
          <p:cNvPr id="8" name="Group 7">
            <a:extLst>
              <a:ext uri="{FF2B5EF4-FFF2-40B4-BE49-F238E27FC236}">
                <a16:creationId xmlns:a16="http://schemas.microsoft.com/office/drawing/2014/main" id="{57F2FC34-38B5-E08F-DF3F-4BDE6C443F3C}"/>
              </a:ext>
            </a:extLst>
          </p:cNvPr>
          <p:cNvGrpSpPr/>
          <p:nvPr/>
        </p:nvGrpSpPr>
        <p:grpSpPr>
          <a:xfrm>
            <a:off x="1818953" y="3201208"/>
            <a:ext cx="9576757" cy="904470"/>
            <a:chOff x="2024693" y="4120263"/>
            <a:chExt cx="9576757" cy="904470"/>
          </a:xfrm>
        </p:grpSpPr>
        <p:sp>
          <p:nvSpPr>
            <p:cNvPr id="9" name="Rounded Rectangle 5">
              <a:extLst>
                <a:ext uri="{FF2B5EF4-FFF2-40B4-BE49-F238E27FC236}">
                  <a16:creationId xmlns:a16="http://schemas.microsoft.com/office/drawing/2014/main" id="{F0B1A810-854E-306D-C5A3-5587F548711B}"/>
                </a:ext>
              </a:extLst>
            </p:cNvPr>
            <p:cNvSpPr/>
            <p:nvPr/>
          </p:nvSpPr>
          <p:spPr>
            <a:xfrm>
              <a:off x="2686930" y="4166604"/>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4DE68C73-764A-61D5-9A03-16B5191DEF86}"/>
                </a:ext>
              </a:extLst>
            </p:cNvPr>
            <p:cNvSpPr/>
            <p:nvPr/>
          </p:nvSpPr>
          <p:spPr>
            <a:xfrm>
              <a:off x="2024693"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2</a:t>
              </a:r>
            </a:p>
          </p:txBody>
        </p:sp>
        <p:sp>
          <p:nvSpPr>
            <p:cNvPr id="11" name="TextBox 10">
              <a:extLst>
                <a:ext uri="{FF2B5EF4-FFF2-40B4-BE49-F238E27FC236}">
                  <a16:creationId xmlns:a16="http://schemas.microsoft.com/office/drawing/2014/main" id="{4151218F-2AFB-17D2-4AA3-F67F66F9DE0F}"/>
                </a:ext>
              </a:extLst>
            </p:cNvPr>
            <p:cNvSpPr txBox="1"/>
            <p:nvPr/>
          </p:nvSpPr>
          <p:spPr>
            <a:xfrm>
              <a:off x="3163484" y="4194232"/>
              <a:ext cx="843796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làm được.</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D863A34E-9964-7F24-6D77-22014B680209}"/>
              </a:ext>
            </a:extLst>
          </p:cNvPr>
          <p:cNvGrpSpPr/>
          <p:nvPr/>
        </p:nvGrpSpPr>
        <p:grpSpPr>
          <a:xfrm>
            <a:off x="1783111" y="4440853"/>
            <a:ext cx="9292559" cy="858129"/>
            <a:chOff x="2046001" y="5252383"/>
            <a:chExt cx="9292559" cy="858129"/>
          </a:xfrm>
        </p:grpSpPr>
        <p:sp>
          <p:nvSpPr>
            <p:cNvPr id="13" name="Rounded Rectangle 9">
              <a:extLst>
                <a:ext uri="{FF2B5EF4-FFF2-40B4-BE49-F238E27FC236}">
                  <a16:creationId xmlns:a16="http://schemas.microsoft.com/office/drawing/2014/main" id="{DDCE79B5-16A6-CE38-1A14-B0E53BD5ECDB}"/>
                </a:ext>
              </a:extLst>
            </p:cNvPr>
            <p:cNvSpPr/>
            <p:nvPr/>
          </p:nvSpPr>
          <p:spPr>
            <a:xfrm>
              <a:off x="2753771" y="5252383"/>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66CAF396-D0CF-68B7-6B1C-267E7CA80843}"/>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3</a:t>
              </a:r>
            </a:p>
          </p:txBody>
        </p:sp>
        <p:sp>
          <p:nvSpPr>
            <p:cNvPr id="15" name="TextBox 14">
              <a:extLst>
                <a:ext uri="{FF2B5EF4-FFF2-40B4-BE49-F238E27FC236}">
                  <a16:creationId xmlns:a16="http://schemas.microsoft.com/office/drawing/2014/main" id="{90119A7A-652D-F4BB-D661-7F4BE3366898}"/>
                </a:ext>
              </a:extLst>
            </p:cNvPr>
            <p:cNvSpPr txBox="1"/>
            <p:nvPr/>
          </p:nvSpPr>
          <p:spPr>
            <a:xfrm>
              <a:off x="3163484" y="5302482"/>
              <a:ext cx="8175076" cy="707886"/>
            </a:xfrm>
            <a:prstGeom prst="rect">
              <a:avLst/>
            </a:prstGeom>
            <a:noFill/>
          </p:spPr>
          <p:txBody>
            <a:bodyPr wrap="square" rtlCol="0">
              <a:spAutoFit/>
            </a:bodyPr>
            <a:lstStyle/>
            <a:p>
              <a:pPr lvl="0">
                <a:defRP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kern="0" dirty="0">
                  <a:solidFill>
                    <a:srgbClr val="0070C0"/>
                  </a:solidFill>
                  <a:latin typeface="Cambria" panose="02040503050406030204" pitchFamily="18" charset="0"/>
                  <a:ea typeface="Cambria" panose="02040503050406030204" pitchFamily="18" charset="0"/>
                  <a:cs typeface="Arial" panose="020B0604020202020204" pitchFamily="34" charset="0"/>
                </a:rPr>
                <a:t>đến làm cùng.</a:t>
              </a:r>
            </a:p>
          </p:txBody>
        </p:sp>
      </p:grpSp>
      <p:grpSp>
        <p:nvGrpSpPr>
          <p:cNvPr id="16" name="Group 15">
            <a:extLst>
              <a:ext uri="{FF2B5EF4-FFF2-40B4-BE49-F238E27FC236}">
                <a16:creationId xmlns:a16="http://schemas.microsoft.com/office/drawing/2014/main" id="{3A83B706-9CC0-82E2-87A3-D3B85CF891C7}"/>
              </a:ext>
            </a:extLst>
          </p:cNvPr>
          <p:cNvGrpSpPr/>
          <p:nvPr/>
        </p:nvGrpSpPr>
        <p:grpSpPr>
          <a:xfrm>
            <a:off x="1901221" y="5553373"/>
            <a:ext cx="9049911" cy="858129"/>
            <a:chOff x="2046001" y="5252383"/>
            <a:chExt cx="9049911" cy="858129"/>
          </a:xfrm>
        </p:grpSpPr>
        <p:sp>
          <p:nvSpPr>
            <p:cNvPr id="17" name="Rounded Rectangle 9">
              <a:extLst>
                <a:ext uri="{FF2B5EF4-FFF2-40B4-BE49-F238E27FC236}">
                  <a16:creationId xmlns:a16="http://schemas.microsoft.com/office/drawing/2014/main" id="{F6A030E4-D19F-1D86-2FB9-C1ED50589347}"/>
                </a:ext>
              </a:extLst>
            </p:cNvPr>
            <p:cNvSpPr/>
            <p:nvPr/>
          </p:nvSpPr>
          <p:spPr>
            <a:xfrm>
              <a:off x="2753771" y="5252383"/>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8" name="Oval 17">
              <a:extLst>
                <a:ext uri="{FF2B5EF4-FFF2-40B4-BE49-F238E27FC236}">
                  <a16:creationId xmlns:a16="http://schemas.microsoft.com/office/drawing/2014/main" id="{35F54754-0225-D042-572B-2E44B99D4960}"/>
                </a:ext>
              </a:extLst>
            </p:cNvPr>
            <p:cNvSpPr/>
            <p:nvPr/>
          </p:nvSpPr>
          <p:spPr>
            <a:xfrm>
              <a:off x="2046001" y="5252383"/>
              <a:ext cx="875526" cy="808085"/>
            </a:xfrm>
            <a:prstGeom prst="ellipse">
              <a:avLst/>
            </a:prstGeom>
            <a:solidFill>
              <a:srgbClr val="7030A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4</a:t>
              </a:r>
            </a:p>
          </p:txBody>
        </p:sp>
        <p:sp>
          <p:nvSpPr>
            <p:cNvPr id="19" name="TextBox 18">
              <a:extLst>
                <a:ext uri="{FF2B5EF4-FFF2-40B4-BE49-F238E27FC236}">
                  <a16:creationId xmlns:a16="http://schemas.microsoft.com/office/drawing/2014/main" id="{0B4A98AA-DB55-C750-205D-C681BD95077D}"/>
                </a:ext>
              </a:extLst>
            </p:cNvPr>
            <p:cNvSpPr txBox="1"/>
            <p:nvPr/>
          </p:nvSpPr>
          <p:spPr>
            <a:xfrm>
              <a:off x="3163484" y="5302482"/>
              <a:ext cx="755890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còn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60721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861685" y="124478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600" b="0" i="0" u="none" strike="noStrike" kern="1200" cap="none" spc="0" normalizeH="0" baseline="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cuốn</a:t>
            </a:r>
            <a:r>
              <a:rPr kumimoji="0" lang="en-US"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baseline="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phăng</a:t>
            </a:r>
            <a:r>
              <a:rPr kumimoji="0" lang="en-US" altLang="zh-CN" sz="3600" b="0" i="0" u="none" strike="noStrike" kern="1200" cap="none" spc="0" normalizeH="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thuyền</a:t>
            </a:r>
            <a:r>
              <a:rPr kumimoji="0" lang="en-US" altLang="zh-CN" sz="3600" b="0" i="0" u="none" strike="noStrike" kern="1200" cap="none" spc="0" normalizeH="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bè</a:t>
            </a:r>
            <a:endParaRPr kumimoji="0" lang="en-GB"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600" b="0" i="0" u="none" strike="noStrike" kern="1200" cap="none" spc="0" normalizeH="0" baseline="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chài</a:t>
            </a:r>
            <a:r>
              <a:rPr kumimoji="0" lang="en-US" altLang="zh-CN" sz="3600" b="0" i="0" u="none" strike="noStrike" kern="1200" cap="none" spc="0" normalizeH="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lưới</a:t>
            </a:r>
            <a:endParaRPr kumimoji="0" lang="en-GB"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600" dirty="0">
                <a:solidFill>
                  <a:srgbClr val="33250C"/>
                </a:solidFill>
                <a:latin typeface="Cambria" panose="02040503050406030204" pitchFamily="18" charset="0"/>
                <a:ea typeface="Cambria" panose="02040503050406030204" pitchFamily="18" charset="0"/>
                <a:cs typeface="Arial-Rounded" panose="020B0500000000000000" pitchFamily="34" charset="0"/>
                <a:sym typeface="+mn-lt"/>
              </a:rPr>
              <a:t>đương đầu với khó khăn</a:t>
            </a:r>
            <a:endParaRPr kumimoji="0" lang="en-GB"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Cambria" panose="02040503050406030204" pitchFamily="18" charset="0"/>
                  <a:ea typeface="Cambria" panose="02040503050406030204" pitchFamily="18" charset="0"/>
                  <a:cs typeface="Arial" panose="020B0604020202020204" pitchFamily="34" charset="0"/>
                </a:rPr>
                <a:t>Luyện đọc từ khó</a:t>
              </a:r>
              <a:endParaRPr lang="zh-CN" altLang="en-US" sz="3200" b="1" dirty="0">
                <a:solidFill>
                  <a:srgbClr val="FF0000"/>
                </a:solidFill>
                <a:latin typeface="Cambria" panose="02040503050406030204" pitchFamily="18"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8E7FB-6831-4863-9127-713C56F7C89E}"/>
              </a:ext>
            </a:extLst>
          </p:cNvPr>
          <p:cNvSpPr/>
          <p:nvPr/>
        </p:nvSpPr>
        <p:spPr>
          <a:xfrm>
            <a:off x="1234441" y="2836936"/>
            <a:ext cx="9227820" cy="1938992"/>
          </a:xfrm>
          <a:prstGeom prst="rect">
            <a:avLst/>
          </a:prstGeom>
        </p:spPr>
        <p:txBody>
          <a:bodyPr wrap="square">
            <a:spAutoFit/>
          </a:bodyPr>
          <a:lstStyle/>
          <a:p>
            <a:pPr marL="44450" lvl="0" algn="just">
              <a:defRPr/>
            </a:pP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Người ta gọi ông là cố Đương</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vì</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hễ gặp chuyện gì khó,</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ông đều đảm đương gánh vác</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id="{629BA6FB-073E-8F44-FA27-077F92488A33}"/>
              </a:ext>
            </a:extLst>
          </p:cNvPr>
          <p:cNvPicPr>
            <a:picLocks noChangeAspect="1"/>
          </p:cNvPicPr>
          <p:nvPr/>
        </p:nvPicPr>
        <p:blipFill>
          <a:blip r:embed="rId3"/>
          <a:stretch>
            <a:fillRect/>
          </a:stretch>
        </p:blipFill>
        <p:spPr>
          <a:xfrm>
            <a:off x="2955536" y="848049"/>
            <a:ext cx="6029467" cy="1298561"/>
          </a:xfrm>
          <a:prstGeom prst="rect">
            <a:avLst/>
          </a:prstGeom>
        </p:spPr>
      </p:pic>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1207</TotalTime>
  <Words>577</Words>
  <Application>Microsoft Office PowerPoint</Application>
  <PresentationFormat>Widescreen</PresentationFormat>
  <Paragraphs>70</Paragraphs>
  <Slides>27</Slides>
  <Notes>15</Notes>
  <HiddenSlides>0</HiddenSlides>
  <MMClips>6</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27</vt:i4>
      </vt:variant>
    </vt:vector>
  </HeadingPairs>
  <TitlesOfParts>
    <vt:vector size="49" baseType="lpstr">
      <vt:lpstr>宋体</vt:lpstr>
      <vt:lpstr>#9Slide03 SVNCintra</vt:lpstr>
      <vt:lpstr>#9Slide05 HLT AphroditeSlimPro</vt:lpstr>
      <vt:lpstr>Arial</vt:lpstr>
      <vt:lpstr>Arial-Rounded</vt:lpstr>
      <vt:lpstr>Calibri</vt:lpstr>
      <vt:lpstr>Calibri Light</vt:lpstr>
      <vt:lpstr>Cambria</vt:lpstr>
      <vt:lpstr>等线</vt:lpstr>
      <vt:lpstr>FZHei-B01S</vt:lpstr>
      <vt:lpstr>inpin heiti</vt:lpstr>
      <vt:lpstr>Mali</vt:lpstr>
      <vt:lpstr>Times New Roman</vt:lpstr>
      <vt:lpstr>UTM Futura Extra</vt:lpstr>
      <vt:lpstr>思源黑体 CN Bold</vt:lpstr>
      <vt:lpstr>方正少儿简体</vt:lpstr>
      <vt:lpstr>方正静蕾简体</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Tu</cp:lastModifiedBy>
  <cp:revision>81</cp:revision>
  <dcterms:created xsi:type="dcterms:W3CDTF">2022-09-17T00:32:52Z</dcterms:created>
  <dcterms:modified xsi:type="dcterms:W3CDTF">2025-12-21T13:21:23Z</dcterms:modified>
</cp:coreProperties>
</file>