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38" r:id="rId3"/>
    <p:sldMasterId id="2147483750" r:id="rId4"/>
  </p:sldMasterIdLst>
  <p:notesMasterIdLst>
    <p:notesMasterId r:id="rId30"/>
  </p:notesMasterIdLst>
  <p:sldIdLst>
    <p:sldId id="4282" r:id="rId5"/>
    <p:sldId id="4471" r:id="rId6"/>
    <p:sldId id="4472" r:id="rId7"/>
    <p:sldId id="4380" r:id="rId8"/>
    <p:sldId id="4473" r:id="rId9"/>
    <p:sldId id="4474" r:id="rId10"/>
    <p:sldId id="4302" r:id="rId11"/>
    <p:sldId id="4427" r:id="rId12"/>
    <p:sldId id="4475" r:id="rId13"/>
    <p:sldId id="4476" r:id="rId14"/>
    <p:sldId id="4447" r:id="rId15"/>
    <p:sldId id="4479" r:id="rId16"/>
    <p:sldId id="4297" r:id="rId17"/>
    <p:sldId id="4298" r:id="rId18"/>
    <p:sldId id="4480" r:id="rId19"/>
    <p:sldId id="4481" r:id="rId20"/>
    <p:sldId id="4482" r:id="rId21"/>
    <p:sldId id="4484" r:id="rId22"/>
    <p:sldId id="4485" r:id="rId23"/>
    <p:sldId id="4486" r:id="rId24"/>
    <p:sldId id="4487" r:id="rId25"/>
    <p:sldId id="4488" r:id="rId26"/>
    <p:sldId id="4489" r:id="rId27"/>
    <p:sldId id="4490" r:id="rId28"/>
    <p:sldId id="4491"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Roboto" panose="020B0604020202020204" charset="0"/>
      <p:regular r:id="rId35"/>
      <p:bold r:id="rId36"/>
      <p:italic r:id="rId37"/>
      <p:boldItalic r:id="rId38"/>
    </p:embeddedFont>
    <p:embeddedFont>
      <p:font typeface="Calibri Light" panose="020F0302020204030204" pitchFamily="34" charset="0"/>
      <p:regular r:id="rId39"/>
      <p:italic r:id="rId40"/>
    </p:embeddedFont>
    <p:embeddedFont>
      <p:font typeface="Roboto Black" panose="020B0604020202020204" charset="0"/>
      <p:regular r:id="rId41"/>
      <p:bold r:id="rId42"/>
      <p:boldItalic r:id="rId43"/>
    </p:embeddedFont>
    <p:embeddedFont>
      <p:font typeface="Montserrat Black" panose="020B0604020202020204" charset="0"/>
      <p:bold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3F8"/>
    <a:srgbClr val="1EDC92"/>
    <a:srgbClr val="CDE29A"/>
    <a:srgbClr val="F8C1D9"/>
    <a:srgbClr val="FFE3B8"/>
    <a:srgbClr val="92D050"/>
    <a:srgbClr val="E1F3FC"/>
    <a:srgbClr val="C7C7DF"/>
    <a:srgbClr val="F58D68"/>
    <a:srgbClr val="E8E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4" autoAdjust="0"/>
    <p:restoredTop sz="81137" autoAdjust="0"/>
  </p:normalViewPr>
  <p:slideViewPr>
    <p:cSldViewPr snapToGrid="0">
      <p:cViewPr varScale="1">
        <p:scale>
          <a:sx n="57" d="100"/>
          <a:sy n="57" d="100"/>
        </p:scale>
        <p:origin x="-40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20/02/2025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đặc điểm của từng loại địa hình, từ đó gắn tên vào địa hình.</a:t>
            </a:r>
          </a:p>
          <a:p>
            <a:r>
              <a:rPr lang="en-US" baseline="0"/>
              <a:t>Gv bấm vào tên các địa hình để di chuyển về vị trí trên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768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nhóm, đại diện nhóm mô tả đặc điểm hình ảnh rồi gọi tên. Nhóm khác nhận xét câu trả lời, nếu chưa đúng hoặc thiếu thông tin đặc trưng của địa hình đó thì bổ sung</a:t>
            </a:r>
          </a:p>
          <a:p>
            <a:r>
              <a:rPr lang="en-US" baseline="0"/>
              <a:t>GV bấm vào hình ảnh để hiện thị tên địa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2796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nhóm. Có thể tổ chức dạng chơi trò chơi “Giáo sư biết tuốt”. Các bạn chuẩn bị trong vòng 3 phút kê tên các địa danh là các dạng địa hình nêu trên, sau đó 05 bạn giơ tay nhanh nhất được đọc đáp án của mình. Thắng cuộc: Ưu tiên bạn kể được nhiều loại địa hình nhất, sau đó là bạn kể được nhiều địa danh của 1 loại địa hình.</a:t>
            </a:r>
          </a:p>
          <a:p>
            <a:r>
              <a:rPr lang="en-US" baseline="0"/>
              <a:t>GV bấm vào tên các loại địa hình để hiển thị một số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2629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6337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 cho các nhóm thảo luận xây dựng ý tưởng làm sản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483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a:lnSpc>
                <a:spcPct val="115000"/>
              </a:lnSpc>
              <a:spcAft>
                <a:spcPts val="0"/>
              </a:spcAft>
            </a:pPr>
            <a:r>
              <a:rPr lang="en-US" sz="1200" b="0">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b="0" baseline="0">
                <a:effectLst/>
                <a:latin typeface="Times New Roman" panose="02020603050405020304" pitchFamily="18" charset="0"/>
                <a:ea typeface="Calibri" panose="020F0502020204030204" pitchFamily="34" charset="0"/>
                <a:cs typeface="Times New Roman" panose="02020603050405020304" pitchFamily="18" charset="0"/>
              </a:rPr>
              <a:t> thống nhất ý tưởng sẽ thực hiện. </a:t>
            </a:r>
            <a:r>
              <a:rPr lang="vi-VN" sz="1200" b="0">
                <a:effectLst/>
                <a:latin typeface="Times New Roman" panose="02020603050405020304" pitchFamily="18" charset="0"/>
                <a:ea typeface="Calibri" panose="020F0502020204030204" pitchFamily="34" charset="0"/>
                <a:cs typeface="Times New Roman" panose="02020603050405020304" pitchFamily="18" charset="0"/>
              </a:rPr>
              <a:t>Đại diện các nhóm chia sẻ ý tưởng, các nhóm khác đặt câu hỏi, nhận xét, góp ý cho nhóm bạn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870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525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lựa chọn nguyên liệu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7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bấm vào những điểm khác trên hình bên trái, hình bên phải sẽ xuất hiện đường tròn đánh dấu vị trí điểm đó ở hình bên phải.</a:t>
            </a:r>
          </a:p>
          <a:p>
            <a:r>
              <a:rPr lang="en-US" baseline="0"/>
              <a:t>7 điểm khác: đuôi khỉ bên trái, hòn đá dưới chân rùa, 2 chú chim xanh, con khỉ bên trái trên thuyền, tay trái con hổ dưới nước, con voi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954660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3297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8486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và giới thiệu sản phẩm của nhóm theo sườn. Sau khi các nhóm trình bày xong, GV cho vài em HS phát biểu chia sẻ buổi học, về mô hình của các nhóm, thích mô hình nào nhất, có giống trong tưởng tượng của em không? Em có điều chỉnh, góp ý gì cho sản phẩm của các nhóm không?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4896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Sau đó cùng tham gia trò chơi</a:t>
            </a:r>
          </a:p>
          <a:p>
            <a:r>
              <a:rPr lang="en-US" baseline="0">
                <a:latin typeface="Times New Roman" panose="02020603050405020304" pitchFamily="18" charset="0"/>
                <a:cs typeface="Times New Roman" panose="02020603050405020304" pitchFamily="18" charset="0"/>
              </a:rPr>
              <a:t>GV phổ biến luật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628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7361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481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bấm vào những điểm khác trên hình bên trái, hình bên phải sẽ xuất hiện đường tròn đánh dấu vị trí điểm đó ở hình bên phải.</a:t>
            </a:r>
          </a:p>
          <a:p>
            <a:r>
              <a:rPr lang="en-US" baseline="0"/>
              <a:t>7 điểm khác: con thằn lằn trên hòn đá, con sói xám, chùm lá cây bên tay trái, 2 cây thông, mồm gấu, con cú mèo bên tay phải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81617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a:t>
            </a:r>
            <a:r>
              <a:rPr lang="en-US" baseline="0"/>
              <a:t>cho HS hát và vận động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9570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030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đặt</a:t>
            </a:r>
            <a:r>
              <a:rPr lang="en-US" baseline="0"/>
              <a:t> vấn đề: để tìm hiểu kĩ hơn về bề mặt trái đất, đồng thời có thể giới thiệu cho bạn bè, người thân của em về bề mặt trái đất của chúng ta có những gì, chúng mình cùng làm mô hình một số dạng địa hình của Trái Đất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đặc điểm của từng loại địa hình, từ đó gắn tên vào địa hình.</a:t>
            </a:r>
          </a:p>
          <a:p>
            <a:r>
              <a:rPr lang="en-US" baseline="0"/>
              <a:t>Gv bấm vào tên các địa hình để di chuyển về vị trí trên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047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đặc điểm của từng loại địa hình, từ đó gắn tên vào địa hình.</a:t>
            </a:r>
          </a:p>
          <a:p>
            <a:r>
              <a:rPr lang="en-US" baseline="0"/>
              <a:t>Gv bấm vào tên các địa hình để di chuyển về vị trí trên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656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79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435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572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327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33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645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507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378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62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095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022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585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445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025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942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467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99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63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331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418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042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504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FAE966-6247-4843-9EE6-0154E529A50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141677C-7FDA-4ABB-ADB9-59CBC9E008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22376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34445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5.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48.png"/><Relationship Id="rId4" Type="http://schemas.openxmlformats.org/officeDocument/2006/relationships/image" Target="../media/image44.png"/><Relationship Id="rId9" Type="http://schemas.microsoft.com/office/2007/relationships/hdphoto" Target="../media/hdphoto2.wdp"/><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5.wdp"/><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47.png"/><Relationship Id="rId11" Type="http://schemas.microsoft.com/office/2007/relationships/hdphoto" Target="../media/hdphoto4.wdp"/><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56.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6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76939" y="673311"/>
            <a:ext cx="7780613" cy="1015663"/>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BỀ MẶT TRÁI ĐẤT</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xmlns="" id="{DA14CBFD-2C6F-E4A0-F468-3C5C731B2275}"/>
              </a:ext>
            </a:extLst>
          </p:cNvPr>
          <p:cNvSpPr txBox="1"/>
          <p:nvPr/>
        </p:nvSpPr>
        <p:spPr>
          <a:xfrm>
            <a:off x="1136521"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15</a:t>
            </a:r>
            <a:endParaRPr kumimoji="0" lang="en-US" sz="4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1766458" y="6158063"/>
            <a:ext cx="1058090" cy="510778"/>
          </a:xfrm>
          <a:prstGeom prst="roundRect">
            <a:avLst/>
          </a:prstGeom>
          <a:solidFill>
            <a:srgbClr val="FFF9F3"/>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EDC92"/>
                </a:solidFill>
                <a:effectLst/>
                <a:uLnTx/>
                <a:uFillTx/>
                <a:latin typeface="Roboto Black" panose="02000000000000000000" pitchFamily="2" charset="0"/>
                <a:ea typeface="Roboto Black" panose="02000000000000000000" pitchFamily="2" charset="0"/>
                <a:cs typeface="+mn-cs"/>
              </a:rPr>
              <a:t>Tiết 1</a:t>
            </a:r>
          </a:p>
        </p:txBody>
      </p:sp>
      <p:sp>
        <p:nvSpPr>
          <p:cNvPr id="7" name="Half Frame 6"/>
          <p:cNvSpPr/>
          <p:nvPr/>
        </p:nvSpPr>
        <p:spPr>
          <a:xfrm>
            <a:off x="1725853" y="6057262"/>
            <a:ext cx="1139301" cy="712381"/>
          </a:xfrm>
          <a:prstGeom prst="halfFrame">
            <a:avLst>
              <a:gd name="adj1" fmla="val 21393"/>
              <a:gd name="adj2" fmla="val 1840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bề mặt trái đấ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53783" y="2444487"/>
            <a:ext cx="6615782" cy="3713576"/>
          </a:xfrm>
          <a:prstGeom prst="rect">
            <a:avLst/>
          </a:prstGeom>
        </p:spPr>
      </p:pic>
      <p:pic>
        <p:nvPicPr>
          <p:cNvPr id="8" name="Picture 7">
            <a:extLst>
              <a:ext uri="{FF2B5EF4-FFF2-40B4-BE49-F238E27FC236}">
                <a16:creationId xmlns:a16="http://schemas.microsoft.com/office/drawing/2014/main" xmlns="" id="{DA232D94-9A8E-A978-E827-27A3C1079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40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9072" y="1638443"/>
            <a:ext cx="8887430" cy="521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246550" y="168050"/>
            <a:ext cx="822664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DẠNG ĐỊA HÌNH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3521205" y="752825"/>
            <a:ext cx="56560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Nhận xét sự khác nhau giữa núi và đồi, giữa cao nguyên và đồng bằng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268355" y="1733103"/>
            <a:ext cx="97819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Núi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1268355" y="2330791"/>
            <a:ext cx="923236"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Đồi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1235984" y="2982932"/>
            <a:ext cx="187480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ao nguyên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1241892" y="3602003"/>
            <a:ext cx="168375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Đồng bằng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a:stretch>
            <a:fillRect/>
          </a:stretch>
        </p:blipFill>
        <p:spPr>
          <a:xfrm>
            <a:off x="4609914" y="3982953"/>
            <a:ext cx="5324475" cy="2857500"/>
          </a:xfrm>
          <a:prstGeom prst="rect">
            <a:avLst/>
          </a:prstGeom>
        </p:spPr>
      </p:pic>
      <p:pic>
        <p:nvPicPr>
          <p:cNvPr id="5" name="Picture 4"/>
          <p:cNvPicPr>
            <a:picLocks noChangeAspect="1"/>
          </p:cNvPicPr>
          <p:nvPr/>
        </p:nvPicPr>
        <p:blipFill>
          <a:blip r:embed="rId4"/>
          <a:stretch>
            <a:fillRect/>
          </a:stretch>
        </p:blipFill>
        <p:spPr>
          <a:xfrm>
            <a:off x="2860451" y="5347905"/>
            <a:ext cx="1657350" cy="1181100"/>
          </a:xfrm>
          <a:prstGeom prst="rect">
            <a:avLst/>
          </a:prstGeom>
        </p:spPr>
      </p:pic>
      <p:sp>
        <p:nvSpPr>
          <p:cNvPr id="16" name="TextBox 15"/>
          <p:cNvSpPr txBox="1"/>
          <p:nvPr/>
        </p:nvSpPr>
        <p:spPr>
          <a:xfrm>
            <a:off x="5084081" y="1755344"/>
            <a:ext cx="338995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ao, thường nhọn, dốc.</a:t>
            </a:r>
          </a:p>
        </p:txBody>
      </p:sp>
      <p:sp>
        <p:nvSpPr>
          <p:cNvPr id="17" name="TextBox 16"/>
          <p:cNvSpPr txBox="1"/>
          <p:nvPr/>
        </p:nvSpPr>
        <p:spPr>
          <a:xfrm>
            <a:off x="5084081" y="2330791"/>
            <a:ext cx="38910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hấp, thoải, tương đối tròn.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5092315" y="2982931"/>
            <a:ext cx="273313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Bằng phẳng, dốc.</a:t>
            </a:r>
          </a:p>
        </p:txBody>
      </p:sp>
      <p:sp>
        <p:nvSpPr>
          <p:cNvPr id="21" name="TextBox 20"/>
          <p:cNvSpPr txBox="1"/>
          <p:nvPr/>
        </p:nvSpPr>
        <p:spPr>
          <a:xfrm>
            <a:off x="5092315" y="3602003"/>
            <a:ext cx="214731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Bằng phẳng.</a:t>
            </a:r>
          </a:p>
        </p:txBody>
      </p:sp>
      <p:sp>
        <p:nvSpPr>
          <p:cNvPr id="27" name="Down Arrow 26"/>
          <p:cNvSpPr/>
          <p:nvPr/>
        </p:nvSpPr>
        <p:spPr>
          <a:xfrm rot="16200000">
            <a:off x="3450761" y="1576914"/>
            <a:ext cx="476730"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8" name="Down Arrow 27"/>
          <p:cNvSpPr/>
          <p:nvPr/>
        </p:nvSpPr>
        <p:spPr>
          <a:xfrm rot="16200000">
            <a:off x="3450761" y="2162067"/>
            <a:ext cx="476730"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9" name="Down Arrow 28"/>
          <p:cNvSpPr/>
          <p:nvPr/>
        </p:nvSpPr>
        <p:spPr>
          <a:xfrm rot="16200000">
            <a:off x="3450760" y="2758903"/>
            <a:ext cx="476730"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0" name="Down Arrow 29"/>
          <p:cNvSpPr/>
          <p:nvPr/>
        </p:nvSpPr>
        <p:spPr>
          <a:xfrm rot="16200000">
            <a:off x="3422524" y="3423650"/>
            <a:ext cx="476730"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20" name="Picture 19">
            <a:extLst>
              <a:ext uri="{FF2B5EF4-FFF2-40B4-BE49-F238E27FC236}">
                <a16:creationId xmlns:a16="http://schemas.microsoft.com/office/drawing/2014/main" xmlns="" id="{DA232D94-9A8E-A978-E827-27A3C1079D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227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3" grpId="0"/>
      <p:bldP spid="24" grpId="0"/>
      <p:bldP spid="25" grpId="0"/>
      <p:bldP spid="16" grpId="0"/>
      <p:bldP spid="17" grpId="0"/>
      <p:bldP spid="19" grpId="0"/>
      <p:bldP spid="21" grpId="0"/>
      <p:bldP spid="27" grpId="0" animBg="1"/>
      <p:bldP spid="28"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73803" y="341669"/>
            <a:ext cx="9249871"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XÁC ĐỊNH CÁC DẠNG ĐỊA HÌNH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2246550" y="913146"/>
            <a:ext cx="853487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các hình và gọi tên các dạng địa hình trên Trái Đất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3" name="Group 12"/>
          <p:cNvGrpSpPr/>
          <p:nvPr/>
        </p:nvGrpSpPr>
        <p:grpSpPr>
          <a:xfrm>
            <a:off x="347574" y="1673958"/>
            <a:ext cx="3427580" cy="2432797"/>
            <a:chOff x="347574" y="1673958"/>
            <a:chExt cx="3427580" cy="2432797"/>
          </a:xfrm>
        </p:grpSpPr>
        <p:pic>
          <p:nvPicPr>
            <p:cNvPr id="3" name="Picture 2"/>
            <p:cNvPicPr>
              <a:picLocks noChangeAspect="1"/>
            </p:cNvPicPr>
            <p:nvPr/>
          </p:nvPicPr>
          <p:blipFill>
            <a:blip r:embed="rId3"/>
            <a:stretch>
              <a:fillRect/>
            </a:stretch>
          </p:blipFill>
          <p:spPr>
            <a:xfrm>
              <a:off x="347574" y="1673958"/>
              <a:ext cx="3427580" cy="24327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4" name="TextBox 23"/>
            <p:cNvSpPr txBox="1"/>
            <p:nvPr/>
          </p:nvSpPr>
          <p:spPr>
            <a:xfrm>
              <a:off x="435935" y="3431396"/>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1</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grpSp>
        <p:nvGrpSpPr>
          <p:cNvPr id="15" name="Group 14"/>
          <p:cNvGrpSpPr/>
          <p:nvPr/>
        </p:nvGrpSpPr>
        <p:grpSpPr>
          <a:xfrm>
            <a:off x="4199366" y="1638443"/>
            <a:ext cx="3524624" cy="2432797"/>
            <a:chOff x="4199366" y="1638443"/>
            <a:chExt cx="3524624" cy="2432797"/>
          </a:xfrm>
        </p:grpSpPr>
        <p:pic>
          <p:nvPicPr>
            <p:cNvPr id="4" name="Picture 3"/>
            <p:cNvPicPr>
              <a:picLocks noChangeAspect="1"/>
            </p:cNvPicPr>
            <p:nvPr/>
          </p:nvPicPr>
          <p:blipFill>
            <a:blip r:embed="rId4"/>
            <a:stretch>
              <a:fillRect/>
            </a:stretch>
          </p:blipFill>
          <p:spPr>
            <a:xfrm>
              <a:off x="4199366" y="1638443"/>
              <a:ext cx="3524624" cy="24327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5" name="TextBox 24"/>
            <p:cNvSpPr txBox="1"/>
            <p:nvPr/>
          </p:nvSpPr>
          <p:spPr>
            <a:xfrm>
              <a:off x="4313692" y="3405463"/>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2</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grpSp>
        <p:nvGrpSpPr>
          <p:cNvPr id="17" name="Group 16"/>
          <p:cNvGrpSpPr/>
          <p:nvPr/>
        </p:nvGrpSpPr>
        <p:grpSpPr>
          <a:xfrm>
            <a:off x="8148202" y="1669673"/>
            <a:ext cx="3524624" cy="2432797"/>
            <a:chOff x="8148202" y="1669673"/>
            <a:chExt cx="3524624" cy="2432797"/>
          </a:xfrm>
        </p:grpSpPr>
        <p:pic>
          <p:nvPicPr>
            <p:cNvPr id="5" name="Picture 4"/>
            <p:cNvPicPr>
              <a:picLocks noChangeAspect="1"/>
            </p:cNvPicPr>
            <p:nvPr/>
          </p:nvPicPr>
          <p:blipFill>
            <a:blip r:embed="rId5"/>
            <a:stretch>
              <a:fillRect/>
            </a:stretch>
          </p:blipFill>
          <p:spPr>
            <a:xfrm>
              <a:off x="8148202" y="1669673"/>
              <a:ext cx="3524624" cy="24327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6" name="TextBox 25"/>
            <p:cNvSpPr txBox="1"/>
            <p:nvPr/>
          </p:nvSpPr>
          <p:spPr>
            <a:xfrm>
              <a:off x="8239063" y="3405463"/>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3</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grpSp>
        <p:nvGrpSpPr>
          <p:cNvPr id="20" name="Group 19"/>
          <p:cNvGrpSpPr/>
          <p:nvPr/>
        </p:nvGrpSpPr>
        <p:grpSpPr>
          <a:xfrm>
            <a:off x="299052" y="4239905"/>
            <a:ext cx="3524624" cy="2432797"/>
            <a:chOff x="299052" y="4239905"/>
            <a:chExt cx="3524624" cy="2432797"/>
          </a:xfrm>
        </p:grpSpPr>
        <p:pic>
          <p:nvPicPr>
            <p:cNvPr id="6" name="Picture 5"/>
            <p:cNvPicPr>
              <a:picLocks noChangeAspect="1"/>
            </p:cNvPicPr>
            <p:nvPr/>
          </p:nvPicPr>
          <p:blipFill>
            <a:blip r:embed="rId6"/>
            <a:stretch>
              <a:fillRect/>
            </a:stretch>
          </p:blipFill>
          <p:spPr>
            <a:xfrm>
              <a:off x="299052" y="4239905"/>
              <a:ext cx="3524624" cy="24327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7" name="TextBox 26"/>
            <p:cNvSpPr txBox="1"/>
            <p:nvPr/>
          </p:nvSpPr>
          <p:spPr>
            <a:xfrm>
              <a:off x="520995" y="6032858"/>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4</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grpSp>
        <p:nvGrpSpPr>
          <p:cNvPr id="30" name="Group 29"/>
          <p:cNvGrpSpPr/>
          <p:nvPr/>
        </p:nvGrpSpPr>
        <p:grpSpPr>
          <a:xfrm>
            <a:off x="4199366" y="4173956"/>
            <a:ext cx="3524624" cy="2498746"/>
            <a:chOff x="4199366" y="4173956"/>
            <a:chExt cx="3524624" cy="2498746"/>
          </a:xfrm>
        </p:grpSpPr>
        <p:pic>
          <p:nvPicPr>
            <p:cNvPr id="8" name="Picture 7"/>
            <p:cNvPicPr>
              <a:picLocks noChangeAspect="1"/>
            </p:cNvPicPr>
            <p:nvPr/>
          </p:nvPicPr>
          <p:blipFill>
            <a:blip r:embed="rId7"/>
            <a:stretch>
              <a:fillRect/>
            </a:stretch>
          </p:blipFill>
          <p:spPr>
            <a:xfrm>
              <a:off x="4199366" y="4173956"/>
              <a:ext cx="3524624" cy="249874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8" name="TextBox 27"/>
            <p:cNvSpPr txBox="1"/>
            <p:nvPr/>
          </p:nvSpPr>
          <p:spPr>
            <a:xfrm>
              <a:off x="4398752" y="6006925"/>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5</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grpSp>
        <p:nvGrpSpPr>
          <p:cNvPr id="31" name="Group 30"/>
          <p:cNvGrpSpPr/>
          <p:nvPr/>
        </p:nvGrpSpPr>
        <p:grpSpPr>
          <a:xfrm>
            <a:off x="8239063" y="4239905"/>
            <a:ext cx="3524624" cy="2432797"/>
            <a:chOff x="8239063" y="4239905"/>
            <a:chExt cx="3524624" cy="2432797"/>
          </a:xfrm>
        </p:grpSpPr>
        <p:pic>
          <p:nvPicPr>
            <p:cNvPr id="12" name="Picture 11"/>
            <p:cNvPicPr>
              <a:picLocks noChangeAspect="1"/>
            </p:cNvPicPr>
            <p:nvPr/>
          </p:nvPicPr>
          <p:blipFill>
            <a:blip r:embed="rId8"/>
            <a:stretch>
              <a:fillRect/>
            </a:stretch>
          </p:blipFill>
          <p:spPr>
            <a:xfrm>
              <a:off x="8239063" y="4239905"/>
              <a:ext cx="3524624" cy="24327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9" name="TextBox 28"/>
            <p:cNvSpPr txBox="1"/>
            <p:nvPr/>
          </p:nvSpPr>
          <p:spPr>
            <a:xfrm>
              <a:off x="8324123" y="6006925"/>
              <a:ext cx="520996" cy="586680"/>
            </a:xfrm>
            <a:prstGeom prst="roundRect">
              <a:avLst>
                <a:gd name="adj" fmla="val 41318"/>
              </a:avLst>
            </a:prstGeom>
            <a:solidFill>
              <a:schemeClr val="bg1"/>
            </a:solidFill>
            <a:ln w="38100">
              <a:solidFill>
                <a:schemeClr val="accent2">
                  <a:lumMod val="75000"/>
                </a:schemeClr>
              </a:solidFill>
            </a:ln>
          </p:spPr>
          <p:txBody>
            <a:bodyPr wrap="square" rtlCol="0">
              <a:spAutoFit/>
            </a:bodyPr>
            <a:lstStyle/>
            <a:p>
              <a:pPr lvl="0" algn="ctr">
                <a:defRPr/>
              </a:pPr>
              <a:r>
                <a:rPr lang="en-US" altLang="zh-CN" sz="2400" b="1">
                  <a:solidFill>
                    <a:srgbClr val="7030A0"/>
                  </a:solidFill>
                  <a:latin typeface="Roboto Black" panose="02000000000000000000" pitchFamily="2" charset="0"/>
                  <a:ea typeface="Roboto Black" panose="02000000000000000000" pitchFamily="2" charset="0"/>
                </a:rPr>
                <a:t>6</a:t>
              </a:r>
              <a:endParaRPr kumimoji="0" lang="en-US" altLang="zh-CN" sz="24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grpSp>
      <p:sp>
        <p:nvSpPr>
          <p:cNvPr id="33" name="TextBox 32"/>
          <p:cNvSpPr txBox="1"/>
          <p:nvPr/>
        </p:nvSpPr>
        <p:spPr>
          <a:xfrm>
            <a:off x="5284349" y="2689125"/>
            <a:ext cx="1354658" cy="461665"/>
          </a:xfrm>
          <a:prstGeom prst="rect">
            <a:avLst/>
          </a:prstGeom>
          <a:noFill/>
        </p:spPr>
        <p:txBody>
          <a:bodyPr wrap="square" rtlCol="0">
            <a:spAutoFit/>
          </a:bodyPr>
          <a:lstStyle/>
          <a:p>
            <a:pPr lvl="0">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SÔNG</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4" name="TextBox 33"/>
          <p:cNvSpPr txBox="1"/>
          <p:nvPr/>
        </p:nvSpPr>
        <p:spPr>
          <a:xfrm>
            <a:off x="9649826" y="5242188"/>
            <a:ext cx="978195"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NÚI</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5" name="TextBox 34"/>
          <p:cNvSpPr txBox="1"/>
          <p:nvPr/>
        </p:nvSpPr>
        <p:spPr>
          <a:xfrm>
            <a:off x="1612185" y="2689125"/>
            <a:ext cx="923236" cy="461665"/>
          </a:xfrm>
          <a:prstGeom prst="rect">
            <a:avLst/>
          </a:prstGeom>
          <a:noFill/>
        </p:spPr>
        <p:txBody>
          <a:bodyPr wrap="square" rtlCol="0">
            <a:spAutoFit/>
          </a:bodyPr>
          <a:lstStyle/>
          <a:p>
            <a:pPr lvl="0" algn="just">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ĐỒI</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6" name="TextBox 35"/>
          <p:cNvSpPr txBox="1"/>
          <p:nvPr/>
        </p:nvSpPr>
        <p:spPr>
          <a:xfrm>
            <a:off x="8820784" y="2689125"/>
            <a:ext cx="2422874"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C</a:t>
            </a:r>
            <a:r>
              <a:rPr lang="vi-VN" altLang="zh-CN" sz="2400" b="1">
                <a:ln>
                  <a:solidFill>
                    <a:srgbClr val="7030A0"/>
                  </a:solidFill>
                </a:ln>
                <a:solidFill>
                  <a:srgbClr val="FFC000"/>
                </a:solidFill>
                <a:latin typeface="Montserrat Black" panose="00000A00000000000000" pitchFamily="2" charset="0"/>
                <a:ea typeface="Roboto" panose="02000000000000000000" pitchFamily="2" charset="0"/>
              </a:rPr>
              <a:t>AO NGUYÊN</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7" name="TextBox 36"/>
          <p:cNvSpPr txBox="1"/>
          <p:nvPr/>
        </p:nvSpPr>
        <p:spPr>
          <a:xfrm>
            <a:off x="4834688" y="5225470"/>
            <a:ext cx="2313024"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ĐỒNG BẰNG</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9" name="TextBox 38"/>
          <p:cNvSpPr txBox="1"/>
          <p:nvPr/>
        </p:nvSpPr>
        <p:spPr>
          <a:xfrm>
            <a:off x="1612185" y="5242187"/>
            <a:ext cx="732982" cy="461665"/>
          </a:xfrm>
          <a:prstGeom prst="rect">
            <a:avLst/>
          </a:prstGeom>
          <a:noFill/>
        </p:spPr>
        <p:txBody>
          <a:bodyPr wrap="square" rtlCol="0">
            <a:spAutoFit/>
          </a:bodyPr>
          <a:lstStyle/>
          <a:p>
            <a:pPr lvl="0" algn="just">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HỒ</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pic>
        <p:nvPicPr>
          <p:cNvPr id="32" name="Picture 31">
            <a:extLst>
              <a:ext uri="{FF2B5EF4-FFF2-40B4-BE49-F238E27FC236}">
                <a16:creationId xmlns:a16="http://schemas.microsoft.com/office/drawing/2014/main" xmlns="" id="{DA232D94-9A8E-A978-E827-27A3C1079D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23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left)">
                                      <p:cBhvr>
                                        <p:cTn id="67" dur="500"/>
                                        <p:tgtEl>
                                          <p:spTgt spid="37"/>
                                        </p:tgtEl>
                                      </p:cBhvr>
                                    </p:animEffect>
                                  </p:childTnLst>
                                </p:cTn>
                              </p:par>
                            </p:childTnLst>
                          </p:cTn>
                        </p:par>
                      </p:childTnLst>
                    </p:cTn>
                  </p:par>
                </p:childTnLst>
              </p:cTn>
              <p:nextCondLst>
                <p:cond evt="onClick" delay="0">
                  <p:tgtEl>
                    <p:spTgt spid="30"/>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childTnLst>
                          </p:cTn>
                        </p:par>
                      </p:childTnLst>
                    </p:cTn>
                  </p:par>
                </p:childTnLst>
              </p:cTn>
              <p:nextCondLst>
                <p:cond evt="onClick" delay="0">
                  <p:tgtEl>
                    <p:spTgt spid="20"/>
                  </p:tgtEl>
                </p:cond>
              </p:nextCondLst>
            </p:seq>
          </p:childTnLst>
        </p:cTn>
      </p:par>
    </p:tnLst>
    <p:bldLst>
      <p:bldP spid="10" grpId="0"/>
      <p:bldP spid="33" grpId="0"/>
      <p:bldP spid="34" grpId="0"/>
      <p:bldP spid="35" grpId="0"/>
      <p:bldP spid="36" grpId="0"/>
      <p:bldP spid="37"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34687" y="1917991"/>
            <a:ext cx="2594345" cy="2052084"/>
            <a:chOff x="5544785" y="1982782"/>
            <a:chExt cx="2594345" cy="2052084"/>
          </a:xfrm>
        </p:grpSpPr>
        <p:sp>
          <p:nvSpPr>
            <p:cNvPr id="41" name="Rounded Rectangle 40"/>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803968" y="2465206"/>
              <a:ext cx="2249427"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a:t>
              </a:r>
              <a:r>
                <a:rPr lang="vi-VN" sz="2400">
                  <a:solidFill>
                    <a:srgbClr val="002060"/>
                  </a:solidFill>
                  <a:latin typeface="Roboto" panose="02000000000000000000" pitchFamily="2" charset="0"/>
                  <a:ea typeface="Roboto" panose="02000000000000000000" pitchFamily="2" charset="0"/>
                </a:rPr>
                <a:t>úi </a:t>
              </a:r>
              <a:r>
                <a:rPr lang="en-US" sz="2400">
                  <a:solidFill>
                    <a:srgbClr val="002060"/>
                  </a:solidFill>
                  <a:latin typeface="Roboto" panose="02000000000000000000" pitchFamily="2" charset="0"/>
                  <a:ea typeface="Roboto" panose="02000000000000000000" pitchFamily="2" charset="0"/>
                </a:rPr>
                <a:t>Hồng Lĩnh</a:t>
              </a:r>
              <a:r>
                <a:rPr lang="vi-VN" sz="2400">
                  <a:solidFill>
                    <a:srgbClr val="002060"/>
                  </a:solidFill>
                  <a:latin typeface="Roboto" panose="02000000000000000000" pitchFamily="2" charset="0"/>
                  <a:ea typeface="Roboto" panose="02000000000000000000" pitchFamily="2" charset="0"/>
                </a:rPr>
                <a:t>, núi Yên Tử</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43" name="Group 42"/>
          <p:cNvGrpSpPr/>
          <p:nvPr/>
        </p:nvGrpSpPr>
        <p:grpSpPr>
          <a:xfrm>
            <a:off x="3275330" y="1917991"/>
            <a:ext cx="2594345" cy="2052084"/>
            <a:chOff x="5544785" y="1982782"/>
            <a:chExt cx="2594345" cy="2052084"/>
          </a:xfrm>
        </p:grpSpPr>
        <p:sp>
          <p:nvSpPr>
            <p:cNvPr id="44" name="Rounded Rectangle 43"/>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803968" y="2465206"/>
              <a:ext cx="2249427"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Đồi chè Tân Cương</a:t>
              </a:r>
              <a:r>
                <a:rPr lang="en-US" sz="2400">
                  <a:solidFill>
                    <a:srgbClr val="002060"/>
                  </a:solidFill>
                  <a:latin typeface="Roboto" panose="02000000000000000000" pitchFamily="2" charset="0"/>
                  <a:ea typeface="Roboto" panose="02000000000000000000" pitchFamily="2" charset="0"/>
                </a:rPr>
                <a:t>, đồi cỏ lau Bình Liêu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46" name="Group 45"/>
          <p:cNvGrpSpPr/>
          <p:nvPr/>
        </p:nvGrpSpPr>
        <p:grpSpPr>
          <a:xfrm>
            <a:off x="8956615" y="1917991"/>
            <a:ext cx="2594345" cy="2052084"/>
            <a:chOff x="5544785" y="1982782"/>
            <a:chExt cx="2594345" cy="2052084"/>
          </a:xfrm>
        </p:grpSpPr>
        <p:sp>
          <p:nvSpPr>
            <p:cNvPr id="47" name="Rounded Rectangle 46"/>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5803968" y="2465206"/>
              <a:ext cx="2249427" cy="1569660"/>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Đồng bằng sông Hồng, đồng bằng sông Cửu Long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49" name="Group 48"/>
          <p:cNvGrpSpPr/>
          <p:nvPr/>
        </p:nvGrpSpPr>
        <p:grpSpPr>
          <a:xfrm>
            <a:off x="1472677" y="4201550"/>
            <a:ext cx="2594345" cy="2052084"/>
            <a:chOff x="5544785" y="1982782"/>
            <a:chExt cx="2594345" cy="2052084"/>
          </a:xfrm>
        </p:grpSpPr>
        <p:sp>
          <p:nvSpPr>
            <p:cNvPr id="50" name="Rounded Rectangle 49"/>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803968" y="2465206"/>
              <a:ext cx="2249427"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Sông </a:t>
              </a:r>
              <a:r>
                <a:rPr lang="en-US" sz="2400">
                  <a:solidFill>
                    <a:srgbClr val="002060"/>
                  </a:solidFill>
                  <a:latin typeface="Roboto" panose="02000000000000000000" pitchFamily="2" charset="0"/>
                  <a:ea typeface="Roboto" panose="02000000000000000000" pitchFamily="2" charset="0"/>
                </a:rPr>
                <a:t>Vàm Cỏ</a:t>
              </a:r>
              <a:r>
                <a:rPr lang="vi-VN" sz="2400">
                  <a:solidFill>
                    <a:srgbClr val="002060"/>
                  </a:solidFill>
                  <a:latin typeface="Roboto" panose="02000000000000000000" pitchFamily="2" charset="0"/>
                  <a:ea typeface="Roboto" panose="02000000000000000000" pitchFamily="2" charset="0"/>
                </a:rPr>
                <a:t>, sông </a:t>
              </a:r>
              <a:r>
                <a:rPr lang="en-US" sz="2400">
                  <a:solidFill>
                    <a:srgbClr val="002060"/>
                  </a:solidFill>
                  <a:latin typeface="Roboto" panose="02000000000000000000" pitchFamily="2" charset="0"/>
                  <a:ea typeface="Roboto" panose="02000000000000000000" pitchFamily="2" charset="0"/>
                </a:rPr>
                <a:t>Hậu Giang</a:t>
              </a:r>
              <a:r>
                <a:rPr lang="vi-VN" sz="2400">
                  <a:solidFill>
                    <a:srgbClr val="002060"/>
                  </a:solidFill>
                  <a:latin typeface="Roboto" panose="02000000000000000000" pitchFamily="2" charset="0"/>
                  <a:ea typeface="Roboto" panose="02000000000000000000" pitchFamily="2" charset="0"/>
                </a:rPr>
                <a:t>, sông </a:t>
              </a:r>
              <a:r>
                <a:rPr lang="en-US" sz="2400">
                  <a:solidFill>
                    <a:srgbClr val="002060"/>
                  </a:solidFill>
                  <a:latin typeface="Roboto" panose="02000000000000000000" pitchFamily="2" charset="0"/>
                  <a:ea typeface="Roboto" panose="02000000000000000000" pitchFamily="2" charset="0"/>
                </a:rPr>
                <a:t>Đà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52" name="Group 51"/>
          <p:cNvGrpSpPr/>
          <p:nvPr/>
        </p:nvGrpSpPr>
        <p:grpSpPr>
          <a:xfrm>
            <a:off x="4917364" y="4201550"/>
            <a:ext cx="2594345" cy="2052084"/>
            <a:chOff x="5544785" y="1982782"/>
            <a:chExt cx="2594345" cy="2052084"/>
          </a:xfrm>
        </p:grpSpPr>
        <p:sp>
          <p:nvSpPr>
            <p:cNvPr id="53" name="Rounded Rectangle 52"/>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5803968" y="2465206"/>
              <a:ext cx="2249427" cy="1200329"/>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a:t>
              </a:r>
              <a:r>
                <a:rPr lang="vi-VN" sz="2400">
                  <a:solidFill>
                    <a:srgbClr val="002060"/>
                  </a:solidFill>
                  <a:latin typeface="Roboto" panose="02000000000000000000" pitchFamily="2" charset="0"/>
                  <a:ea typeface="Roboto" panose="02000000000000000000" pitchFamily="2" charset="0"/>
                </a:rPr>
                <a:t>ồ Gươm, hồ </a:t>
              </a:r>
              <a:r>
                <a:rPr lang="en-US" sz="2400">
                  <a:solidFill>
                    <a:srgbClr val="002060"/>
                  </a:solidFill>
                  <a:latin typeface="Roboto" panose="02000000000000000000" pitchFamily="2" charset="0"/>
                  <a:ea typeface="Roboto" panose="02000000000000000000" pitchFamily="2" charset="0"/>
                </a:rPr>
                <a:t>Trị An</a:t>
              </a:r>
              <a:r>
                <a:rPr lang="vi-VN" sz="2400">
                  <a:solidFill>
                    <a:srgbClr val="002060"/>
                  </a:solidFill>
                  <a:latin typeface="Roboto" panose="02000000000000000000" pitchFamily="2" charset="0"/>
                  <a:ea typeface="Roboto" panose="02000000000000000000" pitchFamily="2" charset="0"/>
                </a:rPr>
                <a:t>, hồ Ba Bể</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55" name="Group 54"/>
          <p:cNvGrpSpPr/>
          <p:nvPr/>
        </p:nvGrpSpPr>
        <p:grpSpPr>
          <a:xfrm>
            <a:off x="8362051" y="4201550"/>
            <a:ext cx="2594345" cy="2052084"/>
            <a:chOff x="5544785" y="1982782"/>
            <a:chExt cx="2594345" cy="2052084"/>
          </a:xfrm>
        </p:grpSpPr>
        <p:sp>
          <p:nvSpPr>
            <p:cNvPr id="56" name="Rounded Rectangle 55"/>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803968" y="2465206"/>
              <a:ext cx="2249427"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a:t>
              </a:r>
              <a:r>
                <a:rPr lang="vi-VN" sz="2400">
                  <a:solidFill>
                    <a:srgbClr val="002060"/>
                  </a:solidFill>
                  <a:latin typeface="Roboto" panose="02000000000000000000" pitchFamily="2" charset="0"/>
                  <a:ea typeface="Roboto" panose="02000000000000000000" pitchFamily="2" charset="0"/>
                </a:rPr>
                <a:t>iển Đông, biển </a:t>
              </a:r>
              <a:r>
                <a:rPr lang="en-US" sz="2400">
                  <a:solidFill>
                    <a:srgbClr val="002060"/>
                  </a:solidFill>
                  <a:latin typeface="Roboto" panose="02000000000000000000" pitchFamily="2" charset="0"/>
                  <a:ea typeface="Roboto" panose="02000000000000000000" pitchFamily="2" charset="0"/>
                </a:rPr>
                <a:t>Bãi Cháy</a:t>
              </a:r>
              <a:r>
                <a:rPr lang="vi-VN" sz="2400">
                  <a:solidFill>
                    <a:srgbClr val="002060"/>
                  </a:solidFill>
                  <a:latin typeface="Roboto" panose="02000000000000000000" pitchFamily="2" charset="0"/>
                  <a:ea typeface="Roboto" panose="02000000000000000000" pitchFamily="2" charset="0"/>
                </a:rPr>
                <a:t>, biển </a:t>
              </a:r>
              <a:r>
                <a:rPr lang="en-US" sz="2400">
                  <a:solidFill>
                    <a:srgbClr val="002060"/>
                  </a:solidFill>
                  <a:latin typeface="Roboto" panose="02000000000000000000" pitchFamily="2" charset="0"/>
                  <a:ea typeface="Roboto" panose="02000000000000000000" pitchFamily="2" charset="0"/>
                </a:rPr>
                <a:t>Phan Thiết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9" name="Group 8"/>
          <p:cNvGrpSpPr/>
          <p:nvPr/>
        </p:nvGrpSpPr>
        <p:grpSpPr>
          <a:xfrm>
            <a:off x="6115973" y="1917991"/>
            <a:ext cx="2594345" cy="2052084"/>
            <a:chOff x="5544785" y="1982782"/>
            <a:chExt cx="2594345" cy="2052084"/>
          </a:xfrm>
        </p:grpSpPr>
        <p:sp>
          <p:nvSpPr>
            <p:cNvPr id="2" name="Rounded Rectangle 1"/>
            <p:cNvSpPr/>
            <p:nvPr/>
          </p:nvSpPr>
          <p:spPr>
            <a:xfrm>
              <a:off x="5544785" y="1982782"/>
              <a:ext cx="2594345" cy="2052084"/>
            </a:xfrm>
            <a:prstGeom prst="roundRect">
              <a:avLst/>
            </a:prstGeom>
            <a:gradFill flip="none" rotWithShape="1">
              <a:gsLst>
                <a:gs pos="0">
                  <a:srgbClr val="1EDC92">
                    <a:tint val="66000"/>
                    <a:satMod val="160000"/>
                  </a:srgbClr>
                </a:gs>
                <a:gs pos="50000">
                  <a:srgbClr val="1EDC92">
                    <a:tint val="44500"/>
                    <a:satMod val="160000"/>
                  </a:srgbClr>
                </a:gs>
                <a:gs pos="100000">
                  <a:srgbClr val="1EDC92">
                    <a:tint val="23500"/>
                    <a:satMod val="160000"/>
                  </a:srgbClr>
                </a:gs>
              </a:gsLst>
              <a:lin ang="16200000" scaled="1"/>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803968" y="2465206"/>
              <a:ext cx="2249427"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ao nguyên đá </a:t>
              </a:r>
              <a:r>
                <a:rPr lang="en-US" sz="2400">
                  <a:solidFill>
                    <a:srgbClr val="002060"/>
                  </a:solidFill>
                  <a:latin typeface="Roboto" panose="02000000000000000000" pitchFamily="2" charset="0"/>
                  <a:ea typeface="Roboto" panose="02000000000000000000" pitchFamily="2" charset="0"/>
                </a:rPr>
                <a:t>Mộc Châu</a:t>
              </a:r>
              <a:r>
                <a:rPr lang="vi-VN" sz="2400">
                  <a:solidFill>
                    <a:srgbClr val="002060"/>
                  </a:solidFill>
                  <a:latin typeface="Roboto" panose="02000000000000000000" pitchFamily="2" charset="0"/>
                  <a:ea typeface="Roboto" panose="02000000000000000000" pitchFamily="2" charset="0"/>
                </a:rPr>
                <a:t>,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cao nguyên Lâm Viên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
        <p:nvSpPr>
          <p:cNvPr id="117" name="TextBox 116"/>
          <p:cNvSpPr txBox="1"/>
          <p:nvPr/>
        </p:nvSpPr>
        <p:spPr>
          <a:xfrm>
            <a:off x="2073803" y="341669"/>
            <a:ext cx="9249871"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XÁC ĐỊNH CÁC DẠNG ĐỊA HÌNH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1846515" y="1018803"/>
            <a:ext cx="970444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tên các núi, đồi, cao nguyên, đồng bằng, sông, hồ, biển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3" name="TextBox 32"/>
          <p:cNvSpPr txBox="1"/>
          <p:nvPr/>
        </p:nvSpPr>
        <p:spPr>
          <a:xfrm>
            <a:off x="2265968" y="4249041"/>
            <a:ext cx="1354658" cy="461665"/>
          </a:xfrm>
          <a:prstGeom prst="rect">
            <a:avLst/>
          </a:prstGeom>
          <a:noFill/>
        </p:spPr>
        <p:txBody>
          <a:bodyPr wrap="square" rtlCol="0">
            <a:spAutoFit/>
          </a:bodyPr>
          <a:lstStyle/>
          <a:p>
            <a:pPr lvl="0">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SÔNG</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4" name="TextBox 33"/>
          <p:cNvSpPr txBox="1"/>
          <p:nvPr/>
        </p:nvSpPr>
        <p:spPr>
          <a:xfrm>
            <a:off x="1268355" y="1958184"/>
            <a:ext cx="978195"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NÚI</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5" name="TextBox 34"/>
          <p:cNvSpPr txBox="1"/>
          <p:nvPr/>
        </p:nvSpPr>
        <p:spPr>
          <a:xfrm>
            <a:off x="4110884" y="1962892"/>
            <a:ext cx="923236" cy="461665"/>
          </a:xfrm>
          <a:prstGeom prst="rect">
            <a:avLst/>
          </a:prstGeom>
          <a:noFill/>
        </p:spPr>
        <p:txBody>
          <a:bodyPr wrap="square" rtlCol="0">
            <a:spAutoFit/>
          </a:bodyPr>
          <a:lstStyle/>
          <a:p>
            <a:pPr lvl="0" algn="just">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ĐỒI</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6" name="TextBox 35"/>
          <p:cNvSpPr txBox="1"/>
          <p:nvPr/>
        </p:nvSpPr>
        <p:spPr>
          <a:xfrm>
            <a:off x="6214537" y="1962892"/>
            <a:ext cx="2422874"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C</a:t>
            </a:r>
            <a:r>
              <a:rPr lang="vi-VN" altLang="zh-CN" sz="2400" b="1">
                <a:ln>
                  <a:solidFill>
                    <a:srgbClr val="7030A0"/>
                  </a:solidFill>
                </a:ln>
                <a:solidFill>
                  <a:srgbClr val="FFC000"/>
                </a:solidFill>
                <a:latin typeface="Montserrat Black" panose="00000A00000000000000" pitchFamily="2" charset="0"/>
                <a:ea typeface="Roboto" panose="02000000000000000000" pitchFamily="2" charset="0"/>
              </a:rPr>
              <a:t>AO NGUYÊN</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7" name="TextBox 36"/>
          <p:cNvSpPr txBox="1"/>
          <p:nvPr/>
        </p:nvSpPr>
        <p:spPr>
          <a:xfrm>
            <a:off x="9210224" y="1962892"/>
            <a:ext cx="2313024" cy="461665"/>
          </a:xfrm>
          <a:prstGeom prst="rect">
            <a:avLst/>
          </a:prstGeom>
          <a:noFill/>
        </p:spPr>
        <p:txBody>
          <a:bodyPr wrap="square" rtlCol="0">
            <a:spAutoFit/>
          </a:bodyPr>
          <a:lstStyle/>
          <a:p>
            <a:pPr lvl="0" algn="just">
              <a:defRPr/>
            </a:pPr>
            <a:r>
              <a:rPr lang="en-US" altLang="zh-CN" sz="2400" b="1">
                <a:ln>
                  <a:solidFill>
                    <a:srgbClr val="7030A0"/>
                  </a:solidFill>
                </a:ln>
                <a:solidFill>
                  <a:srgbClr val="FFC000"/>
                </a:solidFill>
                <a:latin typeface="Montserrat Black" panose="00000A00000000000000" pitchFamily="2" charset="0"/>
                <a:ea typeface="Roboto" panose="02000000000000000000" pitchFamily="2" charset="0"/>
              </a:rPr>
              <a:t>ĐỒNG BẰNG</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9" name="TextBox 38"/>
          <p:cNvSpPr txBox="1"/>
          <p:nvPr/>
        </p:nvSpPr>
        <p:spPr>
          <a:xfrm>
            <a:off x="5869675" y="4275955"/>
            <a:ext cx="1040784" cy="461665"/>
          </a:xfrm>
          <a:prstGeom prst="rect">
            <a:avLst/>
          </a:prstGeom>
          <a:noFill/>
        </p:spPr>
        <p:txBody>
          <a:bodyPr wrap="square" rtlCol="0">
            <a:spAutoFit/>
          </a:bodyPr>
          <a:lstStyle/>
          <a:p>
            <a:pPr lvl="0" algn="just">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HỒ</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sp>
        <p:nvSpPr>
          <p:cNvPr id="32" name="TextBox 31"/>
          <p:cNvSpPr txBox="1"/>
          <p:nvPr/>
        </p:nvSpPr>
        <p:spPr>
          <a:xfrm>
            <a:off x="9138831" y="4249041"/>
            <a:ext cx="1040784" cy="461665"/>
          </a:xfrm>
          <a:prstGeom prst="rect">
            <a:avLst/>
          </a:prstGeom>
          <a:noFill/>
        </p:spPr>
        <p:txBody>
          <a:bodyPr wrap="square" rtlCol="0">
            <a:spAutoFit/>
          </a:bodyPr>
          <a:lstStyle/>
          <a:p>
            <a:pPr lvl="0" algn="just">
              <a:defRPr/>
            </a:pPr>
            <a:r>
              <a:rPr lang="en-US" altLang="zh-CN" sz="2400" b="1" noProof="0">
                <a:ln>
                  <a:solidFill>
                    <a:srgbClr val="7030A0"/>
                  </a:solidFill>
                </a:ln>
                <a:solidFill>
                  <a:srgbClr val="FFC000"/>
                </a:solidFill>
                <a:latin typeface="Montserrat Black" panose="00000A00000000000000" pitchFamily="2" charset="0"/>
                <a:ea typeface="Roboto" panose="02000000000000000000" pitchFamily="2" charset="0"/>
              </a:rPr>
              <a:t>BIỂN</a:t>
            </a:r>
            <a:endParaRPr kumimoji="0" lang="en-US" altLang="zh-CN" sz="2400" b="1" i="0" u="none" strike="noStrike" kern="1200" cap="none" spc="0" normalizeH="0" baseline="0" noProof="0" dirty="0">
              <a:ln>
                <a:solidFill>
                  <a:srgbClr val="7030A0"/>
                </a:solidFill>
              </a:ln>
              <a:solidFill>
                <a:srgbClr val="FFC000"/>
              </a:solidFill>
              <a:effectLst/>
              <a:uLnTx/>
              <a:uFillTx/>
              <a:latin typeface="Montserrat Black" panose="00000A00000000000000" pitchFamily="2" charset="0"/>
              <a:ea typeface="Roboto" panose="02000000000000000000" pitchFamily="2" charset="0"/>
            </a:endParaRPr>
          </a:p>
        </p:txBody>
      </p:sp>
      <p:pic>
        <p:nvPicPr>
          <p:cNvPr id="58" name="Picture 57">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9888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4"/>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nextCondLst>
                <p:cond evt="onClick" delay="0">
                  <p:tgtEl>
                    <p:spTgt spid="34"/>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500"/>
                                        <p:tgtEl>
                                          <p:spTgt spid="9"/>
                                        </p:tgtEl>
                                      </p:cBhvr>
                                    </p:animEffect>
                                  </p:childTnLst>
                                </p:cTn>
                              </p:par>
                            </p:childTnLst>
                          </p:cTn>
                        </p:par>
                      </p:childTnLst>
                    </p:cTn>
                  </p:par>
                </p:childTnLst>
              </p:cTn>
              <p:nextCondLst>
                <p:cond evt="onClick" delay="0">
                  <p:tgtEl>
                    <p:spTgt spid="36"/>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up)">
                                      <p:cBhvr>
                                        <p:cTn id="52" dur="500"/>
                                        <p:tgtEl>
                                          <p:spTgt spid="46"/>
                                        </p:tgtEl>
                                      </p:cBhvr>
                                    </p:animEffect>
                                  </p:childTnLst>
                                </p:cTn>
                              </p:par>
                            </p:childTnLst>
                          </p:cTn>
                        </p:par>
                      </p:childTnLst>
                    </p:cTn>
                  </p:par>
                </p:childTnLst>
              </p:cTn>
              <p:nextCondLst>
                <p:cond evt="onClick" delay="0">
                  <p:tgtEl>
                    <p:spTgt spid="37"/>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up)">
                                      <p:cBhvr>
                                        <p:cTn id="58" dur="500"/>
                                        <p:tgtEl>
                                          <p:spTgt spid="49"/>
                                        </p:tgtEl>
                                      </p:cBhvr>
                                    </p:animEffect>
                                  </p:childTnLst>
                                </p:cTn>
                              </p:par>
                            </p:childTnLst>
                          </p:cTn>
                        </p:par>
                      </p:childTnLst>
                    </p:cTn>
                  </p:par>
                </p:childTnLst>
              </p:cTn>
              <p:nextCondLst>
                <p:cond evt="onClick" delay="0">
                  <p:tgtEl>
                    <p:spTgt spid="33"/>
                  </p:tgtEl>
                </p:cond>
              </p:nextCondLst>
            </p:seq>
            <p:seq concurrent="1" nextAc="seek">
              <p:cTn id="59" restart="whenNotActive" fill="hold" evtFilter="cancelBubble" nodeType="interactiveSeq">
                <p:stCondLst>
                  <p:cond evt="onClick" delay="0">
                    <p:tgtEl>
                      <p:spTgt spid="39"/>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wipe(up)">
                                      <p:cBhvr>
                                        <p:cTn id="64" dur="500"/>
                                        <p:tgtEl>
                                          <p:spTgt spid="52"/>
                                        </p:tgtEl>
                                      </p:cBhvr>
                                    </p:animEffec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up)">
                                      <p:cBhvr>
                                        <p:cTn id="70" dur="500"/>
                                        <p:tgtEl>
                                          <p:spTgt spid="55"/>
                                        </p:tgtEl>
                                      </p:cBhvr>
                                    </p:animEffect>
                                  </p:childTnLst>
                                </p:cTn>
                              </p:par>
                            </p:childTnLst>
                          </p:cTn>
                        </p:par>
                      </p:childTnLst>
                    </p:cTn>
                  </p:par>
                </p:childTnLst>
              </p:cTn>
              <p:nextCondLst>
                <p:cond evt="onClick" delay="0">
                  <p:tgtEl>
                    <p:spTgt spid="32"/>
                  </p:tgtEl>
                </p:cond>
              </p:nextCondLst>
            </p:seq>
          </p:childTnLst>
        </p:cTn>
      </p:par>
    </p:tnLst>
    <p:bldLst>
      <p:bldP spid="10" grpId="0"/>
      <p:bldP spid="33" grpId="0"/>
      <p:bldP spid="34" grpId="0"/>
      <p:bldP spid="35" grpId="0"/>
      <p:bldP spid="36" grpId="0"/>
      <p:bldP spid="37" grpId="0"/>
      <p:bldP spid="39"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4187650" y="483719"/>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2603204" y="1364090"/>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6" name="Picture 25"/>
          <p:cNvPicPr>
            <a:picLocks noChangeAspect="1"/>
          </p:cNvPicPr>
          <p:nvPr/>
        </p:nvPicPr>
        <p:blipFill>
          <a:blip r:embed="rId3"/>
          <a:stretch>
            <a:fillRect/>
          </a:stretch>
        </p:blipFill>
        <p:spPr>
          <a:xfrm>
            <a:off x="5017335" y="2201478"/>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xmlns=""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184888" y="2470113"/>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xmlns=""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7055728" y="214223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7"/>
          <a:stretch>
            <a:fillRect/>
          </a:stretch>
        </p:blipFill>
        <p:spPr>
          <a:xfrm>
            <a:off x="2800536" y="2398351"/>
            <a:ext cx="1843768" cy="1156175"/>
          </a:xfrm>
          <a:prstGeom prst="rect">
            <a:avLst/>
          </a:prstGeom>
        </p:spPr>
      </p:pic>
      <p:pic>
        <p:nvPicPr>
          <p:cNvPr id="10" name="Picture 9">
            <a:extLst>
              <a:ext uri="{FF2B5EF4-FFF2-40B4-BE49-F238E27FC236}">
                <a16:creationId xmlns:a16="http://schemas.microsoft.com/office/drawing/2014/main" xmlns="" id="{B6587DB4-B583-923C-863E-F2B6678B4E3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274" b="100000" l="0" r="100000">
                        <a14:foregroundMark x1="16714" y1="24841" x2="13881" y2="85669"/>
                        <a14:foregroundMark x1="11615" y1="27389" x2="11615" y2="38217"/>
                        <a14:foregroundMark x1="2833" y1="79299" x2="31445" y2="97771"/>
                        <a14:foregroundMark x1="3966" y1="87580" x2="20680" y2="92038"/>
                      </a14:backgroundRemoval>
                    </a14:imgEffect>
                  </a14:imgLayer>
                </a14:imgProps>
              </a:ext>
            </a:extLst>
          </a:blip>
          <a:stretch>
            <a:fillRect/>
          </a:stretch>
        </p:blipFill>
        <p:spPr>
          <a:xfrm>
            <a:off x="3085667" y="4676479"/>
            <a:ext cx="1885900" cy="1677543"/>
          </a:xfrm>
          <a:prstGeom prst="rect">
            <a:avLst/>
          </a:prstGeom>
        </p:spPr>
      </p:pic>
      <p:pic>
        <p:nvPicPr>
          <p:cNvPr id="11" name="Picture 10">
            <a:extLst>
              <a:ext uri="{FF2B5EF4-FFF2-40B4-BE49-F238E27FC236}">
                <a16:creationId xmlns:a16="http://schemas.microsoft.com/office/drawing/2014/main" xmlns="" id="{D7B390BC-3E53-0D01-A337-0599ECB8246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22" b="89556" l="1014" r="100000"/>
                    </a14:imgEffect>
                  </a14:imgLayer>
                </a14:imgProps>
              </a:ext>
            </a:extLst>
          </a:blip>
          <a:stretch>
            <a:fillRect/>
          </a:stretch>
        </p:blipFill>
        <p:spPr>
          <a:xfrm>
            <a:off x="7341420" y="3495065"/>
            <a:ext cx="1561292" cy="2020185"/>
          </a:xfrm>
          <a:prstGeom prst="rect">
            <a:avLst/>
          </a:prstGeom>
        </p:spPr>
      </p:pic>
      <p:pic>
        <p:nvPicPr>
          <p:cNvPr id="13" name="Picture 12">
            <a:extLst>
              <a:ext uri="{FF2B5EF4-FFF2-40B4-BE49-F238E27FC236}">
                <a16:creationId xmlns:a16="http://schemas.microsoft.com/office/drawing/2014/main" xmlns="" id="{0175165F-F173-5B84-E834-B63723F7D66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967" b="96393" l="505" r="97980">
                        <a14:foregroundMark x1="11616" y1="40000" x2="20707" y2="48852"/>
                        <a14:foregroundMark x1="18434" y1="27541" x2="33586" y2="39344"/>
                        <a14:foregroundMark x1="28030" y1="20000" x2="51515" y2="37377"/>
                        <a14:foregroundMark x1="38384" y1="13115" x2="54293" y2="35082"/>
                        <a14:foregroundMark x1="43687" y1="11475" x2="63384" y2="41311"/>
                        <a14:foregroundMark x1="36616" y1="13115" x2="43687" y2="23934"/>
                        <a14:foregroundMark x1="6313" y1="35738" x2="23232" y2="53115"/>
                        <a14:foregroundMark x1="15404" y1="31803" x2="31818" y2="46230"/>
                      </a14:backgroundRemoval>
                    </a14:imgEffect>
                  </a14:imgLayer>
                </a14:imgProps>
              </a:ext>
            </a:extLst>
          </a:blip>
          <a:stretch>
            <a:fillRect/>
          </a:stretch>
        </p:blipFill>
        <p:spPr>
          <a:xfrm>
            <a:off x="5204898" y="4277992"/>
            <a:ext cx="1993676" cy="1535533"/>
          </a:xfrm>
          <a:prstGeom prst="rect">
            <a:avLst/>
          </a:prstGeom>
        </p:spPr>
      </p:pic>
      <p:pic>
        <p:nvPicPr>
          <p:cNvPr id="16" name="Picture 15">
            <a:extLst>
              <a:ext uri="{FF2B5EF4-FFF2-40B4-BE49-F238E27FC236}">
                <a16:creationId xmlns:a16="http://schemas.microsoft.com/office/drawing/2014/main" xmlns="" id="{DA232D94-9A8E-A978-E827-27A3C1079D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3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08335" y="5837274"/>
            <a:ext cx="1168311" cy="765545"/>
            <a:chOff x="12917313" y="5744664"/>
            <a:chExt cx="1168311" cy="765545"/>
          </a:xfrm>
        </p:grpSpPr>
        <p:sp>
          <p:nvSpPr>
            <p:cNvPr id="26" name="Arrow: Pentagon 25">
              <a:extLst>
                <a:ext uri="{FF2B5EF4-FFF2-40B4-BE49-F238E27FC236}">
                  <a16:creationId xmlns:a16="http://schemas.microsoft.com/office/drawing/2014/main" xmlns="" id="{F1C07DEE-8892-24B9-69DB-4BC45E9619CB}"/>
                </a:ext>
              </a:extLst>
            </p:cNvPr>
            <p:cNvSpPr/>
            <p:nvPr/>
          </p:nvSpPr>
          <p:spPr>
            <a:xfrm>
              <a:off x="12917313" y="5744664"/>
              <a:ext cx="1168311" cy="765545"/>
            </a:xfrm>
            <a:prstGeom prst="corner">
              <a:avLst>
                <a:gd name="adj1" fmla="val 21651"/>
                <a:gd name="adj2" fmla="val 194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13027534" y="5868552"/>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0" name="Arrow: Pentagon 25">
              <a:extLst>
                <a:ext uri="{FF2B5EF4-FFF2-40B4-BE49-F238E27FC236}">
                  <a16:creationId xmlns:a16="http://schemas.microsoft.com/office/drawing/2014/main" xmlns="" id="{F1C07DEE-8892-24B9-69DB-4BC45E9619CB}"/>
                </a:ext>
              </a:extLst>
            </p:cNvPr>
            <p:cNvSpPr/>
            <p:nvPr/>
          </p:nvSpPr>
          <p:spPr>
            <a:xfrm flipH="1" flipV="1">
              <a:off x="13191218" y="5744664"/>
              <a:ext cx="893136" cy="486156"/>
            </a:xfrm>
            <a:prstGeom prst="corner">
              <a:avLst>
                <a:gd name="adj1" fmla="val 21651"/>
                <a:gd name="adj2" fmla="val 1947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xmlns="" id="{DA14CBFD-2C6F-E4A0-F468-3C5C731B2275}"/>
              </a:ext>
            </a:extLst>
          </p:cNvPr>
          <p:cNvSpPr txBox="1"/>
          <p:nvPr/>
        </p:nvSpPr>
        <p:spPr>
          <a:xfrm>
            <a:off x="5360790" y="86858"/>
            <a:ext cx="1885899" cy="132343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5" name="TextBox 14"/>
          <p:cNvSpPr txBox="1"/>
          <p:nvPr/>
        </p:nvSpPr>
        <p:spPr>
          <a:xfrm>
            <a:off x="1811830" y="792536"/>
            <a:ext cx="8983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BỀ MẶT TRÁI ĐẤT</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4142" y="2333040"/>
            <a:ext cx="6082504" cy="3334114"/>
          </a:xfrm>
          <a:prstGeom prst="rect">
            <a:avLst/>
          </a:prstGeom>
        </p:spPr>
      </p:pic>
    </p:spTree>
    <p:extLst>
      <p:ext uri="{BB962C8B-B14F-4D97-AF65-F5344CB8AC3E}">
        <p14:creationId xmlns:p14="http://schemas.microsoft.com/office/powerpoint/2010/main" val="31534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30974" y="2074803"/>
            <a:ext cx="9530052" cy="413628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117" name="TextBox 116"/>
          <p:cNvSpPr txBox="1"/>
          <p:nvPr/>
        </p:nvSpPr>
        <p:spPr>
          <a:xfrm>
            <a:off x="7132353" y="2180147"/>
            <a:ext cx="3205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7" name="TextBox 6"/>
          <p:cNvSpPr txBox="1"/>
          <p:nvPr/>
        </p:nvSpPr>
        <p:spPr>
          <a:xfrm>
            <a:off x="1509956" y="2279267"/>
            <a:ext cx="50993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Mô hình có đầy đủ các dạng địa hình: núi, đồi, cao nguyên, đồng bằng, sông, hồ, biển.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xmlns="" id="{BB384333-6FD7-B365-7A84-9C153EA18D16}"/>
              </a:ext>
            </a:extLst>
          </p:cNvPr>
          <p:cNvSpPr txBox="1"/>
          <p:nvPr/>
        </p:nvSpPr>
        <p:spPr>
          <a:xfrm>
            <a:off x="1885899" y="226641"/>
            <a:ext cx="805675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CÁCH LÀM MÔ HÌNH </a:t>
            </a: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DẠNG ĐỊA HÌNH</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8" name="TextBox 7">
            <a:extLst>
              <a:ext uri="{FF2B5EF4-FFF2-40B4-BE49-F238E27FC236}">
                <a16:creationId xmlns:a16="http://schemas.microsoft.com/office/drawing/2014/main" xmlns="" id="{7D9A1607-4878-EB73-BDA9-4B9A7F7FE6FF}"/>
              </a:ext>
            </a:extLst>
          </p:cNvPr>
          <p:cNvSpPr txBox="1"/>
          <p:nvPr/>
        </p:nvSpPr>
        <p:spPr>
          <a:xfrm>
            <a:off x="1796528" y="1247727"/>
            <a:ext cx="84121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Thảo luận và chia sẻ 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mô hình các dạng địa hình theo tiêu chí sau:</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1"/>
          <p:cNvPicPr>
            <a:picLocks noChangeAspect="1"/>
          </p:cNvPicPr>
          <p:nvPr/>
        </p:nvPicPr>
        <p:blipFill rotWithShape="1">
          <a:blip r:embed="rId4"/>
          <a:srcRect l="4860" t="9141" r="4808" b="7558"/>
          <a:stretch/>
        </p:blipFill>
        <p:spPr>
          <a:xfrm>
            <a:off x="5829406" y="4715812"/>
            <a:ext cx="3273364" cy="2094614"/>
          </a:xfrm>
          <a:prstGeom prst="roundRect">
            <a:avLst>
              <a:gd name="adj" fmla="val 22740"/>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861892" y="2717451"/>
            <a:ext cx="3024478" cy="2294956"/>
          </a:xfrm>
          <a:prstGeom prst="roundRect">
            <a:avLst>
              <a:gd name="adj" fmla="val 23320"/>
            </a:avLst>
          </a:prstGeom>
          <a:effectLst>
            <a:outerShdw blurRad="63500" sx="102000" sy="102000" algn="ctr" rotWithShape="0">
              <a:prstClr val="black">
                <a:alpha val="40000"/>
              </a:prstClr>
            </a:outerShdw>
          </a:effectLst>
        </p:spPr>
      </p:pic>
      <p:sp>
        <p:nvSpPr>
          <p:cNvPr id="10" name="TextBox 9"/>
          <p:cNvSpPr txBox="1"/>
          <p:nvPr/>
        </p:nvSpPr>
        <p:spPr>
          <a:xfrm>
            <a:off x="1509956" y="3570507"/>
            <a:ext cx="50993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Thể hiện được đặc điểm đặc trưng của</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từng dạng địa hình.</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TextBox 10"/>
          <p:cNvSpPr txBox="1"/>
          <p:nvPr/>
        </p:nvSpPr>
        <p:spPr>
          <a:xfrm>
            <a:off x="1393864" y="4842375"/>
            <a:ext cx="50993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Vật liệu dễ kiếm, dễ sử dụng. </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139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fade">
                                      <p:cBhvr>
                                        <p:cTn id="19" dur="500"/>
                                        <p:tgtEl>
                                          <p:spTgt spid="1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6" grpId="0"/>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003400" y="306751"/>
            <a:ext cx="86681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Ý TƯỞNG </a:t>
            </a:r>
            <a:r>
              <a:rPr lang="en-US" altLang="zh-CN" sz="3200" b="1">
                <a:solidFill>
                  <a:srgbClr val="002060"/>
                </a:solidFill>
                <a:latin typeface="Roboto Black" panose="02000000000000000000" pitchFamily="2" charset="0"/>
                <a:ea typeface="Roboto Black" panose="02000000000000000000" pitchFamily="2" charset="0"/>
              </a:rPr>
              <a:t>VÀ ĐỀ XUẤT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MÔ HÌNH ĐA DẠNG ĐỊA HÌNH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 name="Picture 1"/>
          <p:cNvPicPr>
            <a:picLocks noChangeAspect="1"/>
          </p:cNvPicPr>
          <p:nvPr/>
        </p:nvPicPr>
        <p:blipFill rotWithShape="1">
          <a:blip r:embed="rId4"/>
          <a:srcRect t="431" b="1"/>
          <a:stretch/>
        </p:blipFill>
        <p:spPr>
          <a:xfrm>
            <a:off x="1922274" y="2275367"/>
            <a:ext cx="3721556" cy="27398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5"/>
          <a:stretch>
            <a:fillRect/>
          </a:stretch>
        </p:blipFill>
        <p:spPr>
          <a:xfrm>
            <a:off x="6214060" y="1622238"/>
            <a:ext cx="3927467" cy="403428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9873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47EDC76-93E4-69B2-B3EB-FFBB9F9285CB}"/>
              </a:ext>
            </a:extLst>
          </p:cNvPr>
          <p:cNvSpPr txBox="1"/>
          <p:nvPr/>
        </p:nvSpPr>
        <p:spPr>
          <a:xfrm>
            <a:off x="4373595" y="1163897"/>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xmlns="" id="{C50EEADF-F242-4F8F-96FE-76601BA8159E}"/>
              </a:ext>
            </a:extLst>
          </p:cNvPr>
          <p:cNvSpPr txBox="1"/>
          <p:nvPr/>
        </p:nvSpPr>
        <p:spPr>
          <a:xfrm>
            <a:off x="1871087" y="1790866"/>
            <a:ext cx="847262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keo dán, bút màu, bút chì, giấy màu, bìa cứng, que tre</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2F0B38A0-9C2A-CC9E-621D-1963F69D092A}"/>
              </a:ext>
            </a:extLst>
          </p:cNvPr>
          <p:cNvPicPr>
            <a:picLocks noChangeAspect="1"/>
          </p:cNvPicPr>
          <p:nvPr/>
        </p:nvPicPr>
        <p:blipFill>
          <a:blip r:embed="rId4"/>
          <a:stretch>
            <a:fillRect/>
          </a:stretch>
        </p:blipFill>
        <p:spPr>
          <a:xfrm>
            <a:off x="7874975" y="5425074"/>
            <a:ext cx="1054699" cy="646232"/>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5"/>
          <a:stretch>
            <a:fillRect/>
          </a:stretch>
        </p:blipFill>
        <p:spPr>
          <a:xfrm>
            <a:off x="5865053" y="4676479"/>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MÔ HÌNH ĐA DẠNG ĐỊA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xmlns="" id="{B6587DB4-B583-923C-863E-F2B6678B4E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274" b="100000" l="0" r="100000">
                        <a14:foregroundMark x1="16714" y1="24841" x2="13881" y2="85669"/>
                        <a14:foregroundMark x1="11615" y1="27389" x2="11615" y2="38217"/>
                        <a14:foregroundMark x1="2833" y1="79299" x2="31445" y2="97771"/>
                        <a14:foregroundMark x1="3966" y1="87580" x2="20680" y2="92038"/>
                      </a14:backgroundRemoval>
                    </a14:imgEffect>
                  </a14:imgLayer>
                </a14:imgProps>
              </a:ext>
            </a:extLst>
          </a:blip>
          <a:stretch>
            <a:fillRect/>
          </a:stretch>
        </p:blipFill>
        <p:spPr>
          <a:xfrm>
            <a:off x="3085667" y="4676479"/>
            <a:ext cx="1885900" cy="1677543"/>
          </a:xfrm>
          <a:prstGeom prst="rect">
            <a:avLst/>
          </a:prstGeom>
        </p:spPr>
      </p:pic>
      <p:pic>
        <p:nvPicPr>
          <p:cNvPr id="3" name="Picture 2">
            <a:extLst>
              <a:ext uri="{FF2B5EF4-FFF2-40B4-BE49-F238E27FC236}">
                <a16:creationId xmlns:a16="http://schemas.microsoft.com/office/drawing/2014/main" xmlns="" id="{D7B390BC-3E53-0D01-A337-0599ECB8246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22" b="89556" l="1014" r="100000"/>
                    </a14:imgEffect>
                  </a14:imgLayer>
                </a14:imgProps>
              </a:ext>
            </a:extLst>
          </a:blip>
          <a:stretch>
            <a:fillRect/>
          </a:stretch>
        </p:blipFill>
        <p:spPr>
          <a:xfrm>
            <a:off x="8975573" y="3166743"/>
            <a:ext cx="1561292" cy="2020185"/>
          </a:xfrm>
          <a:prstGeom prst="rect">
            <a:avLst/>
          </a:prstGeom>
        </p:spPr>
      </p:pic>
      <p:pic>
        <p:nvPicPr>
          <p:cNvPr id="7" name="Picture 6">
            <a:extLst>
              <a:ext uri="{FF2B5EF4-FFF2-40B4-BE49-F238E27FC236}">
                <a16:creationId xmlns:a16="http://schemas.microsoft.com/office/drawing/2014/main" xmlns="" id="{0175165F-F173-5B84-E834-B63723F7D66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967" b="96393" l="505" r="97980">
                        <a14:foregroundMark x1="11616" y1="40000" x2="20707" y2="48852"/>
                        <a14:foregroundMark x1="18434" y1="27541" x2="33586" y2="39344"/>
                        <a14:foregroundMark x1="28030" y1="20000" x2="51515" y2="37377"/>
                        <a14:foregroundMark x1="38384" y1="13115" x2="54293" y2="35082"/>
                        <a14:foregroundMark x1="43687" y1="11475" x2="63384" y2="41311"/>
                        <a14:foregroundMark x1="36616" y1="13115" x2="43687" y2="23934"/>
                        <a14:foregroundMark x1="6313" y1="35738" x2="23232" y2="53115"/>
                        <a14:foregroundMark x1="15404" y1="31803" x2="31818" y2="46230"/>
                      </a14:backgroundRemoval>
                    </a14:imgEffect>
                  </a14:imgLayer>
                </a14:imgProps>
              </a:ext>
            </a:extLst>
          </a:blip>
          <a:stretch>
            <a:fillRect/>
          </a:stretch>
        </p:blipFill>
        <p:spPr>
          <a:xfrm>
            <a:off x="3309025" y="2947504"/>
            <a:ext cx="1993676" cy="1535533"/>
          </a:xfrm>
          <a:prstGeom prst="rect">
            <a:avLst/>
          </a:prstGeom>
        </p:spPr>
      </p:pic>
      <p:pic>
        <p:nvPicPr>
          <p:cNvPr id="10" name="Picture 9">
            <a:extLst>
              <a:ext uri="{FF2B5EF4-FFF2-40B4-BE49-F238E27FC236}">
                <a16:creationId xmlns:a16="http://schemas.microsoft.com/office/drawing/2014/main" xmlns="" id="{6177D744-79BC-903F-AA37-A3B5ECAFC41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957871" y="2395530"/>
            <a:ext cx="2634397" cy="1691560"/>
          </a:xfrm>
          <a:prstGeom prst="rect">
            <a:avLst/>
          </a:prstGeom>
        </p:spPr>
      </p:pic>
    </p:spTree>
    <p:extLst>
      <p:ext uri="{BB962C8B-B14F-4D97-AF65-F5344CB8AC3E}">
        <p14:creationId xmlns:p14="http://schemas.microsoft.com/office/powerpoint/2010/main" val="37346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par>
                                <p:cTn id="28" presetID="3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 calcmode="lin" valueType="num">
                                      <p:cBhvr>
                                        <p:cTn id="32" dur="1000" fill="hold"/>
                                        <p:tgtEl>
                                          <p:spTgt spid="25"/>
                                        </p:tgtEl>
                                        <p:attrNameLst>
                                          <p:attrName>style.rotation</p:attrName>
                                        </p:attrNameLst>
                                      </p:cBhvr>
                                      <p:tavLst>
                                        <p:tav tm="0">
                                          <p:val>
                                            <p:fltVal val="90"/>
                                          </p:val>
                                        </p:tav>
                                        <p:tav tm="100000">
                                          <p:val>
                                            <p:fltVal val="0"/>
                                          </p:val>
                                        </p:tav>
                                      </p:tavLst>
                                    </p:anim>
                                    <p:animEffect transition="in" filter="fade">
                                      <p:cBhvr>
                                        <p:cTn id="33" dur="1000"/>
                                        <p:tgtEl>
                                          <p:spTgt spid="25"/>
                                        </p:tgtEl>
                                      </p:cBhvr>
                                    </p:animEffect>
                                  </p:childTnLst>
                                </p:cTn>
                              </p:par>
                              <p:par>
                                <p:cTn id="34" presetID="3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par>
                                <p:cTn id="40" presetID="31"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fltVal val="0"/>
                                          </p:val>
                                        </p:tav>
                                        <p:tav tm="100000">
                                          <p:val>
                                            <p:strVal val="#ppt_w"/>
                                          </p:val>
                                        </p:tav>
                                      </p:tavLst>
                                    </p:anim>
                                    <p:anim calcmode="lin" valueType="num">
                                      <p:cBhvr>
                                        <p:cTn id="43" dur="1000" fill="hold"/>
                                        <p:tgtEl>
                                          <p:spTgt spid="12"/>
                                        </p:tgtEl>
                                        <p:attrNameLst>
                                          <p:attrName>ppt_h</p:attrName>
                                        </p:attrNameLst>
                                      </p:cBhvr>
                                      <p:tavLst>
                                        <p:tav tm="0">
                                          <p:val>
                                            <p:fltVal val="0"/>
                                          </p:val>
                                        </p:tav>
                                        <p:tav tm="100000">
                                          <p:val>
                                            <p:strVal val="#ppt_h"/>
                                          </p:val>
                                        </p:tav>
                                      </p:tavLst>
                                    </p:anim>
                                    <p:anim calcmode="lin" valueType="num">
                                      <p:cBhvr>
                                        <p:cTn id="44" dur="1000" fill="hold"/>
                                        <p:tgtEl>
                                          <p:spTgt spid="12"/>
                                        </p:tgtEl>
                                        <p:attrNameLst>
                                          <p:attrName>style.rotation</p:attrName>
                                        </p:attrNameLst>
                                      </p:cBhvr>
                                      <p:tavLst>
                                        <p:tav tm="0">
                                          <p:val>
                                            <p:fltVal val="90"/>
                                          </p:val>
                                        </p:tav>
                                        <p:tav tm="100000">
                                          <p:val>
                                            <p:fltVal val="0"/>
                                          </p:val>
                                        </p:tav>
                                      </p:tavLst>
                                    </p:anim>
                                    <p:animEffect transition="in" filter="fade">
                                      <p:cBhvr>
                                        <p:cTn id="45" dur="1000"/>
                                        <p:tgtEl>
                                          <p:spTgt spid="12"/>
                                        </p:tgtEl>
                                      </p:cBhvr>
                                    </p:animEffect>
                                  </p:childTnLst>
                                </p:cTn>
                              </p:par>
                              <p:par>
                                <p:cTn id="46" presetID="31"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fltVal val="0"/>
                                          </p:val>
                                        </p:tav>
                                        <p:tav tm="100000">
                                          <p:val>
                                            <p:strVal val="#ppt_w"/>
                                          </p:val>
                                        </p:tav>
                                      </p:tavLst>
                                    </p:anim>
                                    <p:anim calcmode="lin" valueType="num">
                                      <p:cBhvr>
                                        <p:cTn id="49" dur="1000" fill="hold"/>
                                        <p:tgtEl>
                                          <p:spTgt spid="3"/>
                                        </p:tgtEl>
                                        <p:attrNameLst>
                                          <p:attrName>ppt_h</p:attrName>
                                        </p:attrNameLst>
                                      </p:cBhvr>
                                      <p:tavLst>
                                        <p:tav tm="0">
                                          <p:val>
                                            <p:fltVal val="0"/>
                                          </p:val>
                                        </p:tav>
                                        <p:tav tm="100000">
                                          <p:val>
                                            <p:strVal val="#ppt_h"/>
                                          </p:val>
                                        </p:tav>
                                      </p:tavLst>
                                    </p:anim>
                                    <p:anim calcmode="lin" valueType="num">
                                      <p:cBhvr>
                                        <p:cTn id="50" dur="1000" fill="hold"/>
                                        <p:tgtEl>
                                          <p:spTgt spid="3"/>
                                        </p:tgtEl>
                                        <p:attrNameLst>
                                          <p:attrName>style.rotation</p:attrName>
                                        </p:attrNameLst>
                                      </p:cBhvr>
                                      <p:tavLst>
                                        <p:tav tm="0">
                                          <p:val>
                                            <p:fltVal val="90"/>
                                          </p:val>
                                        </p:tav>
                                        <p:tav tm="100000">
                                          <p:val>
                                            <p:fltVal val="0"/>
                                          </p:val>
                                        </p:tav>
                                      </p:tavLst>
                                    </p:anim>
                                    <p:animEffect transition="in" filter="fade">
                                      <p:cBhvr>
                                        <p:cTn id="5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2401291" y="1685088"/>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1068721" y="3968836"/>
            <a:ext cx="492991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Phác thảo vị trí các dạng địa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3553362" y="2549803"/>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D89D6B"/>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2918854" y="235278"/>
            <a:ext cx="66191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MÔ HÌNH ĐA DẠNG ĐỊA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xmlns="" id="{4B79ADD1-D7AD-4B0B-E545-E1AC05625330}"/>
              </a:ext>
            </a:extLst>
          </p:cNvPr>
          <p:cNvSpPr txBox="1"/>
          <p:nvPr/>
        </p:nvSpPr>
        <p:spPr>
          <a:xfrm>
            <a:off x="3832222" y="1112440"/>
            <a:ext cx="4792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mô hình các dạng địa hình theo cách của em hoặc nhóm em</a:t>
            </a:r>
          </a:p>
        </p:txBody>
      </p:sp>
      <p:pic>
        <p:nvPicPr>
          <p:cNvPr id="3" name="Picture 2">
            <a:extLst>
              <a:ext uri="{FF2B5EF4-FFF2-40B4-BE49-F238E27FC236}">
                <a16:creationId xmlns:a16="http://schemas.microsoft.com/office/drawing/2014/main" xmlns="" id="{9C5BD465-1EBC-59EB-6F6E-4838E67677A7}"/>
              </a:ext>
            </a:extLst>
          </p:cNvPr>
          <p:cNvPicPr>
            <a:picLocks noChangeAspect="1"/>
          </p:cNvPicPr>
          <p:nvPr/>
        </p:nvPicPr>
        <p:blipFill>
          <a:blip r:embed="rId4"/>
          <a:stretch>
            <a:fillRect/>
          </a:stretch>
        </p:blipFill>
        <p:spPr>
          <a:xfrm>
            <a:off x="5906450" y="2549803"/>
            <a:ext cx="4145407" cy="2635065"/>
          </a:xfrm>
          <a:prstGeom prst="roundRect">
            <a:avLst>
              <a:gd name="adj" fmla="val 2312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06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21"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862" t="907" r="1450" b="1620"/>
          <a:stretch/>
        </p:blipFill>
        <p:spPr>
          <a:xfrm>
            <a:off x="267419" y="2078965"/>
            <a:ext cx="5865962" cy="3631722"/>
          </a:xfrm>
          <a:prstGeom prst="roundRect">
            <a:avLst>
              <a:gd name="adj" fmla="val 9721"/>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p:cNvPicPr>
            <a:picLocks noChangeAspect="1"/>
          </p:cNvPicPr>
          <p:nvPr/>
        </p:nvPicPr>
        <p:blipFill rotWithShape="1">
          <a:blip r:embed="rId5"/>
          <a:srcRect l="711" t="1869" r="1402" b="1869"/>
          <a:stretch/>
        </p:blipFill>
        <p:spPr>
          <a:xfrm>
            <a:off x="6193765" y="2087592"/>
            <a:ext cx="5814205" cy="3554083"/>
          </a:xfrm>
          <a:prstGeom prst="roundRect">
            <a:avLst>
              <a:gd name="adj" fmla="val 9953"/>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p:cNvPicPr>
            <a:picLocks noChangeAspect="1"/>
          </p:cNvPicPr>
          <p:nvPr/>
        </p:nvPicPr>
        <p:blipFill>
          <a:blip r:embed="rId6"/>
          <a:stretch>
            <a:fillRect/>
          </a:stretch>
        </p:blipFill>
        <p:spPr>
          <a:xfrm>
            <a:off x="2164826" y="3364301"/>
            <a:ext cx="422437" cy="653581"/>
          </a:xfrm>
          <a:prstGeom prst="rect">
            <a:avLst/>
          </a:prstGeom>
        </p:spPr>
      </p:pic>
      <p:pic>
        <p:nvPicPr>
          <p:cNvPr id="7" name="Picture 6"/>
          <p:cNvPicPr>
            <a:picLocks noChangeAspect="1"/>
          </p:cNvPicPr>
          <p:nvPr/>
        </p:nvPicPr>
        <p:blipFill>
          <a:blip r:embed="rId7"/>
          <a:stretch>
            <a:fillRect/>
          </a:stretch>
        </p:blipFill>
        <p:spPr>
          <a:xfrm>
            <a:off x="3584543" y="3749447"/>
            <a:ext cx="374230" cy="343680"/>
          </a:xfrm>
          <a:prstGeom prst="rect">
            <a:avLst/>
          </a:prstGeom>
        </p:spPr>
      </p:pic>
      <p:pic>
        <p:nvPicPr>
          <p:cNvPr id="8" name="Picture 7"/>
          <p:cNvPicPr>
            <a:picLocks noChangeAspect="1"/>
          </p:cNvPicPr>
          <p:nvPr/>
        </p:nvPicPr>
        <p:blipFill>
          <a:blip r:embed="rId8"/>
          <a:stretch>
            <a:fillRect/>
          </a:stretch>
        </p:blipFill>
        <p:spPr>
          <a:xfrm>
            <a:off x="2131584" y="4504096"/>
            <a:ext cx="963113" cy="611367"/>
          </a:xfrm>
          <a:prstGeom prst="rect">
            <a:avLst/>
          </a:prstGeom>
        </p:spPr>
      </p:pic>
      <p:pic>
        <p:nvPicPr>
          <p:cNvPr id="9" name="Picture 8"/>
          <p:cNvPicPr>
            <a:picLocks noChangeAspect="1"/>
          </p:cNvPicPr>
          <p:nvPr/>
        </p:nvPicPr>
        <p:blipFill>
          <a:blip r:embed="rId9"/>
          <a:stretch>
            <a:fillRect/>
          </a:stretch>
        </p:blipFill>
        <p:spPr>
          <a:xfrm>
            <a:off x="4263681" y="4799268"/>
            <a:ext cx="324480" cy="348817"/>
          </a:xfrm>
          <a:prstGeom prst="rect">
            <a:avLst/>
          </a:prstGeom>
        </p:spPr>
      </p:pic>
      <p:pic>
        <p:nvPicPr>
          <p:cNvPr id="10" name="Picture 9"/>
          <p:cNvPicPr>
            <a:picLocks noChangeAspect="1"/>
          </p:cNvPicPr>
          <p:nvPr/>
        </p:nvPicPr>
        <p:blipFill>
          <a:blip r:embed="rId10"/>
          <a:stretch>
            <a:fillRect/>
          </a:stretch>
        </p:blipFill>
        <p:spPr>
          <a:xfrm>
            <a:off x="4419931" y="3759644"/>
            <a:ext cx="1072244" cy="954043"/>
          </a:xfrm>
          <a:prstGeom prst="rect">
            <a:avLst/>
          </a:prstGeom>
        </p:spPr>
      </p:pic>
      <p:pic>
        <p:nvPicPr>
          <p:cNvPr id="11" name="Picture 10"/>
          <p:cNvPicPr>
            <a:picLocks noChangeAspect="1"/>
          </p:cNvPicPr>
          <p:nvPr/>
        </p:nvPicPr>
        <p:blipFill>
          <a:blip r:embed="rId11"/>
          <a:stretch>
            <a:fillRect/>
          </a:stretch>
        </p:blipFill>
        <p:spPr>
          <a:xfrm>
            <a:off x="1049724" y="4882618"/>
            <a:ext cx="705147" cy="530934"/>
          </a:xfrm>
          <a:prstGeom prst="rect">
            <a:avLst/>
          </a:prstGeom>
        </p:spPr>
      </p:pic>
      <p:pic>
        <p:nvPicPr>
          <p:cNvPr id="12" name="Picture 11"/>
          <p:cNvPicPr>
            <a:picLocks noChangeAspect="1"/>
          </p:cNvPicPr>
          <p:nvPr/>
        </p:nvPicPr>
        <p:blipFill>
          <a:blip r:embed="rId12"/>
          <a:stretch>
            <a:fillRect/>
          </a:stretch>
        </p:blipFill>
        <p:spPr>
          <a:xfrm>
            <a:off x="646981" y="3132002"/>
            <a:ext cx="887908" cy="563480"/>
          </a:xfrm>
          <a:prstGeom prst="rect">
            <a:avLst/>
          </a:prstGeom>
        </p:spPr>
      </p:pic>
      <p:sp>
        <p:nvSpPr>
          <p:cNvPr id="13" name="Oval 12"/>
          <p:cNvSpPr/>
          <p:nvPr/>
        </p:nvSpPr>
        <p:spPr>
          <a:xfrm>
            <a:off x="6512943" y="2840635"/>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8030788" y="3226397"/>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9345238" y="3612159"/>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8162342" y="4383684"/>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7002023" y="4514159"/>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10085156" y="4413505"/>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10676604" y="3612158"/>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2291379" y="356829"/>
            <a:ext cx="78745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TRÒ CHƠI TÌM ĐIỂM KHÁC BIỆT</a:t>
            </a:r>
            <a:endPar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9" name="TextBox 28"/>
          <p:cNvSpPr txBox="1"/>
          <p:nvPr/>
        </p:nvSpPr>
        <p:spPr>
          <a:xfrm>
            <a:off x="2652688" y="1209271"/>
            <a:ext cx="71519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hãy tìm 7 điểm khác biệt trong 2 bức hình nhé</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1" name="Picture 20">
            <a:extLst>
              <a:ext uri="{FF2B5EF4-FFF2-40B4-BE49-F238E27FC236}">
                <a16:creationId xmlns:a16="http://schemas.microsoft.com/office/drawing/2014/main" xmlns="" id="{DA232D94-9A8E-A978-E827-27A3C1079D9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04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26" presetClass="emph" presetSubtype="0" repeatCount="3000" fill="hold" grpId="1" nodeType="withEffect">
                                  <p:stCondLst>
                                    <p:cond delay="0"/>
                                  </p:stCondLst>
                                  <p:childTnLst>
                                    <p:animEffect transition="out" filter="fade">
                                      <p:cBhvr>
                                        <p:cTn id="51" dur="1000" tmFilter="0, 0; .2, .5; .8, .5; 1, 0"/>
                                        <p:tgtEl>
                                          <p:spTgt spid="13"/>
                                        </p:tgtEl>
                                      </p:cBhvr>
                                    </p:animEffect>
                                    <p:animScale>
                                      <p:cBhvr>
                                        <p:cTn id="52" dur="500" autoRev="1" fill="hold"/>
                                        <p:tgtEl>
                                          <p:spTgt spid="13"/>
                                        </p:tgtEl>
                                      </p:cBhvr>
                                      <p:by x="105000" y="105000"/>
                                    </p:animScale>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par>
                                <p:cTn id="61" presetID="26" presetClass="emph" presetSubtype="0" repeatCount="3000" fill="hold" grpId="1" nodeType="withEffect">
                                  <p:stCondLst>
                                    <p:cond delay="0"/>
                                  </p:stCondLst>
                                  <p:childTnLst>
                                    <p:animEffect transition="out" filter="fade">
                                      <p:cBhvr>
                                        <p:cTn id="62" dur="1000" tmFilter="0, 0; .2, .5; .8, .5; 1, 0"/>
                                        <p:tgtEl>
                                          <p:spTgt spid="25"/>
                                        </p:tgtEl>
                                      </p:cBhvr>
                                    </p:animEffect>
                                    <p:animScale>
                                      <p:cBhvr>
                                        <p:cTn id="63" dur="500" autoRev="1" fill="hold"/>
                                        <p:tgtEl>
                                          <p:spTgt spid="25"/>
                                        </p:tgtEl>
                                      </p:cBhvr>
                                      <p:by x="105000" y="105000"/>
                                    </p:animScale>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26" presetClass="emph" presetSubtype="0" repeatCount="3000" fill="hold" grpId="1" nodeType="withEffect">
                                  <p:stCondLst>
                                    <p:cond delay="0"/>
                                  </p:stCondLst>
                                  <p:childTnLst>
                                    <p:animEffect transition="out" filter="fade">
                                      <p:cBhvr>
                                        <p:cTn id="73" dur="1000" tmFilter="0, 0; .2, .5; .8, .5; 1, 0"/>
                                        <p:tgtEl>
                                          <p:spTgt spid="18"/>
                                        </p:tgtEl>
                                      </p:cBhvr>
                                    </p:animEffect>
                                    <p:animScale>
                                      <p:cBhvr>
                                        <p:cTn id="74" dur="500" autoRev="1" fill="hold"/>
                                        <p:tgtEl>
                                          <p:spTgt spid="18"/>
                                        </p:tgtEl>
                                      </p:cBhvr>
                                      <p:by x="105000" y="105000"/>
                                    </p:animScale>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p:cTn id="80" dur="500" fill="hold"/>
                                        <p:tgtEl>
                                          <p:spTgt spid="24"/>
                                        </p:tgtEl>
                                        <p:attrNameLst>
                                          <p:attrName>ppt_w</p:attrName>
                                        </p:attrNameLst>
                                      </p:cBhvr>
                                      <p:tavLst>
                                        <p:tav tm="0">
                                          <p:val>
                                            <p:fltVal val="0"/>
                                          </p:val>
                                        </p:tav>
                                        <p:tav tm="100000">
                                          <p:val>
                                            <p:strVal val="#ppt_w"/>
                                          </p:val>
                                        </p:tav>
                                      </p:tavLst>
                                    </p:anim>
                                    <p:anim calcmode="lin" valueType="num">
                                      <p:cBhvr>
                                        <p:cTn id="81" dur="500" fill="hold"/>
                                        <p:tgtEl>
                                          <p:spTgt spid="24"/>
                                        </p:tgtEl>
                                        <p:attrNameLst>
                                          <p:attrName>ppt_h</p:attrName>
                                        </p:attrNameLst>
                                      </p:cBhvr>
                                      <p:tavLst>
                                        <p:tav tm="0">
                                          <p:val>
                                            <p:fltVal val="0"/>
                                          </p:val>
                                        </p:tav>
                                        <p:tav tm="100000">
                                          <p:val>
                                            <p:strVal val="#ppt_h"/>
                                          </p:val>
                                        </p:tav>
                                      </p:tavLst>
                                    </p:anim>
                                    <p:animEffect transition="in" filter="fade">
                                      <p:cBhvr>
                                        <p:cTn id="82" dur="500"/>
                                        <p:tgtEl>
                                          <p:spTgt spid="24"/>
                                        </p:tgtEl>
                                      </p:cBhvr>
                                    </p:animEffect>
                                  </p:childTnLst>
                                </p:cTn>
                              </p:par>
                              <p:par>
                                <p:cTn id="83" presetID="26" presetClass="emph" presetSubtype="0" repeatCount="3000" fill="hold" grpId="1" nodeType="withEffect">
                                  <p:stCondLst>
                                    <p:cond delay="0"/>
                                  </p:stCondLst>
                                  <p:childTnLst>
                                    <p:animEffect transition="out" filter="fade">
                                      <p:cBhvr>
                                        <p:cTn id="84" dur="1000" tmFilter="0, 0; .2, .5; .8, .5; 1, 0"/>
                                        <p:tgtEl>
                                          <p:spTgt spid="24"/>
                                        </p:tgtEl>
                                      </p:cBhvr>
                                    </p:animEffect>
                                    <p:animScale>
                                      <p:cBhvr>
                                        <p:cTn id="85" dur="500" autoRev="1" fill="hold"/>
                                        <p:tgtEl>
                                          <p:spTgt spid="24"/>
                                        </p:tgtEl>
                                      </p:cBhvr>
                                      <p:by x="105000" y="105000"/>
                                    </p:animScale>
                                  </p:childTnLst>
                                </p:cTn>
                              </p:par>
                            </p:childTnLst>
                          </p:cTn>
                        </p:par>
                      </p:childTnLst>
                    </p:cTn>
                  </p:par>
                </p:childTnLst>
              </p:cTn>
              <p:nextCondLst>
                <p:cond evt="onClick" delay="0">
                  <p:tgtEl>
                    <p:spTgt spid="8"/>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500" fill="hold"/>
                                        <p:tgtEl>
                                          <p:spTgt spid="23"/>
                                        </p:tgtEl>
                                        <p:attrNameLst>
                                          <p:attrName>ppt_w</p:attrName>
                                        </p:attrNameLst>
                                      </p:cBhvr>
                                      <p:tavLst>
                                        <p:tav tm="0">
                                          <p:val>
                                            <p:fltVal val="0"/>
                                          </p:val>
                                        </p:tav>
                                        <p:tav tm="100000">
                                          <p:val>
                                            <p:strVal val="#ppt_w"/>
                                          </p:val>
                                        </p:tav>
                                      </p:tavLst>
                                    </p:anim>
                                    <p:anim calcmode="lin" valueType="num">
                                      <p:cBhvr>
                                        <p:cTn id="92" dur="500" fill="hold"/>
                                        <p:tgtEl>
                                          <p:spTgt spid="23"/>
                                        </p:tgtEl>
                                        <p:attrNameLst>
                                          <p:attrName>ppt_h</p:attrName>
                                        </p:attrNameLst>
                                      </p:cBhvr>
                                      <p:tavLst>
                                        <p:tav tm="0">
                                          <p:val>
                                            <p:fltVal val="0"/>
                                          </p:val>
                                        </p:tav>
                                        <p:tav tm="100000">
                                          <p:val>
                                            <p:strVal val="#ppt_h"/>
                                          </p:val>
                                        </p:tav>
                                      </p:tavLst>
                                    </p:anim>
                                    <p:animEffect transition="in" filter="fade">
                                      <p:cBhvr>
                                        <p:cTn id="93" dur="500"/>
                                        <p:tgtEl>
                                          <p:spTgt spid="23"/>
                                        </p:tgtEl>
                                      </p:cBhvr>
                                    </p:animEffect>
                                  </p:childTnLst>
                                </p:cTn>
                              </p:par>
                              <p:par>
                                <p:cTn id="94" presetID="26" presetClass="emph" presetSubtype="0" repeatCount="3000" fill="hold" grpId="1" nodeType="withEffect">
                                  <p:stCondLst>
                                    <p:cond delay="0"/>
                                  </p:stCondLst>
                                  <p:childTnLst>
                                    <p:animEffect transition="out" filter="fade">
                                      <p:cBhvr>
                                        <p:cTn id="95" dur="1000" tmFilter="0, 0; .2, .5; .8, .5; 1, 0"/>
                                        <p:tgtEl>
                                          <p:spTgt spid="23"/>
                                        </p:tgtEl>
                                      </p:cBhvr>
                                    </p:animEffect>
                                    <p:animScale>
                                      <p:cBhvr>
                                        <p:cTn id="96" dur="500" autoRev="1" fill="hold"/>
                                        <p:tgtEl>
                                          <p:spTgt spid="23"/>
                                        </p:tgtEl>
                                      </p:cBhvr>
                                      <p:by x="105000" y="105000"/>
                                    </p:animScale>
                                  </p:childTnLst>
                                </p:cTn>
                              </p:par>
                            </p:childTnLst>
                          </p:cTn>
                        </p:par>
                      </p:childTnLst>
                    </p:cTn>
                  </p:par>
                </p:childTnLst>
              </p:cTn>
              <p:nextCondLst>
                <p:cond evt="onClick" delay="0">
                  <p:tgtEl>
                    <p:spTgt spid="7"/>
                  </p:tgtEl>
                </p:cond>
              </p:nextCondLst>
            </p:seq>
            <p:seq concurrent="1" nextAc="seek">
              <p:cTn id="97" restart="whenNotActive" fill="hold" evtFilter="cancelBubble" nodeType="interactiveSeq">
                <p:stCondLst>
                  <p:cond evt="onClick" delay="0">
                    <p:tgtEl>
                      <p:spTgt spid="9"/>
                    </p:tgtEl>
                  </p:cond>
                </p:stCondLst>
                <p:endSync evt="end" delay="0">
                  <p:rtn val="all"/>
                </p:endSync>
                <p:childTnLst>
                  <p:par>
                    <p:cTn id="98" fill="hold">
                      <p:stCondLst>
                        <p:cond delay="0"/>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par>
                                <p:cTn id="105" presetID="26" presetClass="emph" presetSubtype="0" repeatCount="3000" fill="hold" grpId="1" nodeType="withEffect">
                                  <p:stCondLst>
                                    <p:cond delay="0"/>
                                  </p:stCondLst>
                                  <p:childTnLst>
                                    <p:animEffect transition="out" filter="fade">
                                      <p:cBhvr>
                                        <p:cTn id="106" dur="1000" tmFilter="0, 0; .2, .5; .8, .5; 1, 0"/>
                                        <p:tgtEl>
                                          <p:spTgt spid="26"/>
                                        </p:tgtEl>
                                      </p:cBhvr>
                                    </p:animEffect>
                                    <p:animScale>
                                      <p:cBhvr>
                                        <p:cTn id="107" dur="500" autoRev="1" fill="hold"/>
                                        <p:tgtEl>
                                          <p:spTgt spid="26"/>
                                        </p:tgtEl>
                                      </p:cBhvr>
                                      <p:by x="105000" y="105000"/>
                                    </p:animScale>
                                  </p:childTnLst>
                                </p:cTn>
                              </p:par>
                            </p:childTnLst>
                          </p:cTn>
                        </p:par>
                      </p:childTnLst>
                    </p:cTn>
                  </p:par>
                </p:childTnLst>
              </p:cTn>
              <p:nextCondLst>
                <p:cond evt="onClick" delay="0">
                  <p:tgtEl>
                    <p:spTgt spid="9"/>
                  </p:tgtEl>
                </p:cond>
              </p:nextCondLst>
            </p:seq>
            <p:seq concurrent="1" nextAc="seek">
              <p:cTn id="108" restart="whenNotActive" fill="hold" evtFilter="cancelBubble" nodeType="interactiveSeq">
                <p:stCondLst>
                  <p:cond evt="onClick" delay="0">
                    <p:tgtEl>
                      <p:spTgt spid="10"/>
                    </p:tgtEl>
                  </p:cond>
                </p:stCondLst>
                <p:endSync evt="end" delay="0">
                  <p:rtn val="all"/>
                </p:endSync>
                <p:childTnLst>
                  <p:par>
                    <p:cTn id="109" fill="hold">
                      <p:stCondLst>
                        <p:cond delay="0"/>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animEffect transition="in" filter="fade">
                                      <p:cBhvr>
                                        <p:cTn id="115" dur="500"/>
                                        <p:tgtEl>
                                          <p:spTgt spid="27"/>
                                        </p:tgtEl>
                                      </p:cBhvr>
                                    </p:animEffect>
                                  </p:childTnLst>
                                </p:cTn>
                              </p:par>
                              <p:par>
                                <p:cTn id="116" presetID="26" presetClass="emph" presetSubtype="0" repeatCount="3000" fill="hold" grpId="1" nodeType="withEffect">
                                  <p:stCondLst>
                                    <p:cond delay="0"/>
                                  </p:stCondLst>
                                  <p:childTnLst>
                                    <p:animEffect transition="out" filter="fade">
                                      <p:cBhvr>
                                        <p:cTn id="117" dur="1000" tmFilter="0, 0; .2, .5; .8, .5; 1, 0"/>
                                        <p:tgtEl>
                                          <p:spTgt spid="27"/>
                                        </p:tgtEl>
                                      </p:cBhvr>
                                    </p:animEffect>
                                    <p:animScale>
                                      <p:cBhvr>
                                        <p:cTn id="118" dur="500" autoRev="1" fill="hold"/>
                                        <p:tgtEl>
                                          <p:spTgt spid="27"/>
                                        </p:tgtEl>
                                      </p:cBhvr>
                                      <p:by x="105000" y="105000"/>
                                    </p:animScale>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4"/>
                    </p:tgtEl>
                  </p:cond>
                </p:stCondLst>
                <p:endSync evt="end" delay="0">
                  <p:rtn val="all"/>
                </p:endSync>
                <p:childTnLst>
                  <p:par>
                    <p:cTn id="120" fill="hold">
                      <p:stCondLst>
                        <p:cond delay="0"/>
                      </p:stCondLst>
                      <p:childTnLst>
                        <p:par>
                          <p:cTn id="121" fill="hold">
                            <p:stCondLst>
                              <p:cond delay="0"/>
                            </p:stCondLst>
                            <p:childTnLst>
                              <p:par>
                                <p:cTn id="122" presetID="26" presetClass="emph" presetSubtype="0" fill="hold" nodeType="clickEffect">
                                  <p:stCondLst>
                                    <p:cond delay="0"/>
                                  </p:stCondLst>
                                  <p:childTnLst>
                                    <p:animEffect transition="out" filter="fade">
                                      <p:cBhvr>
                                        <p:cTn id="123" dur="500" tmFilter="0, 0; .2, .5; .8, .5; 1, 0"/>
                                        <p:tgtEl>
                                          <p:spTgt spid="4"/>
                                        </p:tgtEl>
                                      </p:cBhvr>
                                    </p:animEffect>
                                    <p:animScale>
                                      <p:cBhvr>
                                        <p:cTn id="124"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13" grpId="0" animBg="1"/>
      <p:bldP spid="13" grpId="1" animBg="1"/>
      <p:bldP spid="18" grpId="0" animBg="1"/>
      <p:bldP spid="18"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1551214" y="4140435"/>
            <a:ext cx="350583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các dạng địa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2918853" y="235278"/>
            <a:ext cx="66191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MÔ HÌNH ĐA DẠNG ĐỊA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Oval 20"/>
          <p:cNvSpPr/>
          <p:nvPr/>
        </p:nvSpPr>
        <p:spPr>
          <a:xfrm>
            <a:off x="2792987" y="2559263"/>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D89D6B"/>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pic>
        <p:nvPicPr>
          <p:cNvPr id="3" name="Picture 2">
            <a:extLst>
              <a:ext uri="{FF2B5EF4-FFF2-40B4-BE49-F238E27FC236}">
                <a16:creationId xmlns:a16="http://schemas.microsoft.com/office/drawing/2014/main" xmlns="" id="{F11DCD3A-DEC4-3269-3765-6525D618B088}"/>
              </a:ext>
            </a:extLst>
          </p:cNvPr>
          <p:cNvPicPr>
            <a:picLocks noChangeAspect="1"/>
          </p:cNvPicPr>
          <p:nvPr/>
        </p:nvPicPr>
        <p:blipFill>
          <a:blip r:embed="rId4"/>
          <a:stretch>
            <a:fillRect/>
          </a:stretch>
        </p:blipFill>
        <p:spPr>
          <a:xfrm>
            <a:off x="5274539" y="2094765"/>
            <a:ext cx="4705137" cy="2990862"/>
          </a:xfrm>
          <a:prstGeom prst="roundRect">
            <a:avLst>
              <a:gd name="adj" fmla="val 26621"/>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484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6928077" y="2929419"/>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mô hình</a:t>
            </a: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2918853" y="235278"/>
            <a:ext cx="66191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MÔ HÌNH ĐA DẠNG ĐỊA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7878637" y="1389143"/>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D89D6B"/>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pic>
        <p:nvPicPr>
          <p:cNvPr id="3" name="Picture 2">
            <a:extLst>
              <a:ext uri="{FF2B5EF4-FFF2-40B4-BE49-F238E27FC236}">
                <a16:creationId xmlns:a16="http://schemas.microsoft.com/office/drawing/2014/main" xmlns="" id="{C1CFF93E-A424-E261-405C-1FEF7529F64D}"/>
              </a:ext>
            </a:extLst>
          </p:cNvPr>
          <p:cNvPicPr>
            <a:picLocks noChangeAspect="1"/>
          </p:cNvPicPr>
          <p:nvPr/>
        </p:nvPicPr>
        <p:blipFill>
          <a:blip r:embed="rId4"/>
          <a:stretch>
            <a:fillRect/>
          </a:stretch>
        </p:blipFill>
        <p:spPr>
          <a:xfrm>
            <a:off x="2791425" y="1675616"/>
            <a:ext cx="3944890" cy="2507605"/>
          </a:xfrm>
          <a:prstGeom prst="rect">
            <a:avLst/>
          </a:prstGeom>
        </p:spPr>
      </p:pic>
      <p:sp>
        <p:nvSpPr>
          <p:cNvPr id="2" name="Rectangle 1"/>
          <p:cNvSpPr/>
          <p:nvPr/>
        </p:nvSpPr>
        <p:spPr>
          <a:xfrm>
            <a:off x="5029200" y="5326912"/>
            <a:ext cx="2147777" cy="1531088"/>
          </a:xfrm>
          <a:prstGeom prst="rect">
            <a:avLst/>
          </a:prstGeom>
          <a:solidFill>
            <a:srgbClr val="F6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017099F6-052A-4A2B-3894-0E3B477EE555}"/>
              </a:ext>
            </a:extLst>
          </p:cNvPr>
          <p:cNvSpPr txBox="1"/>
          <p:nvPr/>
        </p:nvSpPr>
        <p:spPr>
          <a:xfrm>
            <a:off x="3065647" y="4882438"/>
            <a:ext cx="58348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Lưu ý:</a:t>
            </a:r>
            <a:br>
              <a:rPr kumimoji="0" lang="vi-VN" sz="2400" b="1" i="1"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Cần chú ý sử dụng màu sắc khác nhau để phân biệt các loại địa hình.</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Tạo các dạng địa hình từ thấp đến cao. </a:t>
            </a:r>
          </a:p>
        </p:txBody>
      </p:sp>
    </p:spTree>
    <p:extLst>
      <p:ext uri="{BB962C8B-B14F-4D97-AF65-F5344CB8AC3E}">
        <p14:creationId xmlns:p14="http://schemas.microsoft.com/office/powerpoint/2010/main" val="243675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AutoShape 2">
            <a:extLst>
              <a:ext uri="{FF2B5EF4-FFF2-40B4-BE49-F238E27FC236}">
                <a16:creationId xmlns:a16="http://schemas.microsoft.com/office/drawing/2014/main" xmlns="" id="{0F1C4531-B988-36DC-FE85-A2525F3D46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a:extLst>
              <a:ext uri="{FF2B5EF4-FFF2-40B4-BE49-F238E27FC236}">
                <a16:creationId xmlns:a16="http://schemas.microsoft.com/office/drawing/2014/main" xmlns="" id="{7D627144-1DC6-8B5B-72BE-92DCC9E65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542" y="1460884"/>
            <a:ext cx="4546561" cy="30961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5558" y="4262693"/>
            <a:ext cx="2898838" cy="2317854"/>
          </a:xfrm>
          <a:prstGeom prst="ellipse">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a:stretch>
            <a:fillRect/>
          </a:stretch>
        </p:blipFill>
        <p:spPr>
          <a:xfrm>
            <a:off x="383138" y="3774460"/>
            <a:ext cx="3798780" cy="3017874"/>
          </a:xfrm>
          <a:prstGeom prst="ellipse">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xmlns="" id="{8C8B7EE3-CEE1-B57E-99E0-DD2BE773B6B3}"/>
              </a:ext>
            </a:extLst>
          </p:cNvPr>
          <p:cNvSpPr txBox="1"/>
          <p:nvPr/>
        </p:nvSpPr>
        <p:spPr>
          <a:xfrm>
            <a:off x="2885542" y="669265"/>
            <a:ext cx="56064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sẻ về mô hình các dạng địa hình mà em thích nhất và giải thích lí do</a:t>
            </a:r>
            <a:r>
              <a:rPr kumimoji="0" lang="vi-V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p>
        </p:txBody>
      </p:sp>
      <p:pic>
        <p:nvPicPr>
          <p:cNvPr id="12" name="Picture 11"/>
          <p:cNvPicPr>
            <a:picLocks noChangeAspect="1"/>
          </p:cNvPicPr>
          <p:nvPr/>
        </p:nvPicPr>
        <p:blipFill>
          <a:blip r:embed="rId7"/>
          <a:stretch>
            <a:fillRect/>
          </a:stretch>
        </p:blipFill>
        <p:spPr>
          <a:xfrm>
            <a:off x="7464470" y="2123349"/>
            <a:ext cx="3712106" cy="2738438"/>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3421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AutoShape 2">
            <a:extLst>
              <a:ext uri="{FF2B5EF4-FFF2-40B4-BE49-F238E27FC236}">
                <a16:creationId xmlns:a16="http://schemas.microsoft.com/office/drawing/2014/main" xmlns="" id="{0F1C4531-B988-36DC-FE85-A2525F3D46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8C8B7EE3-CEE1-B57E-99E0-DD2BE773B6B3}"/>
              </a:ext>
            </a:extLst>
          </p:cNvPr>
          <p:cNvSpPr txBox="1"/>
          <p:nvPr/>
        </p:nvSpPr>
        <p:spPr>
          <a:xfrm>
            <a:off x="2282528" y="703776"/>
            <a:ext cx="792246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Chia sẻ về mô hình các dạng địa hình mà em thích nhất và giải thích lí do.</a:t>
            </a:r>
            <a:r>
              <a:rPr kumimoji="0" lang="vi-V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p>
        </p:txBody>
      </p:sp>
      <p:pic>
        <p:nvPicPr>
          <p:cNvPr id="4" name="Picture 3">
            <a:extLst>
              <a:ext uri="{FF2B5EF4-FFF2-40B4-BE49-F238E27FC236}">
                <a16:creationId xmlns:a16="http://schemas.microsoft.com/office/drawing/2014/main" xmlns="" id="{180D59C9-43A4-F7FD-DDEC-A14AC9C5D1D7}"/>
              </a:ext>
            </a:extLst>
          </p:cNvPr>
          <p:cNvPicPr>
            <a:picLocks noChangeAspect="1"/>
          </p:cNvPicPr>
          <p:nvPr/>
        </p:nvPicPr>
        <p:blipFill>
          <a:blip r:embed="rId4"/>
          <a:stretch>
            <a:fillRect/>
          </a:stretch>
        </p:blipFill>
        <p:spPr>
          <a:xfrm>
            <a:off x="5943600" y="2123349"/>
            <a:ext cx="4683513" cy="3553821"/>
          </a:xfrm>
          <a:prstGeom prst="rect">
            <a:avLst/>
          </a:prstGeom>
        </p:spPr>
      </p:pic>
      <p:pic>
        <p:nvPicPr>
          <p:cNvPr id="3" name="Picture 2"/>
          <p:cNvPicPr>
            <a:picLocks noChangeAspect="1"/>
          </p:cNvPicPr>
          <p:nvPr/>
        </p:nvPicPr>
        <p:blipFill>
          <a:blip r:embed="rId5"/>
          <a:stretch>
            <a:fillRect/>
          </a:stretch>
        </p:blipFill>
        <p:spPr>
          <a:xfrm>
            <a:off x="1061804" y="2123349"/>
            <a:ext cx="4647619" cy="3428571"/>
          </a:xfrm>
          <a:prstGeom prst="rect">
            <a:avLst/>
          </a:prstGeom>
        </p:spPr>
      </p:pic>
    </p:spTree>
    <p:extLst>
      <p:ext uri="{BB962C8B-B14F-4D97-AF65-F5344CB8AC3E}">
        <p14:creationId xmlns:p14="http://schemas.microsoft.com/office/powerpoint/2010/main" val="19789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DCFDE81-9A7F-4BC8-D9BA-06217B1A1750}"/>
              </a:ext>
            </a:extLst>
          </p:cNvPr>
          <p:cNvPicPr>
            <a:picLocks noChangeAspect="1"/>
          </p:cNvPicPr>
          <p:nvPr/>
        </p:nvPicPr>
        <p:blipFill>
          <a:blip r:embed="rId3"/>
          <a:stretch>
            <a:fillRect/>
          </a:stretch>
        </p:blipFill>
        <p:spPr>
          <a:xfrm>
            <a:off x="1948027" y="1443645"/>
            <a:ext cx="8469234" cy="526978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a:extLst>
              <a:ext uri="{FF2B5EF4-FFF2-40B4-BE49-F238E27FC236}">
                <a16:creationId xmlns:a16="http://schemas.microsoft.com/office/drawing/2014/main" xmlns="" id="{F47EDC76-93E4-69B2-B3EB-FFBB9F9285CB}"/>
              </a:ext>
            </a:extLst>
          </p:cNvPr>
          <p:cNvSpPr txBox="1"/>
          <p:nvPr/>
        </p:nvSpPr>
        <p:spPr>
          <a:xfrm>
            <a:off x="6998856" y="1579530"/>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67707" y="3564486"/>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773734" y="4535736"/>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8986850" y="5542875"/>
            <a:ext cx="878797" cy="878797"/>
          </a:xfrm>
          <a:prstGeom prst="ellipse">
            <a:avLst/>
          </a:prstGeom>
        </p:spPr>
      </p:pic>
      <p:pic>
        <p:nvPicPr>
          <p:cNvPr id="20" name="Picture 19">
            <a:extLst>
              <a:ext uri="{FF2B5EF4-FFF2-40B4-BE49-F238E27FC236}">
                <a16:creationId xmlns:a16="http://schemas.microsoft.com/office/drawing/2014/main" xmlns="" id="{DA232D94-9A8E-A978-E827-27A3C1079D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765751" y="3520073"/>
            <a:ext cx="370195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hình có đầy đủ các dạng địa hình: núi, đồi, cao nguyên, đồng bằng, sông, hồ, biển</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p:cNvSpPr txBox="1"/>
          <p:nvPr/>
        </p:nvSpPr>
        <p:spPr>
          <a:xfrm>
            <a:off x="2753080" y="4676783"/>
            <a:ext cx="346299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hiện được đặc điểm của từng dạng địa hình</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xmlns="" id="{22EED4F7-BC35-6FE1-F43B-159890D72B87}"/>
              </a:ext>
            </a:extLst>
          </p:cNvPr>
          <p:cNvSpPr txBox="1"/>
          <p:nvPr/>
        </p:nvSpPr>
        <p:spPr>
          <a:xfrm>
            <a:off x="2765751" y="5834811"/>
            <a:ext cx="3604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Vật liệu dễ kiếm, dễ sử dụng</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8256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14" presetClass="entr" presetSubtype="1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3769754" y="317028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8152" y="2858060"/>
            <a:ext cx="1588399" cy="2602531"/>
          </a:xfrm>
          <a:prstGeom prst="rect">
            <a:avLst/>
          </a:prstGeom>
        </p:spPr>
      </p:pic>
      <p:pic>
        <p:nvPicPr>
          <p:cNvPr id="5" name="Picture 4">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670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291379" y="356829"/>
            <a:ext cx="78745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TRÒ CHƠI TÌM ĐIỂM KHÁC BIỆT</a:t>
            </a:r>
            <a:endPar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7" name="TextBox 6"/>
          <p:cNvSpPr txBox="1"/>
          <p:nvPr/>
        </p:nvSpPr>
        <p:spPr>
          <a:xfrm>
            <a:off x="2652688" y="1209271"/>
            <a:ext cx="71519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hãy tìm 7 điểm khác biệt trong 2 bức hình nhé</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2" name="Picture 21"/>
          <p:cNvPicPr>
            <a:picLocks noChangeAspect="1"/>
          </p:cNvPicPr>
          <p:nvPr/>
        </p:nvPicPr>
        <p:blipFill rotWithShape="1">
          <a:blip r:embed="rId4"/>
          <a:srcRect l="1876" t="2293" r="1480" b="1116"/>
          <a:stretch/>
        </p:blipFill>
        <p:spPr>
          <a:xfrm>
            <a:off x="166379" y="2153163"/>
            <a:ext cx="5825745" cy="3684584"/>
          </a:xfrm>
          <a:prstGeom prst="roundRect">
            <a:avLst>
              <a:gd name="adj" fmla="val 7322"/>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22"/>
          <p:cNvPicPr>
            <a:picLocks noChangeAspect="1"/>
          </p:cNvPicPr>
          <p:nvPr/>
        </p:nvPicPr>
        <p:blipFill rotWithShape="1">
          <a:blip r:embed="rId5"/>
          <a:srcRect l="1029" t="2527" r="1035" b="1583"/>
          <a:stretch/>
        </p:blipFill>
        <p:spPr>
          <a:xfrm>
            <a:off x="6124575" y="2162676"/>
            <a:ext cx="5906040" cy="3657818"/>
          </a:xfrm>
          <a:prstGeom prst="roundRect">
            <a:avLst>
              <a:gd name="adj" fmla="val 9651"/>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4" name="Picture 23"/>
          <p:cNvPicPr>
            <a:picLocks noChangeAspect="1"/>
          </p:cNvPicPr>
          <p:nvPr/>
        </p:nvPicPr>
        <p:blipFill>
          <a:blip r:embed="rId6"/>
          <a:stretch>
            <a:fillRect/>
          </a:stretch>
        </p:blipFill>
        <p:spPr>
          <a:xfrm>
            <a:off x="1803055" y="3557656"/>
            <a:ext cx="742857" cy="1095238"/>
          </a:xfrm>
          <a:prstGeom prst="rect">
            <a:avLst/>
          </a:prstGeom>
        </p:spPr>
      </p:pic>
      <p:pic>
        <p:nvPicPr>
          <p:cNvPr id="25" name="Picture 24"/>
          <p:cNvPicPr>
            <a:picLocks noChangeAspect="1"/>
          </p:cNvPicPr>
          <p:nvPr/>
        </p:nvPicPr>
        <p:blipFill>
          <a:blip r:embed="rId7"/>
          <a:stretch>
            <a:fillRect/>
          </a:stretch>
        </p:blipFill>
        <p:spPr>
          <a:xfrm>
            <a:off x="528653" y="4514902"/>
            <a:ext cx="1066667" cy="838095"/>
          </a:xfrm>
          <a:prstGeom prst="rect">
            <a:avLst/>
          </a:prstGeom>
        </p:spPr>
      </p:pic>
      <p:pic>
        <p:nvPicPr>
          <p:cNvPr id="26" name="Picture 25"/>
          <p:cNvPicPr>
            <a:picLocks noChangeAspect="1"/>
          </p:cNvPicPr>
          <p:nvPr/>
        </p:nvPicPr>
        <p:blipFill>
          <a:blip r:embed="rId8"/>
          <a:stretch>
            <a:fillRect/>
          </a:stretch>
        </p:blipFill>
        <p:spPr>
          <a:xfrm>
            <a:off x="3351977" y="3105378"/>
            <a:ext cx="790476" cy="1409524"/>
          </a:xfrm>
          <a:prstGeom prst="rect">
            <a:avLst/>
          </a:prstGeom>
        </p:spPr>
      </p:pic>
      <p:pic>
        <p:nvPicPr>
          <p:cNvPr id="27" name="Picture 26"/>
          <p:cNvPicPr>
            <a:picLocks noChangeAspect="1"/>
          </p:cNvPicPr>
          <p:nvPr/>
        </p:nvPicPr>
        <p:blipFill>
          <a:blip r:embed="rId9"/>
          <a:stretch>
            <a:fillRect/>
          </a:stretch>
        </p:blipFill>
        <p:spPr>
          <a:xfrm>
            <a:off x="5172112" y="3667125"/>
            <a:ext cx="723810" cy="2000056"/>
          </a:xfrm>
          <a:prstGeom prst="rect">
            <a:avLst/>
          </a:prstGeom>
        </p:spPr>
      </p:pic>
      <p:pic>
        <p:nvPicPr>
          <p:cNvPr id="28" name="Picture 27"/>
          <p:cNvPicPr>
            <a:picLocks noChangeAspect="1"/>
          </p:cNvPicPr>
          <p:nvPr/>
        </p:nvPicPr>
        <p:blipFill>
          <a:blip r:embed="rId10"/>
          <a:stretch>
            <a:fillRect/>
          </a:stretch>
        </p:blipFill>
        <p:spPr>
          <a:xfrm>
            <a:off x="3043784" y="2435693"/>
            <a:ext cx="771429" cy="857143"/>
          </a:xfrm>
          <a:prstGeom prst="rect">
            <a:avLst/>
          </a:prstGeom>
        </p:spPr>
      </p:pic>
      <p:pic>
        <p:nvPicPr>
          <p:cNvPr id="29" name="Picture 28"/>
          <p:cNvPicPr>
            <a:picLocks noChangeAspect="1"/>
          </p:cNvPicPr>
          <p:nvPr/>
        </p:nvPicPr>
        <p:blipFill>
          <a:blip r:embed="rId11"/>
          <a:stretch>
            <a:fillRect/>
          </a:stretch>
        </p:blipFill>
        <p:spPr>
          <a:xfrm>
            <a:off x="1247293" y="2402424"/>
            <a:ext cx="809524" cy="800000"/>
          </a:xfrm>
          <a:prstGeom prst="rect">
            <a:avLst/>
          </a:prstGeom>
        </p:spPr>
      </p:pic>
      <p:sp>
        <p:nvSpPr>
          <p:cNvPr id="30" name="Oval 29"/>
          <p:cNvSpPr/>
          <p:nvPr/>
        </p:nvSpPr>
        <p:spPr>
          <a:xfrm>
            <a:off x="7328051" y="2454872"/>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9033143" y="2478501"/>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208939" y="3699573"/>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750597" y="3675944"/>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752696" y="4514902"/>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1259090" y="3943351"/>
            <a:ext cx="771525" cy="16417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133804" y="2478501"/>
            <a:ext cx="771525" cy="7715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12"/>
          <a:stretch>
            <a:fillRect/>
          </a:stretch>
        </p:blipFill>
        <p:spPr>
          <a:xfrm>
            <a:off x="4934222" y="2539691"/>
            <a:ext cx="854776" cy="876369"/>
          </a:xfrm>
          <a:prstGeom prst="rect">
            <a:avLst/>
          </a:prstGeom>
        </p:spPr>
      </p:pic>
      <p:pic>
        <p:nvPicPr>
          <p:cNvPr id="21" name="Picture 20">
            <a:extLst>
              <a:ext uri="{FF2B5EF4-FFF2-40B4-BE49-F238E27FC236}">
                <a16:creationId xmlns:a16="http://schemas.microsoft.com/office/drawing/2014/main" xmlns="" id="{DA232D94-9A8E-A978-E827-27A3C1079D9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6837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animEffect transition="in" filter="fade">
                                      <p:cBhvr>
                                        <p:cTn id="46" dur="500"/>
                                        <p:tgtEl>
                                          <p:spTgt spid="34"/>
                                        </p:tgtEl>
                                      </p:cBhvr>
                                    </p:animEffect>
                                  </p:childTnLst>
                                </p:cTn>
                              </p:par>
                              <p:par>
                                <p:cTn id="47" presetID="26" presetClass="emph" presetSubtype="0" repeatCount="3000" fill="hold" grpId="1" nodeType="withEffect">
                                  <p:stCondLst>
                                    <p:cond delay="0"/>
                                  </p:stCondLst>
                                  <p:childTnLst>
                                    <p:animEffect transition="out" filter="fade">
                                      <p:cBhvr>
                                        <p:cTn id="48" dur="1000" tmFilter="0, 0; .2, .5; .8, .5; 1, 0"/>
                                        <p:tgtEl>
                                          <p:spTgt spid="34"/>
                                        </p:tgtEl>
                                      </p:cBhvr>
                                    </p:animEffect>
                                    <p:animScale>
                                      <p:cBhvr>
                                        <p:cTn id="49" dur="500" autoRev="1" fill="hold"/>
                                        <p:tgtEl>
                                          <p:spTgt spid="34"/>
                                        </p:tgtEl>
                                      </p:cBhvr>
                                      <p:by x="105000" y="105000"/>
                                    </p:animScale>
                                  </p:child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par>
                                <p:cTn id="58" presetID="26" presetClass="emph" presetSubtype="0" repeatCount="3000" fill="hold" grpId="1" nodeType="withEffect">
                                  <p:stCondLst>
                                    <p:cond delay="0"/>
                                  </p:stCondLst>
                                  <p:childTnLst>
                                    <p:animEffect transition="out" filter="fade">
                                      <p:cBhvr>
                                        <p:cTn id="59" dur="1000" tmFilter="0, 0; .2, .5; .8, .5; 1, 0"/>
                                        <p:tgtEl>
                                          <p:spTgt spid="33"/>
                                        </p:tgtEl>
                                      </p:cBhvr>
                                    </p:animEffect>
                                    <p:animScale>
                                      <p:cBhvr>
                                        <p:cTn id="60" dur="500" autoRev="1" fill="hold"/>
                                        <p:tgtEl>
                                          <p:spTgt spid="33"/>
                                        </p:tgtEl>
                                      </p:cBhvr>
                                      <p:by x="105000" y="105000"/>
                                    </p:animScale>
                                  </p:childTnLst>
                                </p:cTn>
                              </p:par>
                            </p:childTnLst>
                          </p:cTn>
                        </p:par>
                      </p:childTnLst>
                    </p:cTn>
                  </p:par>
                </p:childTnLst>
              </p:cTn>
              <p:nextCondLst>
                <p:cond evt="onClick" delay="0">
                  <p:tgtEl>
                    <p:spTgt spid="24"/>
                  </p:tgtEl>
                </p:cond>
              </p:nextCondLst>
            </p:seq>
            <p:seq concurrent="1" nextAc="seek">
              <p:cTn id="61" restart="whenNotActive" fill="hold" evtFilter="cancelBubble" nodeType="interactiveSeq">
                <p:stCondLst>
                  <p:cond evt="onClick" delay="0">
                    <p:tgtEl>
                      <p:spTgt spid="28"/>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animEffect transition="in" filter="fade">
                                      <p:cBhvr>
                                        <p:cTn id="68" dur="500"/>
                                        <p:tgtEl>
                                          <p:spTgt spid="31"/>
                                        </p:tgtEl>
                                      </p:cBhvr>
                                    </p:animEffect>
                                  </p:childTnLst>
                                </p:cTn>
                              </p:par>
                              <p:par>
                                <p:cTn id="69" presetID="26" presetClass="emph" presetSubtype="0" repeatCount="3000" fill="hold" grpId="1" nodeType="withEffect">
                                  <p:stCondLst>
                                    <p:cond delay="0"/>
                                  </p:stCondLst>
                                  <p:childTnLst>
                                    <p:animEffect transition="out" filter="fade">
                                      <p:cBhvr>
                                        <p:cTn id="70" dur="1000" tmFilter="0, 0; .2, .5; .8, .5; 1, 0"/>
                                        <p:tgtEl>
                                          <p:spTgt spid="31"/>
                                        </p:tgtEl>
                                      </p:cBhvr>
                                    </p:animEffect>
                                    <p:animScale>
                                      <p:cBhvr>
                                        <p:cTn id="71" dur="500" autoRev="1" fill="hold"/>
                                        <p:tgtEl>
                                          <p:spTgt spid="31"/>
                                        </p:tgtEl>
                                      </p:cBhvr>
                                      <p:by x="105000" y="105000"/>
                                    </p:animScale>
                                  </p:childTnLst>
                                </p:cTn>
                              </p:par>
                            </p:childTnLst>
                          </p:cTn>
                        </p:par>
                      </p:childTnLst>
                    </p:cTn>
                  </p:par>
                </p:childTnLst>
              </p:cTn>
              <p:nextCondLst>
                <p:cond evt="onClick" delay="0">
                  <p:tgtEl>
                    <p:spTgt spid="28"/>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p:cTn id="77" dur="500" fill="hold"/>
                                        <p:tgtEl>
                                          <p:spTgt spid="32"/>
                                        </p:tgtEl>
                                        <p:attrNameLst>
                                          <p:attrName>ppt_w</p:attrName>
                                        </p:attrNameLst>
                                      </p:cBhvr>
                                      <p:tavLst>
                                        <p:tav tm="0">
                                          <p:val>
                                            <p:fltVal val="0"/>
                                          </p:val>
                                        </p:tav>
                                        <p:tav tm="100000">
                                          <p:val>
                                            <p:strVal val="#ppt_w"/>
                                          </p:val>
                                        </p:tav>
                                      </p:tavLst>
                                    </p:anim>
                                    <p:anim calcmode="lin" valueType="num">
                                      <p:cBhvr>
                                        <p:cTn id="78" dur="500" fill="hold"/>
                                        <p:tgtEl>
                                          <p:spTgt spid="32"/>
                                        </p:tgtEl>
                                        <p:attrNameLst>
                                          <p:attrName>ppt_h</p:attrName>
                                        </p:attrNameLst>
                                      </p:cBhvr>
                                      <p:tavLst>
                                        <p:tav tm="0">
                                          <p:val>
                                            <p:fltVal val="0"/>
                                          </p:val>
                                        </p:tav>
                                        <p:tav tm="100000">
                                          <p:val>
                                            <p:strVal val="#ppt_h"/>
                                          </p:val>
                                        </p:tav>
                                      </p:tavLst>
                                    </p:anim>
                                    <p:animEffect transition="in" filter="fade">
                                      <p:cBhvr>
                                        <p:cTn id="79" dur="500"/>
                                        <p:tgtEl>
                                          <p:spTgt spid="32"/>
                                        </p:tgtEl>
                                      </p:cBhvr>
                                    </p:animEffect>
                                  </p:childTnLst>
                                </p:cTn>
                              </p:par>
                              <p:par>
                                <p:cTn id="80" presetID="26" presetClass="emph" presetSubtype="0" repeatCount="3000" fill="hold" grpId="1" nodeType="withEffect">
                                  <p:stCondLst>
                                    <p:cond delay="0"/>
                                  </p:stCondLst>
                                  <p:childTnLst>
                                    <p:animEffect transition="out" filter="fade">
                                      <p:cBhvr>
                                        <p:cTn id="81" dur="1000" tmFilter="0, 0; .2, .5; .8, .5; 1, 0"/>
                                        <p:tgtEl>
                                          <p:spTgt spid="32"/>
                                        </p:tgtEl>
                                      </p:cBhvr>
                                    </p:animEffect>
                                    <p:animScale>
                                      <p:cBhvr>
                                        <p:cTn id="82" dur="500" autoRev="1" fill="hold"/>
                                        <p:tgtEl>
                                          <p:spTgt spid="32"/>
                                        </p:tgtEl>
                                      </p:cBhvr>
                                      <p:by x="105000" y="105000"/>
                                    </p:animScale>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p:cTn id="88" dur="500" fill="hold"/>
                                        <p:tgtEl>
                                          <p:spTgt spid="35"/>
                                        </p:tgtEl>
                                        <p:attrNameLst>
                                          <p:attrName>ppt_w</p:attrName>
                                        </p:attrNameLst>
                                      </p:cBhvr>
                                      <p:tavLst>
                                        <p:tav tm="0">
                                          <p:val>
                                            <p:fltVal val="0"/>
                                          </p:val>
                                        </p:tav>
                                        <p:tav tm="100000">
                                          <p:val>
                                            <p:strVal val="#ppt_w"/>
                                          </p:val>
                                        </p:tav>
                                      </p:tavLst>
                                    </p:anim>
                                    <p:anim calcmode="lin" valueType="num">
                                      <p:cBhvr>
                                        <p:cTn id="89" dur="500" fill="hold"/>
                                        <p:tgtEl>
                                          <p:spTgt spid="35"/>
                                        </p:tgtEl>
                                        <p:attrNameLst>
                                          <p:attrName>ppt_h</p:attrName>
                                        </p:attrNameLst>
                                      </p:cBhvr>
                                      <p:tavLst>
                                        <p:tav tm="0">
                                          <p:val>
                                            <p:fltVal val="0"/>
                                          </p:val>
                                        </p:tav>
                                        <p:tav tm="100000">
                                          <p:val>
                                            <p:strVal val="#ppt_h"/>
                                          </p:val>
                                        </p:tav>
                                      </p:tavLst>
                                    </p:anim>
                                    <p:animEffect transition="in" filter="fade">
                                      <p:cBhvr>
                                        <p:cTn id="90" dur="500"/>
                                        <p:tgtEl>
                                          <p:spTgt spid="35"/>
                                        </p:tgtEl>
                                      </p:cBhvr>
                                    </p:animEffect>
                                  </p:childTnLst>
                                </p:cTn>
                              </p:par>
                              <p:par>
                                <p:cTn id="91" presetID="26" presetClass="emph" presetSubtype="0" repeatCount="3000" fill="hold" grpId="1" nodeType="withEffect">
                                  <p:stCondLst>
                                    <p:cond delay="0"/>
                                  </p:stCondLst>
                                  <p:childTnLst>
                                    <p:animEffect transition="out" filter="fade">
                                      <p:cBhvr>
                                        <p:cTn id="92" dur="1000" tmFilter="0, 0; .2, .5; .8, .5; 1, 0"/>
                                        <p:tgtEl>
                                          <p:spTgt spid="35"/>
                                        </p:tgtEl>
                                      </p:cBhvr>
                                    </p:animEffect>
                                    <p:animScale>
                                      <p:cBhvr>
                                        <p:cTn id="93" dur="500" autoRev="1" fill="hold"/>
                                        <p:tgtEl>
                                          <p:spTgt spid="35"/>
                                        </p:tgtEl>
                                      </p:cBhvr>
                                      <p:by x="105000" y="105000"/>
                                    </p:animScale>
                                  </p:childTnLst>
                                </p:cTn>
                              </p:par>
                            </p:childTnLst>
                          </p:cTn>
                        </p:par>
                      </p:childTnLst>
                    </p:cTn>
                  </p:par>
                </p:childTnLst>
              </p:cTn>
              <p:nextCondLst>
                <p:cond evt="onClick" delay="0">
                  <p:tgtEl>
                    <p:spTgt spid="27"/>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par>
                                <p:cTn id="102" presetID="26" presetClass="emph" presetSubtype="0" repeatCount="3000" fill="hold" grpId="1" nodeType="withEffect">
                                  <p:stCondLst>
                                    <p:cond delay="0"/>
                                  </p:stCondLst>
                                  <p:childTnLst>
                                    <p:animEffect transition="out" filter="fade">
                                      <p:cBhvr>
                                        <p:cTn id="103" dur="1000" tmFilter="0, 0; .2, .5; .8, .5; 1, 0"/>
                                        <p:tgtEl>
                                          <p:spTgt spid="30"/>
                                        </p:tgtEl>
                                      </p:cBhvr>
                                    </p:animEffect>
                                    <p:animScale>
                                      <p:cBhvr>
                                        <p:cTn id="104" dur="500" autoRev="1" fill="hold"/>
                                        <p:tgtEl>
                                          <p:spTgt spid="30"/>
                                        </p:tgtEl>
                                      </p:cBhvr>
                                      <p:by x="105000" y="105000"/>
                                    </p:animScale>
                                  </p:childTnLst>
                                </p:cTn>
                              </p:par>
                            </p:childTnLst>
                          </p:cTn>
                        </p:par>
                      </p:childTnLst>
                    </p:cTn>
                  </p:par>
                </p:childTnLst>
              </p:cTn>
              <p:nextCondLst>
                <p:cond evt="onClick" delay="0">
                  <p:tgtEl>
                    <p:spTgt spid="29"/>
                  </p:tgtEl>
                </p:cond>
              </p:nextCondLst>
            </p:seq>
            <p:seq concurrent="1" nextAc="seek">
              <p:cTn id="105" restart="whenNotActive" fill="hold" evtFilter="cancelBubble" nodeType="interactiveSeq">
                <p:stCondLst>
                  <p:cond evt="onClick" delay="0">
                    <p:tgtEl>
                      <p:spTgt spid="37"/>
                    </p:tgtEl>
                  </p:cond>
                </p:stCondLst>
                <p:endSync evt="end" delay="0">
                  <p:rtn val="all"/>
                </p:endSync>
                <p:childTnLst>
                  <p:par>
                    <p:cTn id="106" fill="hold">
                      <p:stCondLst>
                        <p:cond delay="0"/>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36"/>
                                        </p:tgtEl>
                                        <p:attrNameLst>
                                          <p:attrName>style.visibility</p:attrName>
                                        </p:attrNameLst>
                                      </p:cBhvr>
                                      <p:to>
                                        <p:strVal val="visible"/>
                                      </p:to>
                                    </p:set>
                                    <p:anim calcmode="lin" valueType="num">
                                      <p:cBhvr>
                                        <p:cTn id="110" dur="500" fill="hold"/>
                                        <p:tgtEl>
                                          <p:spTgt spid="36"/>
                                        </p:tgtEl>
                                        <p:attrNameLst>
                                          <p:attrName>ppt_w</p:attrName>
                                        </p:attrNameLst>
                                      </p:cBhvr>
                                      <p:tavLst>
                                        <p:tav tm="0">
                                          <p:val>
                                            <p:fltVal val="0"/>
                                          </p:val>
                                        </p:tav>
                                        <p:tav tm="100000">
                                          <p:val>
                                            <p:strVal val="#ppt_w"/>
                                          </p:val>
                                        </p:tav>
                                      </p:tavLst>
                                    </p:anim>
                                    <p:anim calcmode="lin" valueType="num">
                                      <p:cBhvr>
                                        <p:cTn id="111" dur="500" fill="hold"/>
                                        <p:tgtEl>
                                          <p:spTgt spid="36"/>
                                        </p:tgtEl>
                                        <p:attrNameLst>
                                          <p:attrName>ppt_h</p:attrName>
                                        </p:attrNameLst>
                                      </p:cBhvr>
                                      <p:tavLst>
                                        <p:tav tm="0">
                                          <p:val>
                                            <p:fltVal val="0"/>
                                          </p:val>
                                        </p:tav>
                                        <p:tav tm="100000">
                                          <p:val>
                                            <p:strVal val="#ppt_h"/>
                                          </p:val>
                                        </p:tav>
                                      </p:tavLst>
                                    </p:anim>
                                    <p:animEffect transition="in" filter="fade">
                                      <p:cBhvr>
                                        <p:cTn id="112" dur="500"/>
                                        <p:tgtEl>
                                          <p:spTgt spid="36"/>
                                        </p:tgtEl>
                                      </p:cBhvr>
                                    </p:animEffect>
                                  </p:childTnLst>
                                </p:cTn>
                              </p:par>
                              <p:par>
                                <p:cTn id="113" presetID="26" presetClass="emph" presetSubtype="0" repeatCount="3000" fill="hold" grpId="1" nodeType="withEffect">
                                  <p:stCondLst>
                                    <p:cond delay="0"/>
                                  </p:stCondLst>
                                  <p:childTnLst>
                                    <p:animEffect transition="out" filter="fade">
                                      <p:cBhvr>
                                        <p:cTn id="114" dur="1000" tmFilter="0, 0; .2, .5; .8, .5; 1, 0"/>
                                        <p:tgtEl>
                                          <p:spTgt spid="36"/>
                                        </p:tgtEl>
                                      </p:cBhvr>
                                    </p:animEffect>
                                    <p:animScale>
                                      <p:cBhvr>
                                        <p:cTn id="115" dur="500" autoRev="1" fill="hold"/>
                                        <p:tgtEl>
                                          <p:spTgt spid="36"/>
                                        </p:tgtEl>
                                      </p:cBhvr>
                                      <p:by x="105000" y="105000"/>
                                    </p:animScale>
                                  </p:childTnLst>
                                </p:cTn>
                              </p:par>
                            </p:childTnLst>
                          </p:cTn>
                        </p:par>
                      </p:childTnLst>
                    </p:cTn>
                  </p:par>
                </p:childTnLst>
              </p:cTn>
              <p:nextCondLst>
                <p:cond evt="onClick" delay="0">
                  <p:tgtEl>
                    <p:spTgt spid="37"/>
                  </p:tgtEl>
                </p:cond>
              </p:nextCondLst>
            </p:seq>
            <p:seq concurrent="1" nextAc="seek">
              <p:cTn id="116" restart="whenNotActive" fill="hold" evtFilter="cancelBubble" nodeType="interactiveSeq">
                <p:stCondLst>
                  <p:cond evt="onClick" delay="0">
                    <p:tgtEl>
                      <p:spTgt spid="22"/>
                    </p:tgtEl>
                  </p:cond>
                </p:stCondLst>
                <p:endSync evt="end" delay="0">
                  <p:rtn val="all"/>
                </p:endSync>
                <p:childTnLst>
                  <p:par>
                    <p:cTn id="117" fill="hold">
                      <p:stCondLst>
                        <p:cond delay="0"/>
                      </p:stCondLst>
                      <p:childTnLst>
                        <p:par>
                          <p:cTn id="118" fill="hold">
                            <p:stCondLst>
                              <p:cond delay="0"/>
                            </p:stCondLst>
                            <p:childTnLst>
                              <p:par>
                                <p:cTn id="119" presetID="26" presetClass="emph" presetSubtype="0" fill="hold" nodeType="clickEffect">
                                  <p:stCondLst>
                                    <p:cond delay="0"/>
                                  </p:stCondLst>
                                  <p:childTnLst>
                                    <p:animEffect transition="out" filter="fade">
                                      <p:cBhvr>
                                        <p:cTn id="120" dur="500" tmFilter="0, 0; .2, .5; .8, .5; 1, 0"/>
                                        <p:tgtEl>
                                          <p:spTgt spid="22"/>
                                        </p:tgtEl>
                                      </p:cBhvr>
                                    </p:animEffect>
                                    <p:animScale>
                                      <p:cBhvr>
                                        <p:cTn id="121" dur="250" autoRev="1" fill="hold"/>
                                        <p:tgtEl>
                                          <p:spTgt spid="22"/>
                                        </p:tgtEl>
                                      </p:cBhvr>
                                      <p:by x="105000" y="105000"/>
                                    </p:animScale>
                                  </p:childTnLst>
                                </p:cTn>
                              </p:par>
                            </p:childTnLst>
                          </p:cTn>
                        </p:par>
                      </p:childTnLst>
                    </p:cTn>
                  </p:par>
                </p:childTnLst>
              </p:cTn>
              <p:nextCondLst>
                <p:cond evt="onClick" delay="0">
                  <p:tgtEl>
                    <p:spTgt spid="22"/>
                  </p:tgtEl>
                </p:cond>
              </p:nextCondLst>
            </p:seq>
          </p:childTnLst>
        </p:cTn>
      </p:par>
    </p:tnLst>
    <p:bldLst>
      <p:bldP spid="6" grpId="0"/>
      <p:bldP spid="7" grpId="0"/>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91379" y="356829"/>
            <a:ext cx="876748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CHÚNG MÌNH CÙNG HÁT VÀ VẬN ĐỘNG NHÉ!</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7" name="quê hương tươi đẹ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37609" y="1620457"/>
            <a:ext cx="7879380" cy="4432151"/>
          </a:xfrm>
          <a:prstGeom prst="rect">
            <a:avLst/>
          </a:prstGeom>
        </p:spPr>
      </p:pic>
      <p:pic>
        <p:nvPicPr>
          <p:cNvPr id="5" name="Picture 4">
            <a:extLst>
              <a:ext uri="{FF2B5EF4-FFF2-40B4-BE49-F238E27FC236}">
                <a16:creationId xmlns:a16="http://schemas.microsoft.com/office/drawing/2014/main" xmlns="" id="{DA232D94-9A8E-A978-E827-27A3C1079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fullScrn="1">
              <p:cMediaNode vol="80000">
                <p:cTn id="15" fill="hold" display="0">
                  <p:stCondLst>
                    <p:cond delay="indefinite"/>
                  </p:stCondLst>
                </p:cTn>
                <p:tgtEl>
                  <p:spTgt spid="7"/>
                </p:tgtEl>
              </p:cMediaNode>
            </p:vide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47361" y="390287"/>
            <a:ext cx="5297279"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3400646" y="1052572"/>
            <a:ext cx="539070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Bài hát nhắc đến những nơi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1555285" y="5302963"/>
            <a:ext cx="2499776"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Núi rừng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7729870" y="5126932"/>
            <a:ext cx="2098972"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Đồng lúa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a:stretch>
            <a:fillRect/>
          </a:stretch>
        </p:blipFill>
        <p:spPr>
          <a:xfrm>
            <a:off x="6468140" y="1857040"/>
            <a:ext cx="4341130" cy="29270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a:stretch>
            <a:fillRect/>
          </a:stretch>
        </p:blipFill>
        <p:spPr>
          <a:xfrm rot="595722">
            <a:off x="663893" y="2122575"/>
            <a:ext cx="4559006" cy="29270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3338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86140" y="219673"/>
            <a:ext cx="5297279"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3"/>
          <a:stretch>
            <a:fillRect/>
          </a:stretch>
        </p:blipFill>
        <p:spPr>
          <a:xfrm>
            <a:off x="3711182" y="1815099"/>
            <a:ext cx="3265112" cy="2577655"/>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01" y="1757554"/>
            <a:ext cx="3265112" cy="2598755"/>
          </a:xfrm>
          <a:prstGeom prst="ellipse">
            <a:avLst/>
          </a:prstGeom>
          <a:ln>
            <a:noFill/>
          </a:ln>
          <a:effectLst>
            <a:softEdge rad="112500"/>
          </a:effectLst>
        </p:spPr>
      </p:pic>
      <p:pic>
        <p:nvPicPr>
          <p:cNvPr id="8" name="Picture 7"/>
          <p:cNvPicPr>
            <a:picLocks noChangeAspect="1"/>
          </p:cNvPicPr>
          <p:nvPr/>
        </p:nvPicPr>
        <p:blipFill>
          <a:blip r:embed="rId5"/>
          <a:stretch>
            <a:fillRect/>
          </a:stretch>
        </p:blipFill>
        <p:spPr>
          <a:xfrm>
            <a:off x="7402119" y="1763398"/>
            <a:ext cx="3310560" cy="2598755"/>
          </a:xfrm>
          <a:prstGeom prst="ellipse">
            <a:avLst/>
          </a:prstGeom>
          <a:ln>
            <a:noFill/>
          </a:ln>
          <a:effectLst>
            <a:softEdge rad="112500"/>
          </a:effectLst>
        </p:spPr>
      </p:pic>
      <p:pic>
        <p:nvPicPr>
          <p:cNvPr id="11" name="Picture 10"/>
          <p:cNvPicPr>
            <a:picLocks noChangeAspect="1"/>
          </p:cNvPicPr>
          <p:nvPr/>
        </p:nvPicPr>
        <p:blipFill>
          <a:blip r:embed="rId6"/>
          <a:stretch>
            <a:fillRect/>
          </a:stretch>
        </p:blipFill>
        <p:spPr>
          <a:xfrm>
            <a:off x="9139849" y="4229890"/>
            <a:ext cx="3145659" cy="2657536"/>
          </a:xfrm>
          <a:prstGeom prst="ellipse">
            <a:avLst/>
          </a:prstGeom>
          <a:ln>
            <a:noFill/>
          </a:ln>
          <a:effectLst>
            <a:softEdge rad="112500"/>
          </a:effectLst>
        </p:spPr>
      </p:pic>
      <p:sp>
        <p:nvSpPr>
          <p:cNvPr id="15" name="TextBox 14"/>
          <p:cNvSpPr txBox="1"/>
          <p:nvPr/>
        </p:nvSpPr>
        <p:spPr>
          <a:xfrm>
            <a:off x="4540781" y="827020"/>
            <a:ext cx="318799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Em đang sống ở đâu?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2321547" y="1311257"/>
            <a:ext cx="693420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Địa hình nơi em sống có đặc điểm như thế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2" name="Picture 11"/>
          <p:cNvPicPr>
            <a:picLocks noChangeAspect="1"/>
          </p:cNvPicPr>
          <p:nvPr/>
        </p:nvPicPr>
        <p:blipFill>
          <a:blip r:embed="rId7"/>
          <a:stretch>
            <a:fillRect/>
          </a:stretch>
        </p:blipFill>
        <p:spPr>
          <a:xfrm>
            <a:off x="1819753" y="4144899"/>
            <a:ext cx="3265113" cy="2713101"/>
          </a:xfrm>
          <a:prstGeom prst="ellipse">
            <a:avLst/>
          </a:prstGeom>
          <a:ln>
            <a:noFill/>
          </a:ln>
          <a:effectLst>
            <a:softEdge rad="112500"/>
          </a:effectLst>
        </p:spPr>
      </p:pic>
      <p:pic>
        <p:nvPicPr>
          <p:cNvPr id="14" name="Picture 13"/>
          <p:cNvPicPr>
            <a:picLocks noChangeAspect="1"/>
          </p:cNvPicPr>
          <p:nvPr/>
        </p:nvPicPr>
        <p:blipFill>
          <a:blip r:embed="rId8"/>
          <a:stretch>
            <a:fillRect/>
          </a:stretch>
        </p:blipFill>
        <p:spPr>
          <a:xfrm>
            <a:off x="5428266" y="4200305"/>
            <a:ext cx="3145659" cy="2687121"/>
          </a:xfrm>
          <a:prstGeom prst="ellipse">
            <a:avLst/>
          </a:prstGeom>
          <a:ln>
            <a:noFill/>
          </a:ln>
          <a:effectLst>
            <a:softEdge rad="112500"/>
          </a:effectLst>
        </p:spPr>
      </p:pic>
      <p:sp>
        <p:nvSpPr>
          <p:cNvPr id="13" name="TextBox 12"/>
          <p:cNvSpPr txBox="1"/>
          <p:nvPr/>
        </p:nvSpPr>
        <p:spPr>
          <a:xfrm>
            <a:off x="722548" y="1935449"/>
            <a:ext cx="1726665"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Núi rừng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4294252" y="2752302"/>
            <a:ext cx="2098972" cy="461665"/>
          </a:xfrm>
          <a:prstGeom prst="rect">
            <a:avLst/>
          </a:prstGeom>
          <a:noFill/>
        </p:spPr>
        <p:txBody>
          <a:bodyPr wrap="square" rtlCol="0">
            <a:spAutoFit/>
          </a:bodyPr>
          <a:lstStyle/>
          <a:p>
            <a:pPr lvl="0" algn="ctr">
              <a:defRPr/>
            </a:pPr>
            <a:r>
              <a:rPr lang="en-US" altLang="zh-CN" sz="2400" noProof="0">
                <a:solidFill>
                  <a:schemeClr val="bg1"/>
                </a:solidFill>
                <a:latin typeface="Roboto" panose="02000000000000000000" pitchFamily="2" charset="0"/>
                <a:ea typeface="Roboto" panose="02000000000000000000" pitchFamily="2" charset="0"/>
              </a:rPr>
              <a:t>Cao nguyên</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524439" y="2994403"/>
            <a:ext cx="209897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Đồng bằng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3447361" y="6134648"/>
            <a:ext cx="1034621"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Hồ</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6433618" y="4356309"/>
            <a:ext cx="1275054"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Biển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9663192" y="5393957"/>
            <a:ext cx="2098972" cy="461665"/>
          </a:xfrm>
          <a:prstGeom prst="rect">
            <a:avLst/>
          </a:prstGeom>
          <a:noFill/>
        </p:spPr>
        <p:txBody>
          <a:bodyPr wrap="square" rtlCol="0">
            <a:spAutoFit/>
          </a:bodyPr>
          <a:lstStyle/>
          <a:p>
            <a:pPr lvl="0" algn="ctr">
              <a:defRPr/>
            </a:pPr>
            <a:r>
              <a:rPr lang="en-US" altLang="zh-CN" sz="2400" noProof="0">
                <a:solidFill>
                  <a:srgbClr val="FF0000"/>
                </a:solidFill>
                <a:latin typeface="Roboto" panose="02000000000000000000" pitchFamily="2" charset="0"/>
                <a:ea typeface="Roboto" panose="02000000000000000000" pitchFamily="2" charset="0"/>
              </a:rPr>
              <a:t>Sông nước</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18" name="Picture 17">
            <a:extLst>
              <a:ext uri="{FF2B5EF4-FFF2-40B4-BE49-F238E27FC236}">
                <a16:creationId xmlns:a16="http://schemas.microsoft.com/office/drawing/2014/main" xmlns="" id="{DA232D94-9A8E-A978-E827-27A3C1079D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641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par>
                                <p:cTn id="42" presetID="53" presetClass="entr" presetSubtype="16"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par>
                                <p:cTn id="47" presetID="53" presetClass="entr" presetSubtype="16"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par>
                                <p:cTn id="57" presetID="53" presetClass="entr" presetSubtype="16"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5" grpId="0"/>
      <p:bldP spid="16" grpId="0"/>
      <p:bldP spid="13" grpId="0"/>
      <p:bldP spid="20" grpId="0"/>
      <p:bldP spid="19"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47361" y="390287"/>
            <a:ext cx="5297279"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grpSp>
        <p:nvGrpSpPr>
          <p:cNvPr id="11" name="Group 10"/>
          <p:cNvGrpSpPr/>
          <p:nvPr/>
        </p:nvGrpSpPr>
        <p:grpSpPr>
          <a:xfrm>
            <a:off x="5926386" y="1883569"/>
            <a:ext cx="4889332" cy="2842980"/>
            <a:chOff x="6372959" y="1883569"/>
            <a:chExt cx="4889332" cy="2842980"/>
          </a:xfrm>
          <a:solidFill>
            <a:schemeClr val="bg1"/>
          </a:solidFill>
        </p:grpSpPr>
        <p:sp>
          <p:nvSpPr>
            <p:cNvPr id="22" name="Isosceles Triangle 7"/>
            <p:cNvSpPr/>
            <p:nvPr/>
          </p:nvSpPr>
          <p:spPr>
            <a:xfrm rot="9756229" flipH="1">
              <a:off x="10133912" y="3761446"/>
              <a:ext cx="448864" cy="965103"/>
            </a:xfrm>
            <a:custGeom>
              <a:avLst/>
              <a:gdLst>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Lst>
              <a:ahLst/>
              <a:cxnLst>
                <a:cxn ang="0">
                  <a:pos x="connsiteX0" y="connsiteY0"/>
                </a:cxn>
                <a:cxn ang="0">
                  <a:pos x="connsiteX1" y="connsiteY1"/>
                </a:cxn>
                <a:cxn ang="0">
                  <a:pos x="connsiteX2" y="connsiteY2"/>
                </a:cxn>
                <a:cxn ang="0">
                  <a:pos x="connsiteX3" y="connsiteY3"/>
                </a:cxn>
              </a:cxnLst>
              <a:rect l="l" t="t" r="r" b="b"/>
              <a:pathLst>
                <a:path w="448864" h="965103">
                  <a:moveTo>
                    <a:pt x="0" y="965103"/>
                  </a:moveTo>
                  <a:cubicBezTo>
                    <a:pt x="58400" y="464558"/>
                    <a:pt x="184299" y="321701"/>
                    <a:pt x="276448" y="0"/>
                  </a:cubicBezTo>
                  <a:cubicBezTo>
                    <a:pt x="368597" y="321701"/>
                    <a:pt x="210748" y="521170"/>
                    <a:pt x="448864" y="953128"/>
                  </a:cubicBezTo>
                  <a:lnTo>
                    <a:pt x="0" y="965103"/>
                  </a:lnTo>
                  <a:close/>
                </a:path>
              </a:pathLst>
            </a:custGeom>
            <a:grpFill/>
            <a:ln>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372959" y="1883569"/>
              <a:ext cx="4889332" cy="2335127"/>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grp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484033" y="2139183"/>
            <a:ext cx="3848985" cy="1938992"/>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Chúng mình cùng làm mô hình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các dạng địa hình để tìm hiểu về</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đặc điểm đặc trưng của một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dạng địa hình của Trái Đất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524" y="3816840"/>
            <a:ext cx="2073689" cy="2877535"/>
          </a:xfrm>
          <a:prstGeom prst="rect">
            <a:avLst/>
          </a:prstGeom>
        </p:spPr>
      </p:pic>
      <p:pic>
        <p:nvPicPr>
          <p:cNvPr id="5" name="Picture 4"/>
          <p:cNvPicPr>
            <a:picLocks noChangeAspect="1"/>
          </p:cNvPicPr>
          <p:nvPr/>
        </p:nvPicPr>
        <p:blipFill>
          <a:blip r:embed="rId4"/>
          <a:stretch>
            <a:fillRect/>
          </a:stretch>
        </p:blipFill>
        <p:spPr>
          <a:xfrm>
            <a:off x="1980412" y="1346278"/>
            <a:ext cx="3570593" cy="4941123"/>
          </a:xfrm>
          <a:prstGeom prst="rect">
            <a:avLst/>
          </a:prstGeom>
        </p:spPr>
      </p:pic>
      <p:pic>
        <p:nvPicPr>
          <p:cNvPr id="10" name="Picture 9">
            <a:extLst>
              <a:ext uri="{FF2B5EF4-FFF2-40B4-BE49-F238E27FC236}">
                <a16:creationId xmlns:a16="http://schemas.microsoft.com/office/drawing/2014/main" xmlns="" id="{DA232D94-9A8E-A978-E827-27A3C1079D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1+#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61" r="417"/>
          <a:stretch/>
        </p:blipFill>
        <p:spPr>
          <a:xfrm>
            <a:off x="2033813" y="1668747"/>
            <a:ext cx="8006316" cy="5162550"/>
          </a:xfrm>
          <a:prstGeom prst="rect">
            <a:avLst/>
          </a:prstGeom>
        </p:spPr>
      </p:pic>
      <p:sp>
        <p:nvSpPr>
          <p:cNvPr id="117" name="TextBox 116"/>
          <p:cNvSpPr txBox="1"/>
          <p:nvPr/>
        </p:nvSpPr>
        <p:spPr>
          <a:xfrm>
            <a:off x="2246550" y="168050"/>
            <a:ext cx="822664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DẠNG ĐỊA HÌNH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2764920" y="735518"/>
            <a:ext cx="6974504"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và chỉ vị trí</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núi, đồi, cao nguyên, đồng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bằng, sông, hồ và biển.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0414478" y="2482502"/>
            <a:ext cx="1040784" cy="461665"/>
          </a:xfrm>
          <a:prstGeom prst="rect">
            <a:avLst/>
          </a:prstGeom>
          <a:noFill/>
        </p:spPr>
        <p:txBody>
          <a:bodyPr wrap="square" rtlCol="0">
            <a:spAutoFit/>
          </a:bodyPr>
          <a:lstStyle/>
          <a:p>
            <a:pPr lvl="0">
              <a:defRPr/>
            </a:pPr>
            <a:r>
              <a:rPr lang="en-US" altLang="zh-CN" sz="2400" noProof="0">
                <a:solidFill>
                  <a:srgbClr val="002060"/>
                </a:solidFill>
                <a:latin typeface="Roboto" panose="02000000000000000000" pitchFamily="2" charset="0"/>
                <a:ea typeface="Roboto" panose="02000000000000000000" pitchFamily="2" charset="0"/>
              </a:rPr>
              <a:t>Sông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60877" y="2767761"/>
            <a:ext cx="97819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Núi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160877" y="3398518"/>
            <a:ext cx="923236"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Đồi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128506" y="3982953"/>
            <a:ext cx="187480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ao nguyên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134414" y="4636661"/>
            <a:ext cx="168375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Đồng bằng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10414478" y="3055926"/>
            <a:ext cx="1040784"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Hồ</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6" name="TextBox 25"/>
          <p:cNvSpPr txBox="1"/>
          <p:nvPr/>
        </p:nvSpPr>
        <p:spPr>
          <a:xfrm>
            <a:off x="10414478" y="3629350"/>
            <a:ext cx="1040784"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Biển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9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3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style.rotation</p:attrName>
                                        </p:attrNameLst>
                                      </p:cBhvr>
                                      <p:tavLst>
                                        <p:tav tm="0">
                                          <p:val>
                                            <p:fltVal val="90"/>
                                          </p:val>
                                        </p:tav>
                                        <p:tav tm="100000">
                                          <p:val>
                                            <p:fltVal val="0"/>
                                          </p:val>
                                        </p:tav>
                                      </p:tavLst>
                                    </p:anim>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grpId="1" nodeType="clickEffect">
                                  <p:stCondLst>
                                    <p:cond delay="0"/>
                                  </p:stCondLst>
                                  <p:childTnLst>
                                    <p:animMotion origin="layout" path="M 4.79167E-6 2.96296E-6 L 0.59036 -0.14329 " pathEditMode="relative" rAng="0" ptsTypes="AA">
                                      <p:cBhvr>
                                        <p:cTn id="39" dur="2000" fill="hold"/>
                                        <p:tgtEl>
                                          <p:spTgt spid="22"/>
                                        </p:tgtEl>
                                        <p:attrNameLst>
                                          <p:attrName>ppt_x</p:attrName>
                                          <p:attrName>ppt_y</p:attrName>
                                        </p:attrNameLst>
                                      </p:cBhvr>
                                      <p:rCtr x="29518" y="-7176"/>
                                    </p:animMotion>
                                  </p:childTnLst>
                                </p:cTn>
                              </p:par>
                            </p:childTnLst>
                          </p:cTn>
                        </p:par>
                      </p:childTnLst>
                    </p:cTn>
                  </p:par>
                </p:childTnLst>
              </p:cTn>
              <p:nextCondLst>
                <p:cond evt="onClick" delay="0">
                  <p:tgtEl>
                    <p:spTgt spid="22"/>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1.66667E-6 3.33333E-6 L 0.38932 -0.16713 " pathEditMode="relative" rAng="0" ptsTypes="AA">
                                      <p:cBhvr>
                                        <p:cTn id="44" dur="2000" fill="hold"/>
                                        <p:tgtEl>
                                          <p:spTgt spid="23"/>
                                        </p:tgtEl>
                                        <p:attrNameLst>
                                          <p:attrName>ppt_x</p:attrName>
                                          <p:attrName>ppt_y</p:attrName>
                                        </p:attrNameLst>
                                      </p:cBhvr>
                                      <p:rCtr x="19466" y="-8356"/>
                                    </p:animMotion>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grpId="1" nodeType="clickEffect">
                                  <p:stCondLst>
                                    <p:cond delay="0"/>
                                  </p:stCondLst>
                                  <p:childTnLst>
                                    <p:animMotion origin="layout" path="M 2.08333E-7 -1.85185E-6 L 0.21693 -0.29259 " pathEditMode="relative" rAng="0" ptsTypes="AA">
                                      <p:cBhvr>
                                        <p:cTn id="49" dur="2000" fill="hold"/>
                                        <p:tgtEl>
                                          <p:spTgt spid="24"/>
                                        </p:tgtEl>
                                        <p:attrNameLst>
                                          <p:attrName>ppt_x</p:attrName>
                                          <p:attrName>ppt_y</p:attrName>
                                        </p:attrNameLst>
                                      </p:cBhvr>
                                      <p:rCtr x="10846" y="-14630"/>
                                    </p:animMotion>
                                  </p:child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875E-6 -2.22222E-6 L 0.6595 -0.19676 " pathEditMode="relative" rAng="0" ptsTypes="AA">
                                      <p:cBhvr>
                                        <p:cTn id="54" dur="2000" fill="hold"/>
                                        <p:tgtEl>
                                          <p:spTgt spid="25"/>
                                        </p:tgtEl>
                                        <p:attrNameLst>
                                          <p:attrName>ppt_x</p:attrName>
                                          <p:attrName>ppt_y</p:attrName>
                                        </p:attrNameLst>
                                      </p:cBhvr>
                                      <p:rCtr x="32969" y="-9838"/>
                                    </p:animMotion>
                                  </p:childTnLst>
                                </p:cTn>
                              </p:par>
                            </p:childTnLst>
                          </p:cTn>
                        </p:par>
                      </p:childTnLst>
                    </p:cTn>
                  </p:par>
                </p:childTnLst>
              </p:cTn>
              <p:nextCondLst>
                <p:cond evt="onClick" delay="0">
                  <p:tgtEl>
                    <p:spTgt spid="25"/>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5E-6 3.33333E-6 L -0.51407 0.26435 " pathEditMode="relative" rAng="0" ptsTypes="AA">
                                      <p:cBhvr>
                                        <p:cTn id="59" dur="2000" fill="hold"/>
                                        <p:tgtEl>
                                          <p:spTgt spid="20"/>
                                        </p:tgtEl>
                                        <p:attrNameLst>
                                          <p:attrName>ppt_x</p:attrName>
                                          <p:attrName>ppt_y</p:attrName>
                                        </p:attrNameLst>
                                      </p:cBhvr>
                                      <p:rCtr x="-25703" y="13218"/>
                                    </p:animMotion>
                                  </p:childTnLst>
                                </p:cTn>
                              </p:par>
                            </p:childTnLst>
                          </p:cTn>
                        </p:par>
                      </p:childTnLst>
                    </p:cTn>
                  </p:par>
                </p:childTnLst>
              </p:cTn>
              <p:nextCondLst>
                <p:cond evt="onClick" delay="0">
                  <p:tgtEl>
                    <p:spTgt spid="20"/>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5E-6 -1.48148E-6 L -0.13034 0.32871 " pathEditMode="relative" rAng="0" ptsTypes="AA">
                                      <p:cBhvr>
                                        <p:cTn id="64" dur="2000" fill="hold"/>
                                        <p:tgtEl>
                                          <p:spTgt spid="26"/>
                                        </p:tgtEl>
                                        <p:attrNameLst>
                                          <p:attrName>ppt_x</p:attrName>
                                          <p:attrName>ppt_y</p:attrName>
                                        </p:attrNameLst>
                                      </p:cBhvr>
                                      <p:rCtr x="-6523" y="16435"/>
                                    </p:animMotion>
                                  </p:childTnLst>
                                </p:cTn>
                              </p:par>
                            </p:childTnLst>
                          </p:cTn>
                        </p:par>
                      </p:childTnLst>
                    </p:cTn>
                  </p:par>
                </p:childTnLst>
              </p:cTn>
              <p:nextCondLst>
                <p:cond evt="onClick" delay="0">
                  <p:tgtEl>
                    <p:spTgt spid="26"/>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5E-6 -1.85185E-6 L -0.3405 0.26945 " pathEditMode="relative" rAng="0" ptsTypes="AA">
                                      <p:cBhvr>
                                        <p:cTn id="69" dur="2000" fill="hold"/>
                                        <p:tgtEl>
                                          <p:spTgt spid="18"/>
                                        </p:tgtEl>
                                        <p:attrNameLst>
                                          <p:attrName>ppt_x</p:attrName>
                                          <p:attrName>ppt_y</p:attrName>
                                        </p:attrNameLst>
                                      </p:cBhvr>
                                      <p:rCtr x="-17031" y="13472"/>
                                    </p:animMotion>
                                  </p:childTnLst>
                                </p:cTn>
                              </p:par>
                            </p:childTnLst>
                          </p:cTn>
                        </p:par>
                      </p:childTnLst>
                    </p:cTn>
                  </p:par>
                </p:childTnLst>
              </p:cTn>
              <p:nextCondLst>
                <p:cond evt="onClick" delay="0">
                  <p:tgtEl>
                    <p:spTgt spid="18"/>
                  </p:tgtEl>
                </p:cond>
              </p:nextCondLst>
            </p:seq>
          </p:childTnLst>
        </p:cTn>
      </p:par>
    </p:tnLst>
    <p:bldLst>
      <p:bldP spid="10" grpId="0"/>
      <p:bldP spid="18" grpId="0"/>
      <p:bldP spid="18" grpId="1"/>
      <p:bldP spid="22" grpId="0"/>
      <p:bldP spid="22" grpId="1"/>
      <p:bldP spid="23" grpId="0"/>
      <p:bldP spid="23" grpId="1"/>
      <p:bldP spid="24" grpId="0"/>
      <p:bldP spid="24" grpId="1"/>
      <p:bldP spid="25" grpId="0"/>
      <p:bldP spid="25" grpId="1"/>
      <p:bldP spid="20" grpId="0"/>
      <p:bldP spid="20" grpId="1"/>
      <p:bldP spid="26" grpId="0"/>
      <p:bldP spid="2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0450" y="1638443"/>
            <a:ext cx="7166051" cy="521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246550" y="168050"/>
            <a:ext cx="822664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DẠNG ĐỊA HÌNH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3531838" y="750670"/>
            <a:ext cx="56560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mô tả đặc điểm của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núi, đồi, cao nguyên,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đồng bằng.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a:stretch>
            <a:fillRect/>
          </a:stretch>
        </p:blipFill>
        <p:spPr>
          <a:xfrm>
            <a:off x="4559459" y="2128625"/>
            <a:ext cx="5324475" cy="2857500"/>
          </a:xfrm>
          <a:prstGeom prst="rect">
            <a:avLst/>
          </a:prstGeom>
        </p:spPr>
      </p:pic>
      <p:pic>
        <p:nvPicPr>
          <p:cNvPr id="5" name="Picture 4"/>
          <p:cNvPicPr>
            <a:picLocks noChangeAspect="1"/>
          </p:cNvPicPr>
          <p:nvPr/>
        </p:nvPicPr>
        <p:blipFill>
          <a:blip r:embed="rId4"/>
          <a:stretch>
            <a:fillRect/>
          </a:stretch>
        </p:blipFill>
        <p:spPr>
          <a:xfrm>
            <a:off x="2918551" y="3530469"/>
            <a:ext cx="1657350" cy="1181100"/>
          </a:xfrm>
          <a:prstGeom prst="rect">
            <a:avLst/>
          </a:prstGeom>
        </p:spPr>
      </p:pic>
      <p:sp>
        <p:nvSpPr>
          <p:cNvPr id="16" name="TextBox 15"/>
          <p:cNvSpPr txBox="1"/>
          <p:nvPr/>
        </p:nvSpPr>
        <p:spPr>
          <a:xfrm>
            <a:off x="82567" y="2062396"/>
            <a:ext cx="2926244" cy="461665"/>
          </a:xfrm>
          <a:prstGeom prst="rect">
            <a:avLst/>
          </a:prstGeom>
          <a:noFill/>
          <a:ln>
            <a:solidFill>
              <a:srgbClr val="7030A0"/>
            </a:solidFill>
          </a:ln>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 địa hình c</a:t>
            </a:r>
            <a:r>
              <a:rPr lang="vi-VN" altLang="zh-CN" sz="2400">
                <a:solidFill>
                  <a:srgbClr val="002060"/>
                </a:solidFill>
                <a:latin typeface="Roboto" panose="02000000000000000000" pitchFamily="2" charset="0"/>
                <a:ea typeface="Roboto" panose="02000000000000000000" pitchFamily="2" charset="0"/>
              </a:rPr>
              <a:t>ao</a:t>
            </a:r>
            <a:r>
              <a:rPr lang="en-US" altLang="zh-CN" sz="2400">
                <a:solidFill>
                  <a:srgbClr val="002060"/>
                </a:solidFill>
                <a:latin typeface="Roboto" panose="02000000000000000000" pitchFamily="2" charset="0"/>
                <a:ea typeface="Roboto" panose="02000000000000000000" pitchFamily="2" charset="0"/>
              </a:rPr>
              <a:t> nhất</a:t>
            </a:r>
            <a:endParaRPr lang="vi-VN" altLang="zh-CN" sz="2400">
              <a:solidFill>
                <a:srgbClr val="002060"/>
              </a:solidFill>
              <a:latin typeface="Roboto" panose="02000000000000000000" pitchFamily="2" charset="0"/>
              <a:ea typeface="Roboto" panose="02000000000000000000" pitchFamily="2" charset="0"/>
            </a:endParaRPr>
          </a:p>
        </p:txBody>
      </p:sp>
      <p:sp>
        <p:nvSpPr>
          <p:cNvPr id="17" name="TextBox 16"/>
          <p:cNvSpPr txBox="1"/>
          <p:nvPr/>
        </p:nvSpPr>
        <p:spPr>
          <a:xfrm>
            <a:off x="83779" y="3742073"/>
            <a:ext cx="2882500" cy="1938992"/>
          </a:xfrm>
          <a:prstGeom prst="rect">
            <a:avLst/>
          </a:prstGeom>
          <a:noFill/>
          <a:ln>
            <a:solidFill>
              <a:srgbClr val="7030A0"/>
            </a:solidFill>
          </a:ln>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 địa hình thấp hơn núi, cao hơn đồi, cao trên 500 m so với mực nước biển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8525284" y="1951446"/>
            <a:ext cx="2999557" cy="1200329"/>
          </a:xfrm>
          <a:prstGeom prst="rect">
            <a:avLst/>
          </a:prstGeom>
          <a:noFill/>
          <a:ln>
            <a:solidFill>
              <a:srgbClr val="7030A0"/>
            </a:solidFill>
          </a:ln>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 địa hình cao từ 200 m đến 500 m so với mực nước biển</a:t>
            </a:r>
          </a:p>
        </p:txBody>
      </p:sp>
      <p:sp>
        <p:nvSpPr>
          <p:cNvPr id="21" name="TextBox 20"/>
          <p:cNvSpPr txBox="1"/>
          <p:nvPr/>
        </p:nvSpPr>
        <p:spPr>
          <a:xfrm>
            <a:off x="5466910" y="5300047"/>
            <a:ext cx="4549262" cy="830997"/>
          </a:xfrm>
          <a:prstGeom prst="rect">
            <a:avLst/>
          </a:prstGeom>
          <a:noFill/>
          <a:ln>
            <a:solidFill>
              <a:srgbClr val="7030A0"/>
            </a:solidFill>
          </a:ln>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Là địa hình thấp nhất, cao hơn mực nước biển đến dưới 200 m</a:t>
            </a:r>
          </a:p>
        </p:txBody>
      </p:sp>
      <p:sp>
        <p:nvSpPr>
          <p:cNvPr id="27" name="Down Arrow 26"/>
          <p:cNvSpPr/>
          <p:nvPr/>
        </p:nvSpPr>
        <p:spPr>
          <a:xfrm rot="5873225" flipH="1">
            <a:off x="3801921" y="1927116"/>
            <a:ext cx="305860" cy="128747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8" name="Down Arrow 27"/>
          <p:cNvSpPr/>
          <p:nvPr/>
        </p:nvSpPr>
        <p:spPr>
          <a:xfrm rot="13864432">
            <a:off x="7851360" y="2647685"/>
            <a:ext cx="313552" cy="123081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9" name="Down Arrow 28"/>
          <p:cNvSpPr/>
          <p:nvPr/>
        </p:nvSpPr>
        <p:spPr>
          <a:xfrm rot="4165110" flipH="1">
            <a:off x="4182925" y="2644938"/>
            <a:ext cx="313559" cy="28163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0" name="Down Arrow 29"/>
          <p:cNvSpPr/>
          <p:nvPr/>
        </p:nvSpPr>
        <p:spPr>
          <a:xfrm>
            <a:off x="8525284" y="4376544"/>
            <a:ext cx="266094"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6" name="Rectangle 5"/>
          <p:cNvSpPr/>
          <p:nvPr/>
        </p:nvSpPr>
        <p:spPr>
          <a:xfrm>
            <a:off x="4613485" y="2243470"/>
            <a:ext cx="957975" cy="9083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81666" y="3170613"/>
            <a:ext cx="1596937" cy="1363398"/>
          </a:xfrm>
          <a:prstGeom prst="rect">
            <a:avLst/>
          </a:prstGeom>
          <a:noFill/>
          <a:ln w="28575">
            <a:solidFill>
              <a:srgbClr val="FF0000"/>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198660" y="2530861"/>
            <a:ext cx="1802565" cy="1472376"/>
          </a:xfrm>
          <a:prstGeom prst="rect">
            <a:avLst/>
          </a:prstGeom>
          <a:noFill/>
          <a:ln w="28575">
            <a:solidFill>
              <a:srgbClr val="FF0000"/>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134446" y="3328954"/>
            <a:ext cx="2200939" cy="1937762"/>
          </a:xfrm>
          <a:prstGeom prst="rect">
            <a:avLst/>
          </a:prstGeom>
          <a:noFill/>
          <a:ln w="28575">
            <a:solidFill>
              <a:srgbClr val="FF0000"/>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DA232D94-9A8E-A978-E827-27A3C1079D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30" y="38885"/>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868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6" presetClass="emph" presetSubtype="0" repeatCount="3000" fill="hold" grpId="1" nodeType="withEffect">
                                  <p:stCondLst>
                                    <p:cond delay="0"/>
                                  </p:stCondLst>
                                  <p:childTnLst>
                                    <p:animEffect transition="out" filter="fade">
                                      <p:cBhvr>
                                        <p:cTn id="14" dur="1000" tmFilter="0, 0; .2, .5; .8, .5; 1, 0"/>
                                        <p:tgtEl>
                                          <p:spTgt spid="6"/>
                                        </p:tgtEl>
                                      </p:cBhvr>
                                    </p:animEffect>
                                    <p:animScale>
                                      <p:cBhvr>
                                        <p:cTn id="15" dur="500" autoRev="1" fill="hold"/>
                                        <p:tgtEl>
                                          <p:spTgt spid="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right)">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 presetClass="exit" presetSubtype="0" fill="hold" grpId="2"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26" presetClass="emph" presetSubtype="0" repeatCount="3000" fill="hold" grpId="1" nodeType="withEffect">
                                  <p:stCondLst>
                                    <p:cond delay="0"/>
                                  </p:stCondLst>
                                  <p:childTnLst>
                                    <p:animEffect transition="out" filter="fade">
                                      <p:cBhvr>
                                        <p:cTn id="32" dur="1000" tmFilter="0, 0; .2, .5; .8, .5; 1, 0"/>
                                        <p:tgtEl>
                                          <p:spTgt spid="31"/>
                                        </p:tgtEl>
                                      </p:cBhvr>
                                    </p:animEffect>
                                    <p:animScale>
                                      <p:cBhvr>
                                        <p:cTn id="33" dur="500" autoRev="1" fill="hold"/>
                                        <p:tgtEl>
                                          <p:spTgt spid="31"/>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 presetClass="exit" presetSubtype="0" fill="hold" grpId="2" nodeType="withEffect">
                                  <p:stCondLst>
                                    <p:cond delay="0"/>
                                  </p:stCondLst>
                                  <p:childTnLst>
                                    <p:set>
                                      <p:cBhvr>
                                        <p:cTn id="48" dur="1" fill="hold">
                                          <p:stCondLst>
                                            <p:cond delay="0"/>
                                          </p:stCondLst>
                                        </p:cTn>
                                        <p:tgtEl>
                                          <p:spTgt spid="31"/>
                                        </p:tgtEl>
                                        <p:attrNameLst>
                                          <p:attrName>style.visibility</p:attrName>
                                        </p:attrNameLst>
                                      </p:cBhvr>
                                      <p:to>
                                        <p:strVal val="hidden"/>
                                      </p:to>
                                    </p:set>
                                  </p:childTnLst>
                                </p:cTn>
                              </p:par>
                              <p:par>
                                <p:cTn id="49" presetID="26" presetClass="emph" presetSubtype="0" repeatCount="3000" fill="hold" grpId="1" nodeType="withEffect">
                                  <p:stCondLst>
                                    <p:cond delay="0"/>
                                  </p:stCondLst>
                                  <p:childTnLst>
                                    <p:animEffect transition="out" filter="fade">
                                      <p:cBhvr>
                                        <p:cTn id="50" dur="1000" tmFilter="0, 0; .2, .5; .8, .5; 1, 0"/>
                                        <p:tgtEl>
                                          <p:spTgt spid="32"/>
                                        </p:tgtEl>
                                      </p:cBhvr>
                                    </p:animEffect>
                                    <p:animScale>
                                      <p:cBhvr>
                                        <p:cTn id="51" dur="500" autoRev="1" fill="hold"/>
                                        <p:tgtEl>
                                          <p:spTgt spid="32"/>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right)">
                                      <p:cBhvr>
                                        <p:cTn id="56" dur="500"/>
                                        <p:tgtEl>
                                          <p:spTgt spid="2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 presetClass="exit" presetSubtype="0" fill="hold" grpId="2" nodeType="withEffect">
                                  <p:stCondLst>
                                    <p:cond delay="0"/>
                                  </p:stCondLst>
                                  <p:childTnLst>
                                    <p:set>
                                      <p:cBhvr>
                                        <p:cTn id="66" dur="1" fill="hold">
                                          <p:stCondLst>
                                            <p:cond delay="0"/>
                                          </p:stCondLst>
                                        </p:cTn>
                                        <p:tgtEl>
                                          <p:spTgt spid="32"/>
                                        </p:tgtEl>
                                        <p:attrNameLst>
                                          <p:attrName>style.visibility</p:attrName>
                                        </p:attrNameLst>
                                      </p:cBhvr>
                                      <p:to>
                                        <p:strVal val="hidden"/>
                                      </p:to>
                                    </p:set>
                                  </p:childTnLst>
                                </p:cTn>
                              </p:par>
                              <p:par>
                                <p:cTn id="67" presetID="26" presetClass="emph" presetSubtype="0" repeatCount="3000" fill="hold" grpId="1" nodeType="withEffect">
                                  <p:stCondLst>
                                    <p:cond delay="0"/>
                                  </p:stCondLst>
                                  <p:childTnLst>
                                    <p:animEffect transition="out" filter="fade">
                                      <p:cBhvr>
                                        <p:cTn id="68" dur="1000" tmFilter="0, 0; .2, .5; .8, .5; 1, 0"/>
                                        <p:tgtEl>
                                          <p:spTgt spid="36"/>
                                        </p:tgtEl>
                                      </p:cBhvr>
                                    </p:animEffect>
                                    <p:animScale>
                                      <p:cBhvr>
                                        <p:cTn id="69" dur="500" autoRev="1" fill="hold"/>
                                        <p:tgtEl>
                                          <p:spTgt spid="36"/>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up)">
                                      <p:cBhvr>
                                        <p:cTn id="74" dur="500"/>
                                        <p:tgtEl>
                                          <p:spTgt spid="3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left)">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P spid="19" grpId="0" animBg="1"/>
      <p:bldP spid="21" grpId="0" animBg="1"/>
      <p:bldP spid="27" grpId="0" animBg="1"/>
      <p:bldP spid="28" grpId="0" animBg="1"/>
      <p:bldP spid="29" grpId="0" animBg="1"/>
      <p:bldP spid="30" grpId="0" animBg="1"/>
      <p:bldP spid="6" grpId="0" animBg="1"/>
      <p:bldP spid="6" grpId="1" animBg="1"/>
      <p:bldP spid="6" grpId="2" animBg="1"/>
      <p:bldP spid="31" grpId="0" animBg="1"/>
      <p:bldP spid="31" grpId="1" animBg="1"/>
      <p:bldP spid="31" grpId="2" animBg="1"/>
      <p:bldP spid="32" grpId="0" animBg="1"/>
      <p:bldP spid="32" grpId="1" animBg="1"/>
      <p:bldP spid="32" grpId="2" animBg="1"/>
      <p:bldP spid="36" grpId="0" animBg="1"/>
      <p:bldP spid="36" grpId="1"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9090</TotalTime>
  <Words>1592</Words>
  <Application>Microsoft Office PowerPoint</Application>
  <PresentationFormat>Custom</PresentationFormat>
  <Paragraphs>175</Paragraphs>
  <Slides>25</Slides>
  <Notes>25</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25</vt:i4>
      </vt:variant>
    </vt:vector>
  </HeadingPairs>
  <TitlesOfParts>
    <vt:vector size="37" baseType="lpstr">
      <vt:lpstr>Arial</vt:lpstr>
      <vt:lpstr>Times New Roman</vt:lpstr>
      <vt:lpstr>Calibri</vt:lpstr>
      <vt:lpstr>Roboto</vt:lpstr>
      <vt:lpstr>Calibri Light</vt:lpstr>
      <vt:lpstr>Roboto Black</vt:lpstr>
      <vt:lpstr>Montserrat Black</vt:lpstr>
      <vt:lpstr>Wingdings</vt:lpstr>
      <vt:lpstr>2_Office Theme</vt:lpstr>
      <vt:lpstr>1_Office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Hong Tu</cp:lastModifiedBy>
  <cp:revision>459</cp:revision>
  <dcterms:created xsi:type="dcterms:W3CDTF">2023-04-01T23:44:56Z</dcterms:created>
  <dcterms:modified xsi:type="dcterms:W3CDTF">2025-02-20T07:33:13Z</dcterms:modified>
</cp:coreProperties>
</file>