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28"/>
  </p:notesMasterIdLst>
  <p:sldIdLst>
    <p:sldId id="341" r:id="rId2"/>
    <p:sldId id="359" r:id="rId3"/>
    <p:sldId id="362" r:id="rId4"/>
    <p:sldId id="363" r:id="rId5"/>
    <p:sldId id="342" r:id="rId6"/>
    <p:sldId id="311" r:id="rId7"/>
    <p:sldId id="318" r:id="rId8"/>
    <p:sldId id="319" r:id="rId9"/>
    <p:sldId id="320" r:id="rId10"/>
    <p:sldId id="328" r:id="rId11"/>
    <p:sldId id="344" r:id="rId12"/>
    <p:sldId id="330" r:id="rId13"/>
    <p:sldId id="343" r:id="rId14"/>
    <p:sldId id="345" r:id="rId15"/>
    <p:sldId id="347" r:id="rId16"/>
    <p:sldId id="348" r:id="rId17"/>
    <p:sldId id="306" r:id="rId18"/>
    <p:sldId id="351" r:id="rId19"/>
    <p:sldId id="352" r:id="rId20"/>
    <p:sldId id="353" r:id="rId21"/>
    <p:sldId id="354" r:id="rId22"/>
    <p:sldId id="355" r:id="rId23"/>
    <p:sldId id="356" r:id="rId24"/>
    <p:sldId id="357" r:id="rId25"/>
    <p:sldId id="358" r:id="rId26"/>
    <p:sldId id="327"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2"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35C4"/>
    <a:srgbClr val="F36522"/>
    <a:srgbClr val="66FF33"/>
    <a:srgbClr val="FF5050"/>
    <a:srgbClr val="94EDF4"/>
    <a:srgbClr val="44CAD8"/>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364" autoAdjust="0"/>
  </p:normalViewPr>
  <p:slideViewPr>
    <p:cSldViewPr snapToGrid="0" showGuides="1">
      <p:cViewPr varScale="1">
        <p:scale>
          <a:sx n="69" d="100"/>
          <a:sy n="69" d="100"/>
        </p:scale>
        <p:origin x="720" y="54"/>
      </p:cViewPr>
      <p:guideLst>
        <p:guide orient="horz" pos="2115"/>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11-09T09:52:54.140" idx="1">
    <p:pos x="10" y="10"/>
    <p:text>Câu 1:</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2FD65-EE3A-4E59-AE83-31370A1A5224}" type="datetimeFigureOut">
              <a:rPr lang="zh-CN" altLang="en-US" smtClean="0"/>
              <a:t>2025/11/28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9454C-C74F-4488-8342-D9513523422E}" type="slidenum">
              <a:rPr lang="zh-CN" altLang="en-US" smtClean="0"/>
              <a:t>‹#›</a:t>
            </a:fld>
            <a:endParaRPr lang="zh-CN" altLang="en-US"/>
          </a:p>
        </p:txBody>
      </p:sp>
    </p:spTree>
    <p:extLst>
      <p:ext uri="{BB962C8B-B14F-4D97-AF65-F5344CB8AC3E}">
        <p14:creationId xmlns:p14="http://schemas.microsoft.com/office/powerpoint/2010/main" val="212894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altLang="zh-CN" dirty="0" err="1" smtClean="0"/>
              <a:t>Câu</a:t>
            </a:r>
            <a:r>
              <a:rPr lang="en-US" altLang="zh-CN" dirty="0" smtClean="0"/>
              <a:t> 1: </a:t>
            </a:r>
            <a:r>
              <a:rPr lang="vi-VN" altLang="en-US" sz="1200" b="1" dirty="0" smtClean="0">
                <a:solidFill>
                  <a:srgbClr val="7030A0"/>
                </a:solidFill>
              </a:rPr>
              <a:t>Thân nhiệt của người </a:t>
            </a:r>
            <a:r>
              <a:rPr lang="en-US" altLang="en-US" sz="1200" b="1" dirty="0" err="1" smtClean="0">
                <a:solidFill>
                  <a:srgbClr val="7030A0"/>
                </a:solidFill>
              </a:rPr>
              <a:t>trung</a:t>
            </a:r>
            <a:r>
              <a:rPr lang="en-US" altLang="en-US" sz="1200" b="1" dirty="0" smtClean="0">
                <a:solidFill>
                  <a:srgbClr val="7030A0"/>
                </a:solidFill>
              </a:rPr>
              <a:t> </a:t>
            </a:r>
            <a:r>
              <a:rPr lang="en-US" altLang="en-US" sz="1200" b="1" dirty="0" err="1" smtClean="0">
                <a:solidFill>
                  <a:srgbClr val="7030A0"/>
                </a:solidFill>
              </a:rPr>
              <a:t>bình</a:t>
            </a:r>
            <a:r>
              <a:rPr lang="vi-VN" altLang="en-US" sz="1200" b="1" dirty="0" smtClean="0">
                <a:solidFill>
                  <a:srgbClr val="7030A0"/>
                </a:solidFill>
              </a:rPr>
              <a:t> là bao nhiêu độ C.</a:t>
            </a:r>
            <a:endParaRPr lang="en-US" altLang="en-US" sz="1200" b="1"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baseline="0" dirty="0" err="1" smtClean="0">
                <a:solidFill>
                  <a:srgbClr val="7030A0"/>
                </a:solidFill>
              </a:rPr>
              <a:t>Câu</a:t>
            </a:r>
            <a:r>
              <a:rPr lang="en-US" altLang="en-US" sz="1200" b="1" baseline="0" dirty="0" smtClean="0">
                <a:solidFill>
                  <a:srgbClr val="7030A0"/>
                </a:solidFill>
              </a:rPr>
              <a:t> 2: </a:t>
            </a:r>
            <a:r>
              <a:rPr lang="vi-VN" altLang="en-US" sz="1200" b="1" dirty="0" smtClean="0">
                <a:solidFill>
                  <a:schemeClr val="bg1"/>
                </a:solidFill>
              </a:rPr>
              <a:t>Nếu người bị sốt thì là bao nhiêu độ C trở lên.</a:t>
            </a:r>
            <a:endParaRPr lang="en-US" altLang="en-US" sz="1200" b="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altLang="en-US" sz="1200" b="1" dirty="0" smtClean="0"/>
              <a:t>Nếu người bị sốt thì là 37,8 độ C trở lên..</a:t>
            </a:r>
            <a:endParaRPr lang="en-US" alt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smtClean="0">
              <a:solidFill>
                <a:srgbClr val="7030A0"/>
              </a:solidFill>
            </a:endParaRPr>
          </a:p>
          <a:p>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altLang="en-US" sz="1200" b="1" dirty="0" smtClean="0"/>
              <a:t>Nếu người bị sốt thì là 37,8 độ C trở lên..</a:t>
            </a:r>
            <a:endParaRPr lang="en-US" altLang="en-US" sz="1400" b="1" dirty="0" smtClean="0"/>
          </a:p>
          <a:p>
            <a:endParaRPr lang="en-US" dirty="0"/>
          </a:p>
        </p:txBody>
      </p:sp>
      <p:sp>
        <p:nvSpPr>
          <p:cNvPr id="4" name="Slide Number Placeholder 3"/>
          <p:cNvSpPr>
            <a:spLocks noGrp="1"/>
          </p:cNvSpPr>
          <p:nvPr>
            <p:ph type="sldNum" sz="quarter" idx="10"/>
          </p:nvPr>
        </p:nvSpPr>
        <p:spPr/>
        <p:txBody>
          <a:bodyPr/>
          <a:lstStyle/>
          <a:p>
            <a:fld id="{84F9454C-C74F-4488-8342-D9513523422E}" type="slidenum">
              <a:rPr lang="zh-CN" altLang="en-US" smtClean="0"/>
              <a:t>1</a:t>
            </a:fld>
            <a:endParaRPr lang="zh-CN" altLang="en-US"/>
          </a:p>
        </p:txBody>
      </p:sp>
    </p:spTree>
    <p:extLst>
      <p:ext uri="{BB962C8B-B14F-4D97-AF65-F5344CB8AC3E}">
        <p14:creationId xmlns:p14="http://schemas.microsoft.com/office/powerpoint/2010/main" val="3386557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F9454C-C74F-4488-8342-D9513523422E}" type="slidenum">
              <a:rPr lang="zh-CN" altLang="en-US" smtClean="0"/>
              <a:t>26</a:t>
            </a:fld>
            <a:endParaRPr lang="zh-CN" altLang="en-US"/>
          </a:p>
        </p:txBody>
      </p:sp>
    </p:spTree>
    <p:extLst>
      <p:ext uri="{BB962C8B-B14F-4D97-AF65-F5344CB8AC3E}">
        <p14:creationId xmlns:p14="http://schemas.microsoft.com/office/powerpoint/2010/main" val="40176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F9454C-C74F-4488-8342-D9513523422E}" type="slidenum">
              <a:rPr lang="zh-CN" altLang="en-US" smtClean="0"/>
              <a:t>6</a:t>
            </a:fld>
            <a:endParaRPr lang="zh-CN" altLang="en-US"/>
          </a:p>
        </p:txBody>
      </p:sp>
    </p:spTree>
    <p:extLst>
      <p:ext uri="{BB962C8B-B14F-4D97-AF65-F5344CB8AC3E}">
        <p14:creationId xmlns:p14="http://schemas.microsoft.com/office/powerpoint/2010/main" val="386381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F9454C-C74F-4488-8342-D9513523422E}" type="slidenum">
              <a:rPr lang="zh-CN" altLang="en-US" smtClean="0"/>
              <a:t>7</a:t>
            </a:fld>
            <a:endParaRPr lang="zh-CN" altLang="en-US"/>
          </a:p>
        </p:txBody>
      </p:sp>
    </p:spTree>
    <p:extLst>
      <p:ext uri="{BB962C8B-B14F-4D97-AF65-F5344CB8AC3E}">
        <p14:creationId xmlns:p14="http://schemas.microsoft.com/office/powerpoint/2010/main" val="92158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F9454C-C74F-4488-8342-D9513523422E}" type="slidenum">
              <a:rPr lang="zh-CN" altLang="en-US" smtClean="0"/>
              <a:t>8</a:t>
            </a:fld>
            <a:endParaRPr lang="zh-CN" altLang="en-US"/>
          </a:p>
        </p:txBody>
      </p:sp>
    </p:spTree>
    <p:extLst>
      <p:ext uri="{BB962C8B-B14F-4D97-AF65-F5344CB8AC3E}">
        <p14:creationId xmlns:p14="http://schemas.microsoft.com/office/powerpoint/2010/main" val="378989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F9454C-C74F-4488-8342-D9513523422E}" type="slidenum">
              <a:rPr lang="zh-CN" altLang="en-US" smtClean="0"/>
              <a:t>9</a:t>
            </a:fld>
            <a:endParaRPr lang="zh-CN" altLang="en-US"/>
          </a:p>
        </p:txBody>
      </p:sp>
    </p:spTree>
    <p:extLst>
      <p:ext uri="{BB962C8B-B14F-4D97-AF65-F5344CB8AC3E}">
        <p14:creationId xmlns:p14="http://schemas.microsoft.com/office/powerpoint/2010/main" val="2583674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276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512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F9454C-C74F-4488-8342-D9513523422E}" type="slidenum">
              <a:rPr lang="zh-CN" altLang="en-US" smtClean="0"/>
              <a:t>17</a:t>
            </a:fld>
            <a:endParaRPr lang="zh-CN" altLang="en-US"/>
          </a:p>
        </p:txBody>
      </p:sp>
    </p:spTree>
    <p:extLst>
      <p:ext uri="{BB962C8B-B14F-4D97-AF65-F5344CB8AC3E}">
        <p14:creationId xmlns:p14="http://schemas.microsoft.com/office/powerpoint/2010/main" val="2077885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9454C-C74F-4488-8342-D9513523422E}" type="slidenum">
              <a:rPr lang="zh-CN" altLang="en-US" smtClean="0"/>
              <a:t>21</a:t>
            </a:fld>
            <a:endParaRPr lang="zh-CN" altLang="en-US"/>
          </a:p>
        </p:txBody>
      </p:sp>
    </p:spTree>
    <p:extLst>
      <p:ext uri="{BB962C8B-B14F-4D97-AF65-F5344CB8AC3E}">
        <p14:creationId xmlns:p14="http://schemas.microsoft.com/office/powerpoint/2010/main" val="2048563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5302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84380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0613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88947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5274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04246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4354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76412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2587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05806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28/11/2025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8138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2706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28/11/2025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4216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2169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04809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61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0320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jp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914377"/>
            <a:fld id="{BC3106DE-82AF-4959-ABBD-AE80F29DA5F3}" type="datetimeFigureOut">
              <a:rPr lang="en-US" smtClean="0">
                <a:solidFill>
                  <a:prstClr val="black">
                    <a:tint val="75000"/>
                  </a:prstClr>
                </a:solidFill>
              </a:rPr>
              <a:pPr defTabSz="914377"/>
              <a:t>28/11/2025</a:t>
            </a:fld>
            <a:endParaRPr lang="en-US">
              <a:solidFill>
                <a:prstClr val="black">
                  <a:tint val="75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914377"/>
            <a:fld id="{D1B866CE-99AF-4D5B-8327-3B2D359D6606}" type="slidenum">
              <a:rPr lang="en-US" smtClean="0">
                <a:solidFill>
                  <a:prstClr val="black">
                    <a:tint val="75000"/>
                  </a:prstClr>
                </a:solidFill>
              </a:rPr>
              <a:pPr defTabSz="914377"/>
              <a:t>‹#›</a:t>
            </a:fld>
            <a:endParaRPr lang="en-US">
              <a:solidFill>
                <a:prstClr val="black">
                  <a:tint val="75000"/>
                </a:prstClr>
              </a:solidFill>
            </a:endParaRPr>
          </a:p>
        </p:txBody>
      </p:sp>
      <p:pic>
        <p:nvPicPr>
          <p:cNvPr id="13" name="Picture 12" descr="A pink background with white leaves and black text&#10;&#10;Description automatically generated">
            <a:extLst>
              <a:ext uri="{FF2B5EF4-FFF2-40B4-BE49-F238E27FC236}">
                <a16:creationId xmlns:a16="http://schemas.microsoft.com/office/drawing/2014/main" id="{52CA1B0B-CAE1-5DF9-D52B-6B2A58E969A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625952" y="8217638"/>
            <a:ext cx="1476376" cy="1476376"/>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BBC63227-B657-1632-CC3D-272737635C92}"/>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12277725" y="66675"/>
            <a:ext cx="1181099" cy="1181099"/>
          </a:xfrm>
          <a:prstGeom prst="rect">
            <a:avLst/>
          </a:prstGeom>
        </p:spPr>
      </p:pic>
    </p:spTree>
    <p:extLst>
      <p:ext uri="{BB962C8B-B14F-4D97-AF65-F5344CB8AC3E}">
        <p14:creationId xmlns:p14="http://schemas.microsoft.com/office/powerpoint/2010/main" val="3112818891"/>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wdp"/><Relationship Id="rId3" Type="http://schemas.openxmlformats.org/officeDocument/2006/relationships/image" Target="../media/image39.png"/><Relationship Id="rId7" Type="http://schemas.openxmlformats.org/officeDocument/2006/relationships/image" Target="../media/image24.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40.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34.svg"/><Relationship Id="rId3" Type="http://schemas.openxmlformats.org/officeDocument/2006/relationships/image" Target="../media/image47.png"/><Relationship Id="rId21" Type="http://schemas.openxmlformats.org/officeDocument/2006/relationships/image" Target="../media/image57.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28.svg"/><Relationship Id="rId2" Type="http://schemas.openxmlformats.org/officeDocument/2006/relationships/image" Target="../media/image46.png"/><Relationship Id="rId20" Type="http://schemas.openxmlformats.org/officeDocument/2006/relationships/image" Target="../media/image30.svg"/><Relationship Id="rId29"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svg"/><Relationship Id="rId24" Type="http://schemas.openxmlformats.org/officeDocument/2006/relationships/image" Target="../media/image58.png"/><Relationship Id="rId5" Type="http://schemas.openxmlformats.org/officeDocument/2006/relationships/image" Target="../media/image49.png"/><Relationship Id="rId15" Type="http://schemas.openxmlformats.org/officeDocument/2006/relationships/image" Target="../media/image55.png"/><Relationship Id="rId23" Type="http://schemas.openxmlformats.org/officeDocument/2006/relationships/image" Target="../media/image32.svg"/><Relationship Id="rId28" Type="http://schemas.openxmlformats.org/officeDocument/2006/relationships/image" Target="../media/image60.png"/><Relationship Id="rId10" Type="http://schemas.openxmlformats.org/officeDocument/2006/relationships/image" Target="../media/image53.png"/><Relationship Id="rId31"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26.svg"/><Relationship Id="rId27" Type="http://schemas.openxmlformats.org/officeDocument/2006/relationships/image" Target="../media/image59.png"/><Relationship Id="rId30"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45.svg"/><Relationship Id="rId4" Type="http://schemas.openxmlformats.org/officeDocument/2006/relationships/image" Target="../media/image64.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10.svg"/><Relationship Id="rId12"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450.sv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audio" Target="../media/audio1.wav"/><Relationship Id="rId9" Type="http://schemas.openxmlformats.org/officeDocument/2006/relationships/image" Target="../media/image430.svg"/><Relationship Id="rId1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411.sv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7.xml"/><Relationship Id="rId11" Type="http://schemas.openxmlformats.org/officeDocument/2006/relationships/image" Target="../media/image451.sv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431.svg"/><Relationship Id="rId1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432.svg"/><Relationship Id="rId13" Type="http://schemas.openxmlformats.org/officeDocument/2006/relationships/image" Target="../media/image48.sv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71.png"/><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7.xml"/><Relationship Id="rId6" Type="http://schemas.openxmlformats.org/officeDocument/2006/relationships/image" Target="../media/image412.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audio" Target="NULL"/><Relationship Id="rId10" Type="http://schemas.openxmlformats.org/officeDocument/2006/relationships/image" Target="../media/image452.svg"/><Relationship Id="rId4" Type="http://schemas.openxmlformats.org/officeDocument/2006/relationships/image" Target="../media/image64.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433.svg"/><Relationship Id="rId13" Type="http://schemas.openxmlformats.org/officeDocument/2006/relationships/image" Target="../media/image480.svg"/><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72.png"/><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7.xml"/><Relationship Id="rId6" Type="http://schemas.openxmlformats.org/officeDocument/2006/relationships/image" Target="../media/image413.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audio" Target="NULL"/><Relationship Id="rId10" Type="http://schemas.openxmlformats.org/officeDocument/2006/relationships/image" Target="../media/image453.svg"/><Relationship Id="rId4" Type="http://schemas.openxmlformats.org/officeDocument/2006/relationships/image" Target="../media/image64.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39.png"/><Relationship Id="rId7"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notesSlide" Target="../notesSlides/notesSlide10.xml"/><Relationship Id="rId16"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22.png"/><Relationship Id="rId5" Type="http://schemas.openxmlformats.org/officeDocument/2006/relationships/image" Target="../media/image31.png"/><Relationship Id="rId15" Type="http://schemas.openxmlformats.org/officeDocument/2006/relationships/image" Target="../media/image75.png"/><Relationship Id="rId10"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73.png"/><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4"/>
          <a:stretch>
            <a:fillRect/>
          </a:stretch>
        </p:blipFill>
        <p:spPr>
          <a:xfrm>
            <a:off x="3255969" y="282927"/>
            <a:ext cx="6275957" cy="131039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pic>
        <p:nvPicPr>
          <p:cNvPr id="5" name="Picture 4"/>
          <p:cNvPicPr>
            <a:picLocks noChangeAspect="1"/>
          </p:cNvPicPr>
          <p:nvPr/>
        </p:nvPicPr>
        <p:blipFill>
          <a:blip r:embed="rId6"/>
          <a:stretch>
            <a:fillRect/>
          </a:stretch>
        </p:blipFill>
        <p:spPr>
          <a:xfrm>
            <a:off x="3574474" y="1876247"/>
            <a:ext cx="5126182" cy="1434989"/>
          </a:xfrm>
          <a:prstGeom prst="rect">
            <a:avLst/>
          </a:prstGeom>
        </p:spPr>
      </p:pic>
    </p:spTree>
    <p:extLst>
      <p:ext uri="{BB962C8B-B14F-4D97-AF65-F5344CB8AC3E}">
        <p14:creationId xmlns:p14="http://schemas.microsoft.com/office/powerpoint/2010/main" val="2119177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sp>
        <p:nvSpPr>
          <p:cNvPr id="6" name="Snip and Round Single Corner Rectangle 5"/>
          <p:cNvSpPr/>
          <p:nvPr/>
        </p:nvSpPr>
        <p:spPr>
          <a:xfrm>
            <a:off x="714375" y="333375"/>
            <a:ext cx="10868025" cy="5953125"/>
          </a:xfrm>
          <a:prstGeom prst="snipRoundRect">
            <a:avLst/>
          </a:prstGeom>
          <a:solidFill>
            <a:schemeClr val="bg1"/>
          </a:solidFill>
          <a:ln w="57150">
            <a:solidFill>
              <a:srgbClr val="F735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BAD7A1D5-46FC-F5A3-438D-05724A7E14FE}"/>
              </a:ext>
            </a:extLst>
          </p:cNvPr>
          <p:cNvSpPr txBox="1"/>
          <p:nvPr/>
        </p:nvSpPr>
        <p:spPr>
          <a:xfrm>
            <a:off x="1104899" y="685800"/>
            <a:ext cx="10277475" cy="707886"/>
          </a:xfrm>
          <a:prstGeom prst="rect">
            <a:avLst/>
          </a:prstGeom>
          <a:noFill/>
        </p:spPr>
        <p:txBody>
          <a:bodyPr wrap="square" rtlCol="0">
            <a:spAutoFit/>
          </a:bodyPr>
          <a:lstStyle/>
          <a:p>
            <a:r>
              <a:rPr lang="en-US" sz="4000" b="1" dirty="0" err="1"/>
              <a:t>Ví</a:t>
            </a:r>
            <a:r>
              <a:rPr lang="en-US" sz="4000" b="1" dirty="0"/>
              <a:t> </a:t>
            </a:r>
            <a:r>
              <a:rPr lang="en-US" sz="4000" b="1" dirty="0" err="1"/>
              <a:t>dụ</a:t>
            </a:r>
            <a:r>
              <a:rPr lang="en-US" sz="4000" b="1" dirty="0"/>
              <a:t>: </a:t>
            </a:r>
            <a:r>
              <a:rPr lang="en-US" sz="4000" b="1" i="1" dirty="0">
                <a:effectLst/>
                <a:latin typeface="Calibri" panose="020F0502020204030204" pitchFamily="34" charset="0"/>
                <a:ea typeface="Calibri" panose="020F0502020204030204" pitchFamily="34" charset="0"/>
                <a:cs typeface="Times New Roman" panose="02020603050405020304" pitchFamily="18" charset="0"/>
              </a:rPr>
              <a:t>Khi </a:t>
            </a:r>
            <a:r>
              <a:rPr lang="en-US" sz="4000" b="1" i="1" dirty="0" err="1">
                <a:effectLst/>
                <a:latin typeface="Calibri" panose="020F0502020204030204" pitchFamily="34" charset="0"/>
                <a:ea typeface="Calibri" panose="020F0502020204030204" pitchFamily="34" charset="0"/>
                <a:cs typeface="Times New Roman" panose="02020603050405020304" pitchFamily="18" charset="0"/>
              </a:rPr>
              <a:t>ngồi</a:t>
            </a:r>
            <a:r>
              <a:rPr lang="en-US" sz="4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effectLst/>
                <a:latin typeface="Calibri" panose="020F0502020204030204" pitchFamily="34" charset="0"/>
                <a:ea typeface="Calibri" panose="020F0502020204030204" pitchFamily="34" charset="0"/>
                <a:cs typeface="Times New Roman" panose="02020603050405020304" pitchFamily="18" charset="0"/>
              </a:rPr>
              <a:t>cạnh</a:t>
            </a:r>
            <a:r>
              <a:rPr lang="en-US" sz="4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effectLst/>
                <a:latin typeface="Calibri" panose="020F0502020204030204" pitchFamily="34" charset="0"/>
                <a:ea typeface="Calibri" panose="020F0502020204030204" pitchFamily="34" charset="0"/>
                <a:cs typeface="Times New Roman" panose="02020603050405020304" pitchFamily="18" charset="0"/>
              </a:rPr>
              <a:t>bếp</a:t>
            </a:r>
            <a:r>
              <a:rPr lang="en-US" sz="4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effectLst/>
                <a:latin typeface="Calibri" panose="020F0502020204030204" pitchFamily="34" charset="0"/>
                <a:ea typeface="Calibri" panose="020F0502020204030204" pitchFamily="34" charset="0"/>
                <a:cs typeface="Times New Roman" panose="02020603050405020304" pitchFamily="18" charset="0"/>
              </a:rPr>
              <a:t>lửa</a:t>
            </a:r>
            <a:r>
              <a:rPr lang="en-US" sz="4000" b="1" i="1" dirty="0">
                <a:effectLst/>
                <a:latin typeface="Calibri" panose="020F0502020204030204" pitchFamily="34" charset="0"/>
                <a:ea typeface="Calibri" panose="020F0502020204030204" pitchFamily="34" charset="0"/>
                <a:cs typeface="Times New Roman" panose="02020603050405020304" pitchFamily="18" charset="0"/>
              </a:rPr>
              <a:t> ta </a:t>
            </a:r>
            <a:r>
              <a:rPr lang="en-US" sz="4000" b="1" i="1" dirty="0" err="1">
                <a:effectLst/>
                <a:latin typeface="Calibri" panose="020F0502020204030204" pitchFamily="34" charset="0"/>
                <a:ea typeface="Calibri" panose="020F0502020204030204" pitchFamily="34" charset="0"/>
                <a:cs typeface="Times New Roman" panose="02020603050405020304" pitchFamily="18" charset="0"/>
              </a:rPr>
              <a:t>thấy</a:t>
            </a:r>
            <a:r>
              <a:rPr lang="en-US" sz="4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4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4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a:t> </a:t>
            </a:r>
          </a:p>
        </p:txBody>
      </p:sp>
      <p:pic>
        <p:nvPicPr>
          <p:cNvPr id="1026" name="Picture 2" descr="Mơ Thấy Lửa Cháy Trong Bếp Là Điềm Báo Gì? Phải Làm Như Thế Nào?">
            <a:extLst>
              <a:ext uri="{FF2B5EF4-FFF2-40B4-BE49-F238E27FC236}">
                <a16:creationId xmlns:a16="http://schemas.microsoft.com/office/drawing/2014/main" id="{D403EE9A-E83D-FBA7-6DBF-F54C270F3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6088" y="1704975"/>
            <a:ext cx="6024562" cy="3955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598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858656" y="1706977"/>
            <a:ext cx="91375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5400" b="1" dirty="0" err="1">
                <a:solidFill>
                  <a:srgbClr val="99C53B">
                    <a:lumMod val="50000"/>
                  </a:srgbClr>
                </a:solidFill>
                <a:latin typeface="Times New Roman" panose="02020603050405020304" pitchFamily="18" charset="0"/>
                <a:cs typeface="Times New Roman" panose="02020603050405020304" pitchFamily="18" charset="0"/>
              </a:rPr>
              <a:t>Hoạt</a:t>
            </a:r>
            <a:r>
              <a:rPr lang="en-US" altLang="en-US" sz="5400" b="1" dirty="0">
                <a:solidFill>
                  <a:srgbClr val="99C53B">
                    <a:lumMod val="50000"/>
                  </a:srgbClr>
                </a:solidFill>
                <a:latin typeface="Times New Roman" panose="02020603050405020304" pitchFamily="18" charset="0"/>
                <a:cs typeface="Times New Roman" panose="02020603050405020304" pitchFamily="18" charset="0"/>
              </a:rPr>
              <a:t> </a:t>
            </a:r>
            <a:r>
              <a:rPr lang="en-US" altLang="en-US" sz="5400" b="1" dirty="0" err="1">
                <a:solidFill>
                  <a:srgbClr val="99C53B">
                    <a:lumMod val="50000"/>
                  </a:srgbClr>
                </a:solidFill>
                <a:latin typeface="Times New Roman" panose="02020603050405020304" pitchFamily="18" charset="0"/>
                <a:cs typeface="Times New Roman" panose="02020603050405020304" pitchFamily="18" charset="0"/>
              </a:rPr>
              <a:t>động</a:t>
            </a:r>
            <a:r>
              <a:rPr lang="en-US" altLang="en-US" sz="5400" b="1" dirty="0">
                <a:solidFill>
                  <a:srgbClr val="99C53B">
                    <a:lumMod val="50000"/>
                  </a:srgbClr>
                </a:solidFill>
                <a:latin typeface="Times New Roman" panose="02020603050405020304" pitchFamily="18" charset="0"/>
                <a:cs typeface="Times New Roman" panose="02020603050405020304" pitchFamily="18" charset="0"/>
              </a:rPr>
              <a:t> 2: </a:t>
            </a:r>
            <a:r>
              <a:rPr lang="en-US" altLang="en-US" sz="5400" b="1" dirty="0" err="1">
                <a:solidFill>
                  <a:srgbClr val="99C53B">
                    <a:lumMod val="50000"/>
                  </a:srgbClr>
                </a:solidFill>
                <a:latin typeface="Times New Roman" panose="02020603050405020304" pitchFamily="18" charset="0"/>
                <a:cs typeface="Times New Roman" panose="02020603050405020304" pitchFamily="18" charset="0"/>
              </a:rPr>
              <a:t>Sự</a:t>
            </a:r>
            <a:r>
              <a:rPr lang="en-US" altLang="en-US" sz="5400" b="1" dirty="0">
                <a:solidFill>
                  <a:srgbClr val="99C53B">
                    <a:lumMod val="50000"/>
                  </a:srgbClr>
                </a:solidFill>
                <a:latin typeface="Times New Roman" panose="02020603050405020304" pitchFamily="18" charset="0"/>
                <a:cs typeface="Times New Roman" panose="02020603050405020304" pitchFamily="18" charset="0"/>
              </a:rPr>
              <a:t> </a:t>
            </a:r>
            <a:r>
              <a:rPr lang="en-US" altLang="en-US" sz="5400" b="1" dirty="0" err="1">
                <a:solidFill>
                  <a:srgbClr val="99C53B">
                    <a:lumMod val="50000"/>
                  </a:srgbClr>
                </a:solidFill>
                <a:latin typeface="Times New Roman" panose="02020603050405020304" pitchFamily="18" charset="0"/>
                <a:cs typeface="Times New Roman" panose="02020603050405020304" pitchFamily="18" charset="0"/>
              </a:rPr>
              <a:t>truyền</a:t>
            </a:r>
            <a:r>
              <a:rPr lang="en-US" altLang="en-US" sz="5400" b="1" dirty="0">
                <a:solidFill>
                  <a:srgbClr val="99C53B">
                    <a:lumMod val="50000"/>
                  </a:srgbClr>
                </a:solidFill>
                <a:latin typeface="Times New Roman" panose="02020603050405020304" pitchFamily="18" charset="0"/>
                <a:cs typeface="Times New Roman" panose="02020603050405020304" pitchFamily="18" charset="0"/>
              </a:rPr>
              <a:t> </a:t>
            </a:r>
            <a:r>
              <a:rPr lang="en-US" altLang="en-US" sz="5400" b="1" dirty="0" err="1">
                <a:solidFill>
                  <a:srgbClr val="99C53B">
                    <a:lumMod val="50000"/>
                  </a:srgbClr>
                </a:solidFill>
                <a:latin typeface="Times New Roman" panose="02020603050405020304" pitchFamily="18" charset="0"/>
                <a:cs typeface="Times New Roman" panose="02020603050405020304" pitchFamily="18" charset="0"/>
              </a:rPr>
              <a:t>nhiệt</a:t>
            </a:r>
            <a:r>
              <a:rPr lang="en-US" altLang="en-US" sz="5400" b="1" dirty="0">
                <a:solidFill>
                  <a:srgbClr val="99C53B">
                    <a:lumMod val="50000"/>
                  </a:srgbClr>
                </a:solidFill>
                <a:latin typeface="Times New Roman" panose="02020603050405020304" pitchFamily="18" charset="0"/>
                <a:cs typeface="Times New Roman" panose="02020603050405020304" pitchFamily="18" charset="0"/>
              </a:rPr>
              <a:t>. </a:t>
            </a:r>
            <a:endParaRPr kumimoji="0" lang="en-US" altLang="en-US" sz="5400" b="1" i="0" u="none" strike="noStrike" kern="1200" cap="none" spc="0" normalizeH="0" baseline="0" noProof="0" dirty="0">
              <a:ln>
                <a:noFill/>
              </a:ln>
              <a:solidFill>
                <a:srgbClr val="99C53B">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003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0"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2" name="Picture 1">
            <a:extLst>
              <a:ext uri="{FF2B5EF4-FFF2-40B4-BE49-F238E27FC236}">
                <a16:creationId xmlns:a16="http://schemas.microsoft.com/office/drawing/2014/main" id="{2C7014F4-7E6A-E4C2-7C40-E68002EA5A0F}"/>
              </a:ext>
            </a:extLst>
          </p:cNvPr>
          <p:cNvPicPr>
            <a:picLocks noChangeAspect="1"/>
          </p:cNvPicPr>
          <p:nvPr/>
        </p:nvPicPr>
        <p:blipFill>
          <a:blip r:embed="rId5"/>
          <a:stretch>
            <a:fillRect/>
          </a:stretch>
        </p:blipFill>
        <p:spPr>
          <a:xfrm>
            <a:off x="491096" y="3093876"/>
            <a:ext cx="3874819" cy="2929452"/>
          </a:xfrm>
          <a:prstGeom prst="rect">
            <a:avLst/>
          </a:prstGeom>
        </p:spPr>
      </p:pic>
      <p:sp>
        <p:nvSpPr>
          <p:cNvPr id="3" name="Google Shape;478;p45">
            <a:extLst>
              <a:ext uri="{FF2B5EF4-FFF2-40B4-BE49-F238E27FC236}">
                <a16:creationId xmlns:a16="http://schemas.microsoft.com/office/drawing/2014/main" id="{4F397581-7ECD-DE87-A28D-20B81C77E645}"/>
              </a:ext>
            </a:extLst>
          </p:cNvPr>
          <p:cNvSpPr txBox="1">
            <a:spLocks/>
          </p:cNvSpPr>
          <p:nvPr/>
        </p:nvSpPr>
        <p:spPr>
          <a:xfrm>
            <a:off x="3602182" y="1885489"/>
            <a:ext cx="8113570" cy="1208387"/>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Vì sao khi được đun nấu thì nhiệt độ của thức ăn tăng lên?</a:t>
            </a:r>
          </a:p>
        </p:txBody>
      </p:sp>
      <p:sp>
        <p:nvSpPr>
          <p:cNvPr id="5" name="Google Shape;478;p45">
            <a:extLst>
              <a:ext uri="{FF2B5EF4-FFF2-40B4-BE49-F238E27FC236}">
                <a16:creationId xmlns:a16="http://schemas.microsoft.com/office/drawing/2014/main" id="{003966D1-9E41-64D1-5761-A4ACB2B994D7}"/>
              </a:ext>
            </a:extLst>
          </p:cNvPr>
          <p:cNvSpPr txBox="1">
            <a:spLocks/>
          </p:cNvSpPr>
          <p:nvPr/>
        </p:nvSpPr>
        <p:spPr>
          <a:xfrm>
            <a:off x="4365916" y="3263589"/>
            <a:ext cx="7349836" cy="1246027"/>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Vì sao mùa đông mọi người thích ngồi bên bếp lửa?</a:t>
            </a:r>
          </a:p>
        </p:txBody>
      </p:sp>
      <p:sp>
        <p:nvSpPr>
          <p:cNvPr id="8" name="Google Shape;478;p45">
            <a:extLst>
              <a:ext uri="{FF2B5EF4-FFF2-40B4-BE49-F238E27FC236}">
                <a16:creationId xmlns:a16="http://schemas.microsoft.com/office/drawing/2014/main" id="{077B2367-81A5-D6BF-515A-93CEBBB0368D}"/>
              </a:ext>
            </a:extLst>
          </p:cNvPr>
          <p:cNvSpPr txBox="1">
            <a:spLocks/>
          </p:cNvSpPr>
          <p:nvPr/>
        </p:nvSpPr>
        <p:spPr>
          <a:xfrm>
            <a:off x="4682836" y="4679329"/>
            <a:ext cx="7032915" cy="1804598"/>
          </a:xfrm>
          <a:prstGeom prst="doubleWave">
            <a:avLst>
              <a:gd name="adj1" fmla="val 6250"/>
              <a:gd name="adj2" fmla="val 799"/>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34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Nêu một số cách khác làm vật nóng lên hay lạnh đi trong cuộc sống?</a:t>
            </a:r>
          </a:p>
        </p:txBody>
      </p:sp>
      <p:sp>
        <p:nvSpPr>
          <p:cNvPr id="9" name="Google Shape;478;p45">
            <a:extLst>
              <a:ext uri="{FF2B5EF4-FFF2-40B4-BE49-F238E27FC236}">
                <a16:creationId xmlns:a16="http://schemas.microsoft.com/office/drawing/2014/main" id="{C0AA1E29-6893-9BA5-44F9-03A4FD4AB523}"/>
              </a:ext>
            </a:extLst>
          </p:cNvPr>
          <p:cNvSpPr txBox="1">
            <a:spLocks/>
          </p:cNvSpPr>
          <p:nvPr/>
        </p:nvSpPr>
        <p:spPr>
          <a:xfrm>
            <a:off x="2964873" y="375986"/>
            <a:ext cx="7980218" cy="142021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 chạm vào cốc nước nóng, tay em cảm thấy nóng. Nhiệt truyền từ đâu đến tay em?</a:t>
            </a:r>
          </a:p>
        </p:txBody>
      </p:sp>
    </p:spTree>
    <p:extLst>
      <p:ext uri="{BB962C8B-B14F-4D97-AF65-F5344CB8AC3E}">
        <p14:creationId xmlns:p14="http://schemas.microsoft.com/office/powerpoint/2010/main" val="3557049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59D4FF1-36B3-5ED3-C143-B7E668E772A7}"/>
              </a:ext>
            </a:extLst>
          </p:cNvPr>
          <p:cNvPicPr>
            <a:picLocks noChangeAspect="1"/>
          </p:cNvPicPr>
          <p:nvPr/>
        </p:nvPicPr>
        <p:blipFill>
          <a:blip r:embed="rId3"/>
          <a:stretch>
            <a:fillRect/>
          </a:stretch>
        </p:blipFill>
        <p:spPr>
          <a:xfrm>
            <a:off x="3352800" y="138545"/>
            <a:ext cx="5791200" cy="543218"/>
          </a:xfrm>
          <a:prstGeom prst="rect">
            <a:avLst/>
          </a:prstGeom>
        </p:spPr>
      </p:pic>
      <p:sp>
        <p:nvSpPr>
          <p:cNvPr id="6" name="TextBox 5">
            <a:extLst>
              <a:ext uri="{FF2B5EF4-FFF2-40B4-BE49-F238E27FC236}">
                <a16:creationId xmlns:a16="http://schemas.microsoft.com/office/drawing/2014/main" id="{BB60A680-C187-7EC8-5F65-FEB563CD29B9}"/>
              </a:ext>
            </a:extLst>
          </p:cNvPr>
          <p:cNvSpPr txBox="1"/>
          <p:nvPr/>
        </p:nvSpPr>
        <p:spPr>
          <a:xfrm>
            <a:off x="1574889" y="979139"/>
            <a:ext cx="9546037" cy="1323439"/>
          </a:xfrm>
          <a:custGeom>
            <a:avLst/>
            <a:gdLst>
              <a:gd name="connsiteX0" fmla="*/ 0 w 8915400"/>
              <a:gd name="connsiteY0" fmla="*/ 0 h 1077218"/>
              <a:gd name="connsiteX1" fmla="*/ 8915400 w 8915400"/>
              <a:gd name="connsiteY1" fmla="*/ 0 h 1077218"/>
              <a:gd name="connsiteX2" fmla="*/ 8915400 w 8915400"/>
              <a:gd name="connsiteY2" fmla="*/ 1077218 h 1077218"/>
              <a:gd name="connsiteX3" fmla="*/ 0 w 8915400"/>
              <a:gd name="connsiteY3" fmla="*/ 1077218 h 1077218"/>
              <a:gd name="connsiteX4" fmla="*/ 0 w 8915400"/>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077218" fill="none" extrusionOk="0">
                <a:moveTo>
                  <a:pt x="0" y="0"/>
                </a:moveTo>
                <a:cubicBezTo>
                  <a:pt x="2894703" y="5222"/>
                  <a:pt x="6822990" y="24918"/>
                  <a:pt x="8915400" y="0"/>
                </a:cubicBezTo>
                <a:cubicBezTo>
                  <a:pt x="8953262" y="476103"/>
                  <a:pt x="8856797" y="631043"/>
                  <a:pt x="8915400" y="1077218"/>
                </a:cubicBezTo>
                <a:cubicBezTo>
                  <a:pt x="7164111" y="912457"/>
                  <a:pt x="3228765" y="1195368"/>
                  <a:pt x="0" y="1077218"/>
                </a:cubicBezTo>
                <a:cubicBezTo>
                  <a:pt x="-64117" y="630482"/>
                  <a:pt x="88888" y="487727"/>
                  <a:pt x="0" y="0"/>
                </a:cubicBezTo>
                <a:close/>
              </a:path>
              <a:path w="8915400" h="1077218" stroke="0" extrusionOk="0">
                <a:moveTo>
                  <a:pt x="0" y="0"/>
                </a:moveTo>
                <a:cubicBezTo>
                  <a:pt x="2328680" y="11849"/>
                  <a:pt x="4599200" y="-161459"/>
                  <a:pt x="8915400" y="0"/>
                </a:cubicBezTo>
                <a:cubicBezTo>
                  <a:pt x="8967435" y="144312"/>
                  <a:pt x="9007543" y="673209"/>
                  <a:pt x="8915400" y="1077218"/>
                </a:cubicBezTo>
                <a:cubicBezTo>
                  <a:pt x="6675338" y="931358"/>
                  <a:pt x="1397015"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4000" dirty="0">
                <a:solidFill>
                  <a:schemeClr val="bg1"/>
                </a:solidFill>
                <a:latin typeface="Times New Roman" panose="02020603050405020304" pitchFamily="18" charset="0"/>
                <a:cs typeface="Times New Roman" panose="02020603050405020304" pitchFamily="18" charset="0"/>
              </a:rPr>
              <a:t>Khi chạm vào cốc nước nóng, tay em cảm thấy nóng. Nhiệt truyền từ đâu đến tay em?</a:t>
            </a:r>
          </a:p>
        </p:txBody>
      </p:sp>
      <p:sp>
        <p:nvSpPr>
          <p:cNvPr id="7" name="Freeform: Shape 34">
            <a:extLst>
              <a:ext uri="{FF2B5EF4-FFF2-40B4-BE49-F238E27FC236}">
                <a16:creationId xmlns:a16="http://schemas.microsoft.com/office/drawing/2014/main" id="{0907E770-5D1F-EAAD-C321-6633F60B23EC}"/>
              </a:ext>
            </a:extLst>
          </p:cNvPr>
          <p:cNvSpPr/>
          <p:nvPr/>
        </p:nvSpPr>
        <p:spPr>
          <a:xfrm rot="1181244">
            <a:off x="1531704" y="2322429"/>
            <a:ext cx="842592" cy="56990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8" name="TextBox 7">
            <a:extLst>
              <a:ext uri="{FF2B5EF4-FFF2-40B4-BE49-F238E27FC236}">
                <a16:creationId xmlns:a16="http://schemas.microsoft.com/office/drawing/2014/main" id="{673060BD-C793-71D7-A641-8DF493AA875D}"/>
              </a:ext>
            </a:extLst>
          </p:cNvPr>
          <p:cNvSpPr txBox="1"/>
          <p:nvPr/>
        </p:nvSpPr>
        <p:spPr>
          <a:xfrm>
            <a:off x="2375001" y="2441163"/>
            <a:ext cx="7945812" cy="1384995"/>
          </a:xfrm>
          <a:custGeom>
            <a:avLst/>
            <a:gdLst>
              <a:gd name="connsiteX0" fmla="*/ 0 w 7775299"/>
              <a:gd name="connsiteY0" fmla="*/ 0 h 1200329"/>
              <a:gd name="connsiteX1" fmla="*/ 7775299 w 7775299"/>
              <a:gd name="connsiteY1" fmla="*/ 0 h 1200329"/>
              <a:gd name="connsiteX2" fmla="*/ 7775299 w 7775299"/>
              <a:gd name="connsiteY2" fmla="*/ 1200329 h 1200329"/>
              <a:gd name="connsiteX3" fmla="*/ 0 w 7775299"/>
              <a:gd name="connsiteY3" fmla="*/ 1200329 h 1200329"/>
              <a:gd name="connsiteX4" fmla="*/ 0 w 7775299"/>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1200329" fill="none" extrusionOk="0">
                <a:moveTo>
                  <a:pt x="0" y="0"/>
                </a:moveTo>
                <a:cubicBezTo>
                  <a:pt x="779360" y="5222"/>
                  <a:pt x="6983299" y="24918"/>
                  <a:pt x="7775299" y="0"/>
                </a:cubicBezTo>
                <a:cubicBezTo>
                  <a:pt x="7842033" y="180425"/>
                  <a:pt x="7828316" y="1037242"/>
                  <a:pt x="7775299" y="1200329"/>
                </a:cubicBezTo>
                <a:cubicBezTo>
                  <a:pt x="4277730" y="1035568"/>
                  <a:pt x="1065250" y="1318479"/>
                  <a:pt x="0" y="1200329"/>
                </a:cubicBezTo>
                <a:cubicBezTo>
                  <a:pt x="40680" y="790633"/>
                  <a:pt x="-39089" y="241570"/>
                  <a:pt x="0" y="0"/>
                </a:cubicBezTo>
                <a:close/>
              </a:path>
              <a:path w="7775299" h="1200329" stroke="0" extrusionOk="0">
                <a:moveTo>
                  <a:pt x="0" y="0"/>
                </a:moveTo>
                <a:cubicBezTo>
                  <a:pt x="1750333" y="11849"/>
                  <a:pt x="6665833" y="-161459"/>
                  <a:pt x="7775299" y="0"/>
                </a:cubicBezTo>
                <a:cubicBezTo>
                  <a:pt x="7700257" y="255061"/>
                  <a:pt x="7845821" y="845340"/>
                  <a:pt x="7775299" y="1200329"/>
                </a:cubicBezTo>
                <a:cubicBezTo>
                  <a:pt x="5772892" y="1054469"/>
                  <a:pt x="1604161"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r>
              <a:rPr lang="vi-VN" sz="4200" b="1" dirty="0">
                <a:solidFill>
                  <a:schemeClr val="bg1"/>
                </a:solidFill>
                <a:latin typeface="Times New Roman" panose="02020603050405020304" pitchFamily="18" charset="0"/>
                <a:cs typeface="Times New Roman" panose="02020603050405020304" pitchFamily="18" charset="0"/>
              </a:rPr>
              <a:t>Nhiệt đã truyền từ nước nóng qua thành cốc tới tay em.</a:t>
            </a:r>
          </a:p>
        </p:txBody>
      </p:sp>
    </p:spTree>
    <p:extLst>
      <p:ext uri="{BB962C8B-B14F-4D97-AF65-F5344CB8AC3E}">
        <p14:creationId xmlns:p14="http://schemas.microsoft.com/office/powerpoint/2010/main" val="64588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59D4FF1-36B3-5ED3-C143-B7E668E772A7}"/>
              </a:ext>
            </a:extLst>
          </p:cNvPr>
          <p:cNvPicPr>
            <a:picLocks noChangeAspect="1"/>
          </p:cNvPicPr>
          <p:nvPr/>
        </p:nvPicPr>
        <p:blipFill>
          <a:blip r:embed="rId3"/>
          <a:stretch>
            <a:fillRect/>
          </a:stretch>
        </p:blipFill>
        <p:spPr>
          <a:xfrm>
            <a:off x="2784764" y="0"/>
            <a:ext cx="6622472" cy="845127"/>
          </a:xfrm>
          <a:prstGeom prst="rect">
            <a:avLst/>
          </a:prstGeom>
        </p:spPr>
      </p:pic>
      <p:sp>
        <p:nvSpPr>
          <p:cNvPr id="6" name="TextBox 5">
            <a:extLst>
              <a:ext uri="{FF2B5EF4-FFF2-40B4-BE49-F238E27FC236}">
                <a16:creationId xmlns:a16="http://schemas.microsoft.com/office/drawing/2014/main" id="{BB60A680-C187-7EC8-5F65-FEB563CD29B9}"/>
              </a:ext>
            </a:extLst>
          </p:cNvPr>
          <p:cNvSpPr txBox="1"/>
          <p:nvPr/>
        </p:nvSpPr>
        <p:spPr>
          <a:xfrm>
            <a:off x="1971675" y="1681738"/>
            <a:ext cx="8915400" cy="1446550"/>
          </a:xfrm>
          <a:custGeom>
            <a:avLst/>
            <a:gdLst>
              <a:gd name="connsiteX0" fmla="*/ 0 w 8915400"/>
              <a:gd name="connsiteY0" fmla="*/ 0 h 1077218"/>
              <a:gd name="connsiteX1" fmla="*/ 8915400 w 8915400"/>
              <a:gd name="connsiteY1" fmla="*/ 0 h 1077218"/>
              <a:gd name="connsiteX2" fmla="*/ 8915400 w 8915400"/>
              <a:gd name="connsiteY2" fmla="*/ 1077218 h 1077218"/>
              <a:gd name="connsiteX3" fmla="*/ 0 w 8915400"/>
              <a:gd name="connsiteY3" fmla="*/ 1077218 h 1077218"/>
              <a:gd name="connsiteX4" fmla="*/ 0 w 8915400"/>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077218" fill="none" extrusionOk="0">
                <a:moveTo>
                  <a:pt x="0" y="0"/>
                </a:moveTo>
                <a:cubicBezTo>
                  <a:pt x="2894703" y="5222"/>
                  <a:pt x="6822990" y="24918"/>
                  <a:pt x="8915400" y="0"/>
                </a:cubicBezTo>
                <a:cubicBezTo>
                  <a:pt x="8953262" y="476103"/>
                  <a:pt x="8856797" y="631043"/>
                  <a:pt x="8915400" y="1077218"/>
                </a:cubicBezTo>
                <a:cubicBezTo>
                  <a:pt x="7164111" y="912457"/>
                  <a:pt x="3228765" y="1195368"/>
                  <a:pt x="0" y="1077218"/>
                </a:cubicBezTo>
                <a:cubicBezTo>
                  <a:pt x="-64117" y="630482"/>
                  <a:pt x="88888" y="487727"/>
                  <a:pt x="0" y="0"/>
                </a:cubicBezTo>
                <a:close/>
              </a:path>
              <a:path w="8915400" h="1077218" stroke="0" extrusionOk="0">
                <a:moveTo>
                  <a:pt x="0" y="0"/>
                </a:moveTo>
                <a:cubicBezTo>
                  <a:pt x="2328680" y="11849"/>
                  <a:pt x="4599200" y="-161459"/>
                  <a:pt x="8915400" y="0"/>
                </a:cubicBezTo>
                <a:cubicBezTo>
                  <a:pt x="8967435" y="144312"/>
                  <a:pt x="9007543" y="673209"/>
                  <a:pt x="8915400" y="1077218"/>
                </a:cubicBezTo>
                <a:cubicBezTo>
                  <a:pt x="6675338" y="931358"/>
                  <a:pt x="1397015"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Vì </a:t>
            </a:r>
            <a:r>
              <a:rPr lang="vi-VN" sz="4400" dirty="0">
                <a:solidFill>
                  <a:srgbClr val="000000"/>
                </a:solidFill>
                <a:latin typeface="Times New Roman" panose="02020603050405020304" pitchFamily="18" charset="0"/>
                <a:cs typeface="Times New Roman" panose="02020603050405020304" pitchFamily="18" charset="0"/>
              </a:rPr>
              <a:t>sao khi được đun nấu thì nhiệt độ của thức ăn tăng lên?</a:t>
            </a:r>
          </a:p>
        </p:txBody>
      </p:sp>
      <p:sp>
        <p:nvSpPr>
          <p:cNvPr id="7" name="Freeform: Shape 34">
            <a:extLst>
              <a:ext uri="{FF2B5EF4-FFF2-40B4-BE49-F238E27FC236}">
                <a16:creationId xmlns:a16="http://schemas.microsoft.com/office/drawing/2014/main" id="{0907E770-5D1F-EAAD-C321-6633F60B23EC}"/>
              </a:ext>
            </a:extLst>
          </p:cNvPr>
          <p:cNvSpPr/>
          <p:nvPr/>
        </p:nvSpPr>
        <p:spPr>
          <a:xfrm rot="750602">
            <a:off x="2019431" y="3189715"/>
            <a:ext cx="1192998" cy="571695"/>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8" name="TextBox 7">
            <a:extLst>
              <a:ext uri="{FF2B5EF4-FFF2-40B4-BE49-F238E27FC236}">
                <a16:creationId xmlns:a16="http://schemas.microsoft.com/office/drawing/2014/main" id="{673060BD-C793-71D7-A641-8DF493AA875D}"/>
              </a:ext>
            </a:extLst>
          </p:cNvPr>
          <p:cNvSpPr txBox="1"/>
          <p:nvPr/>
        </p:nvSpPr>
        <p:spPr>
          <a:xfrm>
            <a:off x="2535382" y="3883832"/>
            <a:ext cx="7800109" cy="769441"/>
          </a:xfrm>
          <a:custGeom>
            <a:avLst/>
            <a:gdLst>
              <a:gd name="connsiteX0" fmla="*/ 0 w 7775299"/>
              <a:gd name="connsiteY0" fmla="*/ 0 h 769441"/>
              <a:gd name="connsiteX1" fmla="*/ 7775299 w 7775299"/>
              <a:gd name="connsiteY1" fmla="*/ 0 h 769441"/>
              <a:gd name="connsiteX2" fmla="*/ 7775299 w 7775299"/>
              <a:gd name="connsiteY2" fmla="*/ 769441 h 769441"/>
              <a:gd name="connsiteX3" fmla="*/ 0 w 7775299"/>
              <a:gd name="connsiteY3" fmla="*/ 769441 h 769441"/>
              <a:gd name="connsiteX4" fmla="*/ 0 w 7775299"/>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769441" fill="none" extrusionOk="0">
                <a:moveTo>
                  <a:pt x="0" y="0"/>
                </a:moveTo>
                <a:cubicBezTo>
                  <a:pt x="779360" y="5222"/>
                  <a:pt x="6983299" y="24918"/>
                  <a:pt x="7775299" y="0"/>
                </a:cubicBezTo>
                <a:cubicBezTo>
                  <a:pt x="7783352" y="136447"/>
                  <a:pt x="7742919" y="415250"/>
                  <a:pt x="7775299" y="769441"/>
                </a:cubicBezTo>
                <a:cubicBezTo>
                  <a:pt x="4277730" y="604680"/>
                  <a:pt x="1065250" y="887591"/>
                  <a:pt x="0" y="769441"/>
                </a:cubicBezTo>
                <a:cubicBezTo>
                  <a:pt x="-63285" y="415593"/>
                  <a:pt x="-48607" y="149513"/>
                  <a:pt x="0" y="0"/>
                </a:cubicBezTo>
                <a:close/>
              </a:path>
              <a:path w="7775299" h="769441" stroke="0" extrusionOk="0">
                <a:moveTo>
                  <a:pt x="0" y="0"/>
                </a:moveTo>
                <a:cubicBezTo>
                  <a:pt x="1750333" y="11849"/>
                  <a:pt x="6665833" y="-161459"/>
                  <a:pt x="7775299" y="0"/>
                </a:cubicBezTo>
                <a:cubicBezTo>
                  <a:pt x="7826716" y="236383"/>
                  <a:pt x="7811071" y="641266"/>
                  <a:pt x="7775299" y="769441"/>
                </a:cubicBezTo>
                <a:cubicBezTo>
                  <a:pt x="5772892" y="623581"/>
                  <a:pt x="1604161" y="691117"/>
                  <a:pt x="0" y="769441"/>
                </a:cubicBezTo>
                <a:cubicBezTo>
                  <a:pt x="63536" y="508616"/>
                  <a:pt x="33017" y="312939"/>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dirty="0">
                <a:solidFill>
                  <a:srgbClr val="000000"/>
                </a:solidFill>
                <a:latin typeface="Times New Roman" panose="02020603050405020304" pitchFamily="18" charset="0"/>
                <a:cs typeface="Times New Roman" panose="02020603050405020304" pitchFamily="18" charset="0"/>
              </a:rPr>
              <a:t>Nhiệt truyền từ bếp tới thức ăn.</a:t>
            </a:r>
            <a:endPar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010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59D4FF1-36B3-5ED3-C143-B7E668E772A7}"/>
              </a:ext>
            </a:extLst>
          </p:cNvPr>
          <p:cNvPicPr>
            <a:picLocks noChangeAspect="1"/>
          </p:cNvPicPr>
          <p:nvPr/>
        </p:nvPicPr>
        <p:blipFill>
          <a:blip r:embed="rId3"/>
          <a:stretch>
            <a:fillRect/>
          </a:stretch>
        </p:blipFill>
        <p:spPr>
          <a:xfrm>
            <a:off x="2729469" y="0"/>
            <a:ext cx="7010400" cy="943704"/>
          </a:xfrm>
          <a:prstGeom prst="rect">
            <a:avLst/>
          </a:prstGeom>
        </p:spPr>
      </p:pic>
      <p:sp>
        <p:nvSpPr>
          <p:cNvPr id="4" name="TextBox 3">
            <a:extLst>
              <a:ext uri="{FF2B5EF4-FFF2-40B4-BE49-F238E27FC236}">
                <a16:creationId xmlns:a16="http://schemas.microsoft.com/office/drawing/2014/main" id="{BB60A680-C187-7EC8-5F65-FEB563CD29B9}"/>
              </a:ext>
            </a:extLst>
          </p:cNvPr>
          <p:cNvSpPr txBox="1"/>
          <p:nvPr/>
        </p:nvSpPr>
        <p:spPr>
          <a:xfrm>
            <a:off x="1323232" y="2105561"/>
            <a:ext cx="9822873" cy="1323439"/>
          </a:xfrm>
          <a:custGeom>
            <a:avLst/>
            <a:gdLst>
              <a:gd name="connsiteX0" fmla="*/ 0 w 8915400"/>
              <a:gd name="connsiteY0" fmla="*/ 0 h 1077218"/>
              <a:gd name="connsiteX1" fmla="*/ 8915400 w 8915400"/>
              <a:gd name="connsiteY1" fmla="*/ 0 h 1077218"/>
              <a:gd name="connsiteX2" fmla="*/ 8915400 w 8915400"/>
              <a:gd name="connsiteY2" fmla="*/ 1077218 h 1077218"/>
              <a:gd name="connsiteX3" fmla="*/ 0 w 8915400"/>
              <a:gd name="connsiteY3" fmla="*/ 1077218 h 1077218"/>
              <a:gd name="connsiteX4" fmla="*/ 0 w 8915400"/>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077218" fill="none" extrusionOk="0">
                <a:moveTo>
                  <a:pt x="0" y="0"/>
                </a:moveTo>
                <a:cubicBezTo>
                  <a:pt x="2894703" y="5222"/>
                  <a:pt x="6822990" y="24918"/>
                  <a:pt x="8915400" y="0"/>
                </a:cubicBezTo>
                <a:cubicBezTo>
                  <a:pt x="8953262" y="476103"/>
                  <a:pt x="8856797" y="631043"/>
                  <a:pt x="8915400" y="1077218"/>
                </a:cubicBezTo>
                <a:cubicBezTo>
                  <a:pt x="7164111" y="912457"/>
                  <a:pt x="3228765" y="1195368"/>
                  <a:pt x="0" y="1077218"/>
                </a:cubicBezTo>
                <a:cubicBezTo>
                  <a:pt x="-64117" y="630482"/>
                  <a:pt x="88888" y="487727"/>
                  <a:pt x="0" y="0"/>
                </a:cubicBezTo>
                <a:close/>
              </a:path>
              <a:path w="8915400" h="1077218" stroke="0" extrusionOk="0">
                <a:moveTo>
                  <a:pt x="0" y="0"/>
                </a:moveTo>
                <a:cubicBezTo>
                  <a:pt x="2328680" y="11849"/>
                  <a:pt x="4599200" y="-161459"/>
                  <a:pt x="8915400" y="0"/>
                </a:cubicBezTo>
                <a:cubicBezTo>
                  <a:pt x="8967435" y="144312"/>
                  <a:pt x="9007543" y="673209"/>
                  <a:pt x="8915400" y="1077218"/>
                </a:cubicBezTo>
                <a:cubicBezTo>
                  <a:pt x="6675338" y="931358"/>
                  <a:pt x="1397015"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Vì </a:t>
            </a:r>
            <a:r>
              <a:rPr lang="vi-VN" sz="4000" dirty="0">
                <a:solidFill>
                  <a:srgbClr val="000000"/>
                </a:solidFill>
                <a:latin typeface="Times New Roman" panose="02020603050405020304" pitchFamily="18" charset="0"/>
                <a:cs typeface="Times New Roman" panose="02020603050405020304" pitchFamily="18" charset="0"/>
              </a:rPr>
              <a:t>sao vào mùa đông mọi người thích ngồi bên bếp lửa?</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Freeform: Shape 34">
            <a:extLst>
              <a:ext uri="{FF2B5EF4-FFF2-40B4-BE49-F238E27FC236}">
                <a16:creationId xmlns:a16="http://schemas.microsoft.com/office/drawing/2014/main" id="{0907E770-5D1F-EAAD-C321-6633F60B23EC}"/>
              </a:ext>
            </a:extLst>
          </p:cNvPr>
          <p:cNvSpPr/>
          <p:nvPr/>
        </p:nvSpPr>
        <p:spPr>
          <a:xfrm rot="1552494">
            <a:off x="3663093" y="3541262"/>
            <a:ext cx="1279934" cy="51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6" name="TextBox 5">
            <a:extLst>
              <a:ext uri="{FF2B5EF4-FFF2-40B4-BE49-F238E27FC236}">
                <a16:creationId xmlns:a16="http://schemas.microsoft.com/office/drawing/2014/main" id="{673060BD-C793-71D7-A641-8DF493AA875D}"/>
              </a:ext>
            </a:extLst>
          </p:cNvPr>
          <p:cNvSpPr txBox="1"/>
          <p:nvPr/>
        </p:nvSpPr>
        <p:spPr>
          <a:xfrm>
            <a:off x="4912378" y="3903390"/>
            <a:ext cx="6628457" cy="1446550"/>
          </a:xfrm>
          <a:custGeom>
            <a:avLst/>
            <a:gdLst>
              <a:gd name="connsiteX0" fmla="*/ 0 w 7775299"/>
              <a:gd name="connsiteY0" fmla="*/ 0 h 1446550"/>
              <a:gd name="connsiteX1" fmla="*/ 7775299 w 7775299"/>
              <a:gd name="connsiteY1" fmla="*/ 0 h 1446550"/>
              <a:gd name="connsiteX2" fmla="*/ 7775299 w 7775299"/>
              <a:gd name="connsiteY2" fmla="*/ 1446550 h 1446550"/>
              <a:gd name="connsiteX3" fmla="*/ 0 w 7775299"/>
              <a:gd name="connsiteY3" fmla="*/ 1446550 h 1446550"/>
              <a:gd name="connsiteX4" fmla="*/ 0 w 7775299"/>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1446550" fill="none" extrusionOk="0">
                <a:moveTo>
                  <a:pt x="0" y="0"/>
                </a:moveTo>
                <a:cubicBezTo>
                  <a:pt x="779360" y="5222"/>
                  <a:pt x="6983299" y="24918"/>
                  <a:pt x="7775299" y="0"/>
                </a:cubicBezTo>
                <a:cubicBezTo>
                  <a:pt x="7686041" y="169848"/>
                  <a:pt x="7811086" y="914679"/>
                  <a:pt x="7775299" y="1446550"/>
                </a:cubicBezTo>
                <a:cubicBezTo>
                  <a:pt x="4277730" y="1281789"/>
                  <a:pt x="1065250" y="1564700"/>
                  <a:pt x="0" y="1446550"/>
                </a:cubicBezTo>
                <a:cubicBezTo>
                  <a:pt x="-30996" y="1232956"/>
                  <a:pt x="-127314" y="425700"/>
                  <a:pt x="0" y="0"/>
                </a:cubicBezTo>
                <a:close/>
              </a:path>
              <a:path w="7775299" h="1446550" stroke="0" extrusionOk="0">
                <a:moveTo>
                  <a:pt x="0" y="0"/>
                </a:moveTo>
                <a:cubicBezTo>
                  <a:pt x="1750333" y="11849"/>
                  <a:pt x="6665833" y="-161459"/>
                  <a:pt x="7775299" y="0"/>
                </a:cubicBezTo>
                <a:cubicBezTo>
                  <a:pt x="7772022" y="353962"/>
                  <a:pt x="7850960" y="871797"/>
                  <a:pt x="7775299" y="1446550"/>
                </a:cubicBezTo>
                <a:cubicBezTo>
                  <a:pt x="5772892" y="1300690"/>
                  <a:pt x="1604161" y="1368226"/>
                  <a:pt x="0" y="1446550"/>
                </a:cubicBezTo>
                <a:cubicBezTo>
                  <a:pt x="-120278" y="1140606"/>
                  <a:pt x="58904" y="66122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dirty="0">
                <a:solidFill>
                  <a:srgbClr val="000000"/>
                </a:solidFill>
                <a:latin typeface="Times New Roman" panose="02020603050405020304" pitchFamily="18" charset="0"/>
                <a:cs typeface="Times New Roman" panose="02020603050405020304" pitchFamily="18" charset="0"/>
              </a:rPr>
              <a:t>Nhiệt từ bếp lửa truyền tới người làm cho người ấm.</a:t>
            </a:r>
            <a:endPar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664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609600" y="0"/>
            <a:ext cx="12801600" cy="6858000"/>
          </a:xfrm>
          <a:prstGeom prst="rect">
            <a:avLst/>
          </a:prstGeom>
        </p:spPr>
      </p:pic>
      <p:pic>
        <p:nvPicPr>
          <p:cNvPr id="3" name="Picture 2">
            <a:extLst>
              <a:ext uri="{FF2B5EF4-FFF2-40B4-BE49-F238E27FC236}">
                <a16:creationId xmlns:a16="http://schemas.microsoft.com/office/drawing/2014/main" id="{559D4FF1-36B3-5ED3-C143-B7E668E772A7}"/>
              </a:ext>
            </a:extLst>
          </p:cNvPr>
          <p:cNvPicPr>
            <a:picLocks noChangeAspect="1"/>
          </p:cNvPicPr>
          <p:nvPr/>
        </p:nvPicPr>
        <p:blipFill>
          <a:blip r:embed="rId3"/>
          <a:stretch>
            <a:fillRect/>
          </a:stretch>
        </p:blipFill>
        <p:spPr>
          <a:xfrm>
            <a:off x="3233303" y="0"/>
            <a:ext cx="6384471" cy="678873"/>
          </a:xfrm>
          <a:prstGeom prst="rect">
            <a:avLst/>
          </a:prstGeom>
        </p:spPr>
      </p:pic>
      <p:sp>
        <p:nvSpPr>
          <p:cNvPr id="4" name="TextBox 3">
            <a:extLst>
              <a:ext uri="{FF2B5EF4-FFF2-40B4-BE49-F238E27FC236}">
                <a16:creationId xmlns:a16="http://schemas.microsoft.com/office/drawing/2014/main" id="{BB60A680-C187-7EC8-5F65-FEB563CD29B9}"/>
              </a:ext>
            </a:extLst>
          </p:cNvPr>
          <p:cNvSpPr txBox="1"/>
          <p:nvPr/>
        </p:nvSpPr>
        <p:spPr>
          <a:xfrm>
            <a:off x="623455" y="958201"/>
            <a:ext cx="10820400" cy="1323439"/>
          </a:xfrm>
          <a:custGeom>
            <a:avLst/>
            <a:gdLst>
              <a:gd name="connsiteX0" fmla="*/ 0 w 8915400"/>
              <a:gd name="connsiteY0" fmla="*/ 0 h 1077218"/>
              <a:gd name="connsiteX1" fmla="*/ 8915400 w 8915400"/>
              <a:gd name="connsiteY1" fmla="*/ 0 h 1077218"/>
              <a:gd name="connsiteX2" fmla="*/ 8915400 w 8915400"/>
              <a:gd name="connsiteY2" fmla="*/ 1077218 h 1077218"/>
              <a:gd name="connsiteX3" fmla="*/ 0 w 8915400"/>
              <a:gd name="connsiteY3" fmla="*/ 1077218 h 1077218"/>
              <a:gd name="connsiteX4" fmla="*/ 0 w 8915400"/>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077218" fill="none" extrusionOk="0">
                <a:moveTo>
                  <a:pt x="0" y="0"/>
                </a:moveTo>
                <a:cubicBezTo>
                  <a:pt x="2894703" y="5222"/>
                  <a:pt x="6822990" y="24918"/>
                  <a:pt x="8915400" y="0"/>
                </a:cubicBezTo>
                <a:cubicBezTo>
                  <a:pt x="8953262" y="476103"/>
                  <a:pt x="8856797" y="631043"/>
                  <a:pt x="8915400" y="1077218"/>
                </a:cubicBezTo>
                <a:cubicBezTo>
                  <a:pt x="7164111" y="912457"/>
                  <a:pt x="3228765" y="1195368"/>
                  <a:pt x="0" y="1077218"/>
                </a:cubicBezTo>
                <a:cubicBezTo>
                  <a:pt x="-64117" y="630482"/>
                  <a:pt x="88888" y="487727"/>
                  <a:pt x="0" y="0"/>
                </a:cubicBezTo>
                <a:close/>
              </a:path>
              <a:path w="8915400" h="1077218" stroke="0" extrusionOk="0">
                <a:moveTo>
                  <a:pt x="0" y="0"/>
                </a:moveTo>
                <a:cubicBezTo>
                  <a:pt x="2328680" y="11849"/>
                  <a:pt x="4599200" y="-161459"/>
                  <a:pt x="8915400" y="0"/>
                </a:cubicBezTo>
                <a:cubicBezTo>
                  <a:pt x="8967435" y="144312"/>
                  <a:pt x="9007543" y="673209"/>
                  <a:pt x="8915400" y="1077218"/>
                </a:cubicBezTo>
                <a:cubicBezTo>
                  <a:pt x="6675338" y="931358"/>
                  <a:pt x="1397015"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4000" dirty="0" smtClean="0">
                <a:solidFill>
                  <a:srgbClr val="000000"/>
                </a:solidFill>
                <a:latin typeface="Times New Roman" panose="02020603050405020304" pitchFamily="18" charset="0"/>
                <a:cs typeface="Times New Roman" panose="02020603050405020304" pitchFamily="18" charset="0"/>
              </a:rPr>
              <a:t>Nêu </a:t>
            </a:r>
            <a:r>
              <a:rPr lang="vi-VN" sz="4000" dirty="0">
                <a:solidFill>
                  <a:srgbClr val="000000"/>
                </a:solidFill>
                <a:latin typeface="Times New Roman" panose="02020603050405020304" pitchFamily="18" charset="0"/>
                <a:cs typeface="Times New Roman" panose="02020603050405020304" pitchFamily="18" charset="0"/>
              </a:rPr>
              <a:t>một số cách khác làm vật nóng lên hay lạnh đi trong cuộc sống.</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Freeform: Shape 34">
            <a:extLst>
              <a:ext uri="{FF2B5EF4-FFF2-40B4-BE49-F238E27FC236}">
                <a16:creationId xmlns:a16="http://schemas.microsoft.com/office/drawing/2014/main" id="{0907E770-5D1F-EAAD-C321-6633F60B23EC}"/>
              </a:ext>
            </a:extLst>
          </p:cNvPr>
          <p:cNvSpPr/>
          <p:nvPr/>
        </p:nvSpPr>
        <p:spPr>
          <a:xfrm rot="1100952">
            <a:off x="982648" y="2525656"/>
            <a:ext cx="1842606" cy="435215"/>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8" name="TextBox 7">
            <a:extLst>
              <a:ext uri="{FF2B5EF4-FFF2-40B4-BE49-F238E27FC236}">
                <a16:creationId xmlns:a16="http://schemas.microsoft.com/office/drawing/2014/main" id="{673060BD-C793-71D7-A641-8DF493AA875D}"/>
              </a:ext>
            </a:extLst>
          </p:cNvPr>
          <p:cNvSpPr txBox="1"/>
          <p:nvPr/>
        </p:nvSpPr>
        <p:spPr>
          <a:xfrm>
            <a:off x="2846916" y="2383658"/>
            <a:ext cx="9095702" cy="3631763"/>
          </a:xfrm>
          <a:custGeom>
            <a:avLst/>
            <a:gdLst>
              <a:gd name="connsiteX0" fmla="*/ 0 w 8756375"/>
              <a:gd name="connsiteY0" fmla="*/ 0 h 3139321"/>
              <a:gd name="connsiteX1" fmla="*/ 8756375 w 8756375"/>
              <a:gd name="connsiteY1" fmla="*/ 0 h 3139321"/>
              <a:gd name="connsiteX2" fmla="*/ 8756375 w 8756375"/>
              <a:gd name="connsiteY2" fmla="*/ 3139321 h 3139321"/>
              <a:gd name="connsiteX3" fmla="*/ 0 w 8756375"/>
              <a:gd name="connsiteY3" fmla="*/ 3139321 h 3139321"/>
              <a:gd name="connsiteX4" fmla="*/ 0 w 8756375"/>
              <a:gd name="connsiteY4" fmla="*/ 0 h 313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6375" h="3139321" fill="none" extrusionOk="0">
                <a:moveTo>
                  <a:pt x="0" y="0"/>
                </a:moveTo>
                <a:cubicBezTo>
                  <a:pt x="1443372" y="5222"/>
                  <a:pt x="7633612" y="24918"/>
                  <a:pt x="8756375" y="0"/>
                </a:cubicBezTo>
                <a:cubicBezTo>
                  <a:pt x="8595130" y="416016"/>
                  <a:pt x="8712615" y="1675844"/>
                  <a:pt x="8756375" y="3139321"/>
                </a:cubicBezTo>
                <a:cubicBezTo>
                  <a:pt x="5041483" y="2974560"/>
                  <a:pt x="4147414" y="3257471"/>
                  <a:pt x="0" y="3139321"/>
                </a:cubicBezTo>
                <a:cubicBezTo>
                  <a:pt x="-55725" y="2016259"/>
                  <a:pt x="17072" y="840262"/>
                  <a:pt x="0" y="0"/>
                </a:cubicBezTo>
                <a:close/>
              </a:path>
              <a:path w="8756375" h="3139321" stroke="0" extrusionOk="0">
                <a:moveTo>
                  <a:pt x="0" y="0"/>
                </a:moveTo>
                <a:cubicBezTo>
                  <a:pt x="3517367" y="11849"/>
                  <a:pt x="6109532" y="-161459"/>
                  <a:pt x="8756375" y="0"/>
                </a:cubicBezTo>
                <a:cubicBezTo>
                  <a:pt x="8759505" y="819424"/>
                  <a:pt x="8655199" y="2189203"/>
                  <a:pt x="8756375" y="3139321"/>
                </a:cubicBezTo>
                <a:cubicBezTo>
                  <a:pt x="7641593" y="2993461"/>
                  <a:pt x="1810785" y="3060997"/>
                  <a:pt x="0" y="3139321"/>
                </a:cubicBezTo>
                <a:cubicBezTo>
                  <a:pt x="74291" y="2070828"/>
                  <a:pt x="168006" y="1344599"/>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000" b="1" dirty="0" smtClean="0">
                <a:solidFill>
                  <a:srgbClr val="000000"/>
                </a:solidFill>
                <a:latin typeface="+mj-lt"/>
                <a:cs typeface="Calibri" panose="020F0502020204030204" pitchFamily="34" charset="0"/>
              </a:rPr>
              <a:t> </a:t>
            </a:r>
            <a:r>
              <a:rPr lang="en-US" sz="3800" b="1" dirty="0" smtClean="0">
                <a:solidFill>
                  <a:srgbClr val="000000"/>
                </a:solidFill>
                <a:latin typeface="+mj-lt"/>
                <a:cs typeface="Calibri" panose="020F0502020204030204" pitchFamily="34" charset="0"/>
              </a:rPr>
              <a:t>- </a:t>
            </a:r>
            <a:r>
              <a:rPr lang="vi-VN" sz="3800" b="1" dirty="0" smtClean="0">
                <a:solidFill>
                  <a:srgbClr val="000000"/>
                </a:solidFill>
                <a:latin typeface="+mj-lt"/>
                <a:cs typeface="Calibri" panose="020F0502020204030204" pitchFamily="34" charset="0"/>
              </a:rPr>
              <a:t>Một </a:t>
            </a:r>
            <a:r>
              <a:rPr lang="vi-VN" sz="3800" b="1" dirty="0">
                <a:solidFill>
                  <a:srgbClr val="000000"/>
                </a:solidFill>
                <a:latin typeface="+mj-lt"/>
                <a:cs typeface="Calibri" panose="020F0502020204030204" pitchFamily="34" charset="0"/>
              </a:rPr>
              <a:t>số cách làm vật nóng lên: phơi thóc vào ngày nắng, đưa thép vào lò nung, đưa bánh mì vào lò nướng,…; </a:t>
            </a:r>
            <a:endParaRPr lang="en-US" sz="3800" b="1" dirty="0">
              <a:solidFill>
                <a:srgbClr val="000000"/>
              </a:solidFill>
              <a:latin typeface="+mj-lt"/>
              <a:cs typeface="Calibri" panose="020F0502020204030204" pitchFamily="34" charset="0"/>
            </a:endParaRPr>
          </a:p>
          <a:p>
            <a:pPr lvl="0" algn="just"/>
            <a:r>
              <a:rPr lang="en-US" sz="3800" b="1" dirty="0" smtClean="0">
                <a:solidFill>
                  <a:srgbClr val="000000"/>
                </a:solidFill>
                <a:latin typeface="+mj-lt"/>
                <a:cs typeface="Calibri" panose="020F0502020204030204" pitchFamily="34" charset="0"/>
              </a:rPr>
              <a:t> - </a:t>
            </a:r>
            <a:r>
              <a:rPr lang="vi-VN" sz="3800" b="1" dirty="0" smtClean="0">
                <a:solidFill>
                  <a:srgbClr val="000000"/>
                </a:solidFill>
                <a:latin typeface="+mj-lt"/>
                <a:cs typeface="Calibri" panose="020F0502020204030204" pitchFamily="34" charset="0"/>
              </a:rPr>
              <a:t>Một </a:t>
            </a:r>
            <a:r>
              <a:rPr lang="vi-VN" sz="3800" b="1" dirty="0">
                <a:solidFill>
                  <a:srgbClr val="000000"/>
                </a:solidFill>
                <a:latin typeface="+mj-lt"/>
                <a:cs typeface="Calibri" panose="020F0502020204030204" pitchFamily="34" charset="0"/>
              </a:rPr>
              <a:t>số cách làm vật lạnh đi: đưa thực phẩm vào tủ lạnh, làm kem, dùng nước đá làm lạnh thực phẩm khi di chuyển xa,…</a:t>
            </a:r>
            <a:endParaRPr kumimoji="0" lang="vi-VN" sz="3800" b="1"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348844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736141" y="991965"/>
            <a:ext cx="4740666" cy="4339650"/>
          </a:xfrm>
          <a:prstGeom prst="rect">
            <a:avLst/>
          </a:prstGeom>
          <a:noFill/>
        </p:spPr>
        <p:txBody>
          <a:bodyPr wrap="square" rtlCol="0">
            <a:spAutoFit/>
          </a:bodyPr>
          <a:lstStyle/>
          <a:p>
            <a:pPr algn="ctr"/>
            <a:r>
              <a:rPr lang="en-US" altLang="zh-CN" sz="13800" b="1" dirty="0" err="1">
                <a:ln w="38100">
                  <a:solidFill>
                    <a:schemeClr val="bg1"/>
                  </a:solidFill>
                </a:ln>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13800" b="1" dirty="0">
                <a:ln w="38100">
                  <a:solidFill>
                    <a:schemeClr val="bg1"/>
                  </a:solidFill>
                </a:ln>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13800" b="1" dirty="0" err="1">
                <a:ln w="38100">
                  <a:solidFill>
                    <a:schemeClr val="bg1"/>
                  </a:solidFill>
                </a:ln>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dụng</a:t>
            </a:r>
            <a:endParaRPr lang="zh-CN" altLang="en-US" sz="13800" b="1" dirty="0">
              <a:ln w="38100">
                <a:solidFill>
                  <a:schemeClr val="bg1"/>
                </a:solidFill>
              </a:ln>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549641" y="-690511"/>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9"/>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0"/>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1"/>
          <a:stretch>
            <a:fillRect/>
          </a:stretch>
        </p:blipFill>
        <p:spPr>
          <a:xfrm>
            <a:off x="8826234" y="-404846"/>
            <a:ext cx="4102964" cy="2743438"/>
          </a:xfrm>
          <a:prstGeom prst="rect">
            <a:avLst/>
          </a:prstGeom>
        </p:spPr>
      </p:pic>
      <p:sp>
        <p:nvSpPr>
          <p:cNvPr id="16" name="TextBox 15">
            <a:extLst>
              <a:ext uri="{FF2B5EF4-FFF2-40B4-BE49-F238E27FC236}">
                <a16:creationId xmlns:a16="http://schemas.microsoft.com/office/drawing/2014/main" id="{70FE0CEA-B000-49CE-A522-051ADC1C206F}"/>
              </a:ext>
            </a:extLst>
          </p:cNvPr>
          <p:cNvSpPr txBox="1"/>
          <p:nvPr/>
        </p:nvSpPr>
        <p:spPr>
          <a:xfrm>
            <a:off x="11258539" y="6492875"/>
            <a:ext cx="933461" cy="369332"/>
          </a:xfrm>
          <a:prstGeom prst="rect">
            <a:avLst/>
          </a:prstGeom>
          <a:noFill/>
        </p:spPr>
        <p:txBody>
          <a:bodyPr wrap="none" rtlCol="0">
            <a:spAutoFit/>
            <a:scene3d>
              <a:camera prst="perspective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7" name="Picture 16"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5264104" y="759421"/>
            <a:ext cx="6986462" cy="6098119"/>
          </a:xfrm>
          <a:prstGeom prst="rect">
            <a:avLst/>
          </a:prstGeom>
        </p:spPr>
      </p:pic>
    </p:spTree>
    <p:extLst>
      <p:ext uri="{BB962C8B-B14F-4D97-AF65-F5344CB8AC3E}">
        <p14:creationId xmlns:p14="http://schemas.microsoft.com/office/powerpoint/2010/main" val="90210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25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125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38" presetClass="entr" presetSubtype="0" accel="50000" fill="hold" grpId="0" nodeType="withEffect">
                                  <p:stCondLst>
                                    <p:cond delay="0"/>
                                  </p:stCondLst>
                                  <p:iterate type="lt">
                                    <p:tmPct val="14286"/>
                                  </p:iterate>
                                  <p:childTnLst>
                                    <p:set>
                                      <p:cBhvr>
                                        <p:cTn id="47" dur="1" fill="hold">
                                          <p:stCondLst>
                                            <p:cond delay="0"/>
                                          </p:stCondLst>
                                        </p:cTn>
                                        <p:tgtEl>
                                          <p:spTgt spid="23"/>
                                        </p:tgtEl>
                                        <p:attrNameLst>
                                          <p:attrName>style.visibility</p:attrName>
                                        </p:attrNameLst>
                                      </p:cBhvr>
                                      <p:to>
                                        <p:strVal val="visible"/>
                                      </p:to>
                                    </p:set>
                                    <p:set>
                                      <p:cBhvr>
                                        <p:cTn id="48" dur="341" fill="hold">
                                          <p:stCondLst>
                                            <p:cond delay="0"/>
                                          </p:stCondLst>
                                        </p:cTn>
                                        <p:tgtEl>
                                          <p:spTgt spid="23"/>
                                        </p:tgtEl>
                                        <p:attrNameLst>
                                          <p:attrName>style.rotation</p:attrName>
                                        </p:attrNameLst>
                                      </p:cBhvr>
                                      <p:to>
                                        <p:strVal val="-45.0"/>
                                      </p:to>
                                    </p:set>
                                    <p:anim calcmode="lin" valueType="num">
                                      <p:cBhvr>
                                        <p:cTn id="49"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50"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51"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52"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149840">
                <a:moveTo>
                  <a:pt x="0" y="0"/>
                </a:moveTo>
                <a:lnTo>
                  <a:pt x="18288000" y="0"/>
                </a:lnTo>
                <a:lnTo>
                  <a:pt x="18288000" y="10149840"/>
                </a:lnTo>
                <a:lnTo>
                  <a:pt x="0" y="1014984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96314" y="3647047"/>
            <a:ext cx="2342825" cy="3077603"/>
          </a:xfrm>
          <a:custGeom>
            <a:avLst/>
            <a:gdLst/>
            <a:ahLst/>
            <a:cxnLst/>
            <a:rect l="l" t="t" r="r" b="b"/>
            <a:pathLst>
              <a:path w="3514238" h="4616404">
                <a:moveTo>
                  <a:pt x="0" y="0"/>
                </a:moveTo>
                <a:lnTo>
                  <a:pt x="3514238" y="0"/>
                </a:lnTo>
                <a:lnTo>
                  <a:pt x="3514238" y="4616404"/>
                </a:lnTo>
                <a:lnTo>
                  <a:pt x="0" y="46164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15F5802B-A892-9EAC-5530-CE183BF8ECBE}"/>
              </a:ext>
            </a:extLst>
          </p:cNvPr>
          <p:cNvSpPr/>
          <p:nvPr/>
        </p:nvSpPr>
        <p:spPr>
          <a:xfrm>
            <a:off x="5210175" y="760403"/>
            <a:ext cx="6727661" cy="3811598"/>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611C0E8-9B9A-2005-3045-3450ADBD1393}"/>
              </a:ext>
            </a:extLst>
          </p:cNvPr>
          <p:cNvSpPr txBox="1"/>
          <p:nvPr/>
        </p:nvSpPr>
        <p:spPr>
          <a:xfrm>
            <a:off x="6248695" y="806025"/>
            <a:ext cx="42798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LUẬT CHƠI</a:t>
            </a:r>
          </a:p>
        </p:txBody>
      </p:sp>
      <p:sp>
        <p:nvSpPr>
          <p:cNvPr id="7" name="TextBox 6">
            <a:extLst>
              <a:ext uri="{FF2B5EF4-FFF2-40B4-BE49-F238E27FC236}">
                <a16:creationId xmlns:a16="http://schemas.microsoft.com/office/drawing/2014/main" id="{7E026F59-EFE1-95AF-9240-BEBA2F7EBBAA}"/>
              </a:ext>
            </a:extLst>
          </p:cNvPr>
          <p:cNvSpPr txBox="1"/>
          <p:nvPr/>
        </p:nvSpPr>
        <p:spPr>
          <a:xfrm>
            <a:off x="5440681" y="1648358"/>
            <a:ext cx="6297776"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em</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hãy</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trả</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lời</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câu</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hỏi</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để</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giúp</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bác</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nông</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thu</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hoạch</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nông</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sản</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nhé</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p>
        </p:txBody>
      </p:sp>
      <p:sp>
        <p:nvSpPr>
          <p:cNvPr id="9" name="Freeform 4">
            <a:extLst>
              <a:ext uri="{FF2B5EF4-FFF2-40B4-BE49-F238E27FC236}">
                <a16:creationId xmlns:a16="http://schemas.microsoft.com/office/drawing/2014/main" id="{E2733BB4-F486-253F-D1AF-268D85C91C89}"/>
              </a:ext>
            </a:extLst>
          </p:cNvPr>
          <p:cNvSpPr/>
          <p:nvPr/>
        </p:nvSpPr>
        <p:spPr>
          <a:xfrm>
            <a:off x="1822809" y="0"/>
            <a:ext cx="3641598" cy="6442364"/>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Rectangle: Rounded Corners 9">
            <a:hlinkClick r:id="" action="ppaction://noaction"/>
            <a:extLst>
              <a:ext uri="{FF2B5EF4-FFF2-40B4-BE49-F238E27FC236}">
                <a16:creationId xmlns:a16="http://schemas.microsoft.com/office/drawing/2014/main" id="{3DE3D9AE-D04C-66A5-DFEB-94F2435FFC84}"/>
              </a:ext>
            </a:extLst>
          </p:cNvPr>
          <p:cNvSpPr/>
          <p:nvPr/>
        </p:nvSpPr>
        <p:spPr>
          <a:xfrm>
            <a:off x="400050" y="4238625"/>
            <a:ext cx="1466850"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Start</a:t>
            </a:r>
          </a:p>
        </p:txBody>
      </p:sp>
    </p:spTree>
    <p:extLst>
      <p:ext uri="{BB962C8B-B14F-4D97-AF65-F5344CB8AC3E}">
        <p14:creationId xmlns:p14="http://schemas.microsoft.com/office/powerpoint/2010/main" val="96038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5242BE7C-7CDB-0A90-9B9F-2885D46221A0}"/>
              </a:ext>
            </a:extLst>
          </p:cNvPr>
          <p:cNvSpPr/>
          <p:nvPr/>
        </p:nvSpPr>
        <p:spPr>
          <a:xfrm>
            <a:off x="0" y="0"/>
            <a:ext cx="12192000" cy="6858000"/>
          </a:xfrm>
          <a:custGeom>
            <a:avLst/>
            <a:gdLst/>
            <a:ahLst/>
            <a:cxnLst/>
            <a:rect l="l" t="t" r="r" b="b"/>
            <a:pathLst>
              <a:path w="13670432" h="10287000">
                <a:moveTo>
                  <a:pt x="0" y="0"/>
                </a:moveTo>
                <a:lnTo>
                  <a:pt x="13670432" y="0"/>
                </a:lnTo>
                <a:lnTo>
                  <a:pt x="13670432"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6">
            <a:extLst>
              <a:ext uri="{FF2B5EF4-FFF2-40B4-BE49-F238E27FC236}">
                <a16:creationId xmlns:a16="http://schemas.microsoft.com/office/drawing/2014/main" id="{DE971ACF-CC14-5009-D9B7-0CF90E0CC5B6}"/>
              </a:ext>
            </a:extLst>
          </p:cNvPr>
          <p:cNvSpPr/>
          <p:nvPr/>
        </p:nvSpPr>
        <p:spPr>
          <a:xfrm>
            <a:off x="0" y="1547853"/>
            <a:ext cx="3030693" cy="3026905"/>
          </a:xfrm>
          <a:custGeom>
            <a:avLst/>
            <a:gdLst/>
            <a:ahLst/>
            <a:cxnLst/>
            <a:rect l="l" t="t" r="r" b="b"/>
            <a:pathLst>
              <a:path w="4546040" h="4540357">
                <a:moveTo>
                  <a:pt x="0" y="0"/>
                </a:moveTo>
                <a:lnTo>
                  <a:pt x="4546040" y="0"/>
                </a:lnTo>
                <a:lnTo>
                  <a:pt x="4546040" y="4540357"/>
                </a:lnTo>
                <a:lnTo>
                  <a:pt x="0" y="45403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1">
            <a:extLst>
              <a:ext uri="{FF2B5EF4-FFF2-40B4-BE49-F238E27FC236}">
                <a16:creationId xmlns:a16="http://schemas.microsoft.com/office/drawing/2014/main" id="{BF1A5A26-7225-0E96-79BB-93E5BAEAC8B6}"/>
              </a:ext>
            </a:extLst>
          </p:cNvPr>
          <p:cNvSpPr/>
          <p:nvPr/>
        </p:nvSpPr>
        <p:spPr>
          <a:xfrm>
            <a:off x="442713" y="2876550"/>
            <a:ext cx="928887" cy="872764"/>
          </a:xfrm>
          <a:custGeom>
            <a:avLst/>
            <a:gdLst/>
            <a:ahLst/>
            <a:cxnLst/>
            <a:rect l="l" t="t" r="r" b="b"/>
            <a:pathLst>
              <a:path w="1908988" h="1761042">
                <a:moveTo>
                  <a:pt x="0" y="0"/>
                </a:moveTo>
                <a:lnTo>
                  <a:pt x="1908988" y="0"/>
                </a:lnTo>
                <a:lnTo>
                  <a:pt x="1908988" y="1761042"/>
                </a:lnTo>
                <a:lnTo>
                  <a:pt x="0" y="176104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8">
            <a:extLst>
              <a:ext uri="{FF2B5EF4-FFF2-40B4-BE49-F238E27FC236}">
                <a16:creationId xmlns:a16="http://schemas.microsoft.com/office/drawing/2014/main" id="{2CB7AB7A-1223-C576-CA43-00AD035881A3}"/>
              </a:ext>
            </a:extLst>
          </p:cNvPr>
          <p:cNvSpPr/>
          <p:nvPr/>
        </p:nvSpPr>
        <p:spPr>
          <a:xfrm>
            <a:off x="5709681" y="701386"/>
            <a:ext cx="2584791" cy="3699165"/>
          </a:xfrm>
          <a:custGeom>
            <a:avLst/>
            <a:gdLst/>
            <a:ahLst/>
            <a:cxnLst/>
            <a:rect l="l" t="t" r="r" b="b"/>
            <a:pathLst>
              <a:path w="3877187" h="5548747">
                <a:moveTo>
                  <a:pt x="0" y="0"/>
                </a:moveTo>
                <a:lnTo>
                  <a:pt x="3877187" y="0"/>
                </a:lnTo>
                <a:lnTo>
                  <a:pt x="3877187" y="5548747"/>
                </a:lnTo>
                <a:lnTo>
                  <a:pt x="0" y="55487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1">
            <a:extLst>
              <a:ext uri="{FF2B5EF4-FFF2-40B4-BE49-F238E27FC236}">
                <a16:creationId xmlns:a16="http://schemas.microsoft.com/office/drawing/2014/main" id="{198E130E-981D-3978-C5E4-572223C7C713}"/>
              </a:ext>
            </a:extLst>
          </p:cNvPr>
          <p:cNvSpPr/>
          <p:nvPr/>
        </p:nvSpPr>
        <p:spPr>
          <a:xfrm>
            <a:off x="2575473" y="685800"/>
            <a:ext cx="2863302" cy="3287147"/>
          </a:xfrm>
          <a:custGeom>
            <a:avLst/>
            <a:gdLst/>
            <a:ahLst/>
            <a:cxnLst/>
            <a:rect l="l" t="t" r="r" b="b"/>
            <a:pathLst>
              <a:path w="2972007" h="3680504">
                <a:moveTo>
                  <a:pt x="0" y="0"/>
                </a:moveTo>
                <a:lnTo>
                  <a:pt x="2972007" y="0"/>
                </a:lnTo>
                <a:lnTo>
                  <a:pt x="2972007" y="3680504"/>
                </a:lnTo>
                <a:lnTo>
                  <a:pt x="0" y="368050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4">
            <a:extLst>
              <a:ext uri="{FF2B5EF4-FFF2-40B4-BE49-F238E27FC236}">
                <a16:creationId xmlns:a16="http://schemas.microsoft.com/office/drawing/2014/main" id="{57D5CD6E-F497-B03B-6574-814308862D9A}"/>
              </a:ext>
            </a:extLst>
          </p:cNvPr>
          <p:cNvSpPr/>
          <p:nvPr/>
        </p:nvSpPr>
        <p:spPr>
          <a:xfrm>
            <a:off x="7886700" y="2552700"/>
            <a:ext cx="1924050" cy="1638300"/>
          </a:xfrm>
          <a:custGeom>
            <a:avLst/>
            <a:gdLst/>
            <a:ahLst/>
            <a:cxnLst/>
            <a:rect l="l" t="t" r="r" b="b"/>
            <a:pathLst>
              <a:path w="4173706" h="3897198">
                <a:moveTo>
                  <a:pt x="0" y="0"/>
                </a:moveTo>
                <a:lnTo>
                  <a:pt x="4173706" y="0"/>
                </a:lnTo>
                <a:lnTo>
                  <a:pt x="4173706" y="3897198"/>
                </a:lnTo>
                <a:lnTo>
                  <a:pt x="0" y="389719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
            <a:extLst>
              <a:ext uri="{FF2B5EF4-FFF2-40B4-BE49-F238E27FC236}">
                <a16:creationId xmlns:a16="http://schemas.microsoft.com/office/drawing/2014/main" id="{B87FB7F4-212B-24BC-A797-53FF91546537}"/>
              </a:ext>
            </a:extLst>
          </p:cNvPr>
          <p:cNvSpPr/>
          <p:nvPr/>
        </p:nvSpPr>
        <p:spPr>
          <a:xfrm>
            <a:off x="9651677" y="2390775"/>
            <a:ext cx="2540323" cy="1879682"/>
          </a:xfrm>
          <a:custGeom>
            <a:avLst/>
            <a:gdLst/>
            <a:ahLst/>
            <a:cxnLst/>
            <a:rect l="l" t="t" r="r" b="b"/>
            <a:pathLst>
              <a:path w="4968648" h="3819648">
                <a:moveTo>
                  <a:pt x="0" y="0"/>
                </a:moveTo>
                <a:lnTo>
                  <a:pt x="4968648" y="0"/>
                </a:lnTo>
                <a:lnTo>
                  <a:pt x="4968648" y="3819648"/>
                </a:lnTo>
                <a:lnTo>
                  <a:pt x="0" y="38196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45" name="2">
            <a:extLst>
              <a:ext uri="{FF2B5EF4-FFF2-40B4-BE49-F238E27FC236}">
                <a16:creationId xmlns:a16="http://schemas.microsoft.com/office/drawing/2014/main" id="{6ED051F8-6E9B-0826-75FC-E7BF89C62A17}"/>
              </a:ext>
            </a:extLst>
          </p:cNvPr>
          <p:cNvGrpSpPr/>
          <p:nvPr/>
        </p:nvGrpSpPr>
        <p:grpSpPr>
          <a:xfrm>
            <a:off x="3173329" y="886827"/>
            <a:ext cx="1631520" cy="1204768"/>
            <a:chOff x="3028950" y="790574"/>
            <a:chExt cx="1631520" cy="1204768"/>
          </a:xfrm>
        </p:grpSpPr>
        <p:sp>
          <p:nvSpPr>
            <p:cNvPr id="45" name="Freeform 12">
              <a:extLst>
                <a:ext uri="{FF2B5EF4-FFF2-40B4-BE49-F238E27FC236}">
                  <a16:creationId xmlns:a16="http://schemas.microsoft.com/office/drawing/2014/main" id="{D3D47A07-33EB-0551-8384-18C67B7037E8}"/>
                </a:ext>
              </a:extLst>
            </p:cNvPr>
            <p:cNvSpPr/>
            <p:nvPr/>
          </p:nvSpPr>
          <p:spPr>
            <a:xfrm>
              <a:off x="3381375" y="1381124"/>
              <a:ext cx="555195" cy="547543"/>
            </a:xfrm>
            <a:custGeom>
              <a:avLst/>
              <a:gdLst/>
              <a:ahLst/>
              <a:cxnLst/>
              <a:rect l="l" t="t" r="r" b="b"/>
              <a:pathLst>
                <a:path w="1080589" h="1176879">
                  <a:moveTo>
                    <a:pt x="0" y="0"/>
                  </a:moveTo>
                  <a:lnTo>
                    <a:pt x="1080589" y="0"/>
                  </a:lnTo>
                  <a:lnTo>
                    <a:pt x="1080589" y="1176879"/>
                  </a:lnTo>
                  <a:lnTo>
                    <a:pt x="0" y="117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12">
              <a:extLst>
                <a:ext uri="{FF2B5EF4-FFF2-40B4-BE49-F238E27FC236}">
                  <a16:creationId xmlns:a16="http://schemas.microsoft.com/office/drawing/2014/main" id="{F09EFDF4-AE24-D30F-9F7F-D5045C952F7E}"/>
                </a:ext>
              </a:extLst>
            </p:cNvPr>
            <p:cNvSpPr/>
            <p:nvPr/>
          </p:nvSpPr>
          <p:spPr>
            <a:xfrm>
              <a:off x="3733800" y="857249"/>
              <a:ext cx="555195" cy="547543"/>
            </a:xfrm>
            <a:custGeom>
              <a:avLst/>
              <a:gdLst/>
              <a:ahLst/>
              <a:cxnLst/>
              <a:rect l="l" t="t" r="r" b="b"/>
              <a:pathLst>
                <a:path w="1080589" h="1176879">
                  <a:moveTo>
                    <a:pt x="0" y="0"/>
                  </a:moveTo>
                  <a:lnTo>
                    <a:pt x="1080589" y="0"/>
                  </a:lnTo>
                  <a:lnTo>
                    <a:pt x="1080589" y="1176879"/>
                  </a:lnTo>
                  <a:lnTo>
                    <a:pt x="0" y="117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Freeform 12">
              <a:extLst>
                <a:ext uri="{FF2B5EF4-FFF2-40B4-BE49-F238E27FC236}">
                  <a16:creationId xmlns:a16="http://schemas.microsoft.com/office/drawing/2014/main" id="{F2DB9C40-7CD0-F0C8-0C14-204810AAE172}"/>
                </a:ext>
              </a:extLst>
            </p:cNvPr>
            <p:cNvSpPr/>
            <p:nvPr/>
          </p:nvSpPr>
          <p:spPr>
            <a:xfrm>
              <a:off x="4105275" y="1447799"/>
              <a:ext cx="555195" cy="547543"/>
            </a:xfrm>
            <a:custGeom>
              <a:avLst/>
              <a:gdLst/>
              <a:ahLst/>
              <a:cxnLst/>
              <a:rect l="l" t="t" r="r" b="b"/>
              <a:pathLst>
                <a:path w="1080589" h="1176879">
                  <a:moveTo>
                    <a:pt x="0" y="0"/>
                  </a:moveTo>
                  <a:lnTo>
                    <a:pt x="1080589" y="0"/>
                  </a:lnTo>
                  <a:lnTo>
                    <a:pt x="1080589" y="1176879"/>
                  </a:lnTo>
                  <a:lnTo>
                    <a:pt x="0" y="117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Freeform 12">
              <a:extLst>
                <a:ext uri="{FF2B5EF4-FFF2-40B4-BE49-F238E27FC236}">
                  <a16:creationId xmlns:a16="http://schemas.microsoft.com/office/drawing/2014/main" id="{60BEF464-B0B7-F9A2-7977-B1EF1057E2C8}"/>
                </a:ext>
              </a:extLst>
            </p:cNvPr>
            <p:cNvSpPr/>
            <p:nvPr/>
          </p:nvSpPr>
          <p:spPr>
            <a:xfrm>
              <a:off x="3028950" y="790574"/>
              <a:ext cx="555195" cy="547543"/>
            </a:xfrm>
            <a:custGeom>
              <a:avLst/>
              <a:gdLst/>
              <a:ahLst/>
              <a:cxnLst/>
              <a:rect l="l" t="t" r="r" b="b"/>
              <a:pathLst>
                <a:path w="1080589" h="1176879">
                  <a:moveTo>
                    <a:pt x="0" y="0"/>
                  </a:moveTo>
                  <a:lnTo>
                    <a:pt x="1080589" y="0"/>
                  </a:lnTo>
                  <a:lnTo>
                    <a:pt x="1080589" y="1176879"/>
                  </a:lnTo>
                  <a:lnTo>
                    <a:pt x="0" y="117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37" name="10">
            <a:hlinkClick r:id="" action="ppaction://noaction"/>
            <a:extLst>
              <a:ext uri="{FF2B5EF4-FFF2-40B4-BE49-F238E27FC236}">
                <a16:creationId xmlns:a16="http://schemas.microsoft.com/office/drawing/2014/main" id="{98296740-450E-61BC-00AF-8DD3E827770B}"/>
              </a:ext>
            </a:extLst>
          </p:cNvPr>
          <p:cNvSpPr/>
          <p:nvPr/>
        </p:nvSpPr>
        <p:spPr>
          <a:xfrm>
            <a:off x="658762" y="707924"/>
            <a:ext cx="737419" cy="707922"/>
          </a:xfrm>
          <a:custGeom>
            <a:avLst/>
            <a:gdLst/>
            <a:ahLst/>
            <a:cxnLst/>
            <a:rect l="l" t="t" r="r" b="b"/>
            <a:pathLst>
              <a:path w="3388897" h="3388897">
                <a:moveTo>
                  <a:pt x="0" y="0"/>
                </a:moveTo>
                <a:lnTo>
                  <a:pt x="3388897" y="0"/>
                </a:lnTo>
                <a:lnTo>
                  <a:pt x="3388897" y="3388897"/>
                </a:lnTo>
                <a:lnTo>
                  <a:pt x="0" y="3388897"/>
                </a:lnTo>
                <a:lnTo>
                  <a:pt x="0" y="0"/>
                </a:lnTo>
                <a:close/>
              </a:path>
            </a:pathLst>
          </a:custGeom>
          <a:blipFill>
            <a:blip r:embed="rId12">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11">
            <a:hlinkClick r:id="" action="ppaction://noaction"/>
            <a:extLst>
              <a:ext uri="{FF2B5EF4-FFF2-40B4-BE49-F238E27FC236}">
                <a16:creationId xmlns:a16="http://schemas.microsoft.com/office/drawing/2014/main" id="{C4BD05E2-0533-FD92-EC20-534231B0192B}"/>
              </a:ext>
            </a:extLst>
          </p:cNvPr>
          <p:cNvSpPr/>
          <p:nvPr/>
        </p:nvSpPr>
        <p:spPr>
          <a:xfrm>
            <a:off x="4306529" y="363794"/>
            <a:ext cx="757084" cy="745378"/>
          </a:xfrm>
          <a:custGeom>
            <a:avLst/>
            <a:gdLst/>
            <a:ahLst/>
            <a:cxnLst/>
            <a:rect l="l" t="t" r="r" b="b"/>
            <a:pathLst>
              <a:path w="2828915" h="2828915">
                <a:moveTo>
                  <a:pt x="0" y="0"/>
                </a:moveTo>
                <a:lnTo>
                  <a:pt x="2828915" y="0"/>
                </a:lnTo>
                <a:lnTo>
                  <a:pt x="2828915" y="2828915"/>
                </a:lnTo>
                <a:lnTo>
                  <a:pt x="0" y="2828915"/>
                </a:lnTo>
                <a:lnTo>
                  <a:pt x="0" y="0"/>
                </a:lnTo>
                <a:close/>
              </a:path>
            </a:pathLst>
          </a:custGeom>
          <a:blipFill>
            <a:blip r:embed="rId15">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9" name="12">
            <a:hlinkClick r:id="" action="ppaction://noaction"/>
            <a:extLst>
              <a:ext uri="{FF2B5EF4-FFF2-40B4-BE49-F238E27FC236}">
                <a16:creationId xmlns:a16="http://schemas.microsoft.com/office/drawing/2014/main" id="{DA09CE43-CE26-1976-A660-0059B3562449}"/>
              </a:ext>
            </a:extLst>
          </p:cNvPr>
          <p:cNvSpPr/>
          <p:nvPr/>
        </p:nvSpPr>
        <p:spPr>
          <a:xfrm>
            <a:off x="6871802" y="678425"/>
            <a:ext cx="728534" cy="706049"/>
          </a:xfrm>
          <a:custGeom>
            <a:avLst/>
            <a:gdLst/>
            <a:ahLst/>
            <a:cxnLst/>
            <a:rect l="l" t="t" r="r" b="b"/>
            <a:pathLst>
              <a:path w="2828915" h="2828915">
                <a:moveTo>
                  <a:pt x="0" y="0"/>
                </a:moveTo>
                <a:lnTo>
                  <a:pt x="2828915" y="0"/>
                </a:lnTo>
                <a:lnTo>
                  <a:pt x="2828915" y="2828915"/>
                </a:lnTo>
                <a:lnTo>
                  <a:pt x="0" y="2828915"/>
                </a:lnTo>
                <a:lnTo>
                  <a:pt x="0" y="0"/>
                </a:lnTo>
                <a:close/>
              </a:path>
            </a:pathLst>
          </a:custGeom>
          <a:blipFill>
            <a:blip r:embed="rId18">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0" name="13">
            <a:hlinkClick r:id="" action="ppaction://noaction"/>
            <a:extLst>
              <a:ext uri="{FF2B5EF4-FFF2-40B4-BE49-F238E27FC236}">
                <a16:creationId xmlns:a16="http://schemas.microsoft.com/office/drawing/2014/main" id="{ED54E85B-E627-E117-214E-311A359165E6}"/>
              </a:ext>
            </a:extLst>
          </p:cNvPr>
          <p:cNvSpPr/>
          <p:nvPr/>
        </p:nvSpPr>
        <p:spPr>
          <a:xfrm>
            <a:off x="8189043" y="1750756"/>
            <a:ext cx="766915" cy="735873"/>
          </a:xfrm>
          <a:custGeom>
            <a:avLst/>
            <a:gdLst/>
            <a:ahLst/>
            <a:cxnLst/>
            <a:rect l="l" t="t" r="r" b="b"/>
            <a:pathLst>
              <a:path w="2828915" h="2828915">
                <a:moveTo>
                  <a:pt x="0" y="0"/>
                </a:moveTo>
                <a:lnTo>
                  <a:pt x="2828915" y="0"/>
                </a:lnTo>
                <a:lnTo>
                  <a:pt x="2828915" y="2828915"/>
                </a:lnTo>
                <a:lnTo>
                  <a:pt x="0" y="2828915"/>
                </a:lnTo>
                <a:lnTo>
                  <a:pt x="0" y="0"/>
                </a:lnTo>
                <a:close/>
              </a:path>
            </a:pathLst>
          </a:custGeom>
          <a:blipFill>
            <a:blip r:embed="rId21">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1" name="14">
            <a:hlinkClick r:id="" action="ppaction://noaction"/>
            <a:extLst>
              <a:ext uri="{FF2B5EF4-FFF2-40B4-BE49-F238E27FC236}">
                <a16:creationId xmlns:a16="http://schemas.microsoft.com/office/drawing/2014/main" id="{59D8FFD1-A1F9-01AC-D36C-0F7FD6C06018}"/>
              </a:ext>
            </a:extLst>
          </p:cNvPr>
          <p:cNvSpPr/>
          <p:nvPr/>
        </p:nvSpPr>
        <p:spPr>
          <a:xfrm>
            <a:off x="10176387" y="1769807"/>
            <a:ext cx="691617" cy="667046"/>
          </a:xfrm>
          <a:custGeom>
            <a:avLst/>
            <a:gdLst/>
            <a:ahLst/>
            <a:cxnLst/>
            <a:rect l="l" t="t" r="r" b="b"/>
            <a:pathLst>
              <a:path w="2600774" h="2600774">
                <a:moveTo>
                  <a:pt x="0" y="0"/>
                </a:moveTo>
                <a:lnTo>
                  <a:pt x="2600774" y="0"/>
                </a:lnTo>
                <a:lnTo>
                  <a:pt x="2600774" y="2600774"/>
                </a:lnTo>
                <a:lnTo>
                  <a:pt x="0" y="2600774"/>
                </a:lnTo>
                <a:lnTo>
                  <a:pt x="0" y="0"/>
                </a:lnTo>
                <a:close/>
              </a:path>
            </a:pathLst>
          </a:custGeom>
          <a:blipFill>
            <a:blip r:embed="rId24">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2" name="4">
            <a:extLst>
              <a:ext uri="{FF2B5EF4-FFF2-40B4-BE49-F238E27FC236}">
                <a16:creationId xmlns:a16="http://schemas.microsoft.com/office/drawing/2014/main" id="{2BCBFCD2-79AB-DA03-C1EB-31D94E9AC2B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p:blipFill>
        <p:spPr bwMode="auto">
          <a:xfrm rot="245214">
            <a:off x="8729936" y="2063882"/>
            <a:ext cx="1022207" cy="722706"/>
          </a:xfrm>
          <a:prstGeom prst="rect">
            <a:avLst/>
          </a:prstGeom>
          <a:noFill/>
          <a:extLst>
            <a:ext uri="{909E8E84-426E-40DD-AFC4-6F175D3DCCD1}">
              <a14:hiddenFill xmlns:a14="http://schemas.microsoft.com/office/drawing/2010/main">
                <a:solidFill>
                  <a:srgbClr val="FFFFFF"/>
                </a:solidFill>
              </a14:hiddenFill>
            </a:ext>
          </a:extLst>
        </p:spPr>
      </p:pic>
      <p:sp>
        <p:nvSpPr>
          <p:cNvPr id="1043" name="5">
            <a:extLst>
              <a:ext uri="{FF2B5EF4-FFF2-40B4-BE49-F238E27FC236}">
                <a16:creationId xmlns:a16="http://schemas.microsoft.com/office/drawing/2014/main" id="{2D6C11F6-2D29-4593-DF0E-D5CBE445A467}"/>
              </a:ext>
            </a:extLst>
          </p:cNvPr>
          <p:cNvSpPr/>
          <p:nvPr/>
        </p:nvSpPr>
        <p:spPr>
          <a:xfrm>
            <a:off x="11144250" y="1743075"/>
            <a:ext cx="638175" cy="883390"/>
          </a:xfrm>
          <a:custGeom>
            <a:avLst/>
            <a:gdLst/>
            <a:ahLst/>
            <a:cxnLst/>
            <a:rect l="l" t="t" r="r" b="b"/>
            <a:pathLst>
              <a:path w="2489831" h="4319480">
                <a:moveTo>
                  <a:pt x="0" y="0"/>
                </a:moveTo>
                <a:lnTo>
                  <a:pt x="2489832" y="0"/>
                </a:lnTo>
                <a:lnTo>
                  <a:pt x="2489832" y="4319480"/>
                </a:lnTo>
                <a:lnTo>
                  <a:pt x="0" y="4319480"/>
                </a:lnTo>
                <a:lnTo>
                  <a:pt x="0" y="0"/>
                </a:lnTo>
                <a:close/>
              </a:path>
            </a:pathLst>
          </a:custGeom>
          <a:blipFill>
            <a:blip r:embed="rId2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9" name="Picture 1048">
            <a:extLst>
              <a:ext uri="{FF2B5EF4-FFF2-40B4-BE49-F238E27FC236}">
                <a16:creationId xmlns:a16="http://schemas.microsoft.com/office/drawing/2014/main" id="{863FF8D6-F8E4-992C-8B56-FAF339CF80C9}"/>
              </a:ext>
            </a:extLst>
          </p:cNvPr>
          <p:cNvPicPr>
            <a:picLocks noChangeAspect="1"/>
          </p:cNvPicPr>
          <p:nvPr/>
        </p:nvPicPr>
        <p:blipFill>
          <a:blip r:embed="rId29"/>
          <a:stretch>
            <a:fillRect/>
          </a:stretch>
        </p:blipFill>
        <p:spPr>
          <a:xfrm>
            <a:off x="6134100" y="1509712"/>
            <a:ext cx="619125" cy="766763"/>
          </a:xfrm>
          <a:prstGeom prst="rect">
            <a:avLst/>
          </a:prstGeom>
        </p:spPr>
      </p:pic>
      <p:grpSp>
        <p:nvGrpSpPr>
          <p:cNvPr id="1050" name="3">
            <a:extLst>
              <a:ext uri="{FF2B5EF4-FFF2-40B4-BE49-F238E27FC236}">
                <a16:creationId xmlns:a16="http://schemas.microsoft.com/office/drawing/2014/main" id="{4DE1A95E-FEAC-2B58-DAC2-962B1A08BC04}"/>
              </a:ext>
            </a:extLst>
          </p:cNvPr>
          <p:cNvGrpSpPr/>
          <p:nvPr/>
        </p:nvGrpSpPr>
        <p:grpSpPr>
          <a:xfrm>
            <a:off x="6257925" y="1485900"/>
            <a:ext cx="1252378" cy="1033503"/>
            <a:chOff x="6724650" y="1657350"/>
            <a:chExt cx="1252378" cy="1033503"/>
          </a:xfrm>
        </p:grpSpPr>
        <p:sp>
          <p:nvSpPr>
            <p:cNvPr id="1051" name="Freeform 9">
              <a:extLst>
                <a:ext uri="{FF2B5EF4-FFF2-40B4-BE49-F238E27FC236}">
                  <a16:creationId xmlns:a16="http://schemas.microsoft.com/office/drawing/2014/main" id="{31579545-4FF9-F95D-63C3-7220BED8B5A6}"/>
                </a:ext>
              </a:extLst>
            </p:cNvPr>
            <p:cNvSpPr/>
            <p:nvPr/>
          </p:nvSpPr>
          <p:spPr>
            <a:xfrm>
              <a:off x="7086600" y="1657350"/>
              <a:ext cx="452278" cy="471528"/>
            </a:xfrm>
            <a:custGeom>
              <a:avLst/>
              <a:gdLst/>
              <a:ahLst/>
              <a:cxnLst/>
              <a:rect l="l" t="t" r="r" b="b"/>
              <a:pathLst>
                <a:path w="923696" h="981350">
                  <a:moveTo>
                    <a:pt x="0" y="0"/>
                  </a:moveTo>
                  <a:lnTo>
                    <a:pt x="923696" y="0"/>
                  </a:lnTo>
                  <a:lnTo>
                    <a:pt x="923696" y="981350"/>
                  </a:lnTo>
                  <a:lnTo>
                    <a:pt x="0" y="981350"/>
                  </a:lnTo>
                  <a:lnTo>
                    <a:pt x="0" y="0"/>
                  </a:lnTo>
                  <a:close/>
                </a:path>
              </a:pathLst>
            </a:custGeom>
            <a:blipFill>
              <a:blip r:embed="rId3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Freeform 9">
              <a:extLst>
                <a:ext uri="{FF2B5EF4-FFF2-40B4-BE49-F238E27FC236}">
                  <a16:creationId xmlns:a16="http://schemas.microsoft.com/office/drawing/2014/main" id="{62ADFC2A-30FB-BF3E-CD77-4516E87BF460}"/>
                </a:ext>
              </a:extLst>
            </p:cNvPr>
            <p:cNvSpPr/>
            <p:nvPr/>
          </p:nvSpPr>
          <p:spPr>
            <a:xfrm>
              <a:off x="6724650" y="2219325"/>
              <a:ext cx="452278" cy="471528"/>
            </a:xfrm>
            <a:custGeom>
              <a:avLst/>
              <a:gdLst/>
              <a:ahLst/>
              <a:cxnLst/>
              <a:rect l="l" t="t" r="r" b="b"/>
              <a:pathLst>
                <a:path w="923696" h="981350">
                  <a:moveTo>
                    <a:pt x="0" y="0"/>
                  </a:moveTo>
                  <a:lnTo>
                    <a:pt x="923696" y="0"/>
                  </a:lnTo>
                  <a:lnTo>
                    <a:pt x="923696" y="981350"/>
                  </a:lnTo>
                  <a:lnTo>
                    <a:pt x="0" y="981350"/>
                  </a:lnTo>
                  <a:lnTo>
                    <a:pt x="0" y="0"/>
                  </a:lnTo>
                  <a:close/>
                </a:path>
              </a:pathLst>
            </a:custGeom>
            <a:blipFill>
              <a:blip r:embed="rId3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Freeform 9">
              <a:extLst>
                <a:ext uri="{FF2B5EF4-FFF2-40B4-BE49-F238E27FC236}">
                  <a16:creationId xmlns:a16="http://schemas.microsoft.com/office/drawing/2014/main" id="{E391A96A-A732-35C5-319C-8020486069FC}"/>
                </a:ext>
              </a:extLst>
            </p:cNvPr>
            <p:cNvSpPr/>
            <p:nvPr/>
          </p:nvSpPr>
          <p:spPr>
            <a:xfrm>
              <a:off x="7524750" y="2181225"/>
              <a:ext cx="452278" cy="471528"/>
            </a:xfrm>
            <a:custGeom>
              <a:avLst/>
              <a:gdLst/>
              <a:ahLst/>
              <a:cxnLst/>
              <a:rect l="l" t="t" r="r" b="b"/>
              <a:pathLst>
                <a:path w="923696" h="981350">
                  <a:moveTo>
                    <a:pt x="0" y="0"/>
                  </a:moveTo>
                  <a:lnTo>
                    <a:pt x="923696" y="0"/>
                  </a:lnTo>
                  <a:lnTo>
                    <a:pt x="923696" y="981350"/>
                  </a:lnTo>
                  <a:lnTo>
                    <a:pt x="0" y="981350"/>
                  </a:lnTo>
                  <a:lnTo>
                    <a:pt x="0" y="0"/>
                  </a:lnTo>
                  <a:close/>
                </a:path>
              </a:pathLst>
            </a:custGeom>
            <a:blipFill>
              <a:blip r:embed="rId3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54" name="Picture 1053">
            <a:extLst>
              <a:ext uri="{FF2B5EF4-FFF2-40B4-BE49-F238E27FC236}">
                <a16:creationId xmlns:a16="http://schemas.microsoft.com/office/drawing/2014/main" id="{15571EBC-9AB9-AF55-1DBB-228D47AA91D5}"/>
              </a:ext>
            </a:extLst>
          </p:cNvPr>
          <p:cNvPicPr>
            <a:picLocks noChangeAspect="1"/>
          </p:cNvPicPr>
          <p:nvPr/>
        </p:nvPicPr>
        <p:blipFill>
          <a:blip r:embed="rId31"/>
          <a:stretch>
            <a:fillRect/>
          </a:stretch>
        </p:blipFill>
        <p:spPr>
          <a:xfrm flipH="1">
            <a:off x="1838324" y="4139380"/>
            <a:ext cx="6229349" cy="2718619"/>
          </a:xfrm>
          <a:prstGeom prst="rect">
            <a:avLst/>
          </a:prstGeom>
        </p:spPr>
      </p:pic>
      <p:sp>
        <p:nvSpPr>
          <p:cNvPr id="2" name="Rectangle 1">
            <a:extLst>
              <a:ext uri="{FF2B5EF4-FFF2-40B4-BE49-F238E27FC236}">
                <a16:creationId xmlns:a16="http://schemas.microsoft.com/office/drawing/2014/main" id="{615AB202-6AB9-9E19-A22C-52E8A8AA8490}"/>
              </a:ext>
            </a:extLst>
          </p:cNvPr>
          <p:cNvSpPr/>
          <p:nvPr/>
        </p:nvSpPr>
        <p:spPr>
          <a:xfrm>
            <a:off x="217170" y="91440"/>
            <a:ext cx="1177290" cy="2857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hlinkClick r:id="" action="ppaction://noaction"/>
              </a:rPr>
              <a:t>Học</a:t>
            </a:r>
            <a:r>
              <a:rPr lang="en-US" dirty="0"/>
              <a:t> </a:t>
            </a:r>
            <a:r>
              <a:rPr lang="en-US" dirty="0" err="1"/>
              <a:t>tiếp</a:t>
            </a:r>
            <a:endParaRPr lang="en-US" dirty="0"/>
          </a:p>
        </p:txBody>
      </p:sp>
    </p:spTree>
    <p:extLst>
      <p:ext uri="{BB962C8B-B14F-4D97-AF65-F5344CB8AC3E}">
        <p14:creationId xmlns:p14="http://schemas.microsoft.com/office/powerpoint/2010/main" val="341047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268 0.02107 L 0.03268 0.02107 L 0.06706 0.0294 C 0.07969 0.03218 0.09258 0.0338 0.10534 0.03773 C 0.14049 0.04792 0.13099 0.05116 0.1694 0.06829 C 0.17565 0.07107 0.1819 0.07338 0.18815 0.07662 C 0.19622 0.08033 0.20404 0.08588 0.21237 0.08912 C 0.24505 0.10162 0.25508 0.09769 0.29284 0.09884 C 0.29857 0.10255 0.30443 0.10533 0.31003 0.10996 C 0.34766 0.14097 0.29935 0.10926 0.34362 0.14051 C 0.36263 0.15394 0.3543 0.14259 0.37253 0.15996 C 0.37383 0.16111 0.38424 0.17246 0.38737 0.17801 C 0.3888 0.18056 0.38971 0.1838 0.39128 0.18634 C 0.39544 0.19329 0.39739 0.19537 0.40143 0.20023 C 0.40312 0.20625 0.40208 0.20417 0.40378 0.20718 " pathEditMode="relative" ptsTypes="AAAAAAAAAAAAAAA">
                                      <p:cBhvr>
                                        <p:cTn id="6" dur="2000" fill="hold"/>
                                        <p:tgtEl>
                                          <p:spTgt spid="33"/>
                                        </p:tgtEl>
                                        <p:attrNameLst>
                                          <p:attrName>ppt_x</p:attrName>
                                          <p:attrName>ppt_y</p:attrName>
                                        </p:attrNameLst>
                                      </p:cBhvr>
                                    </p:animMotion>
                                  </p:childTnLst>
                                </p:cTn>
                              </p:par>
                            </p:childTnLst>
                          </p:cTn>
                        </p:par>
                      </p:childTnLst>
                    </p:cTn>
                  </p:par>
                </p:childTnLst>
              </p:cTn>
              <p:nextCondLst>
                <p:cond evt="onClick" delay="0">
                  <p:tgtEl>
                    <p:spTgt spid="33"/>
                  </p:tgtEl>
                </p:cond>
              </p:nextCondLst>
            </p:seq>
            <p:seq concurrent="1" nextAc="seek">
              <p:cTn id="7" restart="whenNotActive" fill="hold" evtFilter="cancelBubble" nodeType="interactiveSeq">
                <p:stCondLst>
                  <p:cond evt="onClick" delay="0">
                    <p:tgtEl>
                      <p:spTgt spid="104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afterEffect">
                                  <p:stCondLst>
                                    <p:cond delay="0"/>
                                  </p:stCondLst>
                                  <p:childTnLst>
                                    <p:animMotion origin="layout" path="M -0.00481 0.04653 L -0.00481 0.04676 C -0.04583 0.06528 -0.01784 0.04769 -0.07435 0.11597 C -0.0914 0.13634 -0.09935 0.14468 -0.11497 0.16181 C -0.11966 0.1669 -0.12487 0.17084 -0.12903 0.17709 C -0.13789 0.19005 -0.1487 0.19977 -0.1556 0.21597 L -0.16888 0.24653 C -0.17057 0.25 -0.17252 0.25347 -0.17356 0.25764 C -0.1819 0.28681 -0.1707 0.24769 -0.18138 0.28264 C -0.18281 0.28704 -0.18385 0.2919 -0.18528 0.29653 C -0.18606 0.29884 -0.18685 0.30116 -0.18763 0.30347 C -0.18971 0.30834 -0.18997 0.3088 -0.19153 0.31181 " pathEditMode="relative" rAng="0" ptsTypes="AAAAAAAAAAAA">
                                      <p:cBhvr>
                                        <p:cTn id="11" dur="2000" fill="hold"/>
                                        <p:tgtEl>
                                          <p:spTgt spid="1042"/>
                                        </p:tgtEl>
                                        <p:attrNameLst>
                                          <p:attrName>ppt_x</p:attrName>
                                          <p:attrName>ppt_y</p:attrName>
                                        </p:attrNameLst>
                                      </p:cBhvr>
                                      <p:rCtr x="-9336" y="13264"/>
                                    </p:animMotion>
                                  </p:childTnLst>
                                </p:cTn>
                              </p:par>
                            </p:childTnLst>
                          </p:cTn>
                        </p:par>
                      </p:childTnLst>
                    </p:cTn>
                  </p:par>
                </p:childTnLst>
              </p:cTn>
              <p:nextCondLst>
                <p:cond evt="onClick" delay="0">
                  <p:tgtEl>
                    <p:spTgt spid="1042"/>
                  </p:tgtEl>
                </p:cond>
              </p:nextCondLst>
            </p:seq>
            <p:seq concurrent="1" nextAc="seek">
              <p:cTn id="12" restart="whenNotActive" fill="hold" evtFilter="cancelBubble" nodeType="interactiveSeq">
                <p:stCondLst>
                  <p:cond evt="onClick" delay="0">
                    <p:tgtEl>
                      <p:spTgt spid="1043"/>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afterEffect">
                                  <p:stCondLst>
                                    <p:cond delay="0"/>
                                  </p:stCondLst>
                                  <p:childTnLst>
                                    <p:animMotion origin="layout" path="M -0.01835 0.06342 L -0.01835 0.06342 C -0.04479 0.0743 -0.04401 0.07292 -0.07226 0.08981 C -0.08099 0.09491 -0.08971 0.09977 -0.09804 0.10648 C -0.10546 0.11227 -0.11224 0.11991 -0.11914 0.12731 C -0.13099 0.13981 -0.1427 0.15301 -0.15429 0.1662 C -0.17695 0.1912 -0.18125 0.19861 -0.20429 0.2162 C -0.22005 0.22778 -0.23606 0.23842 -0.25195 0.24954 C -0.26862 0.26088 -0.27395 0.26273 -0.28867 0.2787 C -0.29205 0.28217 -0.29479 0.28727 -0.29804 0.2912 C -0.30156 0.29514 -0.30533 0.29861 -0.30898 0.30231 C -0.31158 0.30463 -0.31458 0.30602 -0.31679 0.30926 C -0.32005 0.31342 -0.32369 0.31805 -0.32539 0.32454 C -0.3263 0.32754 -0.32825 0.33449 -0.32929 0.33704 C -0.3302 0.33866 -0.33151 0.33958 -0.33242 0.3412 C -0.33776 0.34861 -0.33619 0.3456 -0.33945 0.3537 C -0.34036 0.36134 -0.34023 0.3581 -0.34023 0.36342 " pathEditMode="relative" ptsTypes="AAAAAAAAAAAAAAAAA">
                                      <p:cBhvr>
                                        <p:cTn id="16" dur="2000" fill="hold"/>
                                        <p:tgtEl>
                                          <p:spTgt spid="1043"/>
                                        </p:tgtEl>
                                        <p:attrNameLst>
                                          <p:attrName>ppt_x</p:attrName>
                                          <p:attrName>ppt_y</p:attrName>
                                        </p:attrNameLst>
                                      </p:cBhvr>
                                    </p:animMotion>
                                  </p:childTnLst>
                                </p:cTn>
                              </p:par>
                            </p:childTnLst>
                          </p:cTn>
                        </p:par>
                      </p:childTnLst>
                    </p:cTn>
                  </p:par>
                </p:childTnLst>
              </p:cTn>
              <p:nextCondLst>
                <p:cond evt="onClick" delay="0">
                  <p:tgtEl>
                    <p:spTgt spid="1043"/>
                  </p:tgtEl>
                </p:cond>
              </p:nextCondLst>
            </p:seq>
            <p:seq concurrent="1" nextAc="seek">
              <p:cTn id="17" restart="whenNotActive" fill="hold" evtFilter="cancelBubble" nodeType="interactiveSeq">
                <p:stCondLst>
                  <p:cond evt="onClick" delay="0">
                    <p:tgtEl>
                      <p:spTgt spid="104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3.54167E-6 3.7037E-7 L -3.54167E-6 0.00023 C 0.01914 0.03796 0.02917 0.05648 0.04805 0.10116 C 0.05534 0.11875 0.06146 0.13773 0.06993 0.15347 C 0.08477 0.18194 0.11211 0.23542 0.12722 0.25324 C 0.13295 0.25995 0.13881 0.26551 0.14414 0.27338 C 0.14636 0.27662 0.14818 0.28102 0.15 0.28565 C 0.16068 0.3125 0.1711 0.33681 0.17865 0.3669 C 0.19844 0.4463 0.17435 0.35718 0.18711 0.40393 C 0.18894 0.41921 0.18828 0.41643 0.19141 0.43148 C 0.1918 0.43403 0.19193 0.43704 0.1931 0.43912 C 0.19453 0.4419 0.19701 0.44306 0.19896 0.44537 C 0.20092 0.44768 0.20287 0.45046 0.20482 0.45301 C 0.20547 0.45463 0.20573 0.45602 0.20651 0.45764 C 0.20912 0.46227 0.20951 0.46204 0.2125 0.46389 " pathEditMode="relative" rAng="0" ptsTypes="AAAAAAAAAAAAAAA">
                                      <p:cBhvr>
                                        <p:cTn id="21" dur="2000" fill="hold"/>
                                        <p:tgtEl>
                                          <p:spTgt spid="1045"/>
                                        </p:tgtEl>
                                        <p:attrNameLst>
                                          <p:attrName>ppt_x</p:attrName>
                                          <p:attrName>ppt_y</p:attrName>
                                        </p:attrNameLst>
                                      </p:cBhvr>
                                      <p:rCtr x="10625" y="23194"/>
                                    </p:animMotion>
                                  </p:childTnLst>
                                </p:cTn>
                              </p:par>
                            </p:childTnLst>
                          </p:cTn>
                        </p:par>
                      </p:childTnLst>
                    </p:cTn>
                  </p:par>
                </p:childTnLst>
              </p:cTn>
              <p:nextCondLst>
                <p:cond evt="onClick" delay="0">
                  <p:tgtEl>
                    <p:spTgt spid="1045"/>
                  </p:tgtEl>
                </p:cond>
              </p:nextCondLst>
            </p:seq>
            <p:seq concurrent="1" nextAc="seek">
              <p:cTn id="22" restart="whenNotActive" fill="hold" evtFilter="cancelBubble" nodeType="interactiveSeq">
                <p:stCondLst>
                  <p:cond evt="onClick" delay="0">
                    <p:tgtEl>
                      <p:spTgt spid="105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677 0.01782 L -0.00677 0.01805 C -0.01002 0.04491 -0.01836 0.11504 -0.01927 0.13287 C -0.0207 0.15625 -0.02083 0.16805 -0.02395 0.1912 C -0.02864 0.22592 -0.02981 0.22801 -0.03645 0.25787 C -0.03672 0.26204 -0.03685 0.26643 -0.03724 0.27037 C -0.03763 0.27291 -0.03841 0.275 -0.0388 0.27731 C -0.03971 0.28194 -0.04023 0.2868 -0.04114 0.2912 C -0.04231 0.29699 -0.04388 0.30231 -0.04505 0.30787 C -0.05494 0.35532 -0.04492 0.30741 -0.05052 0.34259 C -0.05208 0.35208 -0.05221 0.35162 -0.05286 0.36065 C -0.0539 0.37361 -0.0513 0.37315 -0.05442 0.37315 " pathEditMode="relative" rAng="0" ptsTypes="AAAAAAAAAAAA">
                                      <p:cBhvr>
                                        <p:cTn id="26" dur="2000" fill="hold"/>
                                        <p:tgtEl>
                                          <p:spTgt spid="1050"/>
                                        </p:tgtEl>
                                        <p:attrNameLst>
                                          <p:attrName>ppt_x</p:attrName>
                                          <p:attrName>ppt_y</p:attrName>
                                        </p:attrNameLst>
                                      </p:cBhvr>
                                      <p:rCtr x="-2383" y="17755"/>
                                    </p:animMotion>
                                  </p:childTnLst>
                                </p:cTn>
                              </p:par>
                            </p:childTnLst>
                          </p:cTn>
                        </p:par>
                      </p:childTnLst>
                    </p:cTn>
                  </p:par>
                </p:childTnLst>
              </p:cTn>
              <p:nextCondLst>
                <p:cond evt="onClick" delay="0">
                  <p:tgtEl>
                    <p:spTgt spid="105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12192000" cy="6858000"/>
          </a:xfrm>
          <a:prstGeom prst="rect">
            <a:avLst/>
          </a:prstGeom>
        </p:spPr>
      </p:pic>
      <p:sp>
        <p:nvSpPr>
          <p:cNvPr id="3" name="Rectangle: Rounded Corners 1"/>
          <p:cNvSpPr/>
          <p:nvPr/>
        </p:nvSpPr>
        <p:spPr>
          <a:xfrm>
            <a:off x="1589087" y="473941"/>
            <a:ext cx="9527019" cy="1366839"/>
          </a:xfrm>
          <a:custGeom>
            <a:avLst/>
            <a:gdLst>
              <a:gd name="connsiteX0" fmla="*/ 0 w 9527019"/>
              <a:gd name="connsiteY0" fmla="*/ 227811 h 1366839"/>
              <a:gd name="connsiteX1" fmla="*/ 227811 w 9527019"/>
              <a:gd name="connsiteY1" fmla="*/ 0 h 1366839"/>
              <a:gd name="connsiteX2" fmla="*/ 744183 w 9527019"/>
              <a:gd name="connsiteY2" fmla="*/ 0 h 1366839"/>
              <a:gd name="connsiteX3" fmla="*/ 1169841 w 9527019"/>
              <a:gd name="connsiteY3" fmla="*/ 0 h 1366839"/>
              <a:gd name="connsiteX4" fmla="*/ 1958354 w 9527019"/>
              <a:gd name="connsiteY4" fmla="*/ 0 h 1366839"/>
              <a:gd name="connsiteX5" fmla="*/ 2837582 w 9527019"/>
              <a:gd name="connsiteY5" fmla="*/ 0 h 1366839"/>
              <a:gd name="connsiteX6" fmla="*/ 3626096 w 9527019"/>
              <a:gd name="connsiteY6" fmla="*/ 0 h 1366839"/>
              <a:gd name="connsiteX7" fmla="*/ 4233182 w 9527019"/>
              <a:gd name="connsiteY7" fmla="*/ 0 h 1366839"/>
              <a:gd name="connsiteX8" fmla="*/ 4840267 w 9527019"/>
              <a:gd name="connsiteY8" fmla="*/ 0 h 1366839"/>
              <a:gd name="connsiteX9" fmla="*/ 5356639 w 9527019"/>
              <a:gd name="connsiteY9" fmla="*/ 0 h 1366839"/>
              <a:gd name="connsiteX10" fmla="*/ 6054439 w 9527019"/>
              <a:gd name="connsiteY10" fmla="*/ 0 h 1366839"/>
              <a:gd name="connsiteX11" fmla="*/ 6752239 w 9527019"/>
              <a:gd name="connsiteY11" fmla="*/ 0 h 1366839"/>
              <a:gd name="connsiteX12" fmla="*/ 7177897 w 9527019"/>
              <a:gd name="connsiteY12" fmla="*/ 0 h 1366839"/>
              <a:gd name="connsiteX13" fmla="*/ 7875696 w 9527019"/>
              <a:gd name="connsiteY13" fmla="*/ 0 h 1366839"/>
              <a:gd name="connsiteX14" fmla="*/ 8664210 w 9527019"/>
              <a:gd name="connsiteY14" fmla="*/ 0 h 1366839"/>
              <a:gd name="connsiteX15" fmla="*/ 9299208 w 9527019"/>
              <a:gd name="connsiteY15" fmla="*/ 0 h 1366839"/>
              <a:gd name="connsiteX16" fmla="*/ 9527019 w 9527019"/>
              <a:gd name="connsiteY16" fmla="*/ 227811 h 1366839"/>
              <a:gd name="connsiteX17" fmla="*/ 9527019 w 9527019"/>
              <a:gd name="connsiteY17" fmla="*/ 656083 h 1366839"/>
              <a:gd name="connsiteX18" fmla="*/ 9527019 w 9527019"/>
              <a:gd name="connsiteY18" fmla="*/ 1139028 h 1366839"/>
              <a:gd name="connsiteX19" fmla="*/ 9299208 w 9527019"/>
              <a:gd name="connsiteY19" fmla="*/ 1366839 h 1366839"/>
              <a:gd name="connsiteX20" fmla="*/ 8692122 w 9527019"/>
              <a:gd name="connsiteY20" fmla="*/ 1366839 h 1366839"/>
              <a:gd name="connsiteX21" fmla="*/ 8085036 w 9527019"/>
              <a:gd name="connsiteY21" fmla="*/ 1366839 h 1366839"/>
              <a:gd name="connsiteX22" fmla="*/ 7205809 w 9527019"/>
              <a:gd name="connsiteY22" fmla="*/ 1366839 h 1366839"/>
              <a:gd name="connsiteX23" fmla="*/ 6689437 w 9527019"/>
              <a:gd name="connsiteY23" fmla="*/ 1366839 h 1366839"/>
              <a:gd name="connsiteX24" fmla="*/ 5991637 w 9527019"/>
              <a:gd name="connsiteY24" fmla="*/ 1366839 h 1366839"/>
              <a:gd name="connsiteX25" fmla="*/ 5565979 w 9527019"/>
              <a:gd name="connsiteY25" fmla="*/ 1366839 h 1366839"/>
              <a:gd name="connsiteX26" fmla="*/ 5140321 w 9527019"/>
              <a:gd name="connsiteY26" fmla="*/ 1366839 h 1366839"/>
              <a:gd name="connsiteX27" fmla="*/ 4714664 w 9527019"/>
              <a:gd name="connsiteY27" fmla="*/ 1366839 h 1366839"/>
              <a:gd name="connsiteX28" fmla="*/ 4016864 w 9527019"/>
              <a:gd name="connsiteY28" fmla="*/ 1366839 h 1366839"/>
              <a:gd name="connsiteX29" fmla="*/ 3591206 w 9527019"/>
              <a:gd name="connsiteY29" fmla="*/ 1366839 h 1366839"/>
              <a:gd name="connsiteX30" fmla="*/ 2711978 w 9527019"/>
              <a:gd name="connsiteY30" fmla="*/ 1366839 h 1366839"/>
              <a:gd name="connsiteX31" fmla="*/ 2014178 w 9527019"/>
              <a:gd name="connsiteY31" fmla="*/ 1366839 h 1366839"/>
              <a:gd name="connsiteX32" fmla="*/ 1407093 w 9527019"/>
              <a:gd name="connsiteY32" fmla="*/ 1366839 h 1366839"/>
              <a:gd name="connsiteX33" fmla="*/ 890721 w 9527019"/>
              <a:gd name="connsiteY33" fmla="*/ 1366839 h 1366839"/>
              <a:gd name="connsiteX34" fmla="*/ 227811 w 9527019"/>
              <a:gd name="connsiteY34" fmla="*/ 1366839 h 1366839"/>
              <a:gd name="connsiteX35" fmla="*/ 0 w 9527019"/>
              <a:gd name="connsiteY35" fmla="*/ 1139028 h 1366839"/>
              <a:gd name="connsiteX36" fmla="*/ 0 w 9527019"/>
              <a:gd name="connsiteY36" fmla="*/ 692532 h 1366839"/>
              <a:gd name="connsiteX37" fmla="*/ 0 w 9527019"/>
              <a:gd name="connsiteY37" fmla="*/ 227811 h 136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9"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7404" y="1035816"/>
                  <a:pt x="9527019" y="1139028"/>
                </a:cubicBezTo>
                <a:cubicBezTo>
                  <a:pt x="9523913" y="1267849"/>
                  <a:pt x="9420022" y="1346213"/>
                  <a:pt x="9299208" y="1366839"/>
                </a:cubicBezTo>
                <a:cubicBezTo>
                  <a:pt x="9043711" y="1344502"/>
                  <a:pt x="8857440" y="1349829"/>
                  <a:pt x="8692122" y="1366839"/>
                </a:cubicBezTo>
                <a:cubicBezTo>
                  <a:pt x="8526804" y="1383849"/>
                  <a:pt x="8334842" y="1395094"/>
                  <a:pt x="8085036" y="1366839"/>
                </a:cubicBezTo>
                <a:cubicBezTo>
                  <a:pt x="7835230" y="1338584"/>
                  <a:pt x="7382757" y="1381169"/>
                  <a:pt x="7205809" y="1366839"/>
                </a:cubicBezTo>
                <a:cubicBezTo>
                  <a:pt x="7028861" y="1352509"/>
                  <a:pt x="6855901" y="1375422"/>
                  <a:pt x="6689437" y="1366839"/>
                </a:cubicBezTo>
                <a:cubicBezTo>
                  <a:pt x="6522973" y="1358256"/>
                  <a:pt x="6162796" y="1375232"/>
                  <a:pt x="5991637" y="1366839"/>
                </a:cubicBezTo>
                <a:cubicBezTo>
                  <a:pt x="5820478" y="1358446"/>
                  <a:pt x="5731903" y="1369904"/>
                  <a:pt x="5565979" y="1366839"/>
                </a:cubicBezTo>
                <a:cubicBezTo>
                  <a:pt x="5400055" y="1363774"/>
                  <a:pt x="5312797" y="1378870"/>
                  <a:pt x="5140321" y="1366839"/>
                </a:cubicBezTo>
                <a:cubicBezTo>
                  <a:pt x="4967845" y="1354808"/>
                  <a:pt x="4843082" y="1359636"/>
                  <a:pt x="4714664" y="1366839"/>
                </a:cubicBezTo>
                <a:cubicBezTo>
                  <a:pt x="4586246" y="1374042"/>
                  <a:pt x="4251587" y="1384795"/>
                  <a:pt x="4016864" y="1366839"/>
                </a:cubicBezTo>
                <a:cubicBezTo>
                  <a:pt x="3782141" y="1348883"/>
                  <a:pt x="3735045" y="1379246"/>
                  <a:pt x="3591206" y="1366839"/>
                </a:cubicBezTo>
                <a:cubicBezTo>
                  <a:pt x="3447367" y="1354432"/>
                  <a:pt x="3127379" y="1348511"/>
                  <a:pt x="2711978" y="1366839"/>
                </a:cubicBezTo>
                <a:cubicBezTo>
                  <a:pt x="2296577" y="1385167"/>
                  <a:pt x="2246080" y="1378141"/>
                  <a:pt x="2014178" y="1366839"/>
                </a:cubicBezTo>
                <a:cubicBezTo>
                  <a:pt x="1782276" y="1355537"/>
                  <a:pt x="1659580" y="1356485"/>
                  <a:pt x="1407093" y="1366839"/>
                </a:cubicBezTo>
                <a:cubicBezTo>
                  <a:pt x="1154606" y="1377193"/>
                  <a:pt x="1101989" y="1349772"/>
                  <a:pt x="890721" y="1366839"/>
                </a:cubicBezTo>
                <a:cubicBezTo>
                  <a:pt x="679453" y="1383906"/>
                  <a:pt x="550851" y="1394570"/>
                  <a:pt x="227811" y="1366839"/>
                </a:cubicBezTo>
                <a:cubicBezTo>
                  <a:pt x="102665" y="1363727"/>
                  <a:pt x="2243" y="1247639"/>
                  <a:pt x="0" y="1139028"/>
                </a:cubicBezTo>
                <a:cubicBezTo>
                  <a:pt x="3651" y="983267"/>
                  <a:pt x="-20441" y="788483"/>
                  <a:pt x="0" y="692532"/>
                </a:cubicBezTo>
                <a:cubicBezTo>
                  <a:pt x="20441" y="596581"/>
                  <a:pt x="16095" y="459707"/>
                  <a:pt x="0" y="227811"/>
                </a:cubicBezTo>
                <a:close/>
              </a:path>
              <a:path w="9527019" h="1366839"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7525" y="962850"/>
                  <a:pt x="9527019" y="1139028"/>
                </a:cubicBezTo>
                <a:cubicBezTo>
                  <a:pt x="9534932" y="1282694"/>
                  <a:pt x="9439216" y="1339071"/>
                  <a:pt x="9299208" y="1366839"/>
                </a:cubicBezTo>
                <a:cubicBezTo>
                  <a:pt x="9063574" y="1372451"/>
                  <a:pt x="8895593" y="1343814"/>
                  <a:pt x="8782836" y="1366839"/>
                </a:cubicBezTo>
                <a:cubicBezTo>
                  <a:pt x="8670079" y="1389864"/>
                  <a:pt x="8528815" y="1387648"/>
                  <a:pt x="8357178" y="1366839"/>
                </a:cubicBezTo>
                <a:cubicBezTo>
                  <a:pt x="8185541" y="1346030"/>
                  <a:pt x="8115607" y="1346956"/>
                  <a:pt x="7931520" y="1366839"/>
                </a:cubicBezTo>
                <a:cubicBezTo>
                  <a:pt x="7747433" y="1386722"/>
                  <a:pt x="7241822" y="1402960"/>
                  <a:pt x="7052293" y="1366839"/>
                </a:cubicBezTo>
                <a:cubicBezTo>
                  <a:pt x="6862764" y="1330718"/>
                  <a:pt x="6625897" y="1391670"/>
                  <a:pt x="6445207" y="1366839"/>
                </a:cubicBezTo>
                <a:cubicBezTo>
                  <a:pt x="6264517" y="1342008"/>
                  <a:pt x="5938600" y="1360703"/>
                  <a:pt x="5656693" y="1366839"/>
                </a:cubicBezTo>
                <a:cubicBezTo>
                  <a:pt x="5374786" y="1372975"/>
                  <a:pt x="5316775" y="1342876"/>
                  <a:pt x="5140321" y="1366839"/>
                </a:cubicBezTo>
                <a:cubicBezTo>
                  <a:pt x="4963867" y="1390802"/>
                  <a:pt x="4718835" y="1336701"/>
                  <a:pt x="4533236" y="1366839"/>
                </a:cubicBezTo>
                <a:cubicBezTo>
                  <a:pt x="4347637" y="1396977"/>
                  <a:pt x="4157902" y="1352758"/>
                  <a:pt x="3835436" y="1366839"/>
                </a:cubicBezTo>
                <a:cubicBezTo>
                  <a:pt x="3512970" y="1380920"/>
                  <a:pt x="3292752" y="1397763"/>
                  <a:pt x="3046922" y="1366839"/>
                </a:cubicBezTo>
                <a:cubicBezTo>
                  <a:pt x="2801092" y="1335915"/>
                  <a:pt x="2587518" y="1328327"/>
                  <a:pt x="2258408" y="1366839"/>
                </a:cubicBezTo>
                <a:cubicBezTo>
                  <a:pt x="1929298" y="1405351"/>
                  <a:pt x="1852530" y="1398637"/>
                  <a:pt x="1560609" y="1366839"/>
                </a:cubicBezTo>
                <a:cubicBezTo>
                  <a:pt x="1268688" y="1335041"/>
                  <a:pt x="1324433" y="1362141"/>
                  <a:pt x="1134951" y="1366839"/>
                </a:cubicBezTo>
                <a:cubicBezTo>
                  <a:pt x="945469" y="1371537"/>
                  <a:pt x="657788" y="1369508"/>
                  <a:pt x="227811" y="1366839"/>
                </a:cubicBezTo>
                <a:cubicBezTo>
                  <a:pt x="119541" y="1368711"/>
                  <a:pt x="-13913" y="1279720"/>
                  <a:pt x="0" y="1139028"/>
                </a:cubicBezTo>
                <a:cubicBezTo>
                  <a:pt x="11672" y="1027071"/>
                  <a:pt x="-5699" y="865871"/>
                  <a:pt x="0" y="710756"/>
                </a:cubicBezTo>
                <a:cubicBezTo>
                  <a:pt x="5699" y="555641"/>
                  <a:pt x="16992" y="339554"/>
                  <a:pt x="0" y="227811"/>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prstClr val="black"/>
                </a:solidFill>
                <a:latin typeface="time new roman"/>
              </a:rPr>
              <a:t>Câu</a:t>
            </a:r>
            <a:r>
              <a:rPr lang="en-US" sz="3600" b="1" dirty="0">
                <a:solidFill>
                  <a:prstClr val="black"/>
                </a:solidFill>
                <a:latin typeface="time new roman"/>
              </a:rPr>
              <a:t> 1: </a:t>
            </a:r>
            <a:r>
              <a:rPr lang="en-US" sz="3600" b="1" dirty="0" err="1">
                <a:latin typeface="time new roman"/>
              </a:rPr>
              <a:t>Nhiệt</a:t>
            </a:r>
            <a:r>
              <a:rPr lang="en-US" sz="3600" b="1" dirty="0">
                <a:latin typeface="time new roman"/>
              </a:rPr>
              <a:t> </a:t>
            </a:r>
            <a:r>
              <a:rPr lang="en-US" sz="3600" b="1" dirty="0" err="1">
                <a:latin typeface="time new roman"/>
              </a:rPr>
              <a:t>độ</a:t>
            </a:r>
            <a:r>
              <a:rPr lang="en-US" sz="3600" b="1" dirty="0">
                <a:latin typeface="time new roman"/>
              </a:rPr>
              <a:t> </a:t>
            </a:r>
            <a:r>
              <a:rPr lang="en-US" sz="3600" b="1" dirty="0" err="1">
                <a:latin typeface="time new roman"/>
              </a:rPr>
              <a:t>của</a:t>
            </a:r>
            <a:r>
              <a:rPr lang="en-US" sz="3600" b="1" dirty="0">
                <a:latin typeface="time new roman"/>
              </a:rPr>
              <a:t> </a:t>
            </a:r>
            <a:r>
              <a:rPr lang="en-US" sz="3600" b="1" dirty="0" err="1">
                <a:latin typeface="time new roman"/>
              </a:rPr>
              <a:t>một</a:t>
            </a:r>
            <a:r>
              <a:rPr lang="en-US" sz="3600" b="1" dirty="0">
                <a:latin typeface="time new roman"/>
              </a:rPr>
              <a:t> </a:t>
            </a:r>
            <a:r>
              <a:rPr lang="en-US" sz="3600" b="1" dirty="0" err="1">
                <a:latin typeface="time new roman"/>
              </a:rPr>
              <a:t>vật</a:t>
            </a:r>
            <a:r>
              <a:rPr lang="en-US" sz="3600" b="1" dirty="0">
                <a:latin typeface="time new roman"/>
              </a:rPr>
              <a:t> </a:t>
            </a:r>
            <a:r>
              <a:rPr lang="en-US" sz="3600" b="1" dirty="0" err="1">
                <a:latin typeface="time new roman"/>
              </a:rPr>
              <a:t>cho</a:t>
            </a:r>
            <a:r>
              <a:rPr lang="en-US" sz="3600" b="1" dirty="0">
                <a:latin typeface="time new roman"/>
              </a:rPr>
              <a:t> </a:t>
            </a:r>
            <a:r>
              <a:rPr lang="en-US" sz="3600" b="1" dirty="0" err="1" smtClean="0">
                <a:latin typeface="time new roman"/>
              </a:rPr>
              <a:t>biết</a:t>
            </a:r>
            <a:r>
              <a:rPr lang="en-US" sz="3600" b="1" dirty="0" smtClean="0">
                <a:solidFill>
                  <a:prstClr val="black"/>
                </a:solidFill>
                <a:latin typeface="time new roman"/>
              </a:rPr>
              <a:t>?</a:t>
            </a:r>
            <a:endParaRPr lang="en-US" sz="3600" b="1" dirty="0">
              <a:solidFill>
                <a:prstClr val="black"/>
              </a:solidFill>
              <a:latin typeface="time new roman"/>
            </a:endParaRPr>
          </a:p>
        </p:txBody>
      </p:sp>
      <p:sp>
        <p:nvSpPr>
          <p:cNvPr id="4" name="Flowchart: Terminator 2"/>
          <p:cNvSpPr/>
          <p:nvPr/>
        </p:nvSpPr>
        <p:spPr>
          <a:xfrm>
            <a:off x="370694" y="2539356"/>
            <a:ext cx="3142087" cy="1163783"/>
          </a:xfrm>
          <a:custGeom>
            <a:avLst/>
            <a:gdLst>
              <a:gd name="connsiteX0" fmla="*/ 505497 w 3142087"/>
              <a:gd name="connsiteY0" fmla="*/ 0 h 1163783"/>
              <a:gd name="connsiteX1" fmla="*/ 995648 w 3142087"/>
              <a:gd name="connsiteY1" fmla="*/ 0 h 1163783"/>
              <a:gd name="connsiteX2" fmla="*/ 1571043 w 3142087"/>
              <a:gd name="connsiteY2" fmla="*/ 0 h 1163783"/>
              <a:gd name="connsiteX3" fmla="*/ 2039883 w 3142087"/>
              <a:gd name="connsiteY3" fmla="*/ 0 h 1163783"/>
              <a:gd name="connsiteX4" fmla="*/ 2636589 w 3142087"/>
              <a:gd name="connsiteY4" fmla="*/ 0 h 1163783"/>
              <a:gd name="connsiteX5" fmla="*/ 3142086 w 3142087"/>
              <a:gd name="connsiteY5" fmla="*/ 581891 h 1163783"/>
              <a:gd name="connsiteX6" fmla="*/ 2636589 w 3142087"/>
              <a:gd name="connsiteY6" fmla="*/ 1163783 h 1163783"/>
              <a:gd name="connsiteX7" fmla="*/ 2125127 w 3142087"/>
              <a:gd name="connsiteY7" fmla="*/ 1163783 h 1163783"/>
              <a:gd name="connsiteX8" fmla="*/ 1613665 w 3142087"/>
              <a:gd name="connsiteY8" fmla="*/ 1163783 h 1163783"/>
              <a:gd name="connsiteX9" fmla="*/ 1102203 w 3142087"/>
              <a:gd name="connsiteY9" fmla="*/ 1163783 h 1163783"/>
              <a:gd name="connsiteX10" fmla="*/ 505497 w 3142087"/>
              <a:gd name="connsiteY10" fmla="*/ 1163783 h 1163783"/>
              <a:gd name="connsiteX11" fmla="*/ 0 w 3142087"/>
              <a:gd name="connsiteY11" fmla="*/ 581891 h 1163783"/>
              <a:gd name="connsiteX12" fmla="*/ 505497 w 3142087"/>
              <a:gd name="connsiteY12" fmla="*/ 0 h 116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087" h="1163783" fill="none" extrusionOk="0">
                <a:moveTo>
                  <a:pt x="505497" y="0"/>
                </a:moveTo>
                <a:cubicBezTo>
                  <a:pt x="742405" y="-1621"/>
                  <a:pt x="897113" y="24552"/>
                  <a:pt x="995648" y="0"/>
                </a:cubicBezTo>
                <a:cubicBezTo>
                  <a:pt x="1094183" y="-24552"/>
                  <a:pt x="1440614" y="18088"/>
                  <a:pt x="1571043" y="0"/>
                </a:cubicBezTo>
                <a:cubicBezTo>
                  <a:pt x="1701472" y="-18088"/>
                  <a:pt x="1901137" y="46837"/>
                  <a:pt x="2039883" y="0"/>
                </a:cubicBezTo>
                <a:cubicBezTo>
                  <a:pt x="2178629" y="-46837"/>
                  <a:pt x="2483559" y="8167"/>
                  <a:pt x="2636589" y="0"/>
                </a:cubicBezTo>
                <a:cubicBezTo>
                  <a:pt x="2896600" y="-16364"/>
                  <a:pt x="3182092" y="271404"/>
                  <a:pt x="3142086" y="581891"/>
                </a:cubicBezTo>
                <a:cubicBezTo>
                  <a:pt x="3183211" y="931379"/>
                  <a:pt x="2939214" y="1100771"/>
                  <a:pt x="2636589" y="1163783"/>
                </a:cubicBezTo>
                <a:cubicBezTo>
                  <a:pt x="2413085" y="1167883"/>
                  <a:pt x="2377739" y="1112613"/>
                  <a:pt x="2125127" y="1163783"/>
                </a:cubicBezTo>
                <a:cubicBezTo>
                  <a:pt x="1872515" y="1214953"/>
                  <a:pt x="1783901" y="1155770"/>
                  <a:pt x="1613665" y="1163783"/>
                </a:cubicBezTo>
                <a:cubicBezTo>
                  <a:pt x="1443429" y="1171796"/>
                  <a:pt x="1229523" y="1133102"/>
                  <a:pt x="1102203" y="1163783"/>
                </a:cubicBezTo>
                <a:cubicBezTo>
                  <a:pt x="974883" y="1194464"/>
                  <a:pt x="629248" y="1096029"/>
                  <a:pt x="505497" y="1163783"/>
                </a:cubicBezTo>
                <a:cubicBezTo>
                  <a:pt x="240980" y="1239313"/>
                  <a:pt x="-88908" y="929780"/>
                  <a:pt x="0" y="581891"/>
                </a:cubicBezTo>
                <a:cubicBezTo>
                  <a:pt x="-18237" y="242154"/>
                  <a:pt x="188067" y="2611"/>
                  <a:pt x="505497" y="0"/>
                </a:cubicBezTo>
                <a:close/>
              </a:path>
              <a:path w="3142087" h="1163783" stroke="0" extrusionOk="0">
                <a:moveTo>
                  <a:pt x="505497" y="0"/>
                </a:moveTo>
                <a:cubicBezTo>
                  <a:pt x="765455" y="-7985"/>
                  <a:pt x="822949" y="32459"/>
                  <a:pt x="1038270" y="0"/>
                </a:cubicBezTo>
                <a:cubicBezTo>
                  <a:pt x="1253591" y="-32459"/>
                  <a:pt x="1343451" y="51248"/>
                  <a:pt x="1571043" y="0"/>
                </a:cubicBezTo>
                <a:cubicBezTo>
                  <a:pt x="1798635" y="-51248"/>
                  <a:pt x="1826246" y="1426"/>
                  <a:pt x="2039883" y="0"/>
                </a:cubicBezTo>
                <a:cubicBezTo>
                  <a:pt x="2253520" y="-1426"/>
                  <a:pt x="2447590" y="50634"/>
                  <a:pt x="2636589" y="0"/>
                </a:cubicBezTo>
                <a:cubicBezTo>
                  <a:pt x="2935453" y="-17051"/>
                  <a:pt x="3125441" y="253681"/>
                  <a:pt x="3142086" y="581891"/>
                </a:cubicBezTo>
                <a:cubicBezTo>
                  <a:pt x="3112975" y="880170"/>
                  <a:pt x="2927158" y="1155482"/>
                  <a:pt x="2636589" y="1163783"/>
                </a:cubicBezTo>
                <a:cubicBezTo>
                  <a:pt x="2408520" y="1221482"/>
                  <a:pt x="2252689" y="1131421"/>
                  <a:pt x="2082505" y="1163783"/>
                </a:cubicBezTo>
                <a:cubicBezTo>
                  <a:pt x="1912321" y="1196145"/>
                  <a:pt x="1796272" y="1102229"/>
                  <a:pt x="1528421" y="1163783"/>
                </a:cubicBezTo>
                <a:cubicBezTo>
                  <a:pt x="1260570" y="1225337"/>
                  <a:pt x="1125275" y="1157949"/>
                  <a:pt x="995648" y="1163783"/>
                </a:cubicBezTo>
                <a:cubicBezTo>
                  <a:pt x="866021" y="1169617"/>
                  <a:pt x="669323" y="1135248"/>
                  <a:pt x="505497" y="1163783"/>
                </a:cubicBezTo>
                <a:cubicBezTo>
                  <a:pt x="248650" y="1166936"/>
                  <a:pt x="-25257" y="820511"/>
                  <a:pt x="0" y="581891"/>
                </a:cubicBezTo>
                <a:cubicBezTo>
                  <a:pt x="-60386" y="250083"/>
                  <a:pt x="167064" y="-54286"/>
                  <a:pt x="50549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lvl="0" algn="ctr"/>
            <a:endParaRPr lang="en-US" sz="3200" dirty="0" smtClean="0">
              <a:solidFill>
                <a:prstClr val="black"/>
              </a:solidFill>
              <a:latin typeface="Calibri" panose="020F0502020204030204"/>
            </a:endParaRPr>
          </a:p>
          <a:p>
            <a:pPr lvl="0" algn="ctr"/>
            <a:r>
              <a:rPr lang="en-US" sz="3200" dirty="0" smtClean="0">
                <a:solidFill>
                  <a:prstClr val="black"/>
                </a:solidFill>
                <a:latin typeface="Calibri" panose="020F0502020204030204"/>
              </a:rPr>
              <a:t>A.</a:t>
            </a:r>
            <a:r>
              <a:rPr lang="en-US" dirty="0"/>
              <a:t> </a:t>
            </a:r>
            <a:r>
              <a:rPr lang="en-US" sz="3200" dirty="0" err="1"/>
              <a:t>Độ</a:t>
            </a:r>
            <a:r>
              <a:rPr lang="en-US" sz="3200" dirty="0"/>
              <a:t> </a:t>
            </a:r>
            <a:r>
              <a:rPr lang="en-US" sz="3200" dirty="0" err="1"/>
              <a:t>ẩm</a:t>
            </a:r>
            <a:r>
              <a:rPr lang="en-US" sz="3200" dirty="0"/>
              <a:t> </a:t>
            </a:r>
            <a:r>
              <a:rPr lang="en-US" sz="3200" dirty="0" err="1"/>
              <a:t>không</a:t>
            </a:r>
            <a:r>
              <a:rPr lang="en-US" sz="3200" dirty="0"/>
              <a:t> </a:t>
            </a:r>
            <a:r>
              <a:rPr lang="en-US" sz="3200" dirty="0" err="1" smtClean="0"/>
              <a:t>khí</a:t>
            </a:r>
            <a:r>
              <a:rPr lang="en-US" sz="3200" dirty="0" smtClean="0"/>
              <a:t>.</a:t>
            </a:r>
            <a:endParaRPr lang="en-US" sz="3200" dirty="0"/>
          </a:p>
          <a:p>
            <a:pPr algn="ctr" defTabSz="914400"/>
            <a:r>
              <a:rPr lang="en-US" sz="3200" dirty="0" smtClean="0">
                <a:solidFill>
                  <a:prstClr val="black"/>
                </a:solidFill>
                <a:latin typeface="Calibri" panose="020F0502020204030204"/>
              </a:rPr>
              <a:t> </a:t>
            </a:r>
            <a:endParaRPr lang="en-US" sz="3200" dirty="0">
              <a:solidFill>
                <a:prstClr val="black"/>
              </a:solidFill>
              <a:latin typeface="Calibri" panose="020F0502020204030204"/>
            </a:endParaRPr>
          </a:p>
        </p:txBody>
      </p:sp>
      <p:sp>
        <p:nvSpPr>
          <p:cNvPr id="5" name="Flowchart: Terminator 5"/>
          <p:cNvSpPr/>
          <p:nvPr/>
        </p:nvSpPr>
        <p:spPr>
          <a:xfrm>
            <a:off x="4177906" y="2583453"/>
            <a:ext cx="3386570" cy="1163783"/>
          </a:xfrm>
          <a:custGeom>
            <a:avLst/>
            <a:gdLst>
              <a:gd name="connsiteX0" fmla="*/ 505497 w 3142087"/>
              <a:gd name="connsiteY0" fmla="*/ 0 h 1163783"/>
              <a:gd name="connsiteX1" fmla="*/ 995648 w 3142087"/>
              <a:gd name="connsiteY1" fmla="*/ 0 h 1163783"/>
              <a:gd name="connsiteX2" fmla="*/ 1571043 w 3142087"/>
              <a:gd name="connsiteY2" fmla="*/ 0 h 1163783"/>
              <a:gd name="connsiteX3" fmla="*/ 2039883 w 3142087"/>
              <a:gd name="connsiteY3" fmla="*/ 0 h 1163783"/>
              <a:gd name="connsiteX4" fmla="*/ 2636589 w 3142087"/>
              <a:gd name="connsiteY4" fmla="*/ 0 h 1163783"/>
              <a:gd name="connsiteX5" fmla="*/ 3142086 w 3142087"/>
              <a:gd name="connsiteY5" fmla="*/ 581891 h 1163783"/>
              <a:gd name="connsiteX6" fmla="*/ 2636589 w 3142087"/>
              <a:gd name="connsiteY6" fmla="*/ 1163783 h 1163783"/>
              <a:gd name="connsiteX7" fmla="*/ 2125127 w 3142087"/>
              <a:gd name="connsiteY7" fmla="*/ 1163783 h 1163783"/>
              <a:gd name="connsiteX8" fmla="*/ 1613665 w 3142087"/>
              <a:gd name="connsiteY8" fmla="*/ 1163783 h 1163783"/>
              <a:gd name="connsiteX9" fmla="*/ 1102203 w 3142087"/>
              <a:gd name="connsiteY9" fmla="*/ 1163783 h 1163783"/>
              <a:gd name="connsiteX10" fmla="*/ 505497 w 3142087"/>
              <a:gd name="connsiteY10" fmla="*/ 1163783 h 1163783"/>
              <a:gd name="connsiteX11" fmla="*/ 0 w 3142087"/>
              <a:gd name="connsiteY11" fmla="*/ 581891 h 1163783"/>
              <a:gd name="connsiteX12" fmla="*/ 505497 w 3142087"/>
              <a:gd name="connsiteY12" fmla="*/ 0 h 116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087" h="1163783" fill="none" extrusionOk="0">
                <a:moveTo>
                  <a:pt x="505497" y="0"/>
                </a:moveTo>
                <a:cubicBezTo>
                  <a:pt x="742405" y="-1621"/>
                  <a:pt x="897113" y="24552"/>
                  <a:pt x="995648" y="0"/>
                </a:cubicBezTo>
                <a:cubicBezTo>
                  <a:pt x="1094183" y="-24552"/>
                  <a:pt x="1440614" y="18088"/>
                  <a:pt x="1571043" y="0"/>
                </a:cubicBezTo>
                <a:cubicBezTo>
                  <a:pt x="1701472" y="-18088"/>
                  <a:pt x="1901137" y="46837"/>
                  <a:pt x="2039883" y="0"/>
                </a:cubicBezTo>
                <a:cubicBezTo>
                  <a:pt x="2178629" y="-46837"/>
                  <a:pt x="2483559" y="8167"/>
                  <a:pt x="2636589" y="0"/>
                </a:cubicBezTo>
                <a:cubicBezTo>
                  <a:pt x="2896600" y="-16364"/>
                  <a:pt x="3182092" y="271404"/>
                  <a:pt x="3142086" y="581891"/>
                </a:cubicBezTo>
                <a:cubicBezTo>
                  <a:pt x="3183211" y="931379"/>
                  <a:pt x="2939214" y="1100771"/>
                  <a:pt x="2636589" y="1163783"/>
                </a:cubicBezTo>
                <a:cubicBezTo>
                  <a:pt x="2413085" y="1167883"/>
                  <a:pt x="2377739" y="1112613"/>
                  <a:pt x="2125127" y="1163783"/>
                </a:cubicBezTo>
                <a:cubicBezTo>
                  <a:pt x="1872515" y="1214953"/>
                  <a:pt x="1783901" y="1155770"/>
                  <a:pt x="1613665" y="1163783"/>
                </a:cubicBezTo>
                <a:cubicBezTo>
                  <a:pt x="1443429" y="1171796"/>
                  <a:pt x="1229523" y="1133102"/>
                  <a:pt x="1102203" y="1163783"/>
                </a:cubicBezTo>
                <a:cubicBezTo>
                  <a:pt x="974883" y="1194464"/>
                  <a:pt x="629248" y="1096029"/>
                  <a:pt x="505497" y="1163783"/>
                </a:cubicBezTo>
                <a:cubicBezTo>
                  <a:pt x="240980" y="1239313"/>
                  <a:pt x="-88908" y="929780"/>
                  <a:pt x="0" y="581891"/>
                </a:cubicBezTo>
                <a:cubicBezTo>
                  <a:pt x="-18237" y="242154"/>
                  <a:pt x="188067" y="2611"/>
                  <a:pt x="505497" y="0"/>
                </a:cubicBezTo>
                <a:close/>
              </a:path>
              <a:path w="3142087" h="1163783" stroke="0" extrusionOk="0">
                <a:moveTo>
                  <a:pt x="505497" y="0"/>
                </a:moveTo>
                <a:cubicBezTo>
                  <a:pt x="765455" y="-7985"/>
                  <a:pt x="822949" y="32459"/>
                  <a:pt x="1038270" y="0"/>
                </a:cubicBezTo>
                <a:cubicBezTo>
                  <a:pt x="1253591" y="-32459"/>
                  <a:pt x="1343451" y="51248"/>
                  <a:pt x="1571043" y="0"/>
                </a:cubicBezTo>
                <a:cubicBezTo>
                  <a:pt x="1798635" y="-51248"/>
                  <a:pt x="1826246" y="1426"/>
                  <a:pt x="2039883" y="0"/>
                </a:cubicBezTo>
                <a:cubicBezTo>
                  <a:pt x="2253520" y="-1426"/>
                  <a:pt x="2447590" y="50634"/>
                  <a:pt x="2636589" y="0"/>
                </a:cubicBezTo>
                <a:cubicBezTo>
                  <a:pt x="2935453" y="-17051"/>
                  <a:pt x="3125441" y="253681"/>
                  <a:pt x="3142086" y="581891"/>
                </a:cubicBezTo>
                <a:cubicBezTo>
                  <a:pt x="3112975" y="880170"/>
                  <a:pt x="2927158" y="1155482"/>
                  <a:pt x="2636589" y="1163783"/>
                </a:cubicBezTo>
                <a:cubicBezTo>
                  <a:pt x="2408520" y="1221482"/>
                  <a:pt x="2252689" y="1131421"/>
                  <a:pt x="2082505" y="1163783"/>
                </a:cubicBezTo>
                <a:cubicBezTo>
                  <a:pt x="1912321" y="1196145"/>
                  <a:pt x="1796272" y="1102229"/>
                  <a:pt x="1528421" y="1163783"/>
                </a:cubicBezTo>
                <a:cubicBezTo>
                  <a:pt x="1260570" y="1225337"/>
                  <a:pt x="1125275" y="1157949"/>
                  <a:pt x="995648" y="1163783"/>
                </a:cubicBezTo>
                <a:cubicBezTo>
                  <a:pt x="866021" y="1169617"/>
                  <a:pt x="669323" y="1135248"/>
                  <a:pt x="505497" y="1163783"/>
                </a:cubicBezTo>
                <a:cubicBezTo>
                  <a:pt x="248650" y="1166936"/>
                  <a:pt x="-25257" y="820511"/>
                  <a:pt x="0" y="581891"/>
                </a:cubicBezTo>
                <a:cubicBezTo>
                  <a:pt x="-60386" y="250083"/>
                  <a:pt x="167064" y="-54286"/>
                  <a:pt x="50549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3200" dirty="0" smtClean="0"/>
              <a:t>B. </a:t>
            </a:r>
            <a:r>
              <a:rPr lang="en-US" sz="3200" dirty="0" err="1" smtClean="0"/>
              <a:t>Sự</a:t>
            </a:r>
            <a:r>
              <a:rPr lang="en-US" sz="3200" dirty="0" smtClean="0"/>
              <a:t> </a:t>
            </a:r>
            <a:r>
              <a:rPr lang="en-US" sz="3200" dirty="0" err="1"/>
              <a:t>nóng</a:t>
            </a:r>
            <a:r>
              <a:rPr lang="en-US" sz="3200" dirty="0"/>
              <a:t>, </a:t>
            </a:r>
            <a:r>
              <a:rPr lang="en-US" sz="3200" dirty="0" err="1"/>
              <a:t>lạnh</a:t>
            </a:r>
            <a:r>
              <a:rPr lang="en-US" sz="3200" dirty="0"/>
              <a:t> </a:t>
            </a:r>
            <a:r>
              <a:rPr lang="en-US" sz="3200" dirty="0" err="1"/>
              <a:t>của</a:t>
            </a:r>
            <a:r>
              <a:rPr lang="en-US" sz="3200" dirty="0"/>
              <a:t> </a:t>
            </a:r>
            <a:r>
              <a:rPr lang="en-US" sz="3200" dirty="0" err="1"/>
              <a:t>vật</a:t>
            </a:r>
            <a:r>
              <a:rPr lang="en-US" sz="3200" dirty="0"/>
              <a:t> </a:t>
            </a:r>
            <a:r>
              <a:rPr lang="en-US" sz="3200" dirty="0" err="1" smtClean="0"/>
              <a:t>đó</a:t>
            </a:r>
            <a:r>
              <a:rPr lang="en-US" sz="3200" dirty="0" smtClean="0"/>
              <a:t>.</a:t>
            </a:r>
            <a:endParaRPr lang="en-US" sz="3200" dirty="0"/>
          </a:p>
        </p:txBody>
      </p:sp>
      <p:sp>
        <p:nvSpPr>
          <p:cNvPr id="6" name="Flowchart: Terminator 3"/>
          <p:cNvSpPr/>
          <p:nvPr/>
        </p:nvSpPr>
        <p:spPr>
          <a:xfrm>
            <a:off x="8035636" y="2593333"/>
            <a:ext cx="3685309" cy="1163783"/>
          </a:xfrm>
          <a:custGeom>
            <a:avLst/>
            <a:gdLst>
              <a:gd name="connsiteX0" fmla="*/ 505497 w 3142087"/>
              <a:gd name="connsiteY0" fmla="*/ 0 h 1163783"/>
              <a:gd name="connsiteX1" fmla="*/ 995648 w 3142087"/>
              <a:gd name="connsiteY1" fmla="*/ 0 h 1163783"/>
              <a:gd name="connsiteX2" fmla="*/ 1571043 w 3142087"/>
              <a:gd name="connsiteY2" fmla="*/ 0 h 1163783"/>
              <a:gd name="connsiteX3" fmla="*/ 2039883 w 3142087"/>
              <a:gd name="connsiteY3" fmla="*/ 0 h 1163783"/>
              <a:gd name="connsiteX4" fmla="*/ 2636589 w 3142087"/>
              <a:gd name="connsiteY4" fmla="*/ 0 h 1163783"/>
              <a:gd name="connsiteX5" fmla="*/ 3142086 w 3142087"/>
              <a:gd name="connsiteY5" fmla="*/ 581891 h 1163783"/>
              <a:gd name="connsiteX6" fmla="*/ 2636589 w 3142087"/>
              <a:gd name="connsiteY6" fmla="*/ 1163783 h 1163783"/>
              <a:gd name="connsiteX7" fmla="*/ 2125127 w 3142087"/>
              <a:gd name="connsiteY7" fmla="*/ 1163783 h 1163783"/>
              <a:gd name="connsiteX8" fmla="*/ 1613665 w 3142087"/>
              <a:gd name="connsiteY8" fmla="*/ 1163783 h 1163783"/>
              <a:gd name="connsiteX9" fmla="*/ 1102203 w 3142087"/>
              <a:gd name="connsiteY9" fmla="*/ 1163783 h 1163783"/>
              <a:gd name="connsiteX10" fmla="*/ 505497 w 3142087"/>
              <a:gd name="connsiteY10" fmla="*/ 1163783 h 1163783"/>
              <a:gd name="connsiteX11" fmla="*/ 0 w 3142087"/>
              <a:gd name="connsiteY11" fmla="*/ 581891 h 1163783"/>
              <a:gd name="connsiteX12" fmla="*/ 505497 w 3142087"/>
              <a:gd name="connsiteY12" fmla="*/ 0 h 116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087" h="1163783" fill="none" extrusionOk="0">
                <a:moveTo>
                  <a:pt x="505497" y="0"/>
                </a:moveTo>
                <a:cubicBezTo>
                  <a:pt x="742405" y="-1621"/>
                  <a:pt x="897113" y="24552"/>
                  <a:pt x="995648" y="0"/>
                </a:cubicBezTo>
                <a:cubicBezTo>
                  <a:pt x="1094183" y="-24552"/>
                  <a:pt x="1440614" y="18088"/>
                  <a:pt x="1571043" y="0"/>
                </a:cubicBezTo>
                <a:cubicBezTo>
                  <a:pt x="1701472" y="-18088"/>
                  <a:pt x="1901137" y="46837"/>
                  <a:pt x="2039883" y="0"/>
                </a:cubicBezTo>
                <a:cubicBezTo>
                  <a:pt x="2178629" y="-46837"/>
                  <a:pt x="2483559" y="8167"/>
                  <a:pt x="2636589" y="0"/>
                </a:cubicBezTo>
                <a:cubicBezTo>
                  <a:pt x="2896600" y="-16364"/>
                  <a:pt x="3182092" y="271404"/>
                  <a:pt x="3142086" y="581891"/>
                </a:cubicBezTo>
                <a:cubicBezTo>
                  <a:pt x="3183211" y="931379"/>
                  <a:pt x="2939214" y="1100771"/>
                  <a:pt x="2636589" y="1163783"/>
                </a:cubicBezTo>
                <a:cubicBezTo>
                  <a:pt x="2413085" y="1167883"/>
                  <a:pt x="2377739" y="1112613"/>
                  <a:pt x="2125127" y="1163783"/>
                </a:cubicBezTo>
                <a:cubicBezTo>
                  <a:pt x="1872515" y="1214953"/>
                  <a:pt x="1783901" y="1155770"/>
                  <a:pt x="1613665" y="1163783"/>
                </a:cubicBezTo>
                <a:cubicBezTo>
                  <a:pt x="1443429" y="1171796"/>
                  <a:pt x="1229523" y="1133102"/>
                  <a:pt x="1102203" y="1163783"/>
                </a:cubicBezTo>
                <a:cubicBezTo>
                  <a:pt x="974883" y="1194464"/>
                  <a:pt x="629248" y="1096029"/>
                  <a:pt x="505497" y="1163783"/>
                </a:cubicBezTo>
                <a:cubicBezTo>
                  <a:pt x="240980" y="1239313"/>
                  <a:pt x="-88908" y="929780"/>
                  <a:pt x="0" y="581891"/>
                </a:cubicBezTo>
                <a:cubicBezTo>
                  <a:pt x="-18237" y="242154"/>
                  <a:pt x="188067" y="2611"/>
                  <a:pt x="505497" y="0"/>
                </a:cubicBezTo>
                <a:close/>
              </a:path>
              <a:path w="3142087" h="1163783" stroke="0" extrusionOk="0">
                <a:moveTo>
                  <a:pt x="505497" y="0"/>
                </a:moveTo>
                <a:cubicBezTo>
                  <a:pt x="765455" y="-7985"/>
                  <a:pt x="822949" y="32459"/>
                  <a:pt x="1038270" y="0"/>
                </a:cubicBezTo>
                <a:cubicBezTo>
                  <a:pt x="1253591" y="-32459"/>
                  <a:pt x="1343451" y="51248"/>
                  <a:pt x="1571043" y="0"/>
                </a:cubicBezTo>
                <a:cubicBezTo>
                  <a:pt x="1798635" y="-51248"/>
                  <a:pt x="1826246" y="1426"/>
                  <a:pt x="2039883" y="0"/>
                </a:cubicBezTo>
                <a:cubicBezTo>
                  <a:pt x="2253520" y="-1426"/>
                  <a:pt x="2447590" y="50634"/>
                  <a:pt x="2636589" y="0"/>
                </a:cubicBezTo>
                <a:cubicBezTo>
                  <a:pt x="2935453" y="-17051"/>
                  <a:pt x="3125441" y="253681"/>
                  <a:pt x="3142086" y="581891"/>
                </a:cubicBezTo>
                <a:cubicBezTo>
                  <a:pt x="3112975" y="880170"/>
                  <a:pt x="2927158" y="1155482"/>
                  <a:pt x="2636589" y="1163783"/>
                </a:cubicBezTo>
                <a:cubicBezTo>
                  <a:pt x="2408520" y="1221482"/>
                  <a:pt x="2252689" y="1131421"/>
                  <a:pt x="2082505" y="1163783"/>
                </a:cubicBezTo>
                <a:cubicBezTo>
                  <a:pt x="1912321" y="1196145"/>
                  <a:pt x="1796272" y="1102229"/>
                  <a:pt x="1528421" y="1163783"/>
                </a:cubicBezTo>
                <a:cubicBezTo>
                  <a:pt x="1260570" y="1225337"/>
                  <a:pt x="1125275" y="1157949"/>
                  <a:pt x="995648" y="1163783"/>
                </a:cubicBezTo>
                <a:cubicBezTo>
                  <a:pt x="866021" y="1169617"/>
                  <a:pt x="669323" y="1135248"/>
                  <a:pt x="505497" y="1163783"/>
                </a:cubicBezTo>
                <a:cubicBezTo>
                  <a:pt x="248650" y="1166936"/>
                  <a:pt x="-25257" y="820511"/>
                  <a:pt x="0" y="581891"/>
                </a:cubicBezTo>
                <a:cubicBezTo>
                  <a:pt x="-60386" y="250083"/>
                  <a:pt x="167064" y="-54286"/>
                  <a:pt x="50549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lvl="0"/>
            <a:r>
              <a:rPr lang="en-US" sz="3200" dirty="0">
                <a:solidFill>
                  <a:prstClr val="black"/>
                </a:solidFill>
                <a:latin typeface="Calibri" panose="020F0502020204030204"/>
              </a:rPr>
              <a:t>C. </a:t>
            </a:r>
            <a:r>
              <a:rPr lang="en-US" sz="2800" dirty="0" err="1"/>
              <a:t>Nhiệt</a:t>
            </a:r>
            <a:r>
              <a:rPr lang="en-US" sz="2800" dirty="0"/>
              <a:t> </a:t>
            </a:r>
            <a:r>
              <a:rPr lang="en-US" sz="2800" dirty="0" err="1"/>
              <a:t>độ</a:t>
            </a:r>
            <a:r>
              <a:rPr lang="en-US" sz="2800" dirty="0"/>
              <a:t> </a:t>
            </a:r>
            <a:r>
              <a:rPr lang="en-US" sz="2800" dirty="0" err="1"/>
              <a:t>của</a:t>
            </a:r>
            <a:r>
              <a:rPr lang="en-US" sz="2800" dirty="0"/>
              <a:t> </a:t>
            </a:r>
            <a:r>
              <a:rPr lang="en-US" sz="2800" dirty="0" err="1"/>
              <a:t>môi</a:t>
            </a:r>
            <a:r>
              <a:rPr lang="en-US" sz="2800" dirty="0"/>
              <a:t> </a:t>
            </a:r>
            <a:r>
              <a:rPr lang="en-US" sz="2800" dirty="0" err="1"/>
              <a:t>trường</a:t>
            </a:r>
            <a:r>
              <a:rPr lang="en-US" sz="2800" dirty="0"/>
              <a:t> </a:t>
            </a:r>
            <a:r>
              <a:rPr lang="en-US" sz="2800" dirty="0" err="1"/>
              <a:t>xung</a:t>
            </a:r>
            <a:r>
              <a:rPr lang="en-US" sz="2800" dirty="0"/>
              <a:t> </a:t>
            </a:r>
            <a:r>
              <a:rPr lang="en-US" sz="2800" dirty="0" err="1" smtClean="0"/>
              <a:t>quanh</a:t>
            </a:r>
            <a:r>
              <a:rPr lang="en-US" sz="2800" smtClean="0"/>
              <a:t>.</a:t>
            </a:r>
            <a:endParaRPr lang="en-US" sz="2800" dirty="0"/>
          </a:p>
        </p:txBody>
      </p:sp>
    </p:spTree>
    <p:extLst>
      <p:ext uri="{BB962C8B-B14F-4D97-AF65-F5344CB8AC3E}">
        <p14:creationId xmlns:p14="http://schemas.microsoft.com/office/powerpoint/2010/main" val="4256860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 presetClass="emph" presetSubtype="2" fill="hold" nodeType="withEffect">
                                  <p:stCondLst>
                                    <p:cond delay="0"/>
                                  </p:stCondLst>
                                  <p:childTnLst>
                                    <p:animClr clrSpc="rgb" dir="cw">
                                      <p:cBhvr>
                                        <p:cTn id="12" dur="2000" fill="hold"/>
                                        <p:tgtEl>
                                          <p:spTgt spid="4"/>
                                        </p:tgtEl>
                                        <p:attrNameLst>
                                          <p:attrName>fillcolor</p:attrName>
                                        </p:attrNameLst>
                                      </p:cBhvr>
                                      <p:to>
                                        <a:srgbClr val="99FF99"/>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
                                        </p:tgtEl>
                                        <p:attrNameLst>
                                          <p:attrName>fillcolor</p:attrName>
                                        </p:attrNameLst>
                                      </p:cBhvr>
                                      <p:to>
                                        <a:schemeClr val="accent2"/>
                                      </p:to>
                                    </p:animClr>
                                    <p:set>
                                      <p:cBhvr>
                                        <p:cTn id="20" dur="2000" fill="hold"/>
                                        <p:tgtEl>
                                          <p:spTgt spid="5"/>
                                        </p:tgtEl>
                                        <p:attrNameLst>
                                          <p:attrName>fill.type</p:attrName>
                                        </p:attrNameLst>
                                      </p:cBhvr>
                                      <p:to>
                                        <p:strVal val="solid"/>
                                      </p:to>
                                    </p:set>
                                    <p:set>
                                      <p:cBhvr>
                                        <p:cTn id="21"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par>
                                <p:cTn id="31" presetID="1" presetClass="emph" presetSubtype="2" fill="hold" nodeType="withEffect">
                                  <p:stCondLst>
                                    <p:cond delay="0"/>
                                  </p:stCondLst>
                                  <p:childTnLst>
                                    <p:animClr clrSpc="rgb" dir="cw">
                                      <p:cBhvr>
                                        <p:cTn id="32" dur="2000" fill="hold"/>
                                        <p:tgtEl>
                                          <p:spTgt spid="6"/>
                                        </p:tgtEl>
                                        <p:attrNameLst>
                                          <p:attrName>fillcolor</p:attrName>
                                        </p:attrNameLst>
                                      </p:cBhvr>
                                      <p:to>
                                        <a:srgbClr val="99FF99"/>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1" y="-448"/>
            <a:ext cx="12192000" cy="6858000"/>
          </a:xfrm>
          <a:prstGeom prst="rect">
            <a:avLst/>
          </a:prstGeom>
        </p:spPr>
      </p:pic>
      <p:sp>
        <p:nvSpPr>
          <p:cNvPr id="34" name="Bảng câu hỏi">
            <a:extLst>
              <a:ext uri="{FF2B5EF4-FFF2-40B4-BE49-F238E27FC236}">
                <a16:creationId xmlns:a16="http://schemas.microsoft.com/office/drawing/2014/main" id="{E6BBF4D5-F978-0BA3-DBA2-4DABC69A6F6E}"/>
              </a:ext>
            </a:extLst>
          </p:cNvPr>
          <p:cNvSpPr/>
          <p:nvPr/>
        </p:nvSpPr>
        <p:spPr>
          <a:xfrm>
            <a:off x="360218" y="0"/>
            <a:ext cx="11471563" cy="2298991"/>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Chứa câu hỏi">
            <a:extLst>
              <a:ext uri="{FF2B5EF4-FFF2-40B4-BE49-F238E27FC236}">
                <a16:creationId xmlns:a16="http://schemas.microsoft.com/office/drawing/2014/main" id="{96D427D0-1122-6EF1-3192-ABE7DFCAEF1B}"/>
              </a:ext>
            </a:extLst>
          </p:cNvPr>
          <p:cNvSpPr txBox="1"/>
          <p:nvPr/>
        </p:nvSpPr>
        <p:spPr>
          <a:xfrm>
            <a:off x="857532" y="-75293"/>
            <a:ext cx="10722594" cy="2923877"/>
          </a:xfrm>
          <a:prstGeom prst="rect">
            <a:avLst/>
          </a:prstGeom>
          <a:noFill/>
        </p:spPr>
        <p:txBody>
          <a:bodyPr wrap="square" rtlCol="0">
            <a:spAutoFit/>
          </a:bodyPr>
          <a:lstStyle/>
          <a:p>
            <a:pPr>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40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 </a:t>
            </a:r>
            <a:r>
              <a:rPr lang="vi-VN" sz="40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Cốc nước mới rót từ phích ra có nhiệt độ thế nào với cốc so với cốc nước được rót từ phích ra trước đó 15 phút</a:t>
            </a:r>
            <a:r>
              <a:rPr lang="vi-VN" sz="4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endParaRPr lang="en-US" sz="4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roup 35">
            <a:extLst>
              <a:ext uri="{FF2B5EF4-FFF2-40B4-BE49-F238E27FC236}">
                <a16:creationId xmlns:a16="http://schemas.microsoft.com/office/drawing/2014/main" id="{1C6C55DA-DFEA-9D19-ACB8-53FE7FC78600}"/>
              </a:ext>
            </a:extLst>
          </p:cNvPr>
          <p:cNvGrpSpPr/>
          <p:nvPr/>
        </p:nvGrpSpPr>
        <p:grpSpPr>
          <a:xfrm>
            <a:off x="857531" y="2376305"/>
            <a:ext cx="4491967" cy="1589231"/>
            <a:chOff x="-321995" y="4353970"/>
            <a:chExt cx="5914385" cy="2059770"/>
          </a:xfrm>
        </p:grpSpPr>
        <p:sp>
          <p:nvSpPr>
            <p:cNvPr id="37" name="a">
              <a:extLst>
                <a:ext uri="{FF2B5EF4-FFF2-40B4-BE49-F238E27FC236}">
                  <a16:creationId xmlns:a16="http://schemas.microsoft.com/office/drawing/2014/main" id="{4736389C-B745-C91D-E4D8-519AA5DEFAC6}"/>
                </a:ext>
              </a:extLst>
            </p:cNvPr>
            <p:cNvSpPr/>
            <p:nvPr/>
          </p:nvSpPr>
          <p:spPr>
            <a:xfrm>
              <a:off x="1562588" y="4575178"/>
              <a:ext cx="4029802"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9999"/>
                  </a:solidFill>
                  <a:effectLst/>
                  <a:uLnTx/>
                  <a:uFillTx/>
                  <a:latin typeface="Cambria" panose="02040503050406030204" pitchFamily="18" charset="0"/>
                  <a:ea typeface="Cambria" panose="02040503050406030204" pitchFamily="18" charset="0"/>
                </a:rPr>
                <a:t>Lạnh</a:t>
              </a:r>
              <a:r>
                <a:rPr kumimoji="0" lang="en-US" sz="44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hơn</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38" name="Picture 4">
              <a:extLst>
                <a:ext uri="{FF2B5EF4-FFF2-40B4-BE49-F238E27FC236}">
                  <a16:creationId xmlns:a16="http://schemas.microsoft.com/office/drawing/2014/main" id="{0A1280A2-ED3A-C70A-35D7-5F3504281A8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1995" y="4353970"/>
              <a:ext cx="1803591" cy="1998442"/>
            </a:xfrm>
            <a:prstGeom prst="rect">
              <a:avLst/>
            </a:prstGeom>
          </p:spPr>
        </p:pic>
      </p:grpSp>
      <p:grpSp>
        <p:nvGrpSpPr>
          <p:cNvPr id="39" name="Group 38">
            <a:extLst>
              <a:ext uri="{FF2B5EF4-FFF2-40B4-BE49-F238E27FC236}">
                <a16:creationId xmlns:a16="http://schemas.microsoft.com/office/drawing/2014/main" id="{A3F483AB-FBB6-0D27-2A68-0135AB362D08}"/>
              </a:ext>
            </a:extLst>
          </p:cNvPr>
          <p:cNvGrpSpPr/>
          <p:nvPr/>
        </p:nvGrpSpPr>
        <p:grpSpPr>
          <a:xfrm>
            <a:off x="7082953" y="2412110"/>
            <a:ext cx="4748828" cy="1685579"/>
            <a:chOff x="8804714" y="4447253"/>
            <a:chExt cx="6252584" cy="2184644"/>
          </a:xfrm>
        </p:grpSpPr>
        <p:sp>
          <p:nvSpPr>
            <p:cNvPr id="40" name="b">
              <a:extLst>
                <a:ext uri="{FF2B5EF4-FFF2-40B4-BE49-F238E27FC236}">
                  <a16:creationId xmlns:a16="http://schemas.microsoft.com/office/drawing/2014/main" id="{6EC10540-4B2F-1B83-463A-4382FD40AD56}"/>
                </a:ext>
              </a:extLst>
            </p:cNvPr>
            <p:cNvSpPr/>
            <p:nvPr/>
          </p:nvSpPr>
          <p:spPr>
            <a:xfrm>
              <a:off x="10663646" y="4622055"/>
              <a:ext cx="4393652"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9999"/>
                  </a:solidFill>
                  <a:effectLst/>
                  <a:uLnTx/>
                  <a:uFillTx/>
                  <a:latin typeface="Cambria" panose="02040503050406030204" pitchFamily="18" charset="0"/>
                  <a:ea typeface="Cambria" panose="02040503050406030204" pitchFamily="18" charset="0"/>
                </a:rPr>
                <a:t>Nóng</a:t>
              </a:r>
              <a:r>
                <a:rPr kumimoji="0" lang="en-US" sz="44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hơn</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41" name="Picture 11">
              <a:extLst>
                <a:ext uri="{FF2B5EF4-FFF2-40B4-BE49-F238E27FC236}">
                  <a16:creationId xmlns:a16="http://schemas.microsoft.com/office/drawing/2014/main" id="{D24821D0-2E24-4575-97D5-E235AE86431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04714" y="4447253"/>
              <a:ext cx="1963449" cy="2184644"/>
            </a:xfrm>
            <a:prstGeom prst="rect">
              <a:avLst/>
            </a:prstGeom>
          </p:spPr>
        </p:pic>
      </p:grpSp>
      <p:grpSp>
        <p:nvGrpSpPr>
          <p:cNvPr id="42" name="Group 41">
            <a:extLst>
              <a:ext uri="{FF2B5EF4-FFF2-40B4-BE49-F238E27FC236}">
                <a16:creationId xmlns:a16="http://schemas.microsoft.com/office/drawing/2014/main" id="{EB9AC227-49F0-2DDF-39A3-40B30023918B}"/>
              </a:ext>
            </a:extLst>
          </p:cNvPr>
          <p:cNvGrpSpPr/>
          <p:nvPr/>
        </p:nvGrpSpPr>
        <p:grpSpPr>
          <a:xfrm>
            <a:off x="2981605" y="4782354"/>
            <a:ext cx="5997920" cy="1675596"/>
            <a:chOff x="2140832" y="4673884"/>
            <a:chExt cx="7897211" cy="2134345"/>
          </a:xfrm>
        </p:grpSpPr>
        <p:sp>
          <p:nvSpPr>
            <p:cNvPr id="43" name="c">
              <a:extLst>
                <a:ext uri="{FF2B5EF4-FFF2-40B4-BE49-F238E27FC236}">
                  <a16:creationId xmlns:a16="http://schemas.microsoft.com/office/drawing/2014/main" id="{191E2431-9899-C47C-E402-4BAC5DF36AC5}"/>
                </a:ext>
              </a:extLst>
            </p:cNvPr>
            <p:cNvSpPr/>
            <p:nvPr/>
          </p:nvSpPr>
          <p:spPr>
            <a:xfrm>
              <a:off x="4102696" y="4709307"/>
              <a:ext cx="5935347"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9999"/>
                  </a:solidFill>
                  <a:effectLst/>
                  <a:uLnTx/>
                  <a:uFillTx/>
                  <a:latin typeface="Cambria" panose="02040503050406030204" pitchFamily="18" charset="0"/>
                  <a:ea typeface="Cambria" panose="02040503050406030204" pitchFamily="18" charset="0"/>
                </a:rPr>
                <a:t>Nhiệt</a:t>
              </a:r>
              <a:r>
                <a:rPr kumimoji="0" lang="en-US" sz="44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như</a:t>
              </a:r>
              <a:r>
                <a:rPr kumimoji="0" lang="en-US" sz="44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nhau</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44" name="Picture 12">
              <a:extLst>
                <a:ext uri="{FF2B5EF4-FFF2-40B4-BE49-F238E27FC236}">
                  <a16:creationId xmlns:a16="http://schemas.microsoft.com/office/drawing/2014/main" id="{50BB1A50-73FA-1450-BE16-00B032F3BE8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140832" y="4673884"/>
              <a:ext cx="1890854" cy="2134345"/>
            </a:xfrm>
            <a:prstGeom prst="rect">
              <a:avLst/>
            </a:prstGeom>
          </p:spPr>
        </p:pic>
      </p:grpSp>
      <p:pic>
        <p:nvPicPr>
          <p:cNvPr id="45" name="Đúng">
            <a:extLst>
              <a:ext uri="{FF2B5EF4-FFF2-40B4-BE49-F238E27FC236}">
                <a16:creationId xmlns:a16="http://schemas.microsoft.com/office/drawing/2014/main" id="{E1A369E5-CB72-2B51-3A6E-6CC9C2D7EC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82953" y="2546980"/>
            <a:ext cx="1631474" cy="1305178"/>
          </a:xfrm>
          <a:prstGeom prst="rect">
            <a:avLst/>
          </a:prstGeom>
        </p:spPr>
      </p:pic>
      <p:sp>
        <p:nvSpPr>
          <p:cNvPr id="50" name="Arrow: Left 49">
            <a:hlinkClick r:id="" action="ppaction://noaction"/>
            <a:extLst>
              <a:ext uri="{FF2B5EF4-FFF2-40B4-BE49-F238E27FC236}">
                <a16:creationId xmlns:a16="http://schemas.microsoft.com/office/drawing/2014/main" id="{726D2ED5-262C-EFE2-9E53-881A835D3BDF}"/>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91248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70667">
                                          <p:cBhvr additive="base">
                                            <p:cTn id="7" dur="1000" fill="hold"/>
                                            <p:tgtEl>
                                              <p:spTgt spid="36"/>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70667">
                                          <p:cBhvr additive="base">
                                            <p:cTn id="11" dur="1000" fill="hold"/>
                                            <p:tgtEl>
                                              <p:spTgt spid="39"/>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14:bounceEnd="70667">
                                          <p:cBhvr additive="base">
                                            <p:cTn id="15" dur="1000" fill="hold"/>
                                            <p:tgtEl>
                                              <p:spTgt spid="42"/>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36"/>
                                            </p:tgtEl>
                                          </p:cBhvr>
                                        </p:animEffect>
                                        <p:animScale>
                                          <p:cBhvr>
                                            <p:cTn id="22" dur="250" autoRev="1" fill="hold"/>
                                            <p:tgtEl>
                                              <p:spTgt spid="36"/>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childTnLst>
                              </p:cTn>
                            </p:par>
                            <p:par>
                              <p:cTn id="23" fill="hold">
                                <p:stCondLst>
                                  <p:cond delay="500"/>
                                </p:stCondLst>
                                <p:childTnLst>
                                  <p:par>
                                    <p:cTn id="24" presetID="31" presetClass="exit" presetSubtype="0" fill="hold" nodeType="afterEffect">
                                      <p:stCondLst>
                                        <p:cond delay="0"/>
                                      </p:stCondLst>
                                      <p:childTnLst>
                                        <p:anim calcmode="lin" valueType="num">
                                          <p:cBhvr>
                                            <p:cTn id="25" dur="1000"/>
                                            <p:tgtEl>
                                              <p:spTgt spid="36"/>
                                            </p:tgtEl>
                                            <p:attrNameLst>
                                              <p:attrName>ppt_w</p:attrName>
                                            </p:attrNameLst>
                                          </p:cBhvr>
                                          <p:tavLst>
                                            <p:tav tm="0">
                                              <p:val>
                                                <p:strVal val="ppt_w"/>
                                              </p:val>
                                            </p:tav>
                                            <p:tav tm="100000">
                                              <p:val>
                                                <p:fltVal val="0"/>
                                              </p:val>
                                            </p:tav>
                                          </p:tavLst>
                                        </p:anim>
                                        <p:anim calcmode="lin" valueType="num">
                                          <p:cBhvr>
                                            <p:cTn id="26" dur="1000"/>
                                            <p:tgtEl>
                                              <p:spTgt spid="36"/>
                                            </p:tgtEl>
                                            <p:attrNameLst>
                                              <p:attrName>ppt_h</p:attrName>
                                            </p:attrNameLst>
                                          </p:cBhvr>
                                          <p:tavLst>
                                            <p:tav tm="0">
                                              <p:val>
                                                <p:strVal val="ppt_h"/>
                                              </p:val>
                                            </p:tav>
                                            <p:tav tm="100000">
                                              <p:val>
                                                <p:fltVal val="0"/>
                                              </p:val>
                                            </p:tav>
                                          </p:tavLst>
                                        </p:anim>
                                        <p:anim calcmode="lin" valueType="num">
                                          <p:cBhvr>
                                            <p:cTn id="27" dur="1000"/>
                                            <p:tgtEl>
                                              <p:spTgt spid="36"/>
                                            </p:tgtEl>
                                            <p:attrNameLst>
                                              <p:attrName>style.rotation</p:attrName>
                                            </p:attrNameLst>
                                          </p:cBhvr>
                                          <p:tavLst>
                                            <p:tav tm="0">
                                              <p:val>
                                                <p:fltVal val="0"/>
                                              </p:val>
                                            </p:tav>
                                            <p:tav tm="100000">
                                              <p:val>
                                                <p:fltVal val="90"/>
                                              </p:val>
                                            </p:tav>
                                          </p:tavLst>
                                        </p:anim>
                                        <p:animEffect transition="out" filter="fade">
                                          <p:cBhvr>
                                            <p:cTn id="28" dur="1000"/>
                                            <p:tgtEl>
                                              <p:spTgt spid="36"/>
                                            </p:tgtEl>
                                          </p:cBhvr>
                                        </p:animEffect>
                                        <p:set>
                                          <p:cBhvr>
                                            <p:cTn id="2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0" restart="whenNotActive" fill="hold" evtFilter="cancelBubble" nodeType="interactiveSeq">
                    <p:stCondLst>
                      <p:cond evt="onClick" delay="0">
                        <p:tgtEl>
                          <p:spTgt spid="42"/>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withEffect">
                                      <p:stCondLst>
                                        <p:cond delay="0"/>
                                      </p:stCondLst>
                                      <p:childTnLst>
                                        <p:animEffect transition="out" filter="fade">
                                          <p:cBhvr>
                                            <p:cTn id="34" dur="500" tmFilter="0, 0; .2, .5; .8, .5; 1, 0"/>
                                            <p:tgtEl>
                                              <p:spTgt spid="42"/>
                                            </p:tgtEl>
                                          </p:cBhvr>
                                        </p:animEffect>
                                        <p:animScale>
                                          <p:cBhvr>
                                            <p:cTn id="35" dur="250" autoRev="1" fill="hold"/>
                                            <p:tgtEl>
                                              <p:spTgt spid="42"/>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p:stCondLst>
                                  <p:cond delay="500"/>
                                </p:stCondLst>
                                <p:childTnLst>
                                  <p:par>
                                    <p:cTn id="37" presetID="31" presetClass="exit" presetSubtype="0" fill="hold" nodeType="afterEffect">
                                      <p:stCondLst>
                                        <p:cond delay="0"/>
                                      </p:stCondLst>
                                      <p:childTnLst>
                                        <p:anim calcmode="lin" valueType="num">
                                          <p:cBhvr>
                                            <p:cTn id="38" dur="1000"/>
                                            <p:tgtEl>
                                              <p:spTgt spid="42"/>
                                            </p:tgtEl>
                                            <p:attrNameLst>
                                              <p:attrName>ppt_w</p:attrName>
                                            </p:attrNameLst>
                                          </p:cBhvr>
                                          <p:tavLst>
                                            <p:tav tm="0">
                                              <p:val>
                                                <p:strVal val="ppt_w"/>
                                              </p:val>
                                            </p:tav>
                                            <p:tav tm="100000">
                                              <p:val>
                                                <p:fltVal val="0"/>
                                              </p:val>
                                            </p:tav>
                                          </p:tavLst>
                                        </p:anim>
                                        <p:anim calcmode="lin" valueType="num">
                                          <p:cBhvr>
                                            <p:cTn id="39" dur="1000"/>
                                            <p:tgtEl>
                                              <p:spTgt spid="42"/>
                                            </p:tgtEl>
                                            <p:attrNameLst>
                                              <p:attrName>ppt_h</p:attrName>
                                            </p:attrNameLst>
                                          </p:cBhvr>
                                          <p:tavLst>
                                            <p:tav tm="0">
                                              <p:val>
                                                <p:strVal val="ppt_h"/>
                                              </p:val>
                                            </p:tav>
                                            <p:tav tm="100000">
                                              <p:val>
                                                <p:fltVal val="0"/>
                                              </p:val>
                                            </p:tav>
                                          </p:tavLst>
                                        </p:anim>
                                        <p:anim calcmode="lin" valueType="num">
                                          <p:cBhvr>
                                            <p:cTn id="40" dur="1000"/>
                                            <p:tgtEl>
                                              <p:spTgt spid="42"/>
                                            </p:tgtEl>
                                            <p:attrNameLst>
                                              <p:attrName>style.rotation</p:attrName>
                                            </p:attrNameLst>
                                          </p:cBhvr>
                                          <p:tavLst>
                                            <p:tav tm="0">
                                              <p:val>
                                                <p:fltVal val="0"/>
                                              </p:val>
                                            </p:tav>
                                            <p:tav tm="100000">
                                              <p:val>
                                                <p:fltVal val="90"/>
                                              </p:val>
                                            </p:tav>
                                          </p:tavLst>
                                        </p:anim>
                                        <p:animEffect transition="out" filter="fade">
                                          <p:cBhvr>
                                            <p:cTn id="41" dur="1000"/>
                                            <p:tgtEl>
                                              <p:spTgt spid="42"/>
                                            </p:tgtEl>
                                          </p:cBhvr>
                                        </p:animEffect>
                                        <p:set>
                                          <p:cBhvr>
                                            <p:cTn id="42"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39"/>
                                            </p:tgtEl>
                                          </p:cBhvr>
                                        </p:animEffect>
                                        <p:animScale>
                                          <p:cBhvr>
                                            <p:cTn id="48" dur="250" autoRev="1" fill="hold"/>
                                            <p:tgtEl>
                                              <p:spTgt spid="39"/>
                                            </p:tgtEl>
                                          </p:cBhvr>
                                          <p:by x="105000" y="105000"/>
                                        </p:animScale>
                                      </p:childTnLst>
                                    </p:cTn>
                                  </p:par>
                                  <p:par>
                                    <p:cTn id="49" presetID="49" presetClass="entr" presetSubtype="0" decel="10000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p:cTn id="51" dur="500" fill="hold"/>
                                            <p:tgtEl>
                                              <p:spTgt spid="45"/>
                                            </p:tgtEl>
                                            <p:attrNameLst>
                                              <p:attrName>ppt_w</p:attrName>
                                            </p:attrNameLst>
                                          </p:cBhvr>
                                          <p:tavLst>
                                            <p:tav tm="0">
                                              <p:val>
                                                <p:fltVal val="0"/>
                                              </p:val>
                                            </p:tav>
                                            <p:tav tm="100000">
                                              <p:val>
                                                <p:strVal val="#ppt_w"/>
                                              </p:val>
                                            </p:tav>
                                          </p:tavLst>
                                        </p:anim>
                                        <p:anim calcmode="lin" valueType="num">
                                          <p:cBhvr>
                                            <p:cTn id="52" dur="500" fill="hold"/>
                                            <p:tgtEl>
                                              <p:spTgt spid="45"/>
                                            </p:tgtEl>
                                            <p:attrNameLst>
                                              <p:attrName>ppt_h</p:attrName>
                                            </p:attrNameLst>
                                          </p:cBhvr>
                                          <p:tavLst>
                                            <p:tav tm="0">
                                              <p:val>
                                                <p:fltVal val="0"/>
                                              </p:val>
                                            </p:tav>
                                            <p:tav tm="100000">
                                              <p:val>
                                                <p:strVal val="#ppt_h"/>
                                              </p:val>
                                            </p:tav>
                                          </p:tavLst>
                                        </p:anim>
                                        <p:anim calcmode="lin" valueType="num">
                                          <p:cBhvr>
                                            <p:cTn id="53" dur="500" fill="hold"/>
                                            <p:tgtEl>
                                              <p:spTgt spid="45"/>
                                            </p:tgtEl>
                                            <p:attrNameLst>
                                              <p:attrName>style.rotation</p:attrName>
                                            </p:attrNameLst>
                                          </p:cBhvr>
                                          <p:tavLst>
                                            <p:tav tm="0">
                                              <p:val>
                                                <p:fltVal val="360"/>
                                              </p:val>
                                            </p:tav>
                                            <p:tav tm="100000">
                                              <p:val>
                                                <p:fltVal val="0"/>
                                              </p:val>
                                            </p:tav>
                                          </p:tavLst>
                                        </p:anim>
                                        <p:animEffect transition="in" filter="fade">
                                          <p:cBhvr>
                                            <p:cTn id="54" dur="500"/>
                                            <p:tgtEl>
                                              <p:spTgt spid="45"/>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5" presetID="32" presetClass="emph" presetSubtype="0" fill="hold" nodeType="withEffect">
                                      <p:stCondLst>
                                        <p:cond delay="200"/>
                                      </p:stCondLst>
                                      <p:childTnLst>
                                        <p:animRot by="120000">
                                          <p:cBhvr>
                                            <p:cTn id="56" dur="100" fill="hold">
                                              <p:stCondLst>
                                                <p:cond delay="0"/>
                                              </p:stCondLst>
                                            </p:cTn>
                                            <p:tgtEl>
                                              <p:spTgt spid="45"/>
                                            </p:tgtEl>
                                            <p:attrNameLst>
                                              <p:attrName>r</p:attrName>
                                            </p:attrNameLst>
                                          </p:cBhvr>
                                        </p:animRot>
                                        <p:animRot by="-240000">
                                          <p:cBhvr>
                                            <p:cTn id="57" dur="200" fill="hold">
                                              <p:stCondLst>
                                                <p:cond delay="200"/>
                                              </p:stCondLst>
                                            </p:cTn>
                                            <p:tgtEl>
                                              <p:spTgt spid="45"/>
                                            </p:tgtEl>
                                            <p:attrNameLst>
                                              <p:attrName>r</p:attrName>
                                            </p:attrNameLst>
                                          </p:cBhvr>
                                        </p:animRot>
                                        <p:animRot by="240000">
                                          <p:cBhvr>
                                            <p:cTn id="58" dur="200" fill="hold">
                                              <p:stCondLst>
                                                <p:cond delay="400"/>
                                              </p:stCondLst>
                                            </p:cTn>
                                            <p:tgtEl>
                                              <p:spTgt spid="45"/>
                                            </p:tgtEl>
                                            <p:attrNameLst>
                                              <p:attrName>r</p:attrName>
                                            </p:attrNameLst>
                                          </p:cBhvr>
                                        </p:animRot>
                                        <p:animRot by="-240000">
                                          <p:cBhvr>
                                            <p:cTn id="59" dur="200" fill="hold">
                                              <p:stCondLst>
                                                <p:cond delay="600"/>
                                              </p:stCondLst>
                                            </p:cTn>
                                            <p:tgtEl>
                                              <p:spTgt spid="45"/>
                                            </p:tgtEl>
                                            <p:attrNameLst>
                                              <p:attrName>r</p:attrName>
                                            </p:attrNameLst>
                                          </p:cBhvr>
                                        </p:animRot>
                                        <p:animRot by="120000">
                                          <p:cBhvr>
                                            <p:cTn id="60" dur="200" fill="hold">
                                              <p:stCondLst>
                                                <p:cond delay="800"/>
                                              </p:stCondLst>
                                            </p:cTn>
                                            <p:tgtEl>
                                              <p:spTgt spid="45"/>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36"/>
                                            </p:tgtEl>
                                            <p:attrNameLst>
                                              <p:attrName>ppt_w</p:attrName>
                                            </p:attrNameLst>
                                          </p:cBhvr>
                                          <p:tavLst>
                                            <p:tav tm="0">
                                              <p:val>
                                                <p:strVal val="ppt_w"/>
                                              </p:val>
                                            </p:tav>
                                            <p:tav tm="100000">
                                              <p:val>
                                                <p:fltVal val="0"/>
                                              </p:val>
                                            </p:tav>
                                          </p:tavLst>
                                        </p:anim>
                                        <p:anim calcmode="lin" valueType="num">
                                          <p:cBhvr>
                                            <p:cTn id="63" dur="1000"/>
                                            <p:tgtEl>
                                              <p:spTgt spid="36"/>
                                            </p:tgtEl>
                                            <p:attrNameLst>
                                              <p:attrName>ppt_h</p:attrName>
                                            </p:attrNameLst>
                                          </p:cBhvr>
                                          <p:tavLst>
                                            <p:tav tm="0">
                                              <p:val>
                                                <p:strVal val="ppt_h"/>
                                              </p:val>
                                            </p:tav>
                                            <p:tav tm="100000">
                                              <p:val>
                                                <p:fltVal val="0"/>
                                              </p:val>
                                            </p:tav>
                                          </p:tavLst>
                                        </p:anim>
                                        <p:anim calcmode="lin" valueType="num">
                                          <p:cBhvr>
                                            <p:cTn id="64" dur="1000"/>
                                            <p:tgtEl>
                                              <p:spTgt spid="36"/>
                                            </p:tgtEl>
                                            <p:attrNameLst>
                                              <p:attrName>style.rotation</p:attrName>
                                            </p:attrNameLst>
                                          </p:cBhvr>
                                          <p:tavLst>
                                            <p:tav tm="0">
                                              <p:val>
                                                <p:fltVal val="0"/>
                                              </p:val>
                                            </p:tav>
                                            <p:tav tm="100000">
                                              <p:val>
                                                <p:fltVal val="90"/>
                                              </p:val>
                                            </p:tav>
                                          </p:tavLst>
                                        </p:anim>
                                        <p:animEffect transition="out" filter="fade">
                                          <p:cBhvr>
                                            <p:cTn id="65" dur="1000"/>
                                            <p:tgtEl>
                                              <p:spTgt spid="36"/>
                                            </p:tgtEl>
                                          </p:cBhvr>
                                        </p:animEffect>
                                        <p:set>
                                          <p:cBhvr>
                                            <p:cTn id="66" dur="1" fill="hold">
                                              <p:stCondLst>
                                                <p:cond delay="999"/>
                                              </p:stCondLst>
                                            </p:cTn>
                                            <p:tgtEl>
                                              <p:spTgt spid="36"/>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42"/>
                                            </p:tgtEl>
                                            <p:attrNameLst>
                                              <p:attrName>ppt_w</p:attrName>
                                            </p:attrNameLst>
                                          </p:cBhvr>
                                          <p:tavLst>
                                            <p:tav tm="0">
                                              <p:val>
                                                <p:strVal val="ppt_w"/>
                                              </p:val>
                                            </p:tav>
                                            <p:tav tm="100000">
                                              <p:val>
                                                <p:fltVal val="0"/>
                                              </p:val>
                                            </p:tav>
                                          </p:tavLst>
                                        </p:anim>
                                        <p:anim calcmode="lin" valueType="num">
                                          <p:cBhvr>
                                            <p:cTn id="69" dur="1000"/>
                                            <p:tgtEl>
                                              <p:spTgt spid="42"/>
                                            </p:tgtEl>
                                            <p:attrNameLst>
                                              <p:attrName>ppt_h</p:attrName>
                                            </p:attrNameLst>
                                          </p:cBhvr>
                                          <p:tavLst>
                                            <p:tav tm="0">
                                              <p:val>
                                                <p:strVal val="ppt_h"/>
                                              </p:val>
                                            </p:tav>
                                            <p:tav tm="100000">
                                              <p:val>
                                                <p:fltVal val="0"/>
                                              </p:val>
                                            </p:tav>
                                          </p:tavLst>
                                        </p:anim>
                                        <p:anim calcmode="lin" valueType="num">
                                          <p:cBhvr>
                                            <p:cTn id="70" dur="1000"/>
                                            <p:tgtEl>
                                              <p:spTgt spid="42"/>
                                            </p:tgtEl>
                                            <p:attrNameLst>
                                              <p:attrName>style.rotation</p:attrName>
                                            </p:attrNameLst>
                                          </p:cBhvr>
                                          <p:tavLst>
                                            <p:tav tm="0">
                                              <p:val>
                                                <p:fltVal val="0"/>
                                              </p:val>
                                            </p:tav>
                                            <p:tav tm="100000">
                                              <p:val>
                                                <p:fltVal val="90"/>
                                              </p:val>
                                            </p:tav>
                                          </p:tavLst>
                                        </p:anim>
                                        <p:animEffect transition="out" filter="fade">
                                          <p:cBhvr>
                                            <p:cTn id="71" dur="1000"/>
                                            <p:tgtEl>
                                              <p:spTgt spid="42"/>
                                            </p:tgtEl>
                                          </p:cBhvr>
                                        </p:animEffect>
                                        <p:set>
                                          <p:cBhvr>
                                            <p:cTn id="72"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ppt_x"/>
                                              </p:val>
                                            </p:tav>
                                            <p:tav tm="100000">
                                              <p:val>
                                                <p:strVal val="#ppt_x"/>
                                              </p:val>
                                            </p:tav>
                                          </p:tavLst>
                                        </p:anim>
                                        <p:anim calcmode="lin" valueType="num">
                                          <p:cBhvr additive="base">
                                            <p:cTn id="12" dur="10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000" fill="hold"/>
                                            <p:tgtEl>
                                              <p:spTgt spid="42"/>
                                            </p:tgtEl>
                                            <p:attrNameLst>
                                              <p:attrName>ppt_x</p:attrName>
                                            </p:attrNameLst>
                                          </p:cBhvr>
                                          <p:tavLst>
                                            <p:tav tm="0">
                                              <p:val>
                                                <p:strVal val="#ppt_x"/>
                                              </p:val>
                                            </p:tav>
                                            <p:tav tm="100000">
                                              <p:val>
                                                <p:strVal val="#ppt_x"/>
                                              </p:val>
                                            </p:tav>
                                          </p:tavLst>
                                        </p:anim>
                                        <p:anim calcmode="lin" valueType="num">
                                          <p:cBhvr additive="base">
                                            <p:cTn id="16"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36"/>
                                            </p:tgtEl>
                                          </p:cBhvr>
                                        </p:animEffect>
                                        <p:animScale>
                                          <p:cBhvr>
                                            <p:cTn id="22" dur="250" autoRev="1" fill="hold"/>
                                            <p:tgtEl>
                                              <p:spTgt spid="36"/>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12" name="hammer.wav"/>
                                            </p:tgtEl>
                                          </p:cMediaNode>
                                        </p:audio>
                                      </p:subTnLst>
                                    </p:cTn>
                                  </p:par>
                                </p:childTnLst>
                              </p:cTn>
                            </p:par>
                            <p:par>
                              <p:cTn id="23" fill="hold">
                                <p:stCondLst>
                                  <p:cond delay="500"/>
                                </p:stCondLst>
                                <p:childTnLst>
                                  <p:par>
                                    <p:cTn id="24" presetID="31" presetClass="exit" presetSubtype="0" fill="hold" nodeType="afterEffect">
                                      <p:stCondLst>
                                        <p:cond delay="0"/>
                                      </p:stCondLst>
                                      <p:childTnLst>
                                        <p:anim calcmode="lin" valueType="num">
                                          <p:cBhvr>
                                            <p:cTn id="25" dur="1000"/>
                                            <p:tgtEl>
                                              <p:spTgt spid="36"/>
                                            </p:tgtEl>
                                            <p:attrNameLst>
                                              <p:attrName>ppt_w</p:attrName>
                                            </p:attrNameLst>
                                          </p:cBhvr>
                                          <p:tavLst>
                                            <p:tav tm="0">
                                              <p:val>
                                                <p:strVal val="ppt_w"/>
                                              </p:val>
                                            </p:tav>
                                            <p:tav tm="100000">
                                              <p:val>
                                                <p:fltVal val="0"/>
                                              </p:val>
                                            </p:tav>
                                          </p:tavLst>
                                        </p:anim>
                                        <p:anim calcmode="lin" valueType="num">
                                          <p:cBhvr>
                                            <p:cTn id="26" dur="1000"/>
                                            <p:tgtEl>
                                              <p:spTgt spid="36"/>
                                            </p:tgtEl>
                                            <p:attrNameLst>
                                              <p:attrName>ppt_h</p:attrName>
                                            </p:attrNameLst>
                                          </p:cBhvr>
                                          <p:tavLst>
                                            <p:tav tm="0">
                                              <p:val>
                                                <p:strVal val="ppt_h"/>
                                              </p:val>
                                            </p:tav>
                                            <p:tav tm="100000">
                                              <p:val>
                                                <p:fltVal val="0"/>
                                              </p:val>
                                            </p:tav>
                                          </p:tavLst>
                                        </p:anim>
                                        <p:anim calcmode="lin" valueType="num">
                                          <p:cBhvr>
                                            <p:cTn id="27" dur="1000"/>
                                            <p:tgtEl>
                                              <p:spTgt spid="36"/>
                                            </p:tgtEl>
                                            <p:attrNameLst>
                                              <p:attrName>style.rotation</p:attrName>
                                            </p:attrNameLst>
                                          </p:cBhvr>
                                          <p:tavLst>
                                            <p:tav tm="0">
                                              <p:val>
                                                <p:fltVal val="0"/>
                                              </p:val>
                                            </p:tav>
                                            <p:tav tm="100000">
                                              <p:val>
                                                <p:fltVal val="90"/>
                                              </p:val>
                                            </p:tav>
                                          </p:tavLst>
                                        </p:anim>
                                        <p:animEffect transition="out" filter="fade">
                                          <p:cBhvr>
                                            <p:cTn id="28" dur="1000"/>
                                            <p:tgtEl>
                                              <p:spTgt spid="36"/>
                                            </p:tgtEl>
                                          </p:cBhvr>
                                        </p:animEffect>
                                        <p:set>
                                          <p:cBhvr>
                                            <p:cTn id="2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0" restart="whenNotActive" fill="hold" evtFilter="cancelBubble" nodeType="interactiveSeq">
                    <p:stCondLst>
                      <p:cond evt="onClick" delay="0">
                        <p:tgtEl>
                          <p:spTgt spid="42"/>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withEffect">
                                      <p:stCondLst>
                                        <p:cond delay="0"/>
                                      </p:stCondLst>
                                      <p:childTnLst>
                                        <p:animEffect transition="out" filter="fade">
                                          <p:cBhvr>
                                            <p:cTn id="34" dur="500" tmFilter="0, 0; .2, .5; .8, .5; 1, 0"/>
                                            <p:tgtEl>
                                              <p:spTgt spid="42"/>
                                            </p:tgtEl>
                                          </p:cBhvr>
                                        </p:animEffect>
                                        <p:animScale>
                                          <p:cBhvr>
                                            <p:cTn id="35" dur="250" autoRev="1" fill="hold"/>
                                            <p:tgtEl>
                                              <p:spTgt spid="42"/>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12" name="hammer.wav"/>
                                            </p:tgtEl>
                                          </p:cMediaNode>
                                        </p:audio>
                                      </p:subTnLst>
                                    </p:cTn>
                                  </p:par>
                                </p:childTnLst>
                              </p:cTn>
                            </p:par>
                            <p:par>
                              <p:cTn id="36" fill="hold">
                                <p:stCondLst>
                                  <p:cond delay="500"/>
                                </p:stCondLst>
                                <p:childTnLst>
                                  <p:par>
                                    <p:cTn id="37" presetID="31" presetClass="exit" presetSubtype="0" fill="hold" nodeType="afterEffect">
                                      <p:stCondLst>
                                        <p:cond delay="0"/>
                                      </p:stCondLst>
                                      <p:childTnLst>
                                        <p:anim calcmode="lin" valueType="num">
                                          <p:cBhvr>
                                            <p:cTn id="38" dur="1000"/>
                                            <p:tgtEl>
                                              <p:spTgt spid="42"/>
                                            </p:tgtEl>
                                            <p:attrNameLst>
                                              <p:attrName>ppt_w</p:attrName>
                                            </p:attrNameLst>
                                          </p:cBhvr>
                                          <p:tavLst>
                                            <p:tav tm="0">
                                              <p:val>
                                                <p:strVal val="ppt_w"/>
                                              </p:val>
                                            </p:tav>
                                            <p:tav tm="100000">
                                              <p:val>
                                                <p:fltVal val="0"/>
                                              </p:val>
                                            </p:tav>
                                          </p:tavLst>
                                        </p:anim>
                                        <p:anim calcmode="lin" valueType="num">
                                          <p:cBhvr>
                                            <p:cTn id="39" dur="1000"/>
                                            <p:tgtEl>
                                              <p:spTgt spid="42"/>
                                            </p:tgtEl>
                                            <p:attrNameLst>
                                              <p:attrName>ppt_h</p:attrName>
                                            </p:attrNameLst>
                                          </p:cBhvr>
                                          <p:tavLst>
                                            <p:tav tm="0">
                                              <p:val>
                                                <p:strVal val="ppt_h"/>
                                              </p:val>
                                            </p:tav>
                                            <p:tav tm="100000">
                                              <p:val>
                                                <p:fltVal val="0"/>
                                              </p:val>
                                            </p:tav>
                                          </p:tavLst>
                                        </p:anim>
                                        <p:anim calcmode="lin" valueType="num">
                                          <p:cBhvr>
                                            <p:cTn id="40" dur="1000"/>
                                            <p:tgtEl>
                                              <p:spTgt spid="42"/>
                                            </p:tgtEl>
                                            <p:attrNameLst>
                                              <p:attrName>style.rotation</p:attrName>
                                            </p:attrNameLst>
                                          </p:cBhvr>
                                          <p:tavLst>
                                            <p:tav tm="0">
                                              <p:val>
                                                <p:fltVal val="0"/>
                                              </p:val>
                                            </p:tav>
                                            <p:tav tm="100000">
                                              <p:val>
                                                <p:fltVal val="90"/>
                                              </p:val>
                                            </p:tav>
                                          </p:tavLst>
                                        </p:anim>
                                        <p:animEffect transition="out" filter="fade">
                                          <p:cBhvr>
                                            <p:cTn id="41" dur="1000"/>
                                            <p:tgtEl>
                                              <p:spTgt spid="42"/>
                                            </p:tgtEl>
                                          </p:cBhvr>
                                        </p:animEffect>
                                        <p:set>
                                          <p:cBhvr>
                                            <p:cTn id="42"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39"/>
                                            </p:tgtEl>
                                          </p:cBhvr>
                                        </p:animEffect>
                                        <p:animScale>
                                          <p:cBhvr>
                                            <p:cTn id="48" dur="250" autoRev="1" fill="hold"/>
                                            <p:tgtEl>
                                              <p:spTgt spid="39"/>
                                            </p:tgtEl>
                                          </p:cBhvr>
                                          <p:by x="105000" y="105000"/>
                                        </p:animScale>
                                      </p:childTnLst>
                                    </p:cTn>
                                  </p:par>
                                  <p:par>
                                    <p:cTn id="49" presetID="49" presetClass="entr" presetSubtype="0" decel="10000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p:cTn id="51" dur="500" fill="hold"/>
                                            <p:tgtEl>
                                              <p:spTgt spid="45"/>
                                            </p:tgtEl>
                                            <p:attrNameLst>
                                              <p:attrName>ppt_w</p:attrName>
                                            </p:attrNameLst>
                                          </p:cBhvr>
                                          <p:tavLst>
                                            <p:tav tm="0">
                                              <p:val>
                                                <p:fltVal val="0"/>
                                              </p:val>
                                            </p:tav>
                                            <p:tav tm="100000">
                                              <p:val>
                                                <p:strVal val="#ppt_w"/>
                                              </p:val>
                                            </p:tav>
                                          </p:tavLst>
                                        </p:anim>
                                        <p:anim calcmode="lin" valueType="num">
                                          <p:cBhvr>
                                            <p:cTn id="52" dur="500" fill="hold"/>
                                            <p:tgtEl>
                                              <p:spTgt spid="45"/>
                                            </p:tgtEl>
                                            <p:attrNameLst>
                                              <p:attrName>ppt_h</p:attrName>
                                            </p:attrNameLst>
                                          </p:cBhvr>
                                          <p:tavLst>
                                            <p:tav tm="0">
                                              <p:val>
                                                <p:fltVal val="0"/>
                                              </p:val>
                                            </p:tav>
                                            <p:tav tm="100000">
                                              <p:val>
                                                <p:strVal val="#ppt_h"/>
                                              </p:val>
                                            </p:tav>
                                          </p:tavLst>
                                        </p:anim>
                                        <p:anim calcmode="lin" valueType="num">
                                          <p:cBhvr>
                                            <p:cTn id="53" dur="500" fill="hold"/>
                                            <p:tgtEl>
                                              <p:spTgt spid="45"/>
                                            </p:tgtEl>
                                            <p:attrNameLst>
                                              <p:attrName>style.rotation</p:attrName>
                                            </p:attrNameLst>
                                          </p:cBhvr>
                                          <p:tavLst>
                                            <p:tav tm="0">
                                              <p:val>
                                                <p:fltVal val="360"/>
                                              </p:val>
                                            </p:tav>
                                            <p:tav tm="100000">
                                              <p:val>
                                                <p:fltVal val="0"/>
                                              </p:val>
                                            </p:tav>
                                          </p:tavLst>
                                        </p:anim>
                                        <p:animEffect transition="in" filter="fade">
                                          <p:cBhvr>
                                            <p:cTn id="54" dur="500"/>
                                            <p:tgtEl>
                                              <p:spTgt spid="45"/>
                                            </p:tgtEl>
                                          </p:cBhvr>
                                        </p:animEffect>
                                      </p:childTnLst>
                                      <p:subTnLst>
                                        <p:audio>
                                          <p:cMediaNode>
                                            <p:cTn display="0" masterRel="sameClick">
                                              <p:stCondLst>
                                                <p:cond evt="begin" delay="0">
                                                  <p:tn val="49"/>
                                                </p:cond>
                                              </p:stCondLst>
                                              <p:endCondLst>
                                                <p:cond evt="onStopAudio" delay="0">
                                                  <p:tgtEl>
                                                    <p:sldTgt/>
                                                  </p:tgtEl>
                                                </p:cond>
                                              </p:endCondLst>
                                            </p:cTn>
                                            <p:tgtEl>
                                              <p:sndTgt r:embed="rId13" name="chimes.wav"/>
                                            </p:tgtEl>
                                          </p:cMediaNode>
                                        </p:audio>
                                      </p:subTnLst>
                                    </p:cTn>
                                  </p:par>
                                  <p:par>
                                    <p:cTn id="55" presetID="32" presetClass="emph" presetSubtype="0" fill="hold" nodeType="withEffect">
                                      <p:stCondLst>
                                        <p:cond delay="200"/>
                                      </p:stCondLst>
                                      <p:childTnLst>
                                        <p:animRot by="120000">
                                          <p:cBhvr>
                                            <p:cTn id="56" dur="100" fill="hold">
                                              <p:stCondLst>
                                                <p:cond delay="0"/>
                                              </p:stCondLst>
                                            </p:cTn>
                                            <p:tgtEl>
                                              <p:spTgt spid="45"/>
                                            </p:tgtEl>
                                            <p:attrNameLst>
                                              <p:attrName>r</p:attrName>
                                            </p:attrNameLst>
                                          </p:cBhvr>
                                        </p:animRot>
                                        <p:animRot by="-240000">
                                          <p:cBhvr>
                                            <p:cTn id="57" dur="200" fill="hold">
                                              <p:stCondLst>
                                                <p:cond delay="200"/>
                                              </p:stCondLst>
                                            </p:cTn>
                                            <p:tgtEl>
                                              <p:spTgt spid="45"/>
                                            </p:tgtEl>
                                            <p:attrNameLst>
                                              <p:attrName>r</p:attrName>
                                            </p:attrNameLst>
                                          </p:cBhvr>
                                        </p:animRot>
                                        <p:animRot by="240000">
                                          <p:cBhvr>
                                            <p:cTn id="58" dur="200" fill="hold">
                                              <p:stCondLst>
                                                <p:cond delay="400"/>
                                              </p:stCondLst>
                                            </p:cTn>
                                            <p:tgtEl>
                                              <p:spTgt spid="45"/>
                                            </p:tgtEl>
                                            <p:attrNameLst>
                                              <p:attrName>r</p:attrName>
                                            </p:attrNameLst>
                                          </p:cBhvr>
                                        </p:animRot>
                                        <p:animRot by="-240000">
                                          <p:cBhvr>
                                            <p:cTn id="59" dur="200" fill="hold">
                                              <p:stCondLst>
                                                <p:cond delay="600"/>
                                              </p:stCondLst>
                                            </p:cTn>
                                            <p:tgtEl>
                                              <p:spTgt spid="45"/>
                                            </p:tgtEl>
                                            <p:attrNameLst>
                                              <p:attrName>r</p:attrName>
                                            </p:attrNameLst>
                                          </p:cBhvr>
                                        </p:animRot>
                                        <p:animRot by="120000">
                                          <p:cBhvr>
                                            <p:cTn id="60" dur="200" fill="hold">
                                              <p:stCondLst>
                                                <p:cond delay="800"/>
                                              </p:stCondLst>
                                            </p:cTn>
                                            <p:tgtEl>
                                              <p:spTgt spid="45"/>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36"/>
                                            </p:tgtEl>
                                            <p:attrNameLst>
                                              <p:attrName>ppt_w</p:attrName>
                                            </p:attrNameLst>
                                          </p:cBhvr>
                                          <p:tavLst>
                                            <p:tav tm="0">
                                              <p:val>
                                                <p:strVal val="ppt_w"/>
                                              </p:val>
                                            </p:tav>
                                            <p:tav tm="100000">
                                              <p:val>
                                                <p:fltVal val="0"/>
                                              </p:val>
                                            </p:tav>
                                          </p:tavLst>
                                        </p:anim>
                                        <p:anim calcmode="lin" valueType="num">
                                          <p:cBhvr>
                                            <p:cTn id="63" dur="1000"/>
                                            <p:tgtEl>
                                              <p:spTgt spid="36"/>
                                            </p:tgtEl>
                                            <p:attrNameLst>
                                              <p:attrName>ppt_h</p:attrName>
                                            </p:attrNameLst>
                                          </p:cBhvr>
                                          <p:tavLst>
                                            <p:tav tm="0">
                                              <p:val>
                                                <p:strVal val="ppt_h"/>
                                              </p:val>
                                            </p:tav>
                                            <p:tav tm="100000">
                                              <p:val>
                                                <p:fltVal val="0"/>
                                              </p:val>
                                            </p:tav>
                                          </p:tavLst>
                                        </p:anim>
                                        <p:anim calcmode="lin" valueType="num">
                                          <p:cBhvr>
                                            <p:cTn id="64" dur="1000"/>
                                            <p:tgtEl>
                                              <p:spTgt spid="36"/>
                                            </p:tgtEl>
                                            <p:attrNameLst>
                                              <p:attrName>style.rotation</p:attrName>
                                            </p:attrNameLst>
                                          </p:cBhvr>
                                          <p:tavLst>
                                            <p:tav tm="0">
                                              <p:val>
                                                <p:fltVal val="0"/>
                                              </p:val>
                                            </p:tav>
                                            <p:tav tm="100000">
                                              <p:val>
                                                <p:fltVal val="90"/>
                                              </p:val>
                                            </p:tav>
                                          </p:tavLst>
                                        </p:anim>
                                        <p:animEffect transition="out" filter="fade">
                                          <p:cBhvr>
                                            <p:cTn id="65" dur="1000"/>
                                            <p:tgtEl>
                                              <p:spTgt spid="36"/>
                                            </p:tgtEl>
                                          </p:cBhvr>
                                        </p:animEffect>
                                        <p:set>
                                          <p:cBhvr>
                                            <p:cTn id="66" dur="1" fill="hold">
                                              <p:stCondLst>
                                                <p:cond delay="999"/>
                                              </p:stCondLst>
                                            </p:cTn>
                                            <p:tgtEl>
                                              <p:spTgt spid="36"/>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42"/>
                                            </p:tgtEl>
                                            <p:attrNameLst>
                                              <p:attrName>ppt_w</p:attrName>
                                            </p:attrNameLst>
                                          </p:cBhvr>
                                          <p:tavLst>
                                            <p:tav tm="0">
                                              <p:val>
                                                <p:strVal val="ppt_w"/>
                                              </p:val>
                                            </p:tav>
                                            <p:tav tm="100000">
                                              <p:val>
                                                <p:fltVal val="0"/>
                                              </p:val>
                                            </p:tav>
                                          </p:tavLst>
                                        </p:anim>
                                        <p:anim calcmode="lin" valueType="num">
                                          <p:cBhvr>
                                            <p:cTn id="69" dur="1000"/>
                                            <p:tgtEl>
                                              <p:spTgt spid="42"/>
                                            </p:tgtEl>
                                            <p:attrNameLst>
                                              <p:attrName>ppt_h</p:attrName>
                                            </p:attrNameLst>
                                          </p:cBhvr>
                                          <p:tavLst>
                                            <p:tav tm="0">
                                              <p:val>
                                                <p:strVal val="ppt_h"/>
                                              </p:val>
                                            </p:tav>
                                            <p:tav tm="100000">
                                              <p:val>
                                                <p:fltVal val="0"/>
                                              </p:val>
                                            </p:tav>
                                          </p:tavLst>
                                        </p:anim>
                                        <p:anim calcmode="lin" valueType="num">
                                          <p:cBhvr>
                                            <p:cTn id="70" dur="1000"/>
                                            <p:tgtEl>
                                              <p:spTgt spid="42"/>
                                            </p:tgtEl>
                                            <p:attrNameLst>
                                              <p:attrName>style.rotation</p:attrName>
                                            </p:attrNameLst>
                                          </p:cBhvr>
                                          <p:tavLst>
                                            <p:tav tm="0">
                                              <p:val>
                                                <p:fltVal val="0"/>
                                              </p:val>
                                            </p:tav>
                                            <p:tav tm="100000">
                                              <p:val>
                                                <p:fltVal val="90"/>
                                              </p:val>
                                            </p:tav>
                                          </p:tavLst>
                                        </p:anim>
                                        <p:animEffect transition="out" filter="fade">
                                          <p:cBhvr>
                                            <p:cTn id="71" dur="1000"/>
                                            <p:tgtEl>
                                              <p:spTgt spid="42"/>
                                            </p:tgtEl>
                                          </p:cBhvr>
                                        </p:animEffect>
                                        <p:set>
                                          <p:cBhvr>
                                            <p:cTn id="72"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5"/>
          <a:srcRect l="11913" t="15692" r="6044" b="9416"/>
          <a:stretch/>
        </p:blipFill>
        <p:spPr>
          <a:xfrm>
            <a:off x="0" y="74799"/>
            <a:ext cx="12192000" cy="6858000"/>
          </a:xfrm>
          <a:prstGeom prst="rect">
            <a:avLst/>
          </a:prstGeom>
        </p:spPr>
      </p:pic>
      <p:sp>
        <p:nvSpPr>
          <p:cNvPr id="16" name="Bảng câu hỏi">
            <a:extLst>
              <a:ext uri="{FF2B5EF4-FFF2-40B4-BE49-F238E27FC236}">
                <a16:creationId xmlns:a16="http://schemas.microsoft.com/office/drawing/2014/main" id="{542F06BA-4C74-874F-8115-B536636E7F09}"/>
              </a:ext>
            </a:extLst>
          </p:cNvPr>
          <p:cNvSpPr/>
          <p:nvPr/>
        </p:nvSpPr>
        <p:spPr>
          <a:xfrm>
            <a:off x="1037027" y="160792"/>
            <a:ext cx="10102028" cy="148501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Chứa câu hỏi">
            <a:extLst>
              <a:ext uri="{FF2B5EF4-FFF2-40B4-BE49-F238E27FC236}">
                <a16:creationId xmlns:a16="http://schemas.microsoft.com/office/drawing/2014/main" id="{1EDFC999-CC62-A1C8-1481-6290B6EF56A4}"/>
              </a:ext>
            </a:extLst>
          </p:cNvPr>
          <p:cNvSpPr txBox="1"/>
          <p:nvPr/>
        </p:nvSpPr>
        <p:spPr>
          <a:xfrm>
            <a:off x="1593274" y="227812"/>
            <a:ext cx="8922326" cy="1323439"/>
          </a:xfrm>
          <a:prstGeom prst="rect">
            <a:avLst/>
          </a:prstGeom>
          <a:noFill/>
        </p:spPr>
        <p:txBody>
          <a:bodyPr wrap="square" rtlCol="0">
            <a:spAutoFit/>
          </a:bodyPr>
          <a:lstStyle/>
          <a:p>
            <a:pPr lvl="0" defTabSz="914377"/>
            <a:r>
              <a:rPr lang="en-US" sz="40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 </a:t>
            </a:r>
            <a:r>
              <a:rPr lang="vi-VN" sz="40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Khi em bưng bát cơm nóng, nhiệt đã truyền từ vật nào tới tay em?</a:t>
            </a:r>
            <a:endParaRPr lang="en-US" sz="40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315D600B-36E1-949C-C68A-C93C77D26A0A}"/>
              </a:ext>
            </a:extLst>
          </p:cNvPr>
          <p:cNvGrpSpPr/>
          <p:nvPr/>
        </p:nvGrpSpPr>
        <p:grpSpPr>
          <a:xfrm>
            <a:off x="599251" y="1645811"/>
            <a:ext cx="9376022" cy="1541913"/>
            <a:chOff x="-374478" y="4139249"/>
            <a:chExt cx="12345014" cy="1998442"/>
          </a:xfrm>
        </p:grpSpPr>
        <p:sp>
          <p:nvSpPr>
            <p:cNvPr id="19" name="a">
              <a:extLst>
                <a:ext uri="{FF2B5EF4-FFF2-40B4-BE49-F238E27FC236}">
                  <a16:creationId xmlns:a16="http://schemas.microsoft.com/office/drawing/2014/main" id="{6AA401EE-943E-567E-D4E6-568A8CB7D44B}"/>
                </a:ext>
              </a:extLst>
            </p:cNvPr>
            <p:cNvSpPr/>
            <p:nvPr/>
          </p:nvSpPr>
          <p:spPr>
            <a:xfrm>
              <a:off x="1534579" y="4353971"/>
              <a:ext cx="10435957" cy="1661163"/>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smtClean="0">
                  <a:ln>
                    <a:noFill/>
                  </a:ln>
                  <a:solidFill>
                    <a:srgbClr val="009999"/>
                  </a:solidFill>
                  <a:effectLst/>
                  <a:uLnTx/>
                  <a:uFillTx/>
                  <a:latin typeface="Cambria" panose="02040503050406030204" pitchFamily="18" charset="0"/>
                  <a:ea typeface="Cambria" panose="02040503050406030204" pitchFamily="18" charset="0"/>
                </a:rPr>
                <a:t>Từ</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bát</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cơm</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nóng</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tới</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tay</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20" name="Picture 4">
              <a:extLst>
                <a:ext uri="{FF2B5EF4-FFF2-40B4-BE49-F238E27FC236}">
                  <a16:creationId xmlns:a16="http://schemas.microsoft.com/office/drawing/2014/main" id="{2FDE4348-71BE-430B-A839-162EE2A99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478" y="4139249"/>
              <a:ext cx="1746589" cy="1998442"/>
            </a:xfrm>
            <a:prstGeom prst="rect">
              <a:avLst/>
            </a:prstGeom>
          </p:spPr>
        </p:pic>
      </p:grpSp>
      <p:grpSp>
        <p:nvGrpSpPr>
          <p:cNvPr id="21" name="Group 20">
            <a:extLst>
              <a:ext uri="{FF2B5EF4-FFF2-40B4-BE49-F238E27FC236}">
                <a16:creationId xmlns:a16="http://schemas.microsoft.com/office/drawing/2014/main" id="{724182CE-23CA-884F-491A-56D1DD41EB8D}"/>
              </a:ext>
            </a:extLst>
          </p:cNvPr>
          <p:cNvGrpSpPr/>
          <p:nvPr/>
        </p:nvGrpSpPr>
        <p:grpSpPr>
          <a:xfrm>
            <a:off x="654014" y="3278750"/>
            <a:ext cx="9321259" cy="1492657"/>
            <a:chOff x="8165168" y="4213540"/>
            <a:chExt cx="12272915" cy="1996606"/>
          </a:xfrm>
        </p:grpSpPr>
        <p:sp>
          <p:nvSpPr>
            <p:cNvPr id="22" name="b">
              <a:extLst>
                <a:ext uri="{FF2B5EF4-FFF2-40B4-BE49-F238E27FC236}">
                  <a16:creationId xmlns:a16="http://schemas.microsoft.com/office/drawing/2014/main" id="{2A1C378F-BDFC-9861-F9F1-4F99C319A15E}"/>
                </a:ext>
              </a:extLst>
            </p:cNvPr>
            <p:cNvSpPr/>
            <p:nvPr/>
          </p:nvSpPr>
          <p:spPr>
            <a:xfrm>
              <a:off x="10002121" y="4296131"/>
              <a:ext cx="10435962" cy="1699768"/>
            </a:xfrm>
            <a:prstGeom prst="roundRect">
              <a:avLst>
                <a:gd name="adj" fmla="val 20585"/>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smtClean="0">
                  <a:ln>
                    <a:noFill/>
                  </a:ln>
                  <a:solidFill>
                    <a:srgbClr val="009999"/>
                  </a:solidFill>
                  <a:effectLst/>
                  <a:uLnTx/>
                  <a:uFillTx/>
                  <a:latin typeface="Cambria" panose="02040503050406030204" pitchFamily="18" charset="0"/>
                  <a:ea typeface="Cambria" panose="02040503050406030204" pitchFamily="18" charset="0"/>
                </a:rPr>
                <a:t>Từ</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tay</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sang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cơm</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23" name="Picture 11">
              <a:extLst>
                <a:ext uri="{FF2B5EF4-FFF2-40B4-BE49-F238E27FC236}">
                  <a16:creationId xmlns:a16="http://schemas.microsoft.com/office/drawing/2014/main" id="{7195E178-35F6-A29A-83B8-9E80D1B6689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65168" y="4213540"/>
              <a:ext cx="1836953" cy="1996606"/>
            </a:xfrm>
            <a:prstGeom prst="rect">
              <a:avLst/>
            </a:prstGeom>
          </p:spPr>
        </p:pic>
      </p:grpSp>
      <p:grpSp>
        <p:nvGrpSpPr>
          <p:cNvPr id="24" name="Group 23">
            <a:extLst>
              <a:ext uri="{FF2B5EF4-FFF2-40B4-BE49-F238E27FC236}">
                <a16:creationId xmlns:a16="http://schemas.microsoft.com/office/drawing/2014/main" id="{EC616EE5-4B44-B930-C394-70A91A899B9E}"/>
              </a:ext>
            </a:extLst>
          </p:cNvPr>
          <p:cNvGrpSpPr/>
          <p:nvPr/>
        </p:nvGrpSpPr>
        <p:grpSpPr>
          <a:xfrm>
            <a:off x="654014" y="4820119"/>
            <a:ext cx="9321259" cy="1612622"/>
            <a:chOff x="2124893" y="4339008"/>
            <a:chExt cx="8169960" cy="2090084"/>
          </a:xfrm>
        </p:grpSpPr>
        <p:sp>
          <p:nvSpPr>
            <p:cNvPr id="25" name="c">
              <a:extLst>
                <a:ext uri="{FF2B5EF4-FFF2-40B4-BE49-F238E27FC236}">
                  <a16:creationId xmlns:a16="http://schemas.microsoft.com/office/drawing/2014/main" id="{4D3D944B-B3F6-7F51-D07B-3D5FC8D5F559}"/>
                </a:ext>
              </a:extLst>
            </p:cNvPr>
            <p:cNvSpPr/>
            <p:nvPr/>
          </p:nvSpPr>
          <p:spPr>
            <a:xfrm>
              <a:off x="3463473" y="4446918"/>
              <a:ext cx="6831380" cy="173661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smtClean="0">
                  <a:ln>
                    <a:noFill/>
                  </a:ln>
                  <a:solidFill>
                    <a:srgbClr val="009999"/>
                  </a:solidFill>
                  <a:effectLst/>
                  <a:uLnTx/>
                  <a:uFillTx/>
                  <a:latin typeface="Cambria" panose="02040503050406030204" pitchFamily="18" charset="0"/>
                  <a:ea typeface="Cambria" panose="02040503050406030204" pitchFamily="18" charset="0"/>
                </a:rPr>
                <a:t>Từ</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không</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khí</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đến</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smtClean="0">
                  <a:ln>
                    <a:noFill/>
                  </a:ln>
                  <a:solidFill>
                    <a:srgbClr val="009999"/>
                  </a:solidFill>
                  <a:effectLst/>
                  <a:uLnTx/>
                  <a:uFillTx/>
                  <a:latin typeface="Cambria" panose="02040503050406030204" pitchFamily="18" charset="0"/>
                  <a:ea typeface="Cambria" panose="02040503050406030204" pitchFamily="18" charset="0"/>
                </a:rPr>
                <a:t>tay</a:t>
              </a:r>
              <a:r>
                <a:rPr kumimoji="0" lang="en-US" sz="4800" b="1" i="0" u="none" strike="noStrike" kern="1200" cap="none" spc="0" normalizeH="0" noProof="0" dirty="0" smtClean="0">
                  <a:ln>
                    <a:noFill/>
                  </a:ln>
                  <a:solidFill>
                    <a:srgbClr val="009999"/>
                  </a:solidFill>
                  <a:effectLst/>
                  <a:uLnTx/>
                  <a:uFillTx/>
                  <a:latin typeface="Cambria" panose="02040503050406030204" pitchFamily="18" charset="0"/>
                  <a:ea typeface="Cambria" panose="02040503050406030204" pitchFamily="18" charset="0"/>
                </a:rPr>
                <a:t> </a:t>
              </a:r>
              <a:endParaRPr kumimoji="0" lang="en-US"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26" name="Picture 12">
              <a:extLst>
                <a:ext uri="{FF2B5EF4-FFF2-40B4-BE49-F238E27FC236}">
                  <a16:creationId xmlns:a16="http://schemas.microsoft.com/office/drawing/2014/main" id="{2D740382-359B-B7F2-9612-255EB0E1696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24893" y="4339008"/>
              <a:ext cx="1169441" cy="2090084"/>
            </a:xfrm>
            <a:prstGeom prst="rect">
              <a:avLst/>
            </a:prstGeom>
          </p:spPr>
        </p:pic>
      </p:grpSp>
      <p:sp>
        <p:nvSpPr>
          <p:cNvPr id="32" name="Arrow: Left 31">
            <a:hlinkClick r:id="" action="ppaction://noaction"/>
            <a:extLst>
              <a:ext uri="{FF2B5EF4-FFF2-40B4-BE49-F238E27FC236}">
                <a16:creationId xmlns:a16="http://schemas.microsoft.com/office/drawing/2014/main" id="{95665B86-7C42-44B6-AAE5-6C9313F6ACBE}"/>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Đúng">
            <a:extLst>
              <a:ext uri="{FF2B5EF4-FFF2-40B4-BE49-F238E27FC236}">
                <a16:creationId xmlns:a16="http://schemas.microsoft.com/office/drawing/2014/main" id="{345EFC78-B917-1201-0910-E7D96DAECE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2588" y="1809691"/>
            <a:ext cx="1057275" cy="1305178"/>
          </a:xfrm>
          <a:prstGeom prst="rect">
            <a:avLst/>
          </a:prstGeom>
        </p:spPr>
      </p:pic>
    </p:spTree>
    <p:extLst>
      <p:ext uri="{BB962C8B-B14F-4D97-AF65-F5344CB8AC3E}">
        <p14:creationId xmlns:p14="http://schemas.microsoft.com/office/powerpoint/2010/main" val="22404225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ntr" presetSubtype="4" fill="hold" nodeType="withEffect" p14:presetBounceEnd="70667">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14:bounceEnd="70667">
                                          <p:cBhvr additive="base">
                                            <p:cTn id="9" dur="1000" fill="hold"/>
                                            <p:tgtEl>
                                              <p:spTgt spid="21"/>
                                            </p:tgtEl>
                                            <p:attrNameLst>
                                              <p:attrName>ppt_x</p:attrName>
                                            </p:attrNameLst>
                                          </p:cBhvr>
                                          <p:tavLst>
                                            <p:tav tm="0">
                                              <p:val>
                                                <p:strVal val="#ppt_x"/>
                                              </p:val>
                                            </p:tav>
                                            <p:tav tm="100000">
                                              <p:val>
                                                <p:strVal val="#ppt_x"/>
                                              </p:val>
                                            </p:tav>
                                          </p:tavLst>
                                        </p:anim>
                                        <p:anim calcmode="lin" valueType="num" p14:bounceEnd="70667">
                                          <p:cBhvr additive="base">
                                            <p:cTn id="10" dur="1000" fill="hold"/>
                                            <p:tgtEl>
                                              <p:spTgt spid="21"/>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70667">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14:bounceEnd="70667">
                                          <p:cBhvr additive="base">
                                            <p:cTn id="13"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 calcmode="lin" valueType="num">
                                          <p:cBhvr>
                                            <p:cTn id="21" dur="500" fill="hold"/>
                                            <p:tgtEl>
                                              <p:spTgt spid="33"/>
                                            </p:tgtEl>
                                            <p:attrNameLst>
                                              <p:attrName>style.rotation</p:attrName>
                                            </p:attrNameLst>
                                          </p:cBhvr>
                                          <p:tavLst>
                                            <p:tav tm="0">
                                              <p:val>
                                                <p:fltVal val="360"/>
                                              </p:val>
                                            </p:tav>
                                            <p:tav tm="100000">
                                              <p:val>
                                                <p:fltVal val="0"/>
                                              </p:val>
                                            </p:tav>
                                          </p:tavLst>
                                        </p:anim>
                                        <p:animEffect transition="in" filter="fade">
                                          <p:cBhvr>
                                            <p:cTn id="22" dur="500"/>
                                            <p:tgtEl>
                                              <p:spTgt spid="33"/>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3"/>
                                            </p:tgtEl>
                                            <p:attrNameLst>
                                              <p:attrName>r</p:attrName>
                                            </p:attrNameLst>
                                          </p:cBhvr>
                                        </p:animRot>
                                        <p:animRot by="-240000">
                                          <p:cBhvr>
                                            <p:cTn id="27" dur="200" fill="hold">
                                              <p:stCondLst>
                                                <p:cond delay="200"/>
                                              </p:stCondLst>
                                            </p:cTn>
                                            <p:tgtEl>
                                              <p:spTgt spid="33"/>
                                            </p:tgtEl>
                                            <p:attrNameLst>
                                              <p:attrName>r</p:attrName>
                                            </p:attrNameLst>
                                          </p:cBhvr>
                                        </p:animRot>
                                        <p:animRot by="240000">
                                          <p:cBhvr>
                                            <p:cTn id="28" dur="200" fill="hold">
                                              <p:stCondLst>
                                                <p:cond delay="400"/>
                                              </p:stCondLst>
                                            </p:cTn>
                                            <p:tgtEl>
                                              <p:spTgt spid="33"/>
                                            </p:tgtEl>
                                            <p:attrNameLst>
                                              <p:attrName>r</p:attrName>
                                            </p:attrNameLst>
                                          </p:cBhvr>
                                        </p:animRot>
                                        <p:animRot by="-240000">
                                          <p:cBhvr>
                                            <p:cTn id="29" dur="200" fill="hold">
                                              <p:stCondLst>
                                                <p:cond delay="600"/>
                                              </p:stCondLst>
                                            </p:cTn>
                                            <p:tgtEl>
                                              <p:spTgt spid="33"/>
                                            </p:tgtEl>
                                            <p:attrNameLst>
                                              <p:attrName>r</p:attrName>
                                            </p:attrNameLst>
                                          </p:cBhvr>
                                        </p:animRot>
                                        <p:animRot by="120000">
                                          <p:cBhvr>
                                            <p:cTn id="30"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24"/>
                                            </p:tgtEl>
                                          </p:cBhvr>
                                        </p:animEffect>
                                        <p:animScale>
                                          <p:cBhvr>
                                            <p:cTn id="36" dur="250" autoRev="1" fill="hold"/>
                                            <p:tgtEl>
                                              <p:spTgt spid="24"/>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4" name="hammer.wav"/>
                                            </p:tgtEl>
                                          </p:cMediaNode>
                                        </p:audio>
                                      </p:subTnLst>
                                    </p:cTn>
                                  </p:par>
                                </p:childTnLst>
                              </p:cTn>
                            </p:par>
                            <p:par>
                              <p:cTn id="37" fill="hold">
                                <p:stCondLst>
                                  <p:cond delay="500"/>
                                </p:stCondLst>
                                <p:childTnLst>
                                  <p:par>
                                    <p:cTn id="38" presetID="31" presetClass="exit" presetSubtype="0" fill="hold" nodeType="afterEffect">
                                      <p:stCondLst>
                                        <p:cond delay="0"/>
                                      </p:stCondLst>
                                      <p:childTnLst>
                                        <p:anim calcmode="lin" valueType="num">
                                          <p:cBhvr>
                                            <p:cTn id="39" dur="1000"/>
                                            <p:tgtEl>
                                              <p:spTgt spid="24"/>
                                            </p:tgtEl>
                                            <p:attrNameLst>
                                              <p:attrName>ppt_w</p:attrName>
                                            </p:attrNameLst>
                                          </p:cBhvr>
                                          <p:tavLst>
                                            <p:tav tm="0">
                                              <p:val>
                                                <p:strVal val="ppt_w"/>
                                              </p:val>
                                            </p:tav>
                                            <p:tav tm="100000">
                                              <p:val>
                                                <p:fltVal val="0"/>
                                              </p:val>
                                            </p:tav>
                                          </p:tavLst>
                                        </p:anim>
                                        <p:anim calcmode="lin" valueType="num">
                                          <p:cBhvr>
                                            <p:cTn id="40" dur="1000"/>
                                            <p:tgtEl>
                                              <p:spTgt spid="24"/>
                                            </p:tgtEl>
                                            <p:attrNameLst>
                                              <p:attrName>ppt_h</p:attrName>
                                            </p:attrNameLst>
                                          </p:cBhvr>
                                          <p:tavLst>
                                            <p:tav tm="0">
                                              <p:val>
                                                <p:strVal val="ppt_h"/>
                                              </p:val>
                                            </p:tav>
                                            <p:tav tm="100000">
                                              <p:val>
                                                <p:fltVal val="0"/>
                                              </p:val>
                                            </p:tav>
                                          </p:tavLst>
                                        </p:anim>
                                        <p:anim calcmode="lin" valueType="num">
                                          <p:cBhvr>
                                            <p:cTn id="41" dur="1000"/>
                                            <p:tgtEl>
                                              <p:spTgt spid="24"/>
                                            </p:tgtEl>
                                            <p:attrNameLst>
                                              <p:attrName>style.rotation</p:attrName>
                                            </p:attrNameLst>
                                          </p:cBhvr>
                                          <p:tavLst>
                                            <p:tav tm="0">
                                              <p:val>
                                                <p:fltVal val="0"/>
                                              </p:val>
                                            </p:tav>
                                            <p:tav tm="100000">
                                              <p:val>
                                                <p:fltVal val="90"/>
                                              </p:val>
                                            </p:tav>
                                          </p:tavLst>
                                        </p:anim>
                                        <p:animEffect transition="out" filter="fade">
                                          <p:cBhvr>
                                            <p:cTn id="42" dur="1000"/>
                                            <p:tgtEl>
                                              <p:spTgt spid="24"/>
                                            </p:tgtEl>
                                          </p:cBhvr>
                                        </p:animEffect>
                                        <p:set>
                                          <p:cBhvr>
                                            <p:cTn id="4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100"/>
                                      </p:stCondLst>
                                      <p:childTnLst>
                                        <p:animEffect transition="out" filter="fade">
                                          <p:cBhvr>
                                            <p:cTn id="48" dur="500" tmFilter="0, 0; .2, .5; .8, .5; 1, 0"/>
                                            <p:tgtEl>
                                              <p:spTgt spid="21"/>
                                            </p:tgtEl>
                                          </p:cBhvr>
                                        </p:animEffect>
                                        <p:animScale>
                                          <p:cBhvr>
                                            <p:cTn id="49" dur="250" autoRev="1" fill="hold"/>
                                            <p:tgtEl>
                                              <p:spTgt spid="21"/>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4" name="hammer.wav"/>
                                            </p:tgtEl>
                                          </p:cMediaNode>
                                        </p:audio>
                                      </p:subTnLst>
                                    </p:cTn>
                                  </p:par>
                                </p:childTnLst>
                              </p:cTn>
                            </p:par>
                            <p:par>
                              <p:cTn id="50" fill="hold">
                                <p:stCondLst>
                                  <p:cond delay="600"/>
                                </p:stCondLst>
                                <p:childTnLst>
                                  <p:par>
                                    <p:cTn id="51" presetID="31" presetClass="exit" presetSubtype="0" fill="hold" nodeType="afterEffect">
                                      <p:stCondLst>
                                        <p:cond delay="0"/>
                                      </p:stCondLst>
                                      <p:childTnLst>
                                        <p:anim calcmode="lin" valueType="num">
                                          <p:cBhvr>
                                            <p:cTn id="52" dur="1000"/>
                                            <p:tgtEl>
                                              <p:spTgt spid="21"/>
                                            </p:tgtEl>
                                            <p:attrNameLst>
                                              <p:attrName>ppt_w</p:attrName>
                                            </p:attrNameLst>
                                          </p:cBhvr>
                                          <p:tavLst>
                                            <p:tav tm="0">
                                              <p:val>
                                                <p:strVal val="ppt_w"/>
                                              </p:val>
                                            </p:tav>
                                            <p:tav tm="100000">
                                              <p:val>
                                                <p:fltVal val="0"/>
                                              </p:val>
                                            </p:tav>
                                          </p:tavLst>
                                        </p:anim>
                                        <p:anim calcmode="lin" valueType="num">
                                          <p:cBhvr>
                                            <p:cTn id="53" dur="1000"/>
                                            <p:tgtEl>
                                              <p:spTgt spid="21"/>
                                            </p:tgtEl>
                                            <p:attrNameLst>
                                              <p:attrName>ppt_h</p:attrName>
                                            </p:attrNameLst>
                                          </p:cBhvr>
                                          <p:tavLst>
                                            <p:tav tm="0">
                                              <p:val>
                                                <p:strVal val="ppt_h"/>
                                              </p:val>
                                            </p:tav>
                                            <p:tav tm="100000">
                                              <p:val>
                                                <p:fltVal val="0"/>
                                              </p:val>
                                            </p:tav>
                                          </p:tavLst>
                                        </p:anim>
                                        <p:anim calcmode="lin" valueType="num">
                                          <p:cBhvr>
                                            <p:cTn id="54" dur="1000"/>
                                            <p:tgtEl>
                                              <p:spTgt spid="21"/>
                                            </p:tgtEl>
                                            <p:attrNameLst>
                                              <p:attrName>style.rotation</p:attrName>
                                            </p:attrNameLst>
                                          </p:cBhvr>
                                          <p:tavLst>
                                            <p:tav tm="0">
                                              <p:val>
                                                <p:fltVal val="0"/>
                                              </p:val>
                                            </p:tav>
                                            <p:tav tm="100000">
                                              <p:val>
                                                <p:fltVal val="90"/>
                                              </p:val>
                                            </p:tav>
                                          </p:tavLst>
                                        </p:anim>
                                        <p:animEffect transition="out" filter="fade">
                                          <p:cBhvr>
                                            <p:cTn id="55" dur="1000"/>
                                            <p:tgtEl>
                                              <p:spTgt spid="21"/>
                                            </p:tgtEl>
                                          </p:cBhvr>
                                        </p:animEffect>
                                        <p:set>
                                          <p:cBhvr>
                                            <p:cTn id="56" dur="1" fill="hold">
                                              <p:stCondLst>
                                                <p:cond delay="999"/>
                                              </p:stCondLst>
                                            </p:cTn>
                                            <p:tgtEl>
                                              <p:spTgt spid="21"/>
                                            </p:tgtEl>
                                            <p:attrNameLst>
                                              <p:attrName>style.visibility</p:attrName>
                                            </p:attrNameLst>
                                          </p:cBhvr>
                                          <p:to>
                                            <p:strVal val="hidden"/>
                                          </p:to>
                                        </p:set>
                                      </p:childTnLst>
                                    </p:cTn>
                                  </p:par>
                                  <p:par>
                                    <p:cTn id="57" presetID="31" presetClass="exit" presetSubtype="0" fill="hold" nodeType="withEffect">
                                      <p:stCondLst>
                                        <p:cond delay="0"/>
                                      </p:stCondLst>
                                      <p:childTnLst>
                                        <p:anim calcmode="lin" valueType="num">
                                          <p:cBhvr>
                                            <p:cTn id="58" dur="1000"/>
                                            <p:tgtEl>
                                              <p:spTgt spid="21"/>
                                            </p:tgtEl>
                                            <p:attrNameLst>
                                              <p:attrName>ppt_w</p:attrName>
                                            </p:attrNameLst>
                                          </p:cBhvr>
                                          <p:tavLst>
                                            <p:tav tm="0">
                                              <p:val>
                                                <p:strVal val="ppt_w"/>
                                              </p:val>
                                            </p:tav>
                                            <p:tav tm="100000">
                                              <p:val>
                                                <p:fltVal val="0"/>
                                              </p:val>
                                            </p:tav>
                                          </p:tavLst>
                                        </p:anim>
                                        <p:anim calcmode="lin" valueType="num">
                                          <p:cBhvr>
                                            <p:cTn id="59" dur="1000"/>
                                            <p:tgtEl>
                                              <p:spTgt spid="21"/>
                                            </p:tgtEl>
                                            <p:attrNameLst>
                                              <p:attrName>ppt_h</p:attrName>
                                            </p:attrNameLst>
                                          </p:cBhvr>
                                          <p:tavLst>
                                            <p:tav tm="0">
                                              <p:val>
                                                <p:strVal val="ppt_h"/>
                                              </p:val>
                                            </p:tav>
                                            <p:tav tm="100000">
                                              <p:val>
                                                <p:fltVal val="0"/>
                                              </p:val>
                                            </p:tav>
                                          </p:tavLst>
                                        </p:anim>
                                        <p:anim calcmode="lin" valueType="num">
                                          <p:cBhvr>
                                            <p:cTn id="60" dur="1000"/>
                                            <p:tgtEl>
                                              <p:spTgt spid="21"/>
                                            </p:tgtEl>
                                            <p:attrNameLst>
                                              <p:attrName>style.rotation</p:attrName>
                                            </p:attrNameLst>
                                          </p:cBhvr>
                                          <p:tavLst>
                                            <p:tav tm="0">
                                              <p:val>
                                                <p:fltVal val="0"/>
                                              </p:val>
                                            </p:tav>
                                            <p:tav tm="100000">
                                              <p:val>
                                                <p:fltVal val="90"/>
                                              </p:val>
                                            </p:tav>
                                          </p:tavLst>
                                        </p:anim>
                                        <p:animEffect transition="out" filter="fade">
                                          <p:cBhvr>
                                            <p:cTn id="61" dur="1000"/>
                                            <p:tgtEl>
                                              <p:spTgt spid="21"/>
                                            </p:tgtEl>
                                          </p:cBhvr>
                                        </p:animEffect>
                                        <p:set>
                                          <p:cBhvr>
                                            <p:cTn id="62" dur="1" fill="hold">
                                              <p:stCondLst>
                                                <p:cond delay="999"/>
                                              </p:stCondLst>
                                            </p:cTn>
                                            <p:tgtEl>
                                              <p:spTgt spid="21"/>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1000" fill="hold"/>
                                            <p:tgtEl>
                                              <p:spTgt spid="21"/>
                                            </p:tgtEl>
                                            <p:attrNameLst>
                                              <p:attrName>ppt_x</p:attrName>
                                            </p:attrNameLst>
                                          </p:cBhvr>
                                          <p:tavLst>
                                            <p:tav tm="0">
                                              <p:val>
                                                <p:strVal val="#ppt_x"/>
                                              </p:val>
                                            </p:tav>
                                            <p:tav tm="100000">
                                              <p:val>
                                                <p:strVal val="#ppt_x"/>
                                              </p:val>
                                            </p:tav>
                                          </p:tavLst>
                                        </p:anim>
                                        <p:anim calcmode="lin" valueType="num">
                                          <p:cBhvr additive="base">
                                            <p:cTn id="10" dur="1000" fill="hold"/>
                                            <p:tgtEl>
                                              <p:spTgt spid="21"/>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000" fill="hold"/>
                                            <p:tgtEl>
                                              <p:spTgt spid="24"/>
                                            </p:tgtEl>
                                            <p:attrNameLst>
                                              <p:attrName>ppt_x</p:attrName>
                                            </p:attrNameLst>
                                          </p:cBhvr>
                                          <p:tavLst>
                                            <p:tav tm="0">
                                              <p:val>
                                                <p:strVal val="#ppt_x"/>
                                              </p:val>
                                            </p:tav>
                                            <p:tav tm="100000">
                                              <p:val>
                                                <p:strVal val="#ppt_x"/>
                                              </p:val>
                                            </p:tav>
                                          </p:tavLst>
                                        </p:anim>
                                        <p:anim calcmode="lin" valueType="num">
                                          <p:cBhvr additive="base">
                                            <p:cTn id="14"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 calcmode="lin" valueType="num">
                                          <p:cBhvr>
                                            <p:cTn id="21" dur="500" fill="hold"/>
                                            <p:tgtEl>
                                              <p:spTgt spid="33"/>
                                            </p:tgtEl>
                                            <p:attrNameLst>
                                              <p:attrName>style.rotation</p:attrName>
                                            </p:attrNameLst>
                                          </p:cBhvr>
                                          <p:tavLst>
                                            <p:tav tm="0">
                                              <p:val>
                                                <p:fltVal val="360"/>
                                              </p:val>
                                            </p:tav>
                                            <p:tav tm="100000">
                                              <p:val>
                                                <p:fltVal val="0"/>
                                              </p:val>
                                            </p:tav>
                                          </p:tavLst>
                                        </p:anim>
                                        <p:animEffect transition="in" filter="fade">
                                          <p:cBhvr>
                                            <p:cTn id="22" dur="500"/>
                                            <p:tgtEl>
                                              <p:spTgt spid="33"/>
                                            </p:tgtEl>
                                          </p:cBhvr>
                                        </p:animEffect>
                                      </p:childTnLst>
                                      <p:subTnLst>
                                        <p:audio>
                                          <p:cMediaNode>
                                            <p:cTn display="0" masterRel="sameClick">
                                              <p:stCondLst>
                                                <p:cond evt="begin" delay="0">
                                                  <p:tn val="17"/>
                                                </p:cond>
                                              </p:stCondLst>
                                              <p:endCondLst>
                                                <p:cond evt="onStopAudio" delay="0">
                                                  <p:tgtEl>
                                                    <p:sldTgt/>
                                                  </p:tgtEl>
                                                </p:cond>
                                              </p:endCondLst>
                                            </p:cTn>
                                            <p:tgtEl>
                                              <p:sndTgt r:embed="rId1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3"/>
                                            </p:tgtEl>
                                            <p:attrNameLst>
                                              <p:attrName>r</p:attrName>
                                            </p:attrNameLst>
                                          </p:cBhvr>
                                        </p:animRot>
                                        <p:animRot by="-240000">
                                          <p:cBhvr>
                                            <p:cTn id="27" dur="200" fill="hold">
                                              <p:stCondLst>
                                                <p:cond delay="200"/>
                                              </p:stCondLst>
                                            </p:cTn>
                                            <p:tgtEl>
                                              <p:spTgt spid="33"/>
                                            </p:tgtEl>
                                            <p:attrNameLst>
                                              <p:attrName>r</p:attrName>
                                            </p:attrNameLst>
                                          </p:cBhvr>
                                        </p:animRot>
                                        <p:animRot by="240000">
                                          <p:cBhvr>
                                            <p:cTn id="28" dur="200" fill="hold">
                                              <p:stCondLst>
                                                <p:cond delay="400"/>
                                              </p:stCondLst>
                                            </p:cTn>
                                            <p:tgtEl>
                                              <p:spTgt spid="33"/>
                                            </p:tgtEl>
                                            <p:attrNameLst>
                                              <p:attrName>r</p:attrName>
                                            </p:attrNameLst>
                                          </p:cBhvr>
                                        </p:animRot>
                                        <p:animRot by="-240000">
                                          <p:cBhvr>
                                            <p:cTn id="29" dur="200" fill="hold">
                                              <p:stCondLst>
                                                <p:cond delay="600"/>
                                              </p:stCondLst>
                                            </p:cTn>
                                            <p:tgtEl>
                                              <p:spTgt spid="33"/>
                                            </p:tgtEl>
                                            <p:attrNameLst>
                                              <p:attrName>r</p:attrName>
                                            </p:attrNameLst>
                                          </p:cBhvr>
                                        </p:animRot>
                                        <p:animRot by="120000">
                                          <p:cBhvr>
                                            <p:cTn id="30"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24"/>
                                            </p:tgtEl>
                                          </p:cBhvr>
                                        </p:animEffect>
                                        <p:animScale>
                                          <p:cBhvr>
                                            <p:cTn id="36" dur="250" autoRev="1" fill="hold"/>
                                            <p:tgtEl>
                                              <p:spTgt spid="24"/>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14" name="hammer.wav"/>
                                            </p:tgtEl>
                                          </p:cMediaNode>
                                        </p:audio>
                                      </p:subTnLst>
                                    </p:cTn>
                                  </p:par>
                                </p:childTnLst>
                              </p:cTn>
                            </p:par>
                            <p:par>
                              <p:cTn id="37" fill="hold">
                                <p:stCondLst>
                                  <p:cond delay="500"/>
                                </p:stCondLst>
                                <p:childTnLst>
                                  <p:par>
                                    <p:cTn id="38" presetID="31" presetClass="exit" presetSubtype="0" fill="hold" nodeType="afterEffect">
                                      <p:stCondLst>
                                        <p:cond delay="0"/>
                                      </p:stCondLst>
                                      <p:childTnLst>
                                        <p:anim calcmode="lin" valueType="num">
                                          <p:cBhvr>
                                            <p:cTn id="39" dur="1000"/>
                                            <p:tgtEl>
                                              <p:spTgt spid="24"/>
                                            </p:tgtEl>
                                            <p:attrNameLst>
                                              <p:attrName>ppt_w</p:attrName>
                                            </p:attrNameLst>
                                          </p:cBhvr>
                                          <p:tavLst>
                                            <p:tav tm="0">
                                              <p:val>
                                                <p:strVal val="ppt_w"/>
                                              </p:val>
                                            </p:tav>
                                            <p:tav tm="100000">
                                              <p:val>
                                                <p:fltVal val="0"/>
                                              </p:val>
                                            </p:tav>
                                          </p:tavLst>
                                        </p:anim>
                                        <p:anim calcmode="lin" valueType="num">
                                          <p:cBhvr>
                                            <p:cTn id="40" dur="1000"/>
                                            <p:tgtEl>
                                              <p:spTgt spid="24"/>
                                            </p:tgtEl>
                                            <p:attrNameLst>
                                              <p:attrName>ppt_h</p:attrName>
                                            </p:attrNameLst>
                                          </p:cBhvr>
                                          <p:tavLst>
                                            <p:tav tm="0">
                                              <p:val>
                                                <p:strVal val="ppt_h"/>
                                              </p:val>
                                            </p:tav>
                                            <p:tav tm="100000">
                                              <p:val>
                                                <p:fltVal val="0"/>
                                              </p:val>
                                            </p:tav>
                                          </p:tavLst>
                                        </p:anim>
                                        <p:anim calcmode="lin" valueType="num">
                                          <p:cBhvr>
                                            <p:cTn id="41" dur="1000"/>
                                            <p:tgtEl>
                                              <p:spTgt spid="24"/>
                                            </p:tgtEl>
                                            <p:attrNameLst>
                                              <p:attrName>style.rotation</p:attrName>
                                            </p:attrNameLst>
                                          </p:cBhvr>
                                          <p:tavLst>
                                            <p:tav tm="0">
                                              <p:val>
                                                <p:fltVal val="0"/>
                                              </p:val>
                                            </p:tav>
                                            <p:tav tm="100000">
                                              <p:val>
                                                <p:fltVal val="90"/>
                                              </p:val>
                                            </p:tav>
                                          </p:tavLst>
                                        </p:anim>
                                        <p:animEffect transition="out" filter="fade">
                                          <p:cBhvr>
                                            <p:cTn id="42" dur="1000"/>
                                            <p:tgtEl>
                                              <p:spTgt spid="24"/>
                                            </p:tgtEl>
                                          </p:cBhvr>
                                        </p:animEffect>
                                        <p:set>
                                          <p:cBhvr>
                                            <p:cTn id="4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100"/>
                                      </p:stCondLst>
                                      <p:childTnLst>
                                        <p:animEffect transition="out" filter="fade">
                                          <p:cBhvr>
                                            <p:cTn id="48" dur="500" tmFilter="0, 0; .2, .5; .8, .5; 1, 0"/>
                                            <p:tgtEl>
                                              <p:spTgt spid="21"/>
                                            </p:tgtEl>
                                          </p:cBhvr>
                                        </p:animEffect>
                                        <p:animScale>
                                          <p:cBhvr>
                                            <p:cTn id="49" dur="250" autoRev="1" fill="hold"/>
                                            <p:tgtEl>
                                              <p:spTgt spid="21"/>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14" name="hammer.wav"/>
                                            </p:tgtEl>
                                          </p:cMediaNode>
                                        </p:audio>
                                      </p:subTnLst>
                                    </p:cTn>
                                  </p:par>
                                </p:childTnLst>
                              </p:cTn>
                            </p:par>
                            <p:par>
                              <p:cTn id="50" fill="hold">
                                <p:stCondLst>
                                  <p:cond delay="600"/>
                                </p:stCondLst>
                                <p:childTnLst>
                                  <p:par>
                                    <p:cTn id="51" presetID="31" presetClass="exit" presetSubtype="0" fill="hold" nodeType="afterEffect">
                                      <p:stCondLst>
                                        <p:cond delay="0"/>
                                      </p:stCondLst>
                                      <p:childTnLst>
                                        <p:anim calcmode="lin" valueType="num">
                                          <p:cBhvr>
                                            <p:cTn id="52" dur="1000"/>
                                            <p:tgtEl>
                                              <p:spTgt spid="21"/>
                                            </p:tgtEl>
                                            <p:attrNameLst>
                                              <p:attrName>ppt_w</p:attrName>
                                            </p:attrNameLst>
                                          </p:cBhvr>
                                          <p:tavLst>
                                            <p:tav tm="0">
                                              <p:val>
                                                <p:strVal val="ppt_w"/>
                                              </p:val>
                                            </p:tav>
                                            <p:tav tm="100000">
                                              <p:val>
                                                <p:fltVal val="0"/>
                                              </p:val>
                                            </p:tav>
                                          </p:tavLst>
                                        </p:anim>
                                        <p:anim calcmode="lin" valueType="num">
                                          <p:cBhvr>
                                            <p:cTn id="53" dur="1000"/>
                                            <p:tgtEl>
                                              <p:spTgt spid="21"/>
                                            </p:tgtEl>
                                            <p:attrNameLst>
                                              <p:attrName>ppt_h</p:attrName>
                                            </p:attrNameLst>
                                          </p:cBhvr>
                                          <p:tavLst>
                                            <p:tav tm="0">
                                              <p:val>
                                                <p:strVal val="ppt_h"/>
                                              </p:val>
                                            </p:tav>
                                            <p:tav tm="100000">
                                              <p:val>
                                                <p:fltVal val="0"/>
                                              </p:val>
                                            </p:tav>
                                          </p:tavLst>
                                        </p:anim>
                                        <p:anim calcmode="lin" valueType="num">
                                          <p:cBhvr>
                                            <p:cTn id="54" dur="1000"/>
                                            <p:tgtEl>
                                              <p:spTgt spid="21"/>
                                            </p:tgtEl>
                                            <p:attrNameLst>
                                              <p:attrName>style.rotation</p:attrName>
                                            </p:attrNameLst>
                                          </p:cBhvr>
                                          <p:tavLst>
                                            <p:tav tm="0">
                                              <p:val>
                                                <p:fltVal val="0"/>
                                              </p:val>
                                            </p:tav>
                                            <p:tav tm="100000">
                                              <p:val>
                                                <p:fltVal val="90"/>
                                              </p:val>
                                            </p:tav>
                                          </p:tavLst>
                                        </p:anim>
                                        <p:animEffect transition="out" filter="fade">
                                          <p:cBhvr>
                                            <p:cTn id="55" dur="1000"/>
                                            <p:tgtEl>
                                              <p:spTgt spid="21"/>
                                            </p:tgtEl>
                                          </p:cBhvr>
                                        </p:animEffect>
                                        <p:set>
                                          <p:cBhvr>
                                            <p:cTn id="56" dur="1" fill="hold">
                                              <p:stCondLst>
                                                <p:cond delay="999"/>
                                              </p:stCondLst>
                                            </p:cTn>
                                            <p:tgtEl>
                                              <p:spTgt spid="21"/>
                                            </p:tgtEl>
                                            <p:attrNameLst>
                                              <p:attrName>style.visibility</p:attrName>
                                            </p:attrNameLst>
                                          </p:cBhvr>
                                          <p:to>
                                            <p:strVal val="hidden"/>
                                          </p:to>
                                        </p:set>
                                      </p:childTnLst>
                                    </p:cTn>
                                  </p:par>
                                  <p:par>
                                    <p:cTn id="57" presetID="31" presetClass="exit" presetSubtype="0" fill="hold" nodeType="withEffect">
                                      <p:stCondLst>
                                        <p:cond delay="0"/>
                                      </p:stCondLst>
                                      <p:childTnLst>
                                        <p:anim calcmode="lin" valueType="num">
                                          <p:cBhvr>
                                            <p:cTn id="58" dur="1000"/>
                                            <p:tgtEl>
                                              <p:spTgt spid="21"/>
                                            </p:tgtEl>
                                            <p:attrNameLst>
                                              <p:attrName>ppt_w</p:attrName>
                                            </p:attrNameLst>
                                          </p:cBhvr>
                                          <p:tavLst>
                                            <p:tav tm="0">
                                              <p:val>
                                                <p:strVal val="ppt_w"/>
                                              </p:val>
                                            </p:tav>
                                            <p:tav tm="100000">
                                              <p:val>
                                                <p:fltVal val="0"/>
                                              </p:val>
                                            </p:tav>
                                          </p:tavLst>
                                        </p:anim>
                                        <p:anim calcmode="lin" valueType="num">
                                          <p:cBhvr>
                                            <p:cTn id="59" dur="1000"/>
                                            <p:tgtEl>
                                              <p:spTgt spid="21"/>
                                            </p:tgtEl>
                                            <p:attrNameLst>
                                              <p:attrName>ppt_h</p:attrName>
                                            </p:attrNameLst>
                                          </p:cBhvr>
                                          <p:tavLst>
                                            <p:tav tm="0">
                                              <p:val>
                                                <p:strVal val="ppt_h"/>
                                              </p:val>
                                            </p:tav>
                                            <p:tav tm="100000">
                                              <p:val>
                                                <p:fltVal val="0"/>
                                              </p:val>
                                            </p:tav>
                                          </p:tavLst>
                                        </p:anim>
                                        <p:anim calcmode="lin" valueType="num">
                                          <p:cBhvr>
                                            <p:cTn id="60" dur="1000"/>
                                            <p:tgtEl>
                                              <p:spTgt spid="21"/>
                                            </p:tgtEl>
                                            <p:attrNameLst>
                                              <p:attrName>style.rotation</p:attrName>
                                            </p:attrNameLst>
                                          </p:cBhvr>
                                          <p:tavLst>
                                            <p:tav tm="0">
                                              <p:val>
                                                <p:fltVal val="0"/>
                                              </p:val>
                                            </p:tav>
                                            <p:tav tm="100000">
                                              <p:val>
                                                <p:fltVal val="90"/>
                                              </p:val>
                                            </p:tav>
                                          </p:tavLst>
                                        </p:anim>
                                        <p:animEffect transition="out" filter="fade">
                                          <p:cBhvr>
                                            <p:cTn id="61" dur="1000"/>
                                            <p:tgtEl>
                                              <p:spTgt spid="21"/>
                                            </p:tgtEl>
                                          </p:cBhvr>
                                        </p:animEffect>
                                        <p:set>
                                          <p:cBhvr>
                                            <p:cTn id="62" dur="1" fill="hold">
                                              <p:stCondLst>
                                                <p:cond delay="999"/>
                                              </p:stCondLst>
                                            </p:cTn>
                                            <p:tgtEl>
                                              <p:spTgt spid="21"/>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17971" y="-95250"/>
            <a:ext cx="12192000" cy="6858000"/>
          </a:xfrm>
          <a:prstGeom prst="rect">
            <a:avLst/>
          </a:prstGeom>
        </p:spPr>
      </p:pic>
      <p:sp>
        <p:nvSpPr>
          <p:cNvPr id="16" name="Bảng câu hỏi">
            <a:extLst>
              <a:ext uri="{FF2B5EF4-FFF2-40B4-BE49-F238E27FC236}">
                <a16:creationId xmlns:a16="http://schemas.microsoft.com/office/drawing/2014/main" id="{6ABC5452-D290-1BE0-E067-DB6F7939656E}"/>
              </a:ext>
            </a:extLst>
          </p:cNvPr>
          <p:cNvSpPr/>
          <p:nvPr/>
        </p:nvSpPr>
        <p:spPr>
          <a:xfrm>
            <a:off x="1195879" y="200025"/>
            <a:ext cx="9834071" cy="1725878"/>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Chứa câu hỏi">
            <a:extLst>
              <a:ext uri="{FF2B5EF4-FFF2-40B4-BE49-F238E27FC236}">
                <a16:creationId xmlns:a16="http://schemas.microsoft.com/office/drawing/2014/main" id="{A2198497-070E-84B9-EC3A-565CD69A6739}"/>
              </a:ext>
            </a:extLst>
          </p:cNvPr>
          <p:cNvSpPr txBox="1"/>
          <p:nvPr/>
        </p:nvSpPr>
        <p:spPr>
          <a:xfrm>
            <a:off x="1528469" y="279936"/>
            <a:ext cx="9409009" cy="1446550"/>
          </a:xfrm>
          <a:prstGeom prst="rect">
            <a:avLst/>
          </a:prstGeom>
          <a:noFill/>
        </p:spPr>
        <p:txBody>
          <a:bodyPr wrap="square" rtlCol="0">
            <a:spAutoFit/>
          </a:bodyPr>
          <a:lstStyle/>
          <a:p>
            <a:pPr lvl="0">
              <a:defRPr/>
            </a:pPr>
            <a:r>
              <a:rPr lang="en-US" sz="44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3. </a:t>
            </a:r>
            <a:r>
              <a:rPr lang="pt-BR" sz="4400" b="1" dirty="0">
                <a:latin typeface="Times New Roman" panose="02020603050405020304" pitchFamily="18" charset="0"/>
                <a:cs typeface="Times New Roman" panose="02020603050405020304" pitchFamily="18" charset="0"/>
              </a:rPr>
              <a:t>Nhiệt độ trung bình của người khỏe mạnh khoảng bao nhiêu độ C? </a:t>
            </a:r>
            <a:endPar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E149A7B0-7C30-D6DA-7E73-5F99C9E3CC25}"/>
              </a:ext>
            </a:extLst>
          </p:cNvPr>
          <p:cNvGrpSpPr/>
          <p:nvPr/>
        </p:nvGrpSpPr>
        <p:grpSpPr>
          <a:xfrm>
            <a:off x="4170517" y="2512830"/>
            <a:ext cx="4124911" cy="1386903"/>
            <a:chOff x="-321995" y="4353970"/>
            <a:chExt cx="2257806" cy="1998442"/>
          </a:xfrm>
        </p:grpSpPr>
        <p:sp>
          <p:nvSpPr>
            <p:cNvPr id="19" name="a">
              <a:extLst>
                <a:ext uri="{FF2B5EF4-FFF2-40B4-BE49-F238E27FC236}">
                  <a16:creationId xmlns:a16="http://schemas.microsoft.com/office/drawing/2014/main" id="{0FFE65AF-2128-E1A9-70F3-EB0D3DE84AE6}"/>
                </a:ext>
              </a:extLst>
            </p:cNvPr>
            <p:cNvSpPr/>
            <p:nvPr/>
          </p:nvSpPr>
          <p:spPr>
            <a:xfrm>
              <a:off x="483264" y="4463084"/>
              <a:ext cx="1452547" cy="171047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pt-BR" sz="4800" b="1" dirty="0" smtClean="0">
                  <a:solidFill>
                    <a:srgbClr val="0070C0"/>
                  </a:solidFill>
                  <a:latin typeface="Times New Roman" panose="02020603050405020304" pitchFamily="18" charset="0"/>
                  <a:cs typeface="Times New Roman" panose="02020603050405020304" pitchFamily="18" charset="0"/>
                </a:rPr>
                <a:t>37</a:t>
              </a:r>
              <a:r>
                <a:rPr lang="pt-BR" sz="4800" b="1" baseline="30000" dirty="0" smtClean="0">
                  <a:solidFill>
                    <a:srgbClr val="0070C0"/>
                  </a:solidFill>
                  <a:latin typeface="Times New Roman" panose="02020603050405020304" pitchFamily="18" charset="0"/>
                  <a:cs typeface="Times New Roman" panose="02020603050405020304" pitchFamily="18" charset="0"/>
                </a:rPr>
                <a:t>0</a:t>
              </a:r>
              <a:r>
                <a:rPr lang="pt-BR" sz="4800" b="1" dirty="0" smtClean="0">
                  <a:solidFill>
                    <a:srgbClr val="0070C0"/>
                  </a:solidFill>
                  <a:latin typeface="Times New Roman" panose="02020603050405020304" pitchFamily="18" charset="0"/>
                  <a:cs typeface="Times New Roman" panose="02020603050405020304" pitchFamily="18" charset="0"/>
                </a:rPr>
                <a:t>C</a:t>
              </a:r>
              <a:endParaRPr kumimoji="0" lang="en-US"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20" name="Picture 4">
              <a:extLst>
                <a:ext uri="{FF2B5EF4-FFF2-40B4-BE49-F238E27FC236}">
                  <a16:creationId xmlns:a16="http://schemas.microsoft.com/office/drawing/2014/main" id="{B73996B5-DFFE-A9B0-5548-96399A38D02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995" y="4353970"/>
              <a:ext cx="714582" cy="1998442"/>
            </a:xfrm>
            <a:prstGeom prst="rect">
              <a:avLst/>
            </a:prstGeom>
          </p:spPr>
        </p:pic>
      </p:grpSp>
      <p:grpSp>
        <p:nvGrpSpPr>
          <p:cNvPr id="21" name="Group 20">
            <a:extLst>
              <a:ext uri="{FF2B5EF4-FFF2-40B4-BE49-F238E27FC236}">
                <a16:creationId xmlns:a16="http://schemas.microsoft.com/office/drawing/2014/main" id="{7941C070-B930-6889-ADA5-32658281485F}"/>
              </a:ext>
            </a:extLst>
          </p:cNvPr>
          <p:cNvGrpSpPr/>
          <p:nvPr/>
        </p:nvGrpSpPr>
        <p:grpSpPr>
          <a:xfrm>
            <a:off x="4209045" y="3849267"/>
            <a:ext cx="4086383" cy="1426234"/>
            <a:chOff x="8804716" y="4447253"/>
            <a:chExt cx="4988734" cy="1848512"/>
          </a:xfrm>
        </p:grpSpPr>
        <p:sp>
          <p:nvSpPr>
            <p:cNvPr id="22" name="b">
              <a:extLst>
                <a:ext uri="{FF2B5EF4-FFF2-40B4-BE49-F238E27FC236}">
                  <a16:creationId xmlns:a16="http://schemas.microsoft.com/office/drawing/2014/main" id="{738C9414-0DEB-2A26-6CAE-A7C742CE05DE}"/>
                </a:ext>
              </a:extLst>
            </p:cNvPr>
            <p:cNvSpPr/>
            <p:nvPr/>
          </p:nvSpPr>
          <p:spPr>
            <a:xfrm>
              <a:off x="10553716" y="4509510"/>
              <a:ext cx="3239734" cy="152779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pt-BR" sz="4800" b="1" dirty="0">
                  <a:solidFill>
                    <a:srgbClr val="0070C0"/>
                  </a:solidFill>
                  <a:latin typeface="Times New Roman" panose="02020603050405020304" pitchFamily="18" charset="0"/>
                  <a:cs typeface="Times New Roman" panose="02020603050405020304" pitchFamily="18" charset="0"/>
                </a:rPr>
                <a:t>4</a:t>
              </a:r>
              <a:r>
                <a:rPr lang="pt-BR" sz="4800" b="1" dirty="0" smtClean="0">
                  <a:solidFill>
                    <a:srgbClr val="0070C0"/>
                  </a:solidFill>
                  <a:latin typeface="Times New Roman" panose="02020603050405020304" pitchFamily="18" charset="0"/>
                  <a:cs typeface="Times New Roman" panose="02020603050405020304" pitchFamily="18" charset="0"/>
                </a:rPr>
                <a:t>7</a:t>
              </a:r>
              <a:r>
                <a:rPr lang="pt-BR" sz="4800" b="1" baseline="30000" dirty="0" smtClean="0">
                  <a:solidFill>
                    <a:srgbClr val="0070C0"/>
                  </a:solidFill>
                  <a:latin typeface="Times New Roman" panose="02020603050405020304" pitchFamily="18" charset="0"/>
                  <a:cs typeface="Times New Roman" panose="02020603050405020304" pitchFamily="18" charset="0"/>
                </a:rPr>
                <a:t>0</a:t>
              </a:r>
              <a:r>
                <a:rPr lang="pt-BR" sz="4800" b="1" dirty="0" smtClean="0">
                  <a:solidFill>
                    <a:srgbClr val="0070C0"/>
                  </a:solidFill>
                  <a:latin typeface="Times New Roman" panose="02020603050405020304" pitchFamily="18" charset="0"/>
                  <a:cs typeface="Times New Roman" panose="02020603050405020304" pitchFamily="18" charset="0"/>
                </a:rPr>
                <a:t>C</a:t>
              </a:r>
              <a:endParaRPr kumimoji="0" lang="en-US" sz="5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23" name="Picture 11">
              <a:extLst>
                <a:ext uri="{FF2B5EF4-FFF2-40B4-BE49-F238E27FC236}">
                  <a16:creationId xmlns:a16="http://schemas.microsoft.com/office/drawing/2014/main" id="{90422962-B542-F066-9181-4DF3E1E7C95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04716" y="4447253"/>
              <a:ext cx="1515166" cy="1848512"/>
            </a:xfrm>
            <a:prstGeom prst="rect">
              <a:avLst/>
            </a:prstGeom>
          </p:spPr>
        </p:pic>
      </p:grpSp>
      <p:grpSp>
        <p:nvGrpSpPr>
          <p:cNvPr id="24" name="Group 23">
            <a:extLst>
              <a:ext uri="{FF2B5EF4-FFF2-40B4-BE49-F238E27FC236}">
                <a16:creationId xmlns:a16="http://schemas.microsoft.com/office/drawing/2014/main" id="{39D5C0A0-1072-F023-7F3B-932F2AE43C91}"/>
              </a:ext>
            </a:extLst>
          </p:cNvPr>
          <p:cNvGrpSpPr/>
          <p:nvPr/>
        </p:nvGrpSpPr>
        <p:grpSpPr>
          <a:xfrm>
            <a:off x="4209045" y="5197774"/>
            <a:ext cx="4086384" cy="1467502"/>
            <a:chOff x="2385949" y="4634992"/>
            <a:chExt cx="5380371" cy="1901997"/>
          </a:xfrm>
        </p:grpSpPr>
        <p:sp>
          <p:nvSpPr>
            <p:cNvPr id="25" name="c">
              <a:extLst>
                <a:ext uri="{FF2B5EF4-FFF2-40B4-BE49-F238E27FC236}">
                  <a16:creationId xmlns:a16="http://schemas.microsoft.com/office/drawing/2014/main" id="{B7575CD1-FC9F-9C01-E499-8BF10D385FEB}"/>
                </a:ext>
              </a:extLst>
            </p:cNvPr>
            <p:cNvSpPr/>
            <p:nvPr/>
          </p:nvSpPr>
          <p:spPr>
            <a:xfrm>
              <a:off x="4272252" y="4778546"/>
              <a:ext cx="3494068" cy="140746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pt-BR" sz="4800" b="1" dirty="0" smtClean="0">
                  <a:solidFill>
                    <a:srgbClr val="0070C0"/>
                  </a:solidFill>
                  <a:latin typeface="Times New Roman" panose="02020603050405020304" pitchFamily="18" charset="0"/>
                  <a:cs typeface="Times New Roman" panose="02020603050405020304" pitchFamily="18" charset="0"/>
                </a:rPr>
                <a:t>38</a:t>
              </a:r>
              <a:r>
                <a:rPr lang="pt-BR" sz="4800" b="1" baseline="30000" dirty="0" smtClean="0">
                  <a:solidFill>
                    <a:srgbClr val="0070C0"/>
                  </a:solidFill>
                  <a:latin typeface="Times New Roman" panose="02020603050405020304" pitchFamily="18" charset="0"/>
                  <a:cs typeface="Times New Roman" panose="02020603050405020304" pitchFamily="18" charset="0"/>
                </a:rPr>
                <a:t>0</a:t>
              </a:r>
              <a:r>
                <a:rPr lang="pt-BR" sz="4800" b="1" dirty="0" smtClean="0">
                  <a:solidFill>
                    <a:srgbClr val="0070C0"/>
                  </a:solidFill>
                  <a:latin typeface="Times New Roman" panose="02020603050405020304" pitchFamily="18" charset="0"/>
                  <a:cs typeface="Times New Roman" panose="02020603050405020304" pitchFamily="18" charset="0"/>
                </a:rPr>
                <a:t>C</a:t>
              </a:r>
              <a:endParaRPr kumimoji="0" lang="en-US" sz="5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26" name="Picture 12">
              <a:extLst>
                <a:ext uri="{FF2B5EF4-FFF2-40B4-BE49-F238E27FC236}">
                  <a16:creationId xmlns:a16="http://schemas.microsoft.com/office/drawing/2014/main" id="{17000F25-0AE4-A27F-57C6-10DA47B6D6E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385949" y="4634992"/>
              <a:ext cx="1634112" cy="1901997"/>
            </a:xfrm>
            <a:prstGeom prst="rect">
              <a:avLst/>
            </a:prstGeom>
          </p:spPr>
        </p:pic>
      </p:grpSp>
      <p:pic>
        <p:nvPicPr>
          <p:cNvPr id="30" name="Đúng">
            <a:extLst>
              <a:ext uri="{FF2B5EF4-FFF2-40B4-BE49-F238E27FC236}">
                <a16:creationId xmlns:a16="http://schemas.microsoft.com/office/drawing/2014/main" id="{345EFC78-B917-1201-0910-E7D96DAECE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89951" y="2512830"/>
            <a:ext cx="1160200" cy="1168821"/>
          </a:xfrm>
          <a:prstGeom prst="rect">
            <a:avLst/>
          </a:prstGeom>
        </p:spPr>
      </p:pic>
      <p:sp>
        <p:nvSpPr>
          <p:cNvPr id="32" name="Arrow: Left 31">
            <a:hlinkClick r:id="" action="ppaction://noaction"/>
            <a:extLst>
              <a:ext uri="{FF2B5EF4-FFF2-40B4-BE49-F238E27FC236}">
                <a16:creationId xmlns:a16="http://schemas.microsoft.com/office/drawing/2014/main" id="{30642828-748E-58F3-9118-4E76DAD844E3}"/>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12029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0667">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70667">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70667">
                                          <p:cBhvr additive="base">
                                            <p:cTn id="15"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par>
                                    <p:cTn id="23" presetID="49" presetClass="entr" presetSubtype="0" decel="10000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 calcmode="lin" valueType="num">
                                          <p:cBhvr>
                                            <p:cTn id="27" dur="500" fill="hold"/>
                                            <p:tgtEl>
                                              <p:spTgt spid="30"/>
                                            </p:tgtEl>
                                            <p:attrNameLst>
                                              <p:attrName>style.rotation</p:attrName>
                                            </p:attrNameLst>
                                          </p:cBhvr>
                                          <p:tavLst>
                                            <p:tav tm="0">
                                              <p:val>
                                                <p:fltVal val="360"/>
                                              </p:val>
                                            </p:tav>
                                            <p:tav tm="100000">
                                              <p:val>
                                                <p:fltVal val="0"/>
                                              </p:val>
                                            </p:tav>
                                          </p:tavLst>
                                        </p:anim>
                                        <p:animEffect transition="in" filter="fade">
                                          <p:cBhvr>
                                            <p:cTn id="28" dur="5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9" presetID="32" presetClass="emph" presetSubtype="0" fill="hold" nodeType="withEffect">
                                      <p:stCondLst>
                                        <p:cond delay="0"/>
                                      </p:st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par>
                                    <p:cTn id="35" presetID="31" presetClass="exit" presetSubtype="0" fill="hold" nodeType="withEffect">
                                      <p:stCondLst>
                                        <p:cond delay="0"/>
                                      </p:stCondLst>
                                      <p:childTnLst>
                                        <p:anim calcmode="lin" valueType="num">
                                          <p:cBhvr>
                                            <p:cTn id="36" dur="1000"/>
                                            <p:tgtEl>
                                              <p:spTgt spid="21"/>
                                            </p:tgtEl>
                                            <p:attrNameLst>
                                              <p:attrName>ppt_w</p:attrName>
                                            </p:attrNameLst>
                                          </p:cBhvr>
                                          <p:tavLst>
                                            <p:tav tm="0">
                                              <p:val>
                                                <p:strVal val="ppt_w"/>
                                              </p:val>
                                            </p:tav>
                                            <p:tav tm="100000">
                                              <p:val>
                                                <p:fltVal val="0"/>
                                              </p:val>
                                            </p:tav>
                                          </p:tavLst>
                                        </p:anim>
                                        <p:anim calcmode="lin" valueType="num">
                                          <p:cBhvr>
                                            <p:cTn id="37" dur="1000"/>
                                            <p:tgtEl>
                                              <p:spTgt spid="21"/>
                                            </p:tgtEl>
                                            <p:attrNameLst>
                                              <p:attrName>ppt_h</p:attrName>
                                            </p:attrNameLst>
                                          </p:cBhvr>
                                          <p:tavLst>
                                            <p:tav tm="0">
                                              <p:val>
                                                <p:strVal val="ppt_h"/>
                                              </p:val>
                                            </p:tav>
                                            <p:tav tm="100000">
                                              <p:val>
                                                <p:fltVal val="0"/>
                                              </p:val>
                                            </p:tav>
                                          </p:tavLst>
                                        </p:anim>
                                        <p:anim calcmode="lin" valueType="num">
                                          <p:cBhvr>
                                            <p:cTn id="38" dur="1000"/>
                                            <p:tgtEl>
                                              <p:spTgt spid="21"/>
                                            </p:tgtEl>
                                            <p:attrNameLst>
                                              <p:attrName>style.rotation</p:attrName>
                                            </p:attrNameLst>
                                          </p:cBhvr>
                                          <p:tavLst>
                                            <p:tav tm="0">
                                              <p:val>
                                                <p:fltVal val="0"/>
                                              </p:val>
                                            </p:tav>
                                            <p:tav tm="100000">
                                              <p:val>
                                                <p:fltVal val="90"/>
                                              </p:val>
                                            </p:tav>
                                          </p:tavLst>
                                        </p:anim>
                                        <p:animEffect transition="out" filter="fade">
                                          <p:cBhvr>
                                            <p:cTn id="39" dur="1000"/>
                                            <p:tgtEl>
                                              <p:spTgt spid="21"/>
                                            </p:tgtEl>
                                          </p:cBhvr>
                                        </p:animEffect>
                                        <p:set>
                                          <p:cBhvr>
                                            <p:cTn id="40" dur="1" fill="hold">
                                              <p:stCondLst>
                                                <p:cond delay="999"/>
                                              </p:stCondLst>
                                            </p:cTn>
                                            <p:tgtEl>
                                              <p:spTgt spid="21"/>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24"/>
                                            </p:tgtEl>
                                            <p:attrNameLst>
                                              <p:attrName>ppt_w</p:attrName>
                                            </p:attrNameLst>
                                          </p:cBhvr>
                                          <p:tavLst>
                                            <p:tav tm="0">
                                              <p:val>
                                                <p:strVal val="ppt_w"/>
                                              </p:val>
                                            </p:tav>
                                            <p:tav tm="100000">
                                              <p:val>
                                                <p:fltVal val="0"/>
                                              </p:val>
                                            </p:tav>
                                          </p:tavLst>
                                        </p:anim>
                                        <p:anim calcmode="lin" valueType="num">
                                          <p:cBhvr>
                                            <p:cTn id="43" dur="1000"/>
                                            <p:tgtEl>
                                              <p:spTgt spid="24"/>
                                            </p:tgtEl>
                                            <p:attrNameLst>
                                              <p:attrName>ppt_h</p:attrName>
                                            </p:attrNameLst>
                                          </p:cBhvr>
                                          <p:tavLst>
                                            <p:tav tm="0">
                                              <p:val>
                                                <p:strVal val="ppt_h"/>
                                              </p:val>
                                            </p:tav>
                                            <p:tav tm="100000">
                                              <p:val>
                                                <p:fltVal val="0"/>
                                              </p:val>
                                            </p:tav>
                                          </p:tavLst>
                                        </p:anim>
                                        <p:anim calcmode="lin" valueType="num">
                                          <p:cBhvr>
                                            <p:cTn id="44" dur="1000"/>
                                            <p:tgtEl>
                                              <p:spTgt spid="24"/>
                                            </p:tgtEl>
                                            <p:attrNameLst>
                                              <p:attrName>style.rotation</p:attrName>
                                            </p:attrNameLst>
                                          </p:cBhvr>
                                          <p:tavLst>
                                            <p:tav tm="0">
                                              <p:val>
                                                <p:fltVal val="0"/>
                                              </p:val>
                                            </p:tav>
                                            <p:tav tm="100000">
                                              <p:val>
                                                <p:fltVal val="90"/>
                                              </p:val>
                                            </p:tav>
                                          </p:tavLst>
                                        </p:anim>
                                        <p:animEffect transition="out" filter="fade">
                                          <p:cBhvr>
                                            <p:cTn id="45" dur="1000"/>
                                            <p:tgtEl>
                                              <p:spTgt spid="24"/>
                                            </p:tgtEl>
                                          </p:cBhvr>
                                        </p:animEffect>
                                        <p:set>
                                          <p:cBhvr>
                                            <p:cTn id="46"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24"/>
                                            </p:tgtEl>
                                            <p:attrNameLst>
                                              <p:attrName>ppt_w</p:attrName>
                                            </p:attrNameLst>
                                          </p:cBhvr>
                                          <p:tavLst>
                                            <p:tav tm="0">
                                              <p:val>
                                                <p:strVal val="ppt_w"/>
                                              </p:val>
                                            </p:tav>
                                            <p:tav tm="100000">
                                              <p:val>
                                                <p:fltVal val="0"/>
                                              </p:val>
                                            </p:tav>
                                          </p:tavLst>
                                        </p:anim>
                                        <p:anim calcmode="lin" valueType="num">
                                          <p:cBhvr>
                                            <p:cTn id="56" dur="1000"/>
                                            <p:tgtEl>
                                              <p:spTgt spid="24"/>
                                            </p:tgtEl>
                                            <p:attrNameLst>
                                              <p:attrName>ppt_h</p:attrName>
                                            </p:attrNameLst>
                                          </p:cBhvr>
                                          <p:tavLst>
                                            <p:tav tm="0">
                                              <p:val>
                                                <p:strVal val="ppt_h"/>
                                              </p:val>
                                            </p:tav>
                                            <p:tav tm="100000">
                                              <p:val>
                                                <p:fltVal val="0"/>
                                              </p:val>
                                            </p:tav>
                                          </p:tavLst>
                                        </p:anim>
                                        <p:anim calcmode="lin" valueType="num">
                                          <p:cBhvr>
                                            <p:cTn id="57" dur="1000"/>
                                            <p:tgtEl>
                                              <p:spTgt spid="24"/>
                                            </p:tgtEl>
                                            <p:attrNameLst>
                                              <p:attrName>style.rotation</p:attrName>
                                            </p:attrNameLst>
                                          </p:cBhvr>
                                          <p:tavLst>
                                            <p:tav tm="0">
                                              <p:val>
                                                <p:fltVal val="0"/>
                                              </p:val>
                                            </p:tav>
                                            <p:tav tm="100000">
                                              <p:val>
                                                <p:fltVal val="90"/>
                                              </p:val>
                                            </p:tav>
                                          </p:tavLst>
                                        </p:anim>
                                        <p:animEffect transition="out" filter="fade">
                                          <p:cBhvr>
                                            <p:cTn id="58" dur="1000"/>
                                            <p:tgtEl>
                                              <p:spTgt spid="24"/>
                                            </p:tgtEl>
                                          </p:cBhvr>
                                        </p:animEffect>
                                        <p:set>
                                          <p:cBhvr>
                                            <p:cTn id="5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1"/>
                                            </p:tgtEl>
                                          </p:cBhvr>
                                        </p:animEffect>
                                        <p:animScale>
                                          <p:cBhvr>
                                            <p:cTn id="65" dur="250" autoRev="1" fill="hold"/>
                                            <p:tgtEl>
                                              <p:spTgt spid="21"/>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2" name="hammer.wav"/>
                                            </p:tgtEl>
                                          </p:cMediaNode>
                                        </p:audio>
                                      </p:subTnLst>
                                    </p:cTn>
                                  </p:par>
                                </p:childTnLst>
                              </p:cTn>
                            </p:par>
                            <p:par>
                              <p:cTn id="66" fill="hold">
                                <p:stCondLst>
                                  <p:cond delay="500"/>
                                </p:stCondLst>
                                <p:childTnLst>
                                  <p:par>
                                    <p:cTn id="67" presetID="31" presetClass="exit" presetSubtype="0" fill="hold" nodeType="afterEffect">
                                      <p:stCondLst>
                                        <p:cond delay="0"/>
                                      </p:stCondLst>
                                      <p:childTnLst>
                                        <p:anim calcmode="lin" valueType="num">
                                          <p:cBhvr>
                                            <p:cTn id="68" dur="1000"/>
                                            <p:tgtEl>
                                              <p:spTgt spid="21"/>
                                            </p:tgtEl>
                                            <p:attrNameLst>
                                              <p:attrName>ppt_w</p:attrName>
                                            </p:attrNameLst>
                                          </p:cBhvr>
                                          <p:tavLst>
                                            <p:tav tm="0">
                                              <p:val>
                                                <p:strVal val="ppt_w"/>
                                              </p:val>
                                            </p:tav>
                                            <p:tav tm="100000">
                                              <p:val>
                                                <p:fltVal val="0"/>
                                              </p:val>
                                            </p:tav>
                                          </p:tavLst>
                                        </p:anim>
                                        <p:anim calcmode="lin" valueType="num">
                                          <p:cBhvr>
                                            <p:cTn id="69" dur="1000"/>
                                            <p:tgtEl>
                                              <p:spTgt spid="21"/>
                                            </p:tgtEl>
                                            <p:attrNameLst>
                                              <p:attrName>ppt_h</p:attrName>
                                            </p:attrNameLst>
                                          </p:cBhvr>
                                          <p:tavLst>
                                            <p:tav tm="0">
                                              <p:val>
                                                <p:strVal val="ppt_h"/>
                                              </p:val>
                                            </p:tav>
                                            <p:tav tm="100000">
                                              <p:val>
                                                <p:fltVal val="0"/>
                                              </p:val>
                                            </p:tav>
                                          </p:tavLst>
                                        </p:anim>
                                        <p:anim calcmode="lin" valueType="num">
                                          <p:cBhvr>
                                            <p:cTn id="70" dur="1000"/>
                                            <p:tgtEl>
                                              <p:spTgt spid="21"/>
                                            </p:tgtEl>
                                            <p:attrNameLst>
                                              <p:attrName>style.rotation</p:attrName>
                                            </p:attrNameLst>
                                          </p:cBhvr>
                                          <p:tavLst>
                                            <p:tav tm="0">
                                              <p:val>
                                                <p:fltVal val="0"/>
                                              </p:val>
                                            </p:tav>
                                            <p:tav tm="100000">
                                              <p:val>
                                                <p:fltVal val="90"/>
                                              </p:val>
                                            </p:tav>
                                          </p:tavLst>
                                        </p:anim>
                                        <p:animEffect transition="out" filter="fade">
                                          <p:cBhvr>
                                            <p:cTn id="71" dur="1000"/>
                                            <p:tgtEl>
                                              <p:spTgt spid="21"/>
                                            </p:tgtEl>
                                          </p:cBhvr>
                                        </p:animEffect>
                                        <p:set>
                                          <p:cBhvr>
                                            <p:cTn id="7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13" name="hammer.wav"/>
                                            </p:tgtEl>
                                          </p:cMediaNode>
                                        </p:audio>
                                      </p:subTnLst>
                                    </p:cTn>
                                  </p:par>
                                  <p:par>
                                    <p:cTn id="23" presetID="49" presetClass="entr" presetSubtype="0" decel="10000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 calcmode="lin" valueType="num">
                                          <p:cBhvr>
                                            <p:cTn id="27" dur="500" fill="hold"/>
                                            <p:tgtEl>
                                              <p:spTgt spid="30"/>
                                            </p:tgtEl>
                                            <p:attrNameLst>
                                              <p:attrName>style.rotation</p:attrName>
                                            </p:attrNameLst>
                                          </p:cBhvr>
                                          <p:tavLst>
                                            <p:tav tm="0">
                                              <p:val>
                                                <p:fltVal val="360"/>
                                              </p:val>
                                            </p:tav>
                                            <p:tav tm="100000">
                                              <p:val>
                                                <p:fltVal val="0"/>
                                              </p:val>
                                            </p:tav>
                                          </p:tavLst>
                                        </p:anim>
                                        <p:animEffect transition="in" filter="fade">
                                          <p:cBhvr>
                                            <p:cTn id="28" dur="5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14" name="chimes.wav"/>
                                            </p:tgtEl>
                                          </p:cMediaNode>
                                        </p:audio>
                                      </p:subTnLst>
                                    </p:cTn>
                                  </p:par>
                                  <p:par>
                                    <p:cTn id="29" presetID="32" presetClass="emph" presetSubtype="0" fill="hold" nodeType="withEffect">
                                      <p:stCondLst>
                                        <p:cond delay="0"/>
                                      </p:st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par>
                                    <p:cTn id="35" presetID="31" presetClass="exit" presetSubtype="0" fill="hold" nodeType="withEffect">
                                      <p:stCondLst>
                                        <p:cond delay="0"/>
                                      </p:stCondLst>
                                      <p:childTnLst>
                                        <p:anim calcmode="lin" valueType="num">
                                          <p:cBhvr>
                                            <p:cTn id="36" dur="1000"/>
                                            <p:tgtEl>
                                              <p:spTgt spid="21"/>
                                            </p:tgtEl>
                                            <p:attrNameLst>
                                              <p:attrName>ppt_w</p:attrName>
                                            </p:attrNameLst>
                                          </p:cBhvr>
                                          <p:tavLst>
                                            <p:tav tm="0">
                                              <p:val>
                                                <p:strVal val="ppt_w"/>
                                              </p:val>
                                            </p:tav>
                                            <p:tav tm="100000">
                                              <p:val>
                                                <p:fltVal val="0"/>
                                              </p:val>
                                            </p:tav>
                                          </p:tavLst>
                                        </p:anim>
                                        <p:anim calcmode="lin" valueType="num">
                                          <p:cBhvr>
                                            <p:cTn id="37" dur="1000"/>
                                            <p:tgtEl>
                                              <p:spTgt spid="21"/>
                                            </p:tgtEl>
                                            <p:attrNameLst>
                                              <p:attrName>ppt_h</p:attrName>
                                            </p:attrNameLst>
                                          </p:cBhvr>
                                          <p:tavLst>
                                            <p:tav tm="0">
                                              <p:val>
                                                <p:strVal val="ppt_h"/>
                                              </p:val>
                                            </p:tav>
                                            <p:tav tm="100000">
                                              <p:val>
                                                <p:fltVal val="0"/>
                                              </p:val>
                                            </p:tav>
                                          </p:tavLst>
                                        </p:anim>
                                        <p:anim calcmode="lin" valueType="num">
                                          <p:cBhvr>
                                            <p:cTn id="38" dur="1000"/>
                                            <p:tgtEl>
                                              <p:spTgt spid="21"/>
                                            </p:tgtEl>
                                            <p:attrNameLst>
                                              <p:attrName>style.rotation</p:attrName>
                                            </p:attrNameLst>
                                          </p:cBhvr>
                                          <p:tavLst>
                                            <p:tav tm="0">
                                              <p:val>
                                                <p:fltVal val="0"/>
                                              </p:val>
                                            </p:tav>
                                            <p:tav tm="100000">
                                              <p:val>
                                                <p:fltVal val="90"/>
                                              </p:val>
                                            </p:tav>
                                          </p:tavLst>
                                        </p:anim>
                                        <p:animEffect transition="out" filter="fade">
                                          <p:cBhvr>
                                            <p:cTn id="39" dur="1000"/>
                                            <p:tgtEl>
                                              <p:spTgt spid="21"/>
                                            </p:tgtEl>
                                          </p:cBhvr>
                                        </p:animEffect>
                                        <p:set>
                                          <p:cBhvr>
                                            <p:cTn id="40" dur="1" fill="hold">
                                              <p:stCondLst>
                                                <p:cond delay="999"/>
                                              </p:stCondLst>
                                            </p:cTn>
                                            <p:tgtEl>
                                              <p:spTgt spid="21"/>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24"/>
                                            </p:tgtEl>
                                            <p:attrNameLst>
                                              <p:attrName>ppt_w</p:attrName>
                                            </p:attrNameLst>
                                          </p:cBhvr>
                                          <p:tavLst>
                                            <p:tav tm="0">
                                              <p:val>
                                                <p:strVal val="ppt_w"/>
                                              </p:val>
                                            </p:tav>
                                            <p:tav tm="100000">
                                              <p:val>
                                                <p:fltVal val="0"/>
                                              </p:val>
                                            </p:tav>
                                          </p:tavLst>
                                        </p:anim>
                                        <p:anim calcmode="lin" valueType="num">
                                          <p:cBhvr>
                                            <p:cTn id="43" dur="1000"/>
                                            <p:tgtEl>
                                              <p:spTgt spid="24"/>
                                            </p:tgtEl>
                                            <p:attrNameLst>
                                              <p:attrName>ppt_h</p:attrName>
                                            </p:attrNameLst>
                                          </p:cBhvr>
                                          <p:tavLst>
                                            <p:tav tm="0">
                                              <p:val>
                                                <p:strVal val="ppt_h"/>
                                              </p:val>
                                            </p:tav>
                                            <p:tav tm="100000">
                                              <p:val>
                                                <p:fltVal val="0"/>
                                              </p:val>
                                            </p:tav>
                                          </p:tavLst>
                                        </p:anim>
                                        <p:anim calcmode="lin" valueType="num">
                                          <p:cBhvr>
                                            <p:cTn id="44" dur="1000"/>
                                            <p:tgtEl>
                                              <p:spTgt spid="24"/>
                                            </p:tgtEl>
                                            <p:attrNameLst>
                                              <p:attrName>style.rotation</p:attrName>
                                            </p:attrNameLst>
                                          </p:cBhvr>
                                          <p:tavLst>
                                            <p:tav tm="0">
                                              <p:val>
                                                <p:fltVal val="0"/>
                                              </p:val>
                                            </p:tav>
                                            <p:tav tm="100000">
                                              <p:val>
                                                <p:fltVal val="90"/>
                                              </p:val>
                                            </p:tav>
                                          </p:tavLst>
                                        </p:anim>
                                        <p:animEffect transition="out" filter="fade">
                                          <p:cBhvr>
                                            <p:cTn id="45" dur="1000"/>
                                            <p:tgtEl>
                                              <p:spTgt spid="24"/>
                                            </p:tgtEl>
                                          </p:cBhvr>
                                        </p:animEffect>
                                        <p:set>
                                          <p:cBhvr>
                                            <p:cTn id="46"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13" name="hammer.wav"/>
                                            </p:tgtEl>
                                          </p:cMediaNode>
                                        </p:audio>
                                      </p:sub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24"/>
                                            </p:tgtEl>
                                            <p:attrNameLst>
                                              <p:attrName>ppt_w</p:attrName>
                                            </p:attrNameLst>
                                          </p:cBhvr>
                                          <p:tavLst>
                                            <p:tav tm="0">
                                              <p:val>
                                                <p:strVal val="ppt_w"/>
                                              </p:val>
                                            </p:tav>
                                            <p:tav tm="100000">
                                              <p:val>
                                                <p:fltVal val="0"/>
                                              </p:val>
                                            </p:tav>
                                          </p:tavLst>
                                        </p:anim>
                                        <p:anim calcmode="lin" valueType="num">
                                          <p:cBhvr>
                                            <p:cTn id="56" dur="1000"/>
                                            <p:tgtEl>
                                              <p:spTgt spid="24"/>
                                            </p:tgtEl>
                                            <p:attrNameLst>
                                              <p:attrName>ppt_h</p:attrName>
                                            </p:attrNameLst>
                                          </p:cBhvr>
                                          <p:tavLst>
                                            <p:tav tm="0">
                                              <p:val>
                                                <p:strVal val="ppt_h"/>
                                              </p:val>
                                            </p:tav>
                                            <p:tav tm="100000">
                                              <p:val>
                                                <p:fltVal val="0"/>
                                              </p:val>
                                            </p:tav>
                                          </p:tavLst>
                                        </p:anim>
                                        <p:anim calcmode="lin" valueType="num">
                                          <p:cBhvr>
                                            <p:cTn id="57" dur="1000"/>
                                            <p:tgtEl>
                                              <p:spTgt spid="24"/>
                                            </p:tgtEl>
                                            <p:attrNameLst>
                                              <p:attrName>style.rotation</p:attrName>
                                            </p:attrNameLst>
                                          </p:cBhvr>
                                          <p:tavLst>
                                            <p:tav tm="0">
                                              <p:val>
                                                <p:fltVal val="0"/>
                                              </p:val>
                                            </p:tav>
                                            <p:tav tm="100000">
                                              <p:val>
                                                <p:fltVal val="90"/>
                                              </p:val>
                                            </p:tav>
                                          </p:tavLst>
                                        </p:anim>
                                        <p:animEffect transition="out" filter="fade">
                                          <p:cBhvr>
                                            <p:cTn id="58" dur="1000"/>
                                            <p:tgtEl>
                                              <p:spTgt spid="24"/>
                                            </p:tgtEl>
                                          </p:cBhvr>
                                        </p:animEffect>
                                        <p:set>
                                          <p:cBhvr>
                                            <p:cTn id="5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1"/>
                                            </p:tgtEl>
                                          </p:cBhvr>
                                        </p:animEffect>
                                        <p:animScale>
                                          <p:cBhvr>
                                            <p:cTn id="65" dur="250" autoRev="1" fill="hold"/>
                                            <p:tgtEl>
                                              <p:spTgt spid="21"/>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13" name="hammer.wav"/>
                                            </p:tgtEl>
                                          </p:cMediaNode>
                                        </p:audio>
                                      </p:subTnLst>
                                    </p:cTn>
                                  </p:par>
                                </p:childTnLst>
                              </p:cTn>
                            </p:par>
                            <p:par>
                              <p:cTn id="66" fill="hold">
                                <p:stCondLst>
                                  <p:cond delay="500"/>
                                </p:stCondLst>
                                <p:childTnLst>
                                  <p:par>
                                    <p:cTn id="67" presetID="31" presetClass="exit" presetSubtype="0" fill="hold" nodeType="afterEffect">
                                      <p:stCondLst>
                                        <p:cond delay="0"/>
                                      </p:stCondLst>
                                      <p:childTnLst>
                                        <p:anim calcmode="lin" valueType="num">
                                          <p:cBhvr>
                                            <p:cTn id="68" dur="1000"/>
                                            <p:tgtEl>
                                              <p:spTgt spid="21"/>
                                            </p:tgtEl>
                                            <p:attrNameLst>
                                              <p:attrName>ppt_w</p:attrName>
                                            </p:attrNameLst>
                                          </p:cBhvr>
                                          <p:tavLst>
                                            <p:tav tm="0">
                                              <p:val>
                                                <p:strVal val="ppt_w"/>
                                              </p:val>
                                            </p:tav>
                                            <p:tav tm="100000">
                                              <p:val>
                                                <p:fltVal val="0"/>
                                              </p:val>
                                            </p:tav>
                                          </p:tavLst>
                                        </p:anim>
                                        <p:anim calcmode="lin" valueType="num">
                                          <p:cBhvr>
                                            <p:cTn id="69" dur="1000"/>
                                            <p:tgtEl>
                                              <p:spTgt spid="21"/>
                                            </p:tgtEl>
                                            <p:attrNameLst>
                                              <p:attrName>ppt_h</p:attrName>
                                            </p:attrNameLst>
                                          </p:cBhvr>
                                          <p:tavLst>
                                            <p:tav tm="0">
                                              <p:val>
                                                <p:strVal val="ppt_h"/>
                                              </p:val>
                                            </p:tav>
                                            <p:tav tm="100000">
                                              <p:val>
                                                <p:fltVal val="0"/>
                                              </p:val>
                                            </p:tav>
                                          </p:tavLst>
                                        </p:anim>
                                        <p:anim calcmode="lin" valueType="num">
                                          <p:cBhvr>
                                            <p:cTn id="70" dur="1000"/>
                                            <p:tgtEl>
                                              <p:spTgt spid="21"/>
                                            </p:tgtEl>
                                            <p:attrNameLst>
                                              <p:attrName>style.rotation</p:attrName>
                                            </p:attrNameLst>
                                          </p:cBhvr>
                                          <p:tavLst>
                                            <p:tav tm="0">
                                              <p:val>
                                                <p:fltVal val="0"/>
                                              </p:val>
                                            </p:tav>
                                            <p:tav tm="100000">
                                              <p:val>
                                                <p:fltVal val="90"/>
                                              </p:val>
                                            </p:tav>
                                          </p:tavLst>
                                        </p:anim>
                                        <p:animEffect transition="out" filter="fade">
                                          <p:cBhvr>
                                            <p:cTn id="71" dur="1000"/>
                                            <p:tgtEl>
                                              <p:spTgt spid="21"/>
                                            </p:tgtEl>
                                          </p:cBhvr>
                                        </p:animEffect>
                                        <p:set>
                                          <p:cBhvr>
                                            <p:cTn id="7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sp>
        <p:nvSpPr>
          <p:cNvPr id="16" name="Bảng câu hỏi">
            <a:extLst>
              <a:ext uri="{FF2B5EF4-FFF2-40B4-BE49-F238E27FC236}">
                <a16:creationId xmlns:a16="http://schemas.microsoft.com/office/drawing/2014/main" id="{E13631F5-5581-784E-39FE-304C17DD2456}"/>
              </a:ext>
            </a:extLst>
          </p:cNvPr>
          <p:cNvSpPr/>
          <p:nvPr/>
        </p:nvSpPr>
        <p:spPr>
          <a:xfrm>
            <a:off x="223837" y="101025"/>
            <a:ext cx="11744325" cy="978091"/>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smtClean="0">
                <a:latin typeface="Times New Roman" panose="02020603050405020304" pitchFamily="18" charset="0"/>
                <a:cs typeface="Times New Roman" panose="02020603050405020304" pitchFamily="18" charset="0"/>
              </a:rPr>
              <a:t>4. </a:t>
            </a:r>
            <a:r>
              <a:rPr lang="vi-VN" sz="4400" b="1" dirty="0" smtClean="0">
                <a:latin typeface="Times New Roman" panose="02020603050405020304" pitchFamily="18" charset="0"/>
                <a:cs typeface="Times New Roman" panose="02020603050405020304" pitchFamily="18" charset="0"/>
              </a:rPr>
              <a:t>Vì </a:t>
            </a:r>
            <a:r>
              <a:rPr lang="vi-VN" sz="4400" b="1" dirty="0">
                <a:latin typeface="Times New Roman" panose="02020603050405020304" pitchFamily="18" charset="0"/>
                <a:cs typeface="Times New Roman" panose="02020603050405020304" pitchFamily="18" charset="0"/>
              </a:rPr>
              <a:t>sao mùa đông ta thường cảm thấy lạnh?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52707F3-0CB5-DD0B-E81C-4BC23724AB1B}"/>
              </a:ext>
            </a:extLst>
          </p:cNvPr>
          <p:cNvGrpSpPr/>
          <p:nvPr/>
        </p:nvGrpSpPr>
        <p:grpSpPr>
          <a:xfrm>
            <a:off x="75104" y="1200430"/>
            <a:ext cx="11997834" cy="1236880"/>
            <a:chOff x="-1053619" y="3424566"/>
            <a:chExt cx="5789784" cy="1603095"/>
          </a:xfrm>
        </p:grpSpPr>
        <p:sp>
          <p:nvSpPr>
            <p:cNvPr id="19" name="a">
              <a:extLst>
                <a:ext uri="{FF2B5EF4-FFF2-40B4-BE49-F238E27FC236}">
                  <a16:creationId xmlns:a16="http://schemas.microsoft.com/office/drawing/2014/main" id="{713FE9CF-7C4C-F8DB-6804-6CADAA84D9C1}"/>
                </a:ext>
              </a:extLst>
            </p:cNvPr>
            <p:cNvSpPr/>
            <p:nvPr/>
          </p:nvSpPr>
          <p:spPr>
            <a:xfrm>
              <a:off x="-585356" y="3424566"/>
              <a:ext cx="5321521" cy="160309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70C0"/>
                  </a:solidFill>
                  <a:latin typeface="+mj-lt"/>
                </a:rPr>
                <a:t>Mùa đông thường có gió to làm người cảm thấy </a:t>
              </a:r>
              <a:r>
                <a:rPr lang="vi-VN" sz="4000" b="1" dirty="0" smtClean="0">
                  <a:solidFill>
                    <a:srgbClr val="0070C0"/>
                  </a:solidFill>
                  <a:latin typeface="+mj-lt"/>
                </a:rPr>
                <a:t>lạnh</a:t>
              </a:r>
              <a:r>
                <a:rPr lang="en-US" sz="4000" b="1" dirty="0" smtClean="0">
                  <a:solidFill>
                    <a:srgbClr val="0070C0"/>
                  </a:solidFill>
                  <a:latin typeface="+mj-lt"/>
                </a:rPr>
                <a:t>.</a:t>
              </a:r>
              <a:endParaRPr lang="vi-VN" sz="4000" b="1" dirty="0">
                <a:solidFill>
                  <a:srgbClr val="0070C0"/>
                </a:solidFill>
                <a:latin typeface="+mj-lt"/>
              </a:endParaRPr>
            </a:p>
          </p:txBody>
        </p:sp>
        <p:pic>
          <p:nvPicPr>
            <p:cNvPr id="20" name="Picture 4">
              <a:extLst>
                <a:ext uri="{FF2B5EF4-FFF2-40B4-BE49-F238E27FC236}">
                  <a16:creationId xmlns:a16="http://schemas.microsoft.com/office/drawing/2014/main" id="{E2926360-C92C-82C3-268E-A42EC3E0446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3619" y="3424566"/>
              <a:ext cx="465022" cy="1603095"/>
            </a:xfrm>
            <a:prstGeom prst="rect">
              <a:avLst/>
            </a:prstGeom>
          </p:spPr>
        </p:pic>
      </p:grpSp>
      <p:grpSp>
        <p:nvGrpSpPr>
          <p:cNvPr id="21" name="Group 20">
            <a:extLst>
              <a:ext uri="{FF2B5EF4-FFF2-40B4-BE49-F238E27FC236}">
                <a16:creationId xmlns:a16="http://schemas.microsoft.com/office/drawing/2014/main" id="{19619FD7-21CF-DA74-A49F-C34064177DC0}"/>
              </a:ext>
            </a:extLst>
          </p:cNvPr>
          <p:cNvGrpSpPr/>
          <p:nvPr/>
        </p:nvGrpSpPr>
        <p:grpSpPr>
          <a:xfrm>
            <a:off x="97081" y="2462796"/>
            <a:ext cx="11975857" cy="1327833"/>
            <a:chOff x="8661800" y="4330734"/>
            <a:chExt cx="5897506" cy="1693588"/>
          </a:xfrm>
        </p:grpSpPr>
        <p:sp>
          <p:nvSpPr>
            <p:cNvPr id="22" name="b">
              <a:extLst>
                <a:ext uri="{FF2B5EF4-FFF2-40B4-BE49-F238E27FC236}">
                  <a16:creationId xmlns:a16="http://schemas.microsoft.com/office/drawing/2014/main" id="{6653D7BF-CF8C-AEE9-9206-7E3C929A4F3B}"/>
                </a:ext>
              </a:extLst>
            </p:cNvPr>
            <p:cNvSpPr/>
            <p:nvPr/>
          </p:nvSpPr>
          <p:spPr>
            <a:xfrm>
              <a:off x="9151062" y="4385793"/>
              <a:ext cx="5408244" cy="163852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70C0"/>
                  </a:solidFill>
                  <a:latin typeface="+mj-lt"/>
                </a:rPr>
                <a:t>Mùa đông, trời lạnh làm nhiệt độ từ môi trường truyền vào người khiến cho người </a:t>
              </a:r>
              <a:r>
                <a:rPr lang="vi-VN" sz="4000" b="1" dirty="0" smtClean="0">
                  <a:solidFill>
                    <a:srgbClr val="0070C0"/>
                  </a:solidFill>
                  <a:latin typeface="+mj-lt"/>
                </a:rPr>
                <a:t>lạnh</a:t>
              </a:r>
              <a:r>
                <a:rPr lang="en-US" sz="4000" b="1" dirty="0" smtClean="0">
                  <a:solidFill>
                    <a:srgbClr val="0070C0"/>
                  </a:solidFill>
                  <a:latin typeface="+mj-lt"/>
                </a:rPr>
                <a:t>.</a:t>
              </a:r>
              <a:endParaRPr lang="vi-VN" sz="4000" b="1" dirty="0">
                <a:solidFill>
                  <a:srgbClr val="0070C0"/>
                </a:solidFill>
                <a:latin typeface="+mj-lt"/>
              </a:endParaRPr>
            </a:p>
          </p:txBody>
        </p:sp>
        <p:pic>
          <p:nvPicPr>
            <p:cNvPr id="23" name="Picture 11">
              <a:extLst>
                <a:ext uri="{FF2B5EF4-FFF2-40B4-BE49-F238E27FC236}">
                  <a16:creationId xmlns:a16="http://schemas.microsoft.com/office/drawing/2014/main" id="{4D5E7AAC-CE94-48DD-3CD5-DED2F85FA86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61800" y="4330734"/>
              <a:ext cx="441454" cy="1608629"/>
            </a:xfrm>
            <a:prstGeom prst="rect">
              <a:avLst/>
            </a:prstGeom>
          </p:spPr>
        </p:pic>
      </p:grpSp>
      <p:grpSp>
        <p:nvGrpSpPr>
          <p:cNvPr id="24" name="Group 23">
            <a:extLst>
              <a:ext uri="{FF2B5EF4-FFF2-40B4-BE49-F238E27FC236}">
                <a16:creationId xmlns:a16="http://schemas.microsoft.com/office/drawing/2014/main" id="{F94A7543-8CB2-7C5D-9EB7-1536BD8DB7B5}"/>
              </a:ext>
            </a:extLst>
          </p:cNvPr>
          <p:cNvGrpSpPr/>
          <p:nvPr/>
        </p:nvGrpSpPr>
        <p:grpSpPr>
          <a:xfrm>
            <a:off x="59530" y="3803659"/>
            <a:ext cx="12013408" cy="1237960"/>
            <a:chOff x="1908827" y="4446275"/>
            <a:chExt cx="16058434" cy="1604493"/>
          </a:xfrm>
        </p:grpSpPr>
        <p:sp>
          <p:nvSpPr>
            <p:cNvPr id="25" name="c">
              <a:extLst>
                <a:ext uri="{FF2B5EF4-FFF2-40B4-BE49-F238E27FC236}">
                  <a16:creationId xmlns:a16="http://schemas.microsoft.com/office/drawing/2014/main" id="{C939E2E3-51CE-92B5-1BDB-DCE6FAC2EAC3}"/>
                </a:ext>
              </a:extLst>
            </p:cNvPr>
            <p:cNvSpPr/>
            <p:nvPr/>
          </p:nvSpPr>
          <p:spPr>
            <a:xfrm>
              <a:off x="3177156" y="4518368"/>
              <a:ext cx="14790105" cy="151854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b="1" dirty="0">
                  <a:solidFill>
                    <a:srgbClr val="0070C0"/>
                  </a:solidFill>
                  <a:latin typeface="+mj-lt"/>
                </a:rPr>
                <a:t>Vào mùa đông, nhiệt độ của cơ thể bị giảm đi</a:t>
              </a:r>
              <a:r>
                <a:rPr lang="en-US" sz="4200" b="1" dirty="0">
                  <a:solidFill>
                    <a:srgbClr val="0070C0"/>
                  </a:solidFill>
                  <a:latin typeface="+mj-lt"/>
                </a:rPr>
                <a:t>. </a:t>
              </a:r>
            </a:p>
          </p:txBody>
        </p:sp>
        <p:pic>
          <p:nvPicPr>
            <p:cNvPr id="26" name="Picture 12">
              <a:extLst>
                <a:ext uri="{FF2B5EF4-FFF2-40B4-BE49-F238E27FC236}">
                  <a16:creationId xmlns:a16="http://schemas.microsoft.com/office/drawing/2014/main" id="{E0CF3F5F-7BEE-12B3-4347-34AE4B0E4F6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08827" y="4446275"/>
              <a:ext cx="1268330" cy="1604493"/>
            </a:xfrm>
            <a:prstGeom prst="rect">
              <a:avLst/>
            </a:prstGeom>
          </p:spPr>
        </p:pic>
      </p:grpSp>
      <p:pic>
        <p:nvPicPr>
          <p:cNvPr id="27" name="Đúng">
            <a:extLst>
              <a:ext uri="{FF2B5EF4-FFF2-40B4-BE49-F238E27FC236}">
                <a16:creationId xmlns:a16="http://schemas.microsoft.com/office/drawing/2014/main" id="{DA7A6EEC-7C9B-9EDB-802E-D2DED5C06A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36027" y="2757966"/>
            <a:ext cx="896442" cy="1123795"/>
          </a:xfrm>
          <a:prstGeom prst="rect">
            <a:avLst/>
          </a:prstGeom>
        </p:spPr>
      </p:pic>
      <p:grpSp>
        <p:nvGrpSpPr>
          <p:cNvPr id="28" name="Group 27">
            <a:extLst>
              <a:ext uri="{FF2B5EF4-FFF2-40B4-BE49-F238E27FC236}">
                <a16:creationId xmlns:a16="http://schemas.microsoft.com/office/drawing/2014/main" id="{DFAE2287-9976-7B2B-FF2B-A8DF4F21FCCB}"/>
              </a:ext>
            </a:extLst>
          </p:cNvPr>
          <p:cNvGrpSpPr/>
          <p:nvPr/>
        </p:nvGrpSpPr>
        <p:grpSpPr>
          <a:xfrm>
            <a:off x="97081" y="5121261"/>
            <a:ext cx="11975857" cy="1202094"/>
            <a:chOff x="10009235" y="7148190"/>
            <a:chExt cx="17761412" cy="2415727"/>
          </a:xfrm>
        </p:grpSpPr>
        <p:sp>
          <p:nvSpPr>
            <p:cNvPr id="29" name="d">
              <a:extLst>
                <a:ext uri="{FF2B5EF4-FFF2-40B4-BE49-F238E27FC236}">
                  <a16:creationId xmlns:a16="http://schemas.microsoft.com/office/drawing/2014/main" id="{A8A3A535-C7CD-C8CF-4F49-1B81097AB184}"/>
                </a:ext>
              </a:extLst>
            </p:cNvPr>
            <p:cNvSpPr/>
            <p:nvPr/>
          </p:nvSpPr>
          <p:spPr>
            <a:xfrm>
              <a:off x="11338754" y="7171280"/>
              <a:ext cx="16431893" cy="239263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70C0"/>
                  </a:solidFill>
                  <a:latin typeface="+mj-lt"/>
                </a:rPr>
                <a:t>Mùa đông, trời lạnh làm nhiệt độ từ </a:t>
              </a:r>
              <a:r>
                <a:rPr lang="en-US" sz="4000" b="1" dirty="0" err="1" smtClean="0">
                  <a:solidFill>
                    <a:srgbClr val="0070C0"/>
                  </a:solidFill>
                  <a:latin typeface="Times New Roman" panose="02020603050405020304" pitchFamily="18" charset="0"/>
                  <a:cs typeface="Times New Roman" panose="02020603050405020304" pitchFamily="18" charset="0"/>
                </a:rPr>
                <a:t>người</a:t>
              </a:r>
              <a:r>
                <a:rPr lang="en-US" sz="4000" b="1" dirty="0" smtClean="0">
                  <a:solidFill>
                    <a:srgbClr val="0070C0"/>
                  </a:solidFill>
                  <a:latin typeface="Times New Roman" panose="02020603050405020304" pitchFamily="18" charset="0"/>
                  <a:cs typeface="Times New Roman" panose="02020603050405020304" pitchFamily="18" charset="0"/>
                </a:rPr>
                <a:t> </a:t>
              </a:r>
              <a:r>
                <a:rPr lang="vi-VN" sz="4000" b="1" dirty="0" smtClean="0">
                  <a:solidFill>
                    <a:srgbClr val="0070C0"/>
                  </a:solidFill>
                  <a:latin typeface="+mj-lt"/>
                </a:rPr>
                <a:t>truyền </a:t>
              </a:r>
              <a:r>
                <a:rPr lang="en-US" sz="4000" b="1" dirty="0" err="1" smtClean="0">
                  <a:solidFill>
                    <a:srgbClr val="0070C0"/>
                  </a:solidFill>
                  <a:latin typeface="Times New Roman" panose="02020603050405020304" pitchFamily="18" charset="0"/>
                  <a:cs typeface="Times New Roman" panose="02020603050405020304" pitchFamily="18" charset="0"/>
                </a:rPr>
                <a:t>ra</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môi</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trường</a:t>
              </a:r>
              <a:r>
                <a:rPr lang="en-US" sz="4000" b="1" dirty="0" smtClean="0">
                  <a:solidFill>
                    <a:srgbClr val="0070C0"/>
                  </a:solidFill>
                  <a:latin typeface="Times New Roman" panose="02020603050405020304" pitchFamily="18" charset="0"/>
                  <a:cs typeface="Times New Roman" panose="02020603050405020304" pitchFamily="18" charset="0"/>
                </a:rPr>
                <a:t> </a:t>
              </a:r>
              <a:r>
                <a:rPr lang="vi-VN" sz="4000" b="1" dirty="0" smtClean="0">
                  <a:solidFill>
                    <a:srgbClr val="0070C0"/>
                  </a:solidFill>
                  <a:latin typeface="+mj-lt"/>
                </a:rPr>
                <a:t>khiến </a:t>
              </a:r>
              <a:r>
                <a:rPr lang="vi-VN" sz="4000" b="1" dirty="0">
                  <a:solidFill>
                    <a:srgbClr val="0070C0"/>
                  </a:solidFill>
                  <a:latin typeface="+mj-lt"/>
                </a:rPr>
                <a:t>cho người lạnh</a:t>
              </a:r>
              <a:r>
                <a:rPr lang="en-US" sz="4000" b="1" dirty="0">
                  <a:solidFill>
                    <a:srgbClr val="0070C0"/>
                  </a:solidFill>
                  <a:latin typeface="+mj-lt"/>
                </a:rPr>
                <a:t>.</a:t>
              </a:r>
              <a:endParaRPr lang="vi-VN" sz="4000" b="1" dirty="0">
                <a:solidFill>
                  <a:srgbClr val="0070C0"/>
                </a:solidFill>
                <a:latin typeface="+mj-lt"/>
              </a:endParaRPr>
            </a:p>
          </p:txBody>
        </p:sp>
        <p:pic>
          <p:nvPicPr>
            <p:cNvPr id="30" name="Picture 13">
              <a:extLst>
                <a:ext uri="{FF2B5EF4-FFF2-40B4-BE49-F238E27FC236}">
                  <a16:creationId xmlns:a16="http://schemas.microsoft.com/office/drawing/2014/main" id="{86945E00-A34F-2343-4FDD-048377307919}"/>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009235" y="7148190"/>
              <a:ext cx="1333943" cy="2372790"/>
            </a:xfrm>
            <a:prstGeom prst="rect">
              <a:avLst/>
            </a:prstGeom>
          </p:spPr>
        </p:pic>
      </p:grpSp>
      <p:sp>
        <p:nvSpPr>
          <p:cNvPr id="32" name="Arrow: Left 31">
            <a:hlinkClick r:id="" action="ppaction://noaction"/>
            <a:extLst>
              <a:ext uri="{FF2B5EF4-FFF2-40B4-BE49-F238E27FC236}">
                <a16:creationId xmlns:a16="http://schemas.microsoft.com/office/drawing/2014/main" id="{877E988B-EE6E-24E5-93AD-4DB0D417A8C0}"/>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6322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0667">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70667">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70667">
                                          <p:cBhvr additive="base">
                                            <p:cTn id="15"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70667">
                                          <p:cBhvr additive="base">
                                            <p:cTn id="19" dur="1000" fill="hold"/>
                                            <p:tgtEl>
                                              <p:spTgt spid="28"/>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7" fill="hold">
                                <p:stCondLst>
                                  <p:cond delay="500"/>
                                </p:stCondLst>
                                <p:childTnLst>
                                  <p:par>
                                    <p:cTn id="28" presetID="31" presetClass="exit" presetSubtype="0" fill="hold" nodeType="afterEffect">
                                      <p:stCondLst>
                                        <p:cond delay="0"/>
                                      </p:stCondLst>
                                      <p:childTnLst>
                                        <p:anim calcmode="lin" valueType="num">
                                          <p:cBhvr>
                                            <p:cTn id="29" dur="1000"/>
                                            <p:tgtEl>
                                              <p:spTgt spid="18"/>
                                            </p:tgtEl>
                                            <p:attrNameLst>
                                              <p:attrName>ppt_w</p:attrName>
                                            </p:attrNameLst>
                                          </p:cBhvr>
                                          <p:tavLst>
                                            <p:tav tm="0">
                                              <p:val>
                                                <p:strVal val="ppt_w"/>
                                              </p:val>
                                            </p:tav>
                                            <p:tav tm="100000">
                                              <p:val>
                                                <p:fltVal val="0"/>
                                              </p:val>
                                            </p:tav>
                                          </p:tavLst>
                                        </p:anim>
                                        <p:anim calcmode="lin" valueType="num">
                                          <p:cBhvr>
                                            <p:cTn id="30" dur="1000"/>
                                            <p:tgtEl>
                                              <p:spTgt spid="18"/>
                                            </p:tgtEl>
                                            <p:attrNameLst>
                                              <p:attrName>ppt_h</p:attrName>
                                            </p:attrNameLst>
                                          </p:cBhvr>
                                          <p:tavLst>
                                            <p:tav tm="0">
                                              <p:val>
                                                <p:strVal val="ppt_h"/>
                                              </p:val>
                                            </p:tav>
                                            <p:tav tm="100000">
                                              <p:val>
                                                <p:fltVal val="0"/>
                                              </p:val>
                                            </p:tav>
                                          </p:tavLst>
                                        </p:anim>
                                        <p:anim calcmode="lin" valueType="num">
                                          <p:cBhvr>
                                            <p:cTn id="31" dur="1000"/>
                                            <p:tgtEl>
                                              <p:spTgt spid="18"/>
                                            </p:tgtEl>
                                            <p:attrNameLst>
                                              <p:attrName>style.rotation</p:attrName>
                                            </p:attrNameLst>
                                          </p:cBhvr>
                                          <p:tavLst>
                                            <p:tav tm="0">
                                              <p:val>
                                                <p:fltVal val="0"/>
                                              </p:val>
                                            </p:tav>
                                            <p:tav tm="100000">
                                              <p:val>
                                                <p:fltVal val="90"/>
                                              </p:val>
                                            </p:tav>
                                          </p:tavLst>
                                        </p:anim>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with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p:stCondLst>
                                  <p:cond delay="500"/>
                                </p:stCondLst>
                                <p:childTnLst>
                                  <p:par>
                                    <p:cTn id="41" presetID="31" presetClass="exit" presetSubtype="0" fill="hold" nodeType="afterEffect">
                                      <p:stCondLst>
                                        <p:cond delay="0"/>
                                      </p:stCondLst>
                                      <p:childTnLst>
                                        <p:anim calcmode="lin" valueType="num">
                                          <p:cBhvr>
                                            <p:cTn id="42" dur="1000"/>
                                            <p:tgtEl>
                                              <p:spTgt spid="24"/>
                                            </p:tgtEl>
                                            <p:attrNameLst>
                                              <p:attrName>ppt_w</p:attrName>
                                            </p:attrNameLst>
                                          </p:cBhvr>
                                          <p:tavLst>
                                            <p:tav tm="0">
                                              <p:val>
                                                <p:strVal val="ppt_w"/>
                                              </p:val>
                                            </p:tav>
                                            <p:tav tm="100000">
                                              <p:val>
                                                <p:fltVal val="0"/>
                                              </p:val>
                                            </p:tav>
                                          </p:tavLst>
                                        </p:anim>
                                        <p:anim calcmode="lin" valueType="num">
                                          <p:cBhvr>
                                            <p:cTn id="43" dur="1000"/>
                                            <p:tgtEl>
                                              <p:spTgt spid="24"/>
                                            </p:tgtEl>
                                            <p:attrNameLst>
                                              <p:attrName>ppt_h</p:attrName>
                                            </p:attrNameLst>
                                          </p:cBhvr>
                                          <p:tavLst>
                                            <p:tav tm="0">
                                              <p:val>
                                                <p:strVal val="ppt_h"/>
                                              </p:val>
                                            </p:tav>
                                            <p:tav tm="100000">
                                              <p:val>
                                                <p:fltVal val="0"/>
                                              </p:val>
                                            </p:tav>
                                          </p:tavLst>
                                        </p:anim>
                                        <p:anim calcmode="lin" valueType="num">
                                          <p:cBhvr>
                                            <p:cTn id="44" dur="1000"/>
                                            <p:tgtEl>
                                              <p:spTgt spid="24"/>
                                            </p:tgtEl>
                                            <p:attrNameLst>
                                              <p:attrName>style.rotation</p:attrName>
                                            </p:attrNameLst>
                                          </p:cBhvr>
                                          <p:tavLst>
                                            <p:tav tm="0">
                                              <p:val>
                                                <p:fltVal val="0"/>
                                              </p:val>
                                            </p:tav>
                                            <p:tav tm="100000">
                                              <p:val>
                                                <p:fltVal val="90"/>
                                              </p:val>
                                            </p:tav>
                                          </p:tavLst>
                                        </p:anim>
                                        <p:animEffect transition="out" filter="fade">
                                          <p:cBhvr>
                                            <p:cTn id="45" dur="1000"/>
                                            <p:tgtEl>
                                              <p:spTgt spid="24"/>
                                            </p:tgtEl>
                                          </p:cBhvr>
                                        </p:animEffect>
                                        <p:set>
                                          <p:cBhvr>
                                            <p:cTn id="46"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1"/>
                                            </p:tgtEl>
                                          </p:cBhvr>
                                        </p:animEffect>
                                        <p:animScale>
                                          <p:cBhvr>
                                            <p:cTn id="52" dur="250" autoRev="1" fill="hold"/>
                                            <p:tgtEl>
                                              <p:spTgt spid="21"/>
                                            </p:tgtEl>
                                          </p:cBhvr>
                                          <p:by x="105000" y="105000"/>
                                        </p:animScale>
                                      </p:childTnLst>
                                    </p:cTn>
                                  </p:par>
                                  <p:par>
                                    <p:cTn id="53" presetID="49" presetClass="entr" presetSubtype="0" decel="10000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 calcmode="lin" valueType="num">
                                          <p:cBhvr>
                                            <p:cTn id="57" dur="500" fill="hold"/>
                                            <p:tgtEl>
                                              <p:spTgt spid="27"/>
                                            </p:tgtEl>
                                            <p:attrNameLst>
                                              <p:attrName>style.rotation</p:attrName>
                                            </p:attrNameLst>
                                          </p:cBhvr>
                                          <p:tavLst>
                                            <p:tav tm="0">
                                              <p:val>
                                                <p:fltVal val="360"/>
                                              </p:val>
                                            </p:tav>
                                            <p:tav tm="100000">
                                              <p:val>
                                                <p:fltVal val="0"/>
                                              </p:val>
                                            </p:tav>
                                          </p:tavLst>
                                        </p:anim>
                                        <p:animEffect transition="in" filter="fade">
                                          <p:cBhvr>
                                            <p:cTn id="58" dur="500"/>
                                            <p:tgtEl>
                                              <p:spTgt spid="27"/>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par>
                                    <p:cTn id="59" presetID="32" presetClass="emph" presetSubtype="0" fill="hold" nodeType="withEffect">
                                      <p:stCondLst>
                                        <p:cond delay="200"/>
                                      </p:st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1" presetClass="exit" presetSubtype="0" fill="hold" nodeType="withEffect">
                                      <p:stCondLst>
                                        <p:cond delay="200"/>
                                      </p:stCondLst>
                                      <p:childTnLst>
                                        <p:anim calcmode="lin" valueType="num">
                                          <p:cBhvr>
                                            <p:cTn id="66" dur="1000"/>
                                            <p:tgtEl>
                                              <p:spTgt spid="18"/>
                                            </p:tgtEl>
                                            <p:attrNameLst>
                                              <p:attrName>ppt_w</p:attrName>
                                            </p:attrNameLst>
                                          </p:cBhvr>
                                          <p:tavLst>
                                            <p:tav tm="0">
                                              <p:val>
                                                <p:strVal val="ppt_w"/>
                                              </p:val>
                                            </p:tav>
                                            <p:tav tm="100000">
                                              <p:val>
                                                <p:fltVal val="0"/>
                                              </p:val>
                                            </p:tav>
                                          </p:tavLst>
                                        </p:anim>
                                        <p:anim calcmode="lin" valueType="num">
                                          <p:cBhvr>
                                            <p:cTn id="67" dur="1000"/>
                                            <p:tgtEl>
                                              <p:spTgt spid="18"/>
                                            </p:tgtEl>
                                            <p:attrNameLst>
                                              <p:attrName>ppt_h</p:attrName>
                                            </p:attrNameLst>
                                          </p:cBhvr>
                                          <p:tavLst>
                                            <p:tav tm="0">
                                              <p:val>
                                                <p:strVal val="ppt_h"/>
                                              </p:val>
                                            </p:tav>
                                            <p:tav tm="100000">
                                              <p:val>
                                                <p:fltVal val="0"/>
                                              </p:val>
                                            </p:tav>
                                          </p:tavLst>
                                        </p:anim>
                                        <p:anim calcmode="lin" valueType="num">
                                          <p:cBhvr>
                                            <p:cTn id="68" dur="1000"/>
                                            <p:tgtEl>
                                              <p:spTgt spid="18"/>
                                            </p:tgtEl>
                                            <p:attrNameLst>
                                              <p:attrName>style.rotation</p:attrName>
                                            </p:attrNameLst>
                                          </p:cBhvr>
                                          <p:tavLst>
                                            <p:tav tm="0">
                                              <p:val>
                                                <p:fltVal val="0"/>
                                              </p:val>
                                            </p:tav>
                                            <p:tav tm="100000">
                                              <p:val>
                                                <p:fltVal val="90"/>
                                              </p:val>
                                            </p:tav>
                                          </p:tavLst>
                                        </p:anim>
                                        <p:animEffect transition="out" filter="fade">
                                          <p:cBhvr>
                                            <p:cTn id="69" dur="1000"/>
                                            <p:tgtEl>
                                              <p:spTgt spid="18"/>
                                            </p:tgtEl>
                                          </p:cBhvr>
                                        </p:animEffect>
                                        <p:set>
                                          <p:cBhvr>
                                            <p:cTn id="70" dur="1" fill="hold">
                                              <p:stCondLst>
                                                <p:cond delay="999"/>
                                              </p:stCondLst>
                                            </p:cTn>
                                            <p:tgtEl>
                                              <p:spTgt spid="18"/>
                                            </p:tgtEl>
                                            <p:attrNameLst>
                                              <p:attrName>style.visibility</p:attrName>
                                            </p:attrNameLst>
                                          </p:cBhvr>
                                          <p:to>
                                            <p:strVal val="hidden"/>
                                          </p:to>
                                        </p:set>
                                      </p:childTnLst>
                                    </p:cTn>
                                  </p:par>
                                  <p:par>
                                    <p:cTn id="71" presetID="31" presetClass="exit" presetSubtype="0" fill="hold" nodeType="withEffect">
                                      <p:stCondLst>
                                        <p:cond delay="200"/>
                                      </p:stCondLst>
                                      <p:childTnLst>
                                        <p:anim calcmode="lin" valueType="num">
                                          <p:cBhvr>
                                            <p:cTn id="72" dur="1000"/>
                                            <p:tgtEl>
                                              <p:spTgt spid="28"/>
                                            </p:tgtEl>
                                            <p:attrNameLst>
                                              <p:attrName>ppt_w</p:attrName>
                                            </p:attrNameLst>
                                          </p:cBhvr>
                                          <p:tavLst>
                                            <p:tav tm="0">
                                              <p:val>
                                                <p:strVal val="ppt_w"/>
                                              </p:val>
                                            </p:tav>
                                            <p:tav tm="100000">
                                              <p:val>
                                                <p:fltVal val="0"/>
                                              </p:val>
                                            </p:tav>
                                          </p:tavLst>
                                        </p:anim>
                                        <p:anim calcmode="lin" valueType="num">
                                          <p:cBhvr>
                                            <p:cTn id="73" dur="1000"/>
                                            <p:tgtEl>
                                              <p:spTgt spid="28"/>
                                            </p:tgtEl>
                                            <p:attrNameLst>
                                              <p:attrName>ppt_h</p:attrName>
                                            </p:attrNameLst>
                                          </p:cBhvr>
                                          <p:tavLst>
                                            <p:tav tm="0">
                                              <p:val>
                                                <p:strVal val="ppt_h"/>
                                              </p:val>
                                            </p:tav>
                                            <p:tav tm="100000">
                                              <p:val>
                                                <p:fltVal val="0"/>
                                              </p:val>
                                            </p:tav>
                                          </p:tavLst>
                                        </p:anim>
                                        <p:anim calcmode="lin" valueType="num">
                                          <p:cBhvr>
                                            <p:cTn id="74" dur="1000"/>
                                            <p:tgtEl>
                                              <p:spTgt spid="28"/>
                                            </p:tgtEl>
                                            <p:attrNameLst>
                                              <p:attrName>style.rotation</p:attrName>
                                            </p:attrNameLst>
                                          </p:cBhvr>
                                          <p:tavLst>
                                            <p:tav tm="0">
                                              <p:val>
                                                <p:fltVal val="0"/>
                                              </p:val>
                                            </p:tav>
                                            <p:tav tm="100000">
                                              <p:val>
                                                <p:fltVal val="90"/>
                                              </p:val>
                                            </p:tav>
                                          </p:tavLst>
                                        </p:anim>
                                        <p:animEffect transition="out" filter="fade">
                                          <p:cBhvr>
                                            <p:cTn id="75" dur="1000"/>
                                            <p:tgtEl>
                                              <p:spTgt spid="28"/>
                                            </p:tgtEl>
                                          </p:cBhvr>
                                        </p:animEffect>
                                        <p:set>
                                          <p:cBhvr>
                                            <p:cTn id="76" dur="1" fill="hold">
                                              <p:stCondLst>
                                                <p:cond delay="999"/>
                                              </p:stCondLst>
                                            </p:cTn>
                                            <p:tgtEl>
                                              <p:spTgt spid="28"/>
                                            </p:tgtEl>
                                            <p:attrNameLst>
                                              <p:attrName>style.visibility</p:attrName>
                                            </p:attrNameLst>
                                          </p:cBhvr>
                                          <p:to>
                                            <p:strVal val="hidden"/>
                                          </p:to>
                                        </p:set>
                                      </p:childTnLst>
                                    </p:cTn>
                                  </p:par>
                                  <p:par>
                                    <p:cTn id="77" presetID="31" presetClass="exit" presetSubtype="0" fill="hold" nodeType="withEffect">
                                      <p:stCondLst>
                                        <p:cond delay="200"/>
                                      </p:stCondLst>
                                      <p:childTnLst>
                                        <p:anim calcmode="lin" valueType="num">
                                          <p:cBhvr>
                                            <p:cTn id="78" dur="1000"/>
                                            <p:tgtEl>
                                              <p:spTgt spid="24"/>
                                            </p:tgtEl>
                                            <p:attrNameLst>
                                              <p:attrName>ppt_w</p:attrName>
                                            </p:attrNameLst>
                                          </p:cBhvr>
                                          <p:tavLst>
                                            <p:tav tm="0">
                                              <p:val>
                                                <p:strVal val="ppt_w"/>
                                              </p:val>
                                            </p:tav>
                                            <p:tav tm="100000">
                                              <p:val>
                                                <p:fltVal val="0"/>
                                              </p:val>
                                            </p:tav>
                                          </p:tavLst>
                                        </p:anim>
                                        <p:anim calcmode="lin" valueType="num">
                                          <p:cBhvr>
                                            <p:cTn id="79" dur="1000"/>
                                            <p:tgtEl>
                                              <p:spTgt spid="24"/>
                                            </p:tgtEl>
                                            <p:attrNameLst>
                                              <p:attrName>ppt_h</p:attrName>
                                            </p:attrNameLst>
                                          </p:cBhvr>
                                          <p:tavLst>
                                            <p:tav tm="0">
                                              <p:val>
                                                <p:strVal val="ppt_h"/>
                                              </p:val>
                                            </p:tav>
                                            <p:tav tm="100000">
                                              <p:val>
                                                <p:fltVal val="0"/>
                                              </p:val>
                                            </p:tav>
                                          </p:tavLst>
                                        </p:anim>
                                        <p:anim calcmode="lin" valueType="num">
                                          <p:cBhvr>
                                            <p:cTn id="80" dur="1000"/>
                                            <p:tgtEl>
                                              <p:spTgt spid="24"/>
                                            </p:tgtEl>
                                            <p:attrNameLst>
                                              <p:attrName>style.rotation</p:attrName>
                                            </p:attrNameLst>
                                          </p:cBhvr>
                                          <p:tavLst>
                                            <p:tav tm="0">
                                              <p:val>
                                                <p:fltVal val="0"/>
                                              </p:val>
                                            </p:tav>
                                            <p:tav tm="100000">
                                              <p:val>
                                                <p:fltVal val="90"/>
                                              </p:val>
                                            </p:tav>
                                          </p:tavLst>
                                        </p:anim>
                                        <p:animEffect transition="out" filter="fade">
                                          <p:cBhvr>
                                            <p:cTn id="81" dur="1000"/>
                                            <p:tgtEl>
                                              <p:spTgt spid="24"/>
                                            </p:tgtEl>
                                          </p:cBhvr>
                                        </p:animEffect>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3" restart="whenNotActive" fill="hold" evtFilter="cancelBubble" nodeType="interactiveSeq">
                    <p:stCondLst>
                      <p:cond evt="onClick" delay="0">
                        <p:tgtEl>
                          <p:spTgt spid="28"/>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withEffect">
                                      <p:stCondLst>
                                        <p:cond delay="0"/>
                                      </p:stCondLst>
                                      <p:childTnLst>
                                        <p:animEffect transition="out" filter="fade">
                                          <p:cBhvr>
                                            <p:cTn id="87" dur="500" tmFilter="0, 0; .2, .5; .8, .5; 1, 0"/>
                                            <p:tgtEl>
                                              <p:spTgt spid="28"/>
                                            </p:tgtEl>
                                          </p:cBhvr>
                                        </p:animEffect>
                                        <p:animScale>
                                          <p:cBhvr>
                                            <p:cTn id="88" dur="250" autoRev="1" fill="hold"/>
                                            <p:tgtEl>
                                              <p:spTgt spid="2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2" name="hammer.wav"/>
                                            </p:tgtEl>
                                          </p:cMediaNode>
                                        </p:audio>
                                      </p:subTnLst>
                                    </p:cTn>
                                  </p:par>
                                </p:childTnLst>
                              </p:cTn>
                            </p:par>
                            <p:par>
                              <p:cTn id="89" fill="hold">
                                <p:stCondLst>
                                  <p:cond delay="500"/>
                                </p:stCondLst>
                                <p:childTnLst>
                                  <p:par>
                                    <p:cTn id="90" presetID="31" presetClass="exit" presetSubtype="0" fill="hold" nodeType="afterEffect">
                                      <p:stCondLst>
                                        <p:cond delay="0"/>
                                      </p:stCondLst>
                                      <p:childTnLst>
                                        <p:anim calcmode="lin" valueType="num">
                                          <p:cBhvr>
                                            <p:cTn id="91" dur="1000"/>
                                            <p:tgtEl>
                                              <p:spTgt spid="28"/>
                                            </p:tgtEl>
                                            <p:attrNameLst>
                                              <p:attrName>ppt_w</p:attrName>
                                            </p:attrNameLst>
                                          </p:cBhvr>
                                          <p:tavLst>
                                            <p:tav tm="0">
                                              <p:val>
                                                <p:strVal val="ppt_w"/>
                                              </p:val>
                                            </p:tav>
                                            <p:tav tm="100000">
                                              <p:val>
                                                <p:fltVal val="0"/>
                                              </p:val>
                                            </p:tav>
                                          </p:tavLst>
                                        </p:anim>
                                        <p:anim calcmode="lin" valueType="num">
                                          <p:cBhvr>
                                            <p:cTn id="92" dur="1000"/>
                                            <p:tgtEl>
                                              <p:spTgt spid="28"/>
                                            </p:tgtEl>
                                            <p:attrNameLst>
                                              <p:attrName>ppt_h</p:attrName>
                                            </p:attrNameLst>
                                          </p:cBhvr>
                                          <p:tavLst>
                                            <p:tav tm="0">
                                              <p:val>
                                                <p:strVal val="ppt_h"/>
                                              </p:val>
                                            </p:tav>
                                            <p:tav tm="100000">
                                              <p:val>
                                                <p:fltVal val="0"/>
                                              </p:val>
                                            </p:tav>
                                          </p:tavLst>
                                        </p:anim>
                                        <p:anim calcmode="lin" valueType="num">
                                          <p:cBhvr>
                                            <p:cTn id="93" dur="1000"/>
                                            <p:tgtEl>
                                              <p:spTgt spid="28"/>
                                            </p:tgtEl>
                                            <p:attrNameLst>
                                              <p:attrName>style.rotation</p:attrName>
                                            </p:attrNameLst>
                                          </p:cBhvr>
                                          <p:tavLst>
                                            <p:tav tm="0">
                                              <p:val>
                                                <p:fltVal val="0"/>
                                              </p:val>
                                            </p:tav>
                                            <p:tav tm="100000">
                                              <p:val>
                                                <p:fltVal val="90"/>
                                              </p:val>
                                            </p:tav>
                                          </p:tavLst>
                                        </p:anim>
                                        <p:animEffect transition="out" filter="fade">
                                          <p:cBhvr>
                                            <p:cTn id="94" dur="1000"/>
                                            <p:tgtEl>
                                              <p:spTgt spid="28"/>
                                            </p:tgtEl>
                                          </p:cBhvr>
                                        </p:animEffect>
                                        <p:set>
                                          <p:cBhvr>
                                            <p:cTn id="95"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15" name="hammer.wav"/>
                                            </p:tgtEl>
                                          </p:cMediaNode>
                                        </p:audio>
                                      </p:subTnLst>
                                    </p:cTn>
                                  </p:par>
                                </p:childTnLst>
                              </p:cTn>
                            </p:par>
                            <p:par>
                              <p:cTn id="27" fill="hold">
                                <p:stCondLst>
                                  <p:cond delay="500"/>
                                </p:stCondLst>
                                <p:childTnLst>
                                  <p:par>
                                    <p:cTn id="28" presetID="31" presetClass="exit" presetSubtype="0" fill="hold" nodeType="afterEffect">
                                      <p:stCondLst>
                                        <p:cond delay="0"/>
                                      </p:stCondLst>
                                      <p:childTnLst>
                                        <p:anim calcmode="lin" valueType="num">
                                          <p:cBhvr>
                                            <p:cTn id="29" dur="1000"/>
                                            <p:tgtEl>
                                              <p:spTgt spid="18"/>
                                            </p:tgtEl>
                                            <p:attrNameLst>
                                              <p:attrName>ppt_w</p:attrName>
                                            </p:attrNameLst>
                                          </p:cBhvr>
                                          <p:tavLst>
                                            <p:tav tm="0">
                                              <p:val>
                                                <p:strVal val="ppt_w"/>
                                              </p:val>
                                            </p:tav>
                                            <p:tav tm="100000">
                                              <p:val>
                                                <p:fltVal val="0"/>
                                              </p:val>
                                            </p:tav>
                                          </p:tavLst>
                                        </p:anim>
                                        <p:anim calcmode="lin" valueType="num">
                                          <p:cBhvr>
                                            <p:cTn id="30" dur="1000"/>
                                            <p:tgtEl>
                                              <p:spTgt spid="18"/>
                                            </p:tgtEl>
                                            <p:attrNameLst>
                                              <p:attrName>ppt_h</p:attrName>
                                            </p:attrNameLst>
                                          </p:cBhvr>
                                          <p:tavLst>
                                            <p:tav tm="0">
                                              <p:val>
                                                <p:strVal val="ppt_h"/>
                                              </p:val>
                                            </p:tav>
                                            <p:tav tm="100000">
                                              <p:val>
                                                <p:fltVal val="0"/>
                                              </p:val>
                                            </p:tav>
                                          </p:tavLst>
                                        </p:anim>
                                        <p:anim calcmode="lin" valueType="num">
                                          <p:cBhvr>
                                            <p:cTn id="31" dur="1000"/>
                                            <p:tgtEl>
                                              <p:spTgt spid="18"/>
                                            </p:tgtEl>
                                            <p:attrNameLst>
                                              <p:attrName>style.rotation</p:attrName>
                                            </p:attrNameLst>
                                          </p:cBhvr>
                                          <p:tavLst>
                                            <p:tav tm="0">
                                              <p:val>
                                                <p:fltVal val="0"/>
                                              </p:val>
                                            </p:tav>
                                            <p:tav tm="100000">
                                              <p:val>
                                                <p:fltVal val="90"/>
                                              </p:val>
                                            </p:tav>
                                          </p:tavLst>
                                        </p:anim>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with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15" name="hammer.wav"/>
                                            </p:tgtEl>
                                          </p:cMediaNode>
                                        </p:audio>
                                      </p:subTnLst>
                                    </p:cTn>
                                  </p:par>
                                </p:childTnLst>
                              </p:cTn>
                            </p:par>
                            <p:par>
                              <p:cTn id="40" fill="hold">
                                <p:stCondLst>
                                  <p:cond delay="500"/>
                                </p:stCondLst>
                                <p:childTnLst>
                                  <p:par>
                                    <p:cTn id="41" presetID="31" presetClass="exit" presetSubtype="0" fill="hold" nodeType="afterEffect">
                                      <p:stCondLst>
                                        <p:cond delay="0"/>
                                      </p:stCondLst>
                                      <p:childTnLst>
                                        <p:anim calcmode="lin" valueType="num">
                                          <p:cBhvr>
                                            <p:cTn id="42" dur="1000"/>
                                            <p:tgtEl>
                                              <p:spTgt spid="24"/>
                                            </p:tgtEl>
                                            <p:attrNameLst>
                                              <p:attrName>ppt_w</p:attrName>
                                            </p:attrNameLst>
                                          </p:cBhvr>
                                          <p:tavLst>
                                            <p:tav tm="0">
                                              <p:val>
                                                <p:strVal val="ppt_w"/>
                                              </p:val>
                                            </p:tav>
                                            <p:tav tm="100000">
                                              <p:val>
                                                <p:fltVal val="0"/>
                                              </p:val>
                                            </p:tav>
                                          </p:tavLst>
                                        </p:anim>
                                        <p:anim calcmode="lin" valueType="num">
                                          <p:cBhvr>
                                            <p:cTn id="43" dur="1000"/>
                                            <p:tgtEl>
                                              <p:spTgt spid="24"/>
                                            </p:tgtEl>
                                            <p:attrNameLst>
                                              <p:attrName>ppt_h</p:attrName>
                                            </p:attrNameLst>
                                          </p:cBhvr>
                                          <p:tavLst>
                                            <p:tav tm="0">
                                              <p:val>
                                                <p:strVal val="ppt_h"/>
                                              </p:val>
                                            </p:tav>
                                            <p:tav tm="100000">
                                              <p:val>
                                                <p:fltVal val="0"/>
                                              </p:val>
                                            </p:tav>
                                          </p:tavLst>
                                        </p:anim>
                                        <p:anim calcmode="lin" valueType="num">
                                          <p:cBhvr>
                                            <p:cTn id="44" dur="1000"/>
                                            <p:tgtEl>
                                              <p:spTgt spid="24"/>
                                            </p:tgtEl>
                                            <p:attrNameLst>
                                              <p:attrName>style.rotation</p:attrName>
                                            </p:attrNameLst>
                                          </p:cBhvr>
                                          <p:tavLst>
                                            <p:tav tm="0">
                                              <p:val>
                                                <p:fltVal val="0"/>
                                              </p:val>
                                            </p:tav>
                                            <p:tav tm="100000">
                                              <p:val>
                                                <p:fltVal val="90"/>
                                              </p:val>
                                            </p:tav>
                                          </p:tavLst>
                                        </p:anim>
                                        <p:animEffect transition="out" filter="fade">
                                          <p:cBhvr>
                                            <p:cTn id="45" dur="1000"/>
                                            <p:tgtEl>
                                              <p:spTgt spid="24"/>
                                            </p:tgtEl>
                                          </p:cBhvr>
                                        </p:animEffect>
                                        <p:set>
                                          <p:cBhvr>
                                            <p:cTn id="46"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1"/>
                                            </p:tgtEl>
                                          </p:cBhvr>
                                        </p:animEffect>
                                        <p:animScale>
                                          <p:cBhvr>
                                            <p:cTn id="52" dur="250" autoRev="1" fill="hold"/>
                                            <p:tgtEl>
                                              <p:spTgt spid="21"/>
                                            </p:tgtEl>
                                          </p:cBhvr>
                                          <p:by x="105000" y="105000"/>
                                        </p:animScale>
                                      </p:childTnLst>
                                    </p:cTn>
                                  </p:par>
                                  <p:par>
                                    <p:cTn id="53" presetID="49" presetClass="entr" presetSubtype="0" decel="10000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 calcmode="lin" valueType="num">
                                          <p:cBhvr>
                                            <p:cTn id="57" dur="500" fill="hold"/>
                                            <p:tgtEl>
                                              <p:spTgt spid="27"/>
                                            </p:tgtEl>
                                            <p:attrNameLst>
                                              <p:attrName>style.rotation</p:attrName>
                                            </p:attrNameLst>
                                          </p:cBhvr>
                                          <p:tavLst>
                                            <p:tav tm="0">
                                              <p:val>
                                                <p:fltVal val="360"/>
                                              </p:val>
                                            </p:tav>
                                            <p:tav tm="100000">
                                              <p:val>
                                                <p:fltVal val="0"/>
                                              </p:val>
                                            </p:tav>
                                          </p:tavLst>
                                        </p:anim>
                                        <p:animEffect transition="in" filter="fade">
                                          <p:cBhvr>
                                            <p:cTn id="58" dur="500"/>
                                            <p:tgtEl>
                                              <p:spTgt spid="27"/>
                                            </p:tgtEl>
                                          </p:cBhvr>
                                        </p:animEffect>
                                      </p:childTnLst>
                                      <p:subTnLst>
                                        <p:audio>
                                          <p:cMediaNode>
                                            <p:cTn display="0" masterRel="sameClick">
                                              <p:stCondLst>
                                                <p:cond evt="begin" delay="0">
                                                  <p:tn val="53"/>
                                                </p:cond>
                                              </p:stCondLst>
                                              <p:endCondLst>
                                                <p:cond evt="onStopAudio" delay="0">
                                                  <p:tgtEl>
                                                    <p:sldTgt/>
                                                  </p:tgtEl>
                                                </p:cond>
                                              </p:endCondLst>
                                            </p:cTn>
                                            <p:tgtEl>
                                              <p:sndTgt r:embed="rId16" name="chimes.wav"/>
                                            </p:tgtEl>
                                          </p:cMediaNode>
                                        </p:audio>
                                      </p:subTnLst>
                                    </p:cTn>
                                  </p:par>
                                  <p:par>
                                    <p:cTn id="59" presetID="32" presetClass="emph" presetSubtype="0" fill="hold" nodeType="withEffect">
                                      <p:stCondLst>
                                        <p:cond delay="200"/>
                                      </p:st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1" presetClass="exit" presetSubtype="0" fill="hold" nodeType="withEffect">
                                      <p:stCondLst>
                                        <p:cond delay="200"/>
                                      </p:stCondLst>
                                      <p:childTnLst>
                                        <p:anim calcmode="lin" valueType="num">
                                          <p:cBhvr>
                                            <p:cTn id="66" dur="1000"/>
                                            <p:tgtEl>
                                              <p:spTgt spid="18"/>
                                            </p:tgtEl>
                                            <p:attrNameLst>
                                              <p:attrName>ppt_w</p:attrName>
                                            </p:attrNameLst>
                                          </p:cBhvr>
                                          <p:tavLst>
                                            <p:tav tm="0">
                                              <p:val>
                                                <p:strVal val="ppt_w"/>
                                              </p:val>
                                            </p:tav>
                                            <p:tav tm="100000">
                                              <p:val>
                                                <p:fltVal val="0"/>
                                              </p:val>
                                            </p:tav>
                                          </p:tavLst>
                                        </p:anim>
                                        <p:anim calcmode="lin" valueType="num">
                                          <p:cBhvr>
                                            <p:cTn id="67" dur="1000"/>
                                            <p:tgtEl>
                                              <p:spTgt spid="18"/>
                                            </p:tgtEl>
                                            <p:attrNameLst>
                                              <p:attrName>ppt_h</p:attrName>
                                            </p:attrNameLst>
                                          </p:cBhvr>
                                          <p:tavLst>
                                            <p:tav tm="0">
                                              <p:val>
                                                <p:strVal val="ppt_h"/>
                                              </p:val>
                                            </p:tav>
                                            <p:tav tm="100000">
                                              <p:val>
                                                <p:fltVal val="0"/>
                                              </p:val>
                                            </p:tav>
                                          </p:tavLst>
                                        </p:anim>
                                        <p:anim calcmode="lin" valueType="num">
                                          <p:cBhvr>
                                            <p:cTn id="68" dur="1000"/>
                                            <p:tgtEl>
                                              <p:spTgt spid="18"/>
                                            </p:tgtEl>
                                            <p:attrNameLst>
                                              <p:attrName>style.rotation</p:attrName>
                                            </p:attrNameLst>
                                          </p:cBhvr>
                                          <p:tavLst>
                                            <p:tav tm="0">
                                              <p:val>
                                                <p:fltVal val="0"/>
                                              </p:val>
                                            </p:tav>
                                            <p:tav tm="100000">
                                              <p:val>
                                                <p:fltVal val="90"/>
                                              </p:val>
                                            </p:tav>
                                          </p:tavLst>
                                        </p:anim>
                                        <p:animEffect transition="out" filter="fade">
                                          <p:cBhvr>
                                            <p:cTn id="69" dur="1000"/>
                                            <p:tgtEl>
                                              <p:spTgt spid="18"/>
                                            </p:tgtEl>
                                          </p:cBhvr>
                                        </p:animEffect>
                                        <p:set>
                                          <p:cBhvr>
                                            <p:cTn id="70" dur="1" fill="hold">
                                              <p:stCondLst>
                                                <p:cond delay="999"/>
                                              </p:stCondLst>
                                            </p:cTn>
                                            <p:tgtEl>
                                              <p:spTgt spid="18"/>
                                            </p:tgtEl>
                                            <p:attrNameLst>
                                              <p:attrName>style.visibility</p:attrName>
                                            </p:attrNameLst>
                                          </p:cBhvr>
                                          <p:to>
                                            <p:strVal val="hidden"/>
                                          </p:to>
                                        </p:set>
                                      </p:childTnLst>
                                    </p:cTn>
                                  </p:par>
                                  <p:par>
                                    <p:cTn id="71" presetID="31" presetClass="exit" presetSubtype="0" fill="hold" nodeType="withEffect">
                                      <p:stCondLst>
                                        <p:cond delay="200"/>
                                      </p:stCondLst>
                                      <p:childTnLst>
                                        <p:anim calcmode="lin" valueType="num">
                                          <p:cBhvr>
                                            <p:cTn id="72" dur="1000"/>
                                            <p:tgtEl>
                                              <p:spTgt spid="28"/>
                                            </p:tgtEl>
                                            <p:attrNameLst>
                                              <p:attrName>ppt_w</p:attrName>
                                            </p:attrNameLst>
                                          </p:cBhvr>
                                          <p:tavLst>
                                            <p:tav tm="0">
                                              <p:val>
                                                <p:strVal val="ppt_w"/>
                                              </p:val>
                                            </p:tav>
                                            <p:tav tm="100000">
                                              <p:val>
                                                <p:fltVal val="0"/>
                                              </p:val>
                                            </p:tav>
                                          </p:tavLst>
                                        </p:anim>
                                        <p:anim calcmode="lin" valueType="num">
                                          <p:cBhvr>
                                            <p:cTn id="73" dur="1000"/>
                                            <p:tgtEl>
                                              <p:spTgt spid="28"/>
                                            </p:tgtEl>
                                            <p:attrNameLst>
                                              <p:attrName>ppt_h</p:attrName>
                                            </p:attrNameLst>
                                          </p:cBhvr>
                                          <p:tavLst>
                                            <p:tav tm="0">
                                              <p:val>
                                                <p:strVal val="ppt_h"/>
                                              </p:val>
                                            </p:tav>
                                            <p:tav tm="100000">
                                              <p:val>
                                                <p:fltVal val="0"/>
                                              </p:val>
                                            </p:tav>
                                          </p:tavLst>
                                        </p:anim>
                                        <p:anim calcmode="lin" valueType="num">
                                          <p:cBhvr>
                                            <p:cTn id="74" dur="1000"/>
                                            <p:tgtEl>
                                              <p:spTgt spid="28"/>
                                            </p:tgtEl>
                                            <p:attrNameLst>
                                              <p:attrName>style.rotation</p:attrName>
                                            </p:attrNameLst>
                                          </p:cBhvr>
                                          <p:tavLst>
                                            <p:tav tm="0">
                                              <p:val>
                                                <p:fltVal val="0"/>
                                              </p:val>
                                            </p:tav>
                                            <p:tav tm="100000">
                                              <p:val>
                                                <p:fltVal val="90"/>
                                              </p:val>
                                            </p:tav>
                                          </p:tavLst>
                                        </p:anim>
                                        <p:animEffect transition="out" filter="fade">
                                          <p:cBhvr>
                                            <p:cTn id="75" dur="1000"/>
                                            <p:tgtEl>
                                              <p:spTgt spid="28"/>
                                            </p:tgtEl>
                                          </p:cBhvr>
                                        </p:animEffect>
                                        <p:set>
                                          <p:cBhvr>
                                            <p:cTn id="76" dur="1" fill="hold">
                                              <p:stCondLst>
                                                <p:cond delay="999"/>
                                              </p:stCondLst>
                                            </p:cTn>
                                            <p:tgtEl>
                                              <p:spTgt spid="28"/>
                                            </p:tgtEl>
                                            <p:attrNameLst>
                                              <p:attrName>style.visibility</p:attrName>
                                            </p:attrNameLst>
                                          </p:cBhvr>
                                          <p:to>
                                            <p:strVal val="hidden"/>
                                          </p:to>
                                        </p:set>
                                      </p:childTnLst>
                                    </p:cTn>
                                  </p:par>
                                  <p:par>
                                    <p:cTn id="77" presetID="31" presetClass="exit" presetSubtype="0" fill="hold" nodeType="withEffect">
                                      <p:stCondLst>
                                        <p:cond delay="200"/>
                                      </p:stCondLst>
                                      <p:childTnLst>
                                        <p:anim calcmode="lin" valueType="num">
                                          <p:cBhvr>
                                            <p:cTn id="78" dur="1000"/>
                                            <p:tgtEl>
                                              <p:spTgt spid="24"/>
                                            </p:tgtEl>
                                            <p:attrNameLst>
                                              <p:attrName>ppt_w</p:attrName>
                                            </p:attrNameLst>
                                          </p:cBhvr>
                                          <p:tavLst>
                                            <p:tav tm="0">
                                              <p:val>
                                                <p:strVal val="ppt_w"/>
                                              </p:val>
                                            </p:tav>
                                            <p:tav tm="100000">
                                              <p:val>
                                                <p:fltVal val="0"/>
                                              </p:val>
                                            </p:tav>
                                          </p:tavLst>
                                        </p:anim>
                                        <p:anim calcmode="lin" valueType="num">
                                          <p:cBhvr>
                                            <p:cTn id="79" dur="1000"/>
                                            <p:tgtEl>
                                              <p:spTgt spid="24"/>
                                            </p:tgtEl>
                                            <p:attrNameLst>
                                              <p:attrName>ppt_h</p:attrName>
                                            </p:attrNameLst>
                                          </p:cBhvr>
                                          <p:tavLst>
                                            <p:tav tm="0">
                                              <p:val>
                                                <p:strVal val="ppt_h"/>
                                              </p:val>
                                            </p:tav>
                                            <p:tav tm="100000">
                                              <p:val>
                                                <p:fltVal val="0"/>
                                              </p:val>
                                            </p:tav>
                                          </p:tavLst>
                                        </p:anim>
                                        <p:anim calcmode="lin" valueType="num">
                                          <p:cBhvr>
                                            <p:cTn id="80" dur="1000"/>
                                            <p:tgtEl>
                                              <p:spTgt spid="24"/>
                                            </p:tgtEl>
                                            <p:attrNameLst>
                                              <p:attrName>style.rotation</p:attrName>
                                            </p:attrNameLst>
                                          </p:cBhvr>
                                          <p:tavLst>
                                            <p:tav tm="0">
                                              <p:val>
                                                <p:fltVal val="0"/>
                                              </p:val>
                                            </p:tav>
                                            <p:tav tm="100000">
                                              <p:val>
                                                <p:fltVal val="90"/>
                                              </p:val>
                                            </p:tav>
                                          </p:tavLst>
                                        </p:anim>
                                        <p:animEffect transition="out" filter="fade">
                                          <p:cBhvr>
                                            <p:cTn id="81" dur="1000"/>
                                            <p:tgtEl>
                                              <p:spTgt spid="24"/>
                                            </p:tgtEl>
                                          </p:cBhvr>
                                        </p:animEffect>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3" restart="whenNotActive" fill="hold" evtFilter="cancelBubble" nodeType="interactiveSeq">
                    <p:stCondLst>
                      <p:cond evt="onClick" delay="0">
                        <p:tgtEl>
                          <p:spTgt spid="28"/>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withEffect">
                                      <p:stCondLst>
                                        <p:cond delay="0"/>
                                      </p:stCondLst>
                                      <p:childTnLst>
                                        <p:animEffect transition="out" filter="fade">
                                          <p:cBhvr>
                                            <p:cTn id="87" dur="500" tmFilter="0, 0; .2, .5; .8, .5; 1, 0"/>
                                            <p:tgtEl>
                                              <p:spTgt spid="28"/>
                                            </p:tgtEl>
                                          </p:cBhvr>
                                        </p:animEffect>
                                        <p:animScale>
                                          <p:cBhvr>
                                            <p:cTn id="88" dur="250" autoRev="1" fill="hold"/>
                                            <p:tgtEl>
                                              <p:spTgt spid="2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15" name="hammer.wav"/>
                                            </p:tgtEl>
                                          </p:cMediaNode>
                                        </p:audio>
                                      </p:subTnLst>
                                    </p:cTn>
                                  </p:par>
                                </p:childTnLst>
                              </p:cTn>
                            </p:par>
                            <p:par>
                              <p:cTn id="89" fill="hold">
                                <p:stCondLst>
                                  <p:cond delay="500"/>
                                </p:stCondLst>
                                <p:childTnLst>
                                  <p:par>
                                    <p:cTn id="90" presetID="31" presetClass="exit" presetSubtype="0" fill="hold" nodeType="afterEffect">
                                      <p:stCondLst>
                                        <p:cond delay="0"/>
                                      </p:stCondLst>
                                      <p:childTnLst>
                                        <p:anim calcmode="lin" valueType="num">
                                          <p:cBhvr>
                                            <p:cTn id="91" dur="1000"/>
                                            <p:tgtEl>
                                              <p:spTgt spid="28"/>
                                            </p:tgtEl>
                                            <p:attrNameLst>
                                              <p:attrName>ppt_w</p:attrName>
                                            </p:attrNameLst>
                                          </p:cBhvr>
                                          <p:tavLst>
                                            <p:tav tm="0">
                                              <p:val>
                                                <p:strVal val="ppt_w"/>
                                              </p:val>
                                            </p:tav>
                                            <p:tav tm="100000">
                                              <p:val>
                                                <p:fltVal val="0"/>
                                              </p:val>
                                            </p:tav>
                                          </p:tavLst>
                                        </p:anim>
                                        <p:anim calcmode="lin" valueType="num">
                                          <p:cBhvr>
                                            <p:cTn id="92" dur="1000"/>
                                            <p:tgtEl>
                                              <p:spTgt spid="28"/>
                                            </p:tgtEl>
                                            <p:attrNameLst>
                                              <p:attrName>ppt_h</p:attrName>
                                            </p:attrNameLst>
                                          </p:cBhvr>
                                          <p:tavLst>
                                            <p:tav tm="0">
                                              <p:val>
                                                <p:strVal val="ppt_h"/>
                                              </p:val>
                                            </p:tav>
                                            <p:tav tm="100000">
                                              <p:val>
                                                <p:fltVal val="0"/>
                                              </p:val>
                                            </p:tav>
                                          </p:tavLst>
                                        </p:anim>
                                        <p:anim calcmode="lin" valueType="num">
                                          <p:cBhvr>
                                            <p:cTn id="93" dur="1000"/>
                                            <p:tgtEl>
                                              <p:spTgt spid="28"/>
                                            </p:tgtEl>
                                            <p:attrNameLst>
                                              <p:attrName>style.rotation</p:attrName>
                                            </p:attrNameLst>
                                          </p:cBhvr>
                                          <p:tavLst>
                                            <p:tav tm="0">
                                              <p:val>
                                                <p:fltVal val="0"/>
                                              </p:val>
                                            </p:tav>
                                            <p:tav tm="100000">
                                              <p:val>
                                                <p:fltVal val="90"/>
                                              </p:val>
                                            </p:tav>
                                          </p:tavLst>
                                        </p:anim>
                                        <p:animEffect transition="out" filter="fade">
                                          <p:cBhvr>
                                            <p:cTn id="94" dur="1000"/>
                                            <p:tgtEl>
                                              <p:spTgt spid="28"/>
                                            </p:tgtEl>
                                          </p:cBhvr>
                                        </p:animEffect>
                                        <p:set>
                                          <p:cBhvr>
                                            <p:cTn id="95"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18015"/>
            <a:ext cx="12192000" cy="6858000"/>
          </a:xfrm>
          <a:prstGeom prst="rect">
            <a:avLst/>
          </a:prstGeom>
        </p:spPr>
      </p:pic>
      <p:sp>
        <p:nvSpPr>
          <p:cNvPr id="16" name="Bảng câu hỏi">
            <a:extLst>
              <a:ext uri="{FF2B5EF4-FFF2-40B4-BE49-F238E27FC236}">
                <a16:creationId xmlns:a16="http://schemas.microsoft.com/office/drawing/2014/main" id="{D68E7D21-6B91-5887-1648-9F63D596975B}"/>
              </a:ext>
            </a:extLst>
          </p:cNvPr>
          <p:cNvSpPr/>
          <p:nvPr/>
        </p:nvSpPr>
        <p:spPr>
          <a:xfrm>
            <a:off x="1037027" y="285750"/>
            <a:ext cx="10104348" cy="1504806"/>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Chứa câu hỏi">
            <a:extLst>
              <a:ext uri="{FF2B5EF4-FFF2-40B4-BE49-F238E27FC236}">
                <a16:creationId xmlns:a16="http://schemas.microsoft.com/office/drawing/2014/main" id="{6D43BEFB-EA8C-363E-DEE7-F78083B30E05}"/>
              </a:ext>
            </a:extLst>
          </p:cNvPr>
          <p:cNvSpPr txBox="1"/>
          <p:nvPr/>
        </p:nvSpPr>
        <p:spPr>
          <a:xfrm>
            <a:off x="1147762" y="250862"/>
            <a:ext cx="9782176" cy="1446550"/>
          </a:xfrm>
          <a:prstGeom prst="rect">
            <a:avLst/>
          </a:prstGeom>
          <a:noFill/>
        </p:spPr>
        <p:txBody>
          <a:bodyPr wrap="square" rtlCol="0">
            <a:spAutoFit/>
          </a:bodyPr>
          <a:lstStyle/>
          <a:p>
            <a:pPr lvl="0" algn="ctr">
              <a:defRPr/>
            </a:pPr>
            <a:r>
              <a:rPr lang="en-US" sz="4400" b="1" dirty="0" smtClean="0">
                <a:latin typeface="Times New Roman" panose="02020603050405020304" pitchFamily="18" charset="0"/>
                <a:cs typeface="Times New Roman" panose="02020603050405020304" pitchFamily="18" charset="0"/>
              </a:rPr>
              <a:t>5.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nhất</a:t>
            </a:r>
            <a:r>
              <a:rPr lang="en-US" sz="4400" b="1" dirty="0">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17C85B07-6D69-B01F-FF0C-317D63E1B9ED}"/>
              </a:ext>
            </a:extLst>
          </p:cNvPr>
          <p:cNvGrpSpPr/>
          <p:nvPr/>
        </p:nvGrpSpPr>
        <p:grpSpPr>
          <a:xfrm>
            <a:off x="211362" y="1892916"/>
            <a:ext cx="4989288" cy="1576574"/>
            <a:chOff x="-321995" y="4353970"/>
            <a:chExt cx="5487049" cy="2043366"/>
          </a:xfrm>
        </p:grpSpPr>
        <p:sp>
          <p:nvSpPr>
            <p:cNvPr id="19" name="a">
              <a:extLst>
                <a:ext uri="{FF2B5EF4-FFF2-40B4-BE49-F238E27FC236}">
                  <a16:creationId xmlns:a16="http://schemas.microsoft.com/office/drawing/2014/main" id="{562439BA-1B13-6A62-9DE4-C00E06326E5D}"/>
                </a:ext>
              </a:extLst>
            </p:cNvPr>
            <p:cNvSpPr/>
            <p:nvPr/>
          </p:nvSpPr>
          <p:spPr>
            <a:xfrm>
              <a:off x="987477" y="4558774"/>
              <a:ext cx="4177577" cy="1838562"/>
            </a:xfrm>
            <a:prstGeom prst="roundRect">
              <a:avLst>
                <a:gd name="adj" fmla="val 25732"/>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rgbClr val="0070C0"/>
                  </a:solidFill>
                  <a:latin typeface="Times New Roman" panose="02020603050405020304" pitchFamily="18" charset="0"/>
                  <a:cs typeface="Times New Roman" panose="02020603050405020304" pitchFamily="18" charset="0"/>
                </a:rPr>
                <a:t>Cốc nước </a:t>
              </a:r>
              <a:r>
                <a:rPr lang="vi-VN" sz="4000" dirty="0" smtClean="0">
                  <a:solidFill>
                    <a:srgbClr val="0070C0"/>
                  </a:solidFill>
                  <a:latin typeface="Times New Roman" panose="02020603050405020304" pitchFamily="18" charset="0"/>
                  <a:cs typeface="Times New Roman" panose="02020603050405020304" pitchFamily="18" charset="0"/>
                </a:rPr>
                <a:t>nóng</a:t>
              </a:r>
              <a:r>
                <a:rPr lang="en-US" sz="4000" dirty="0" smtClean="0">
                  <a:solidFill>
                    <a:srgbClr val="0070C0"/>
                  </a:solidFill>
                  <a:latin typeface="Times New Roman" panose="02020603050405020304" pitchFamily="18" charset="0"/>
                  <a:cs typeface="Times New Roman" panose="02020603050405020304" pitchFamily="18" charset="0"/>
                </a:rPr>
                <a:t>.</a:t>
              </a:r>
              <a:endParaRPr lang="vi-VN" sz="4000" dirty="0">
                <a:solidFill>
                  <a:srgbClr val="0070C0"/>
                </a:solidFill>
                <a:latin typeface="Times New Roman" panose="02020603050405020304" pitchFamily="18" charset="0"/>
                <a:cs typeface="Times New Roman" panose="02020603050405020304" pitchFamily="18" charset="0"/>
              </a:endParaRPr>
            </a:p>
          </p:txBody>
        </p:sp>
        <p:pic>
          <p:nvPicPr>
            <p:cNvPr id="20" name="Picture 4">
              <a:extLst>
                <a:ext uri="{FF2B5EF4-FFF2-40B4-BE49-F238E27FC236}">
                  <a16:creationId xmlns:a16="http://schemas.microsoft.com/office/drawing/2014/main" id="{847C0345-09E2-DB7A-21FF-18CABF2DBFA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1995" y="4353970"/>
              <a:ext cx="1309473" cy="1998442"/>
            </a:xfrm>
            <a:prstGeom prst="rect">
              <a:avLst/>
            </a:prstGeom>
          </p:spPr>
        </p:pic>
      </p:grpSp>
      <p:grpSp>
        <p:nvGrpSpPr>
          <p:cNvPr id="21" name="Group 20">
            <a:extLst>
              <a:ext uri="{FF2B5EF4-FFF2-40B4-BE49-F238E27FC236}">
                <a16:creationId xmlns:a16="http://schemas.microsoft.com/office/drawing/2014/main" id="{6853C861-0718-BC72-8BF2-6D5B980B1E95}"/>
              </a:ext>
            </a:extLst>
          </p:cNvPr>
          <p:cNvGrpSpPr/>
          <p:nvPr/>
        </p:nvGrpSpPr>
        <p:grpSpPr>
          <a:xfrm>
            <a:off x="5837507" y="1860868"/>
            <a:ext cx="5949680" cy="1685579"/>
            <a:chOff x="8804715" y="4447253"/>
            <a:chExt cx="6295139" cy="2184644"/>
          </a:xfrm>
        </p:grpSpPr>
        <p:sp>
          <p:nvSpPr>
            <p:cNvPr id="22" name="b">
              <a:extLst>
                <a:ext uri="{FF2B5EF4-FFF2-40B4-BE49-F238E27FC236}">
                  <a16:creationId xmlns:a16="http://schemas.microsoft.com/office/drawing/2014/main" id="{E872619F-EEA3-361C-85C0-4CC68D017C1C}"/>
                </a:ext>
              </a:extLst>
            </p:cNvPr>
            <p:cNvSpPr/>
            <p:nvPr/>
          </p:nvSpPr>
          <p:spPr>
            <a:xfrm>
              <a:off x="10034506" y="4637498"/>
              <a:ext cx="5065348"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70C0"/>
                  </a:solidFill>
                  <a:latin typeface="+mj-lt"/>
                </a:rPr>
                <a:t> </a:t>
              </a:r>
              <a:r>
                <a:rPr lang="vi-VN" sz="4000" dirty="0" smtClean="0">
                  <a:solidFill>
                    <a:srgbClr val="0070C0"/>
                  </a:solidFill>
                  <a:latin typeface="+mj-lt"/>
                </a:rPr>
                <a:t>Cốc </a:t>
              </a:r>
              <a:r>
                <a:rPr lang="vi-VN" sz="4000" dirty="0">
                  <a:solidFill>
                    <a:srgbClr val="0070C0"/>
                  </a:solidFill>
                  <a:latin typeface="+mj-lt"/>
                </a:rPr>
                <a:t>nước </a:t>
              </a:r>
              <a:r>
                <a:rPr lang="vi-VN" sz="4000" dirty="0" smtClean="0">
                  <a:solidFill>
                    <a:srgbClr val="0070C0"/>
                  </a:solidFill>
                  <a:latin typeface="+mj-lt"/>
                </a:rPr>
                <a:t>nguội</a:t>
              </a:r>
              <a:r>
                <a:rPr lang="en-US" sz="4000" dirty="0" smtClean="0">
                  <a:solidFill>
                    <a:srgbClr val="0070C0"/>
                  </a:solidFill>
                  <a:latin typeface="+mj-lt"/>
                </a:rPr>
                <a:t>.</a:t>
              </a:r>
              <a:endParaRPr lang="vi-VN" sz="4000" dirty="0">
                <a:solidFill>
                  <a:srgbClr val="0070C0"/>
                </a:solidFill>
                <a:latin typeface="+mj-lt"/>
              </a:endParaRPr>
            </a:p>
          </p:txBody>
        </p:sp>
        <p:pic>
          <p:nvPicPr>
            <p:cNvPr id="23" name="Picture 11">
              <a:extLst>
                <a:ext uri="{FF2B5EF4-FFF2-40B4-BE49-F238E27FC236}">
                  <a16:creationId xmlns:a16="http://schemas.microsoft.com/office/drawing/2014/main" id="{28F44165-8738-271E-1D75-942AE3D392F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04715" y="4447253"/>
              <a:ext cx="1336737" cy="2184644"/>
            </a:xfrm>
            <a:prstGeom prst="rect">
              <a:avLst/>
            </a:prstGeom>
          </p:spPr>
        </p:pic>
      </p:grpSp>
      <p:grpSp>
        <p:nvGrpSpPr>
          <p:cNvPr id="24" name="Group 23">
            <a:extLst>
              <a:ext uri="{FF2B5EF4-FFF2-40B4-BE49-F238E27FC236}">
                <a16:creationId xmlns:a16="http://schemas.microsoft.com/office/drawing/2014/main" id="{1AE2D5E7-A602-5CE3-9E76-3F31B5B54BF7}"/>
              </a:ext>
            </a:extLst>
          </p:cNvPr>
          <p:cNvGrpSpPr/>
          <p:nvPr/>
        </p:nvGrpSpPr>
        <p:grpSpPr>
          <a:xfrm>
            <a:off x="124500" y="4277245"/>
            <a:ext cx="5190449" cy="1646772"/>
            <a:chOff x="2147103" y="4634992"/>
            <a:chExt cx="5612754" cy="2134345"/>
          </a:xfrm>
        </p:grpSpPr>
        <p:sp>
          <p:nvSpPr>
            <p:cNvPr id="25" name="c">
              <a:extLst>
                <a:ext uri="{FF2B5EF4-FFF2-40B4-BE49-F238E27FC236}">
                  <a16:creationId xmlns:a16="http://schemas.microsoft.com/office/drawing/2014/main" id="{06D8B252-D332-CFF2-1031-4E7B0B52AF59}"/>
                </a:ext>
              </a:extLst>
            </p:cNvPr>
            <p:cNvSpPr/>
            <p:nvPr/>
          </p:nvSpPr>
          <p:spPr>
            <a:xfrm>
              <a:off x="3528590" y="4771408"/>
              <a:ext cx="4231267" cy="18548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rgbClr val="0070C0"/>
                  </a:solidFill>
                  <a:latin typeface="+mj-lt"/>
                </a:rPr>
                <a:t>Cốc nước </a:t>
              </a:r>
              <a:r>
                <a:rPr lang="vi-VN" sz="4400" dirty="0" smtClean="0">
                  <a:solidFill>
                    <a:srgbClr val="0070C0"/>
                  </a:solidFill>
                  <a:latin typeface="+mj-lt"/>
                </a:rPr>
                <a:t>đá</a:t>
              </a:r>
              <a:r>
                <a:rPr lang="en-US" sz="4400" dirty="0" smtClean="0">
                  <a:solidFill>
                    <a:srgbClr val="0070C0"/>
                  </a:solidFill>
                  <a:latin typeface="+mj-lt"/>
                </a:rPr>
                <a:t>.</a:t>
              </a:r>
              <a:endParaRPr lang="vi-VN" sz="4400" dirty="0">
                <a:solidFill>
                  <a:srgbClr val="0070C0"/>
                </a:solidFill>
                <a:latin typeface="+mj-lt"/>
              </a:endParaRPr>
            </a:p>
          </p:txBody>
        </p:sp>
        <p:pic>
          <p:nvPicPr>
            <p:cNvPr id="26" name="Picture 12">
              <a:extLst>
                <a:ext uri="{FF2B5EF4-FFF2-40B4-BE49-F238E27FC236}">
                  <a16:creationId xmlns:a16="http://schemas.microsoft.com/office/drawing/2014/main" id="{F884803C-918B-09A7-5071-E73CBE91AF7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147103" y="4634992"/>
              <a:ext cx="1381487" cy="2134345"/>
            </a:xfrm>
            <a:prstGeom prst="rect">
              <a:avLst/>
            </a:prstGeom>
          </p:spPr>
        </p:pic>
      </p:grpSp>
      <p:pic>
        <p:nvPicPr>
          <p:cNvPr id="27" name="Đúng">
            <a:extLst>
              <a:ext uri="{FF2B5EF4-FFF2-40B4-BE49-F238E27FC236}">
                <a16:creationId xmlns:a16="http://schemas.microsoft.com/office/drawing/2014/main" id="{0D23A631-E880-CB77-B022-D5BC690E07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1390" y="3702871"/>
            <a:ext cx="1631474" cy="1305178"/>
          </a:xfrm>
          <a:prstGeom prst="rect">
            <a:avLst/>
          </a:prstGeom>
        </p:spPr>
      </p:pic>
      <p:grpSp>
        <p:nvGrpSpPr>
          <p:cNvPr id="28" name="Group 27">
            <a:extLst>
              <a:ext uri="{FF2B5EF4-FFF2-40B4-BE49-F238E27FC236}">
                <a16:creationId xmlns:a16="http://schemas.microsoft.com/office/drawing/2014/main" id="{5C191D09-EB3F-F921-866F-C267B65CBA5A}"/>
              </a:ext>
            </a:extLst>
          </p:cNvPr>
          <p:cNvGrpSpPr/>
          <p:nvPr/>
        </p:nvGrpSpPr>
        <p:grpSpPr>
          <a:xfrm>
            <a:off x="5837507" y="4365205"/>
            <a:ext cx="6063980" cy="1518696"/>
            <a:chOff x="10324068" y="7196308"/>
            <a:chExt cx="6381028" cy="2188249"/>
          </a:xfrm>
        </p:grpSpPr>
        <p:sp>
          <p:nvSpPr>
            <p:cNvPr id="29" name="d">
              <a:extLst>
                <a:ext uri="{FF2B5EF4-FFF2-40B4-BE49-F238E27FC236}">
                  <a16:creationId xmlns:a16="http://schemas.microsoft.com/office/drawing/2014/main" id="{292B4549-34DF-3869-56CE-01E1C13190D2}"/>
                </a:ext>
              </a:extLst>
            </p:cNvPr>
            <p:cNvSpPr/>
            <p:nvPr/>
          </p:nvSpPr>
          <p:spPr>
            <a:xfrm>
              <a:off x="11547141" y="7313160"/>
              <a:ext cx="515795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rgbClr val="0070C0"/>
                  </a:solidFill>
                  <a:latin typeface="+mj-lt"/>
                </a:rPr>
                <a:t>Không xác định </a:t>
              </a:r>
              <a:r>
                <a:rPr lang="vi-VN" sz="4000" dirty="0" smtClean="0">
                  <a:solidFill>
                    <a:srgbClr val="0070C0"/>
                  </a:solidFill>
                  <a:latin typeface="+mj-lt"/>
                </a:rPr>
                <a:t>được</a:t>
              </a:r>
              <a:r>
                <a:rPr lang="en-US" sz="4000" dirty="0" smtClean="0">
                  <a:solidFill>
                    <a:srgbClr val="0070C0"/>
                  </a:solidFill>
                  <a:latin typeface="+mj-lt"/>
                </a:rPr>
                <a:t>.</a:t>
              </a:r>
              <a:endParaRPr lang="vi-VN" sz="4000" dirty="0">
                <a:solidFill>
                  <a:srgbClr val="0070C0"/>
                </a:solidFill>
                <a:latin typeface="+mj-lt"/>
              </a:endParaRPr>
            </a:p>
          </p:txBody>
        </p:sp>
        <p:pic>
          <p:nvPicPr>
            <p:cNvPr id="30" name="Picture 13">
              <a:extLst>
                <a:ext uri="{FF2B5EF4-FFF2-40B4-BE49-F238E27FC236}">
                  <a16:creationId xmlns:a16="http://schemas.microsoft.com/office/drawing/2014/main" id="{A818105C-532E-CEC0-AA46-1638B6C4A1D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324068" y="7196308"/>
              <a:ext cx="1328063" cy="2086938"/>
            </a:xfrm>
            <a:prstGeom prst="rect">
              <a:avLst/>
            </a:prstGeom>
          </p:spPr>
        </p:pic>
      </p:grpSp>
      <p:sp>
        <p:nvSpPr>
          <p:cNvPr id="32" name="Arrow: Left 31">
            <a:hlinkClick r:id="" action="ppaction://noaction"/>
            <a:extLst>
              <a:ext uri="{FF2B5EF4-FFF2-40B4-BE49-F238E27FC236}">
                <a16:creationId xmlns:a16="http://schemas.microsoft.com/office/drawing/2014/main" id="{33347322-0386-57A1-8CF1-57D91A2E6D35}"/>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60419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0667">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70667">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70667">
                                          <p:cBhvr additive="base">
                                            <p:cTn id="15"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70667">
                                          <p:cBhvr additive="base">
                                            <p:cTn id="19" dur="1000" fill="hold"/>
                                            <p:tgtEl>
                                              <p:spTgt spid="28"/>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7" fill="hold">
                                <p:stCondLst>
                                  <p:cond delay="500"/>
                                </p:stCondLst>
                                <p:childTnLst>
                                  <p:par>
                                    <p:cTn id="28" presetID="31" presetClass="exit" presetSubtype="0" fill="hold" nodeType="afterEffect">
                                      <p:stCondLst>
                                        <p:cond delay="0"/>
                                      </p:stCondLst>
                                      <p:childTnLst>
                                        <p:anim calcmode="lin" valueType="num">
                                          <p:cBhvr>
                                            <p:cTn id="29" dur="1000"/>
                                            <p:tgtEl>
                                              <p:spTgt spid="18"/>
                                            </p:tgtEl>
                                            <p:attrNameLst>
                                              <p:attrName>ppt_w</p:attrName>
                                            </p:attrNameLst>
                                          </p:cBhvr>
                                          <p:tavLst>
                                            <p:tav tm="0">
                                              <p:val>
                                                <p:strVal val="ppt_w"/>
                                              </p:val>
                                            </p:tav>
                                            <p:tav tm="100000">
                                              <p:val>
                                                <p:fltVal val="0"/>
                                              </p:val>
                                            </p:tav>
                                          </p:tavLst>
                                        </p:anim>
                                        <p:anim calcmode="lin" valueType="num">
                                          <p:cBhvr>
                                            <p:cTn id="30" dur="1000"/>
                                            <p:tgtEl>
                                              <p:spTgt spid="18"/>
                                            </p:tgtEl>
                                            <p:attrNameLst>
                                              <p:attrName>ppt_h</p:attrName>
                                            </p:attrNameLst>
                                          </p:cBhvr>
                                          <p:tavLst>
                                            <p:tav tm="0">
                                              <p:val>
                                                <p:strVal val="ppt_h"/>
                                              </p:val>
                                            </p:tav>
                                            <p:tav tm="100000">
                                              <p:val>
                                                <p:fltVal val="0"/>
                                              </p:val>
                                            </p:tav>
                                          </p:tavLst>
                                        </p:anim>
                                        <p:anim calcmode="lin" valueType="num">
                                          <p:cBhvr>
                                            <p:cTn id="31" dur="1000"/>
                                            <p:tgtEl>
                                              <p:spTgt spid="18"/>
                                            </p:tgtEl>
                                            <p:attrNameLst>
                                              <p:attrName>style.rotation</p:attrName>
                                            </p:attrNameLst>
                                          </p:cBhvr>
                                          <p:tavLst>
                                            <p:tav tm="0">
                                              <p:val>
                                                <p:fltVal val="0"/>
                                              </p:val>
                                            </p:tav>
                                            <p:tav tm="100000">
                                              <p:val>
                                                <p:fltVal val="90"/>
                                              </p:val>
                                            </p:tav>
                                          </p:tavLst>
                                        </p:anim>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with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par>
                                    <p:cTn id="40" presetID="49" presetClass="entr" presetSubtype="0" decel="10000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 calcmode="lin" valueType="num">
                                          <p:cBhvr>
                                            <p:cTn id="44" dur="500" fill="hold"/>
                                            <p:tgtEl>
                                              <p:spTgt spid="27"/>
                                            </p:tgtEl>
                                            <p:attrNameLst>
                                              <p:attrName>style.rotation</p:attrName>
                                            </p:attrNameLst>
                                          </p:cBhvr>
                                          <p:tavLst>
                                            <p:tav tm="0">
                                              <p:val>
                                                <p:fltVal val="360"/>
                                              </p:val>
                                            </p:tav>
                                            <p:tav tm="100000">
                                              <p:val>
                                                <p:fltVal val="0"/>
                                              </p:val>
                                            </p:tav>
                                          </p:tavLst>
                                        </p:anim>
                                        <p:animEffect transition="in" filter="fade">
                                          <p:cBhvr>
                                            <p:cTn id="45" dur="500"/>
                                            <p:tgtEl>
                                              <p:spTgt spid="27"/>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par>
                                    <p:cTn id="46" presetID="32" presetClass="emph" presetSubtype="0" fill="hold" nodeType="withEffect">
                                      <p:stCondLst>
                                        <p:cond delay="200"/>
                                      </p:stCondLst>
                                      <p:childTnLst>
                                        <p:animRot by="120000">
                                          <p:cBhvr>
                                            <p:cTn id="47" dur="100" fill="hold">
                                              <p:stCondLst>
                                                <p:cond delay="0"/>
                                              </p:stCondLst>
                                            </p:cTn>
                                            <p:tgtEl>
                                              <p:spTgt spid="27"/>
                                            </p:tgtEl>
                                            <p:attrNameLst>
                                              <p:attrName>r</p:attrName>
                                            </p:attrNameLst>
                                          </p:cBhvr>
                                        </p:animRot>
                                        <p:animRot by="-240000">
                                          <p:cBhvr>
                                            <p:cTn id="48" dur="200" fill="hold">
                                              <p:stCondLst>
                                                <p:cond delay="200"/>
                                              </p:stCondLst>
                                            </p:cTn>
                                            <p:tgtEl>
                                              <p:spTgt spid="27"/>
                                            </p:tgtEl>
                                            <p:attrNameLst>
                                              <p:attrName>r</p:attrName>
                                            </p:attrNameLst>
                                          </p:cBhvr>
                                        </p:animRot>
                                        <p:animRot by="240000">
                                          <p:cBhvr>
                                            <p:cTn id="49" dur="200" fill="hold">
                                              <p:stCondLst>
                                                <p:cond delay="400"/>
                                              </p:stCondLst>
                                            </p:cTn>
                                            <p:tgtEl>
                                              <p:spTgt spid="27"/>
                                            </p:tgtEl>
                                            <p:attrNameLst>
                                              <p:attrName>r</p:attrName>
                                            </p:attrNameLst>
                                          </p:cBhvr>
                                        </p:animRot>
                                        <p:animRot by="-240000">
                                          <p:cBhvr>
                                            <p:cTn id="50" dur="200" fill="hold">
                                              <p:stCondLst>
                                                <p:cond delay="600"/>
                                              </p:stCondLst>
                                            </p:cTn>
                                            <p:tgtEl>
                                              <p:spTgt spid="27"/>
                                            </p:tgtEl>
                                            <p:attrNameLst>
                                              <p:attrName>r</p:attrName>
                                            </p:attrNameLst>
                                          </p:cBhvr>
                                        </p:animRot>
                                        <p:animRot by="120000">
                                          <p:cBhvr>
                                            <p:cTn id="51" dur="200" fill="hold">
                                              <p:stCondLst>
                                                <p:cond delay="800"/>
                                              </p:stCondLst>
                                            </p:cTn>
                                            <p:tgtEl>
                                              <p:spTgt spid="27"/>
                                            </p:tgtEl>
                                            <p:attrNameLst>
                                              <p:attrName>r</p:attrName>
                                            </p:attrNameLst>
                                          </p:cBhvr>
                                        </p:animRot>
                                      </p:childTnLst>
                                    </p:cTn>
                                  </p:par>
                                  <p:par>
                                    <p:cTn id="52" presetID="31" presetClass="exit" presetSubtype="0" fill="hold" nodeType="withEffect">
                                      <p:stCondLst>
                                        <p:cond delay="200"/>
                                      </p:stCondLst>
                                      <p:childTnLst>
                                        <p:anim calcmode="lin" valueType="num">
                                          <p:cBhvr>
                                            <p:cTn id="53" dur="1000"/>
                                            <p:tgtEl>
                                              <p:spTgt spid="18"/>
                                            </p:tgtEl>
                                            <p:attrNameLst>
                                              <p:attrName>ppt_w</p:attrName>
                                            </p:attrNameLst>
                                          </p:cBhvr>
                                          <p:tavLst>
                                            <p:tav tm="0">
                                              <p:val>
                                                <p:strVal val="ppt_w"/>
                                              </p:val>
                                            </p:tav>
                                            <p:tav tm="100000">
                                              <p:val>
                                                <p:fltVal val="0"/>
                                              </p:val>
                                            </p:tav>
                                          </p:tavLst>
                                        </p:anim>
                                        <p:anim calcmode="lin" valueType="num">
                                          <p:cBhvr>
                                            <p:cTn id="54" dur="1000"/>
                                            <p:tgtEl>
                                              <p:spTgt spid="18"/>
                                            </p:tgtEl>
                                            <p:attrNameLst>
                                              <p:attrName>ppt_h</p:attrName>
                                            </p:attrNameLst>
                                          </p:cBhvr>
                                          <p:tavLst>
                                            <p:tav tm="0">
                                              <p:val>
                                                <p:strVal val="ppt_h"/>
                                              </p:val>
                                            </p:tav>
                                            <p:tav tm="100000">
                                              <p:val>
                                                <p:fltVal val="0"/>
                                              </p:val>
                                            </p:tav>
                                          </p:tavLst>
                                        </p:anim>
                                        <p:anim calcmode="lin" valueType="num">
                                          <p:cBhvr>
                                            <p:cTn id="55" dur="1000"/>
                                            <p:tgtEl>
                                              <p:spTgt spid="18"/>
                                            </p:tgtEl>
                                            <p:attrNameLst>
                                              <p:attrName>style.rotation</p:attrName>
                                            </p:attrNameLst>
                                          </p:cBhvr>
                                          <p:tavLst>
                                            <p:tav tm="0">
                                              <p:val>
                                                <p:fltVal val="0"/>
                                              </p:val>
                                            </p:tav>
                                            <p:tav tm="100000">
                                              <p:val>
                                                <p:fltVal val="90"/>
                                              </p:val>
                                            </p:tav>
                                          </p:tavLst>
                                        </p:anim>
                                        <p:animEffect transition="out" filter="fade">
                                          <p:cBhvr>
                                            <p:cTn id="56" dur="1000"/>
                                            <p:tgtEl>
                                              <p:spTgt spid="18"/>
                                            </p:tgtEl>
                                          </p:cBhvr>
                                        </p:animEffect>
                                        <p:set>
                                          <p:cBhvr>
                                            <p:cTn id="57" dur="1" fill="hold">
                                              <p:stCondLst>
                                                <p:cond delay="999"/>
                                              </p:stCondLst>
                                            </p:cTn>
                                            <p:tgtEl>
                                              <p:spTgt spid="18"/>
                                            </p:tgtEl>
                                            <p:attrNameLst>
                                              <p:attrName>style.visibility</p:attrName>
                                            </p:attrNameLst>
                                          </p:cBhvr>
                                          <p:to>
                                            <p:strVal val="hidden"/>
                                          </p:to>
                                        </p:set>
                                      </p:childTnLst>
                                    </p:cTn>
                                  </p:par>
                                  <p:par>
                                    <p:cTn id="58" presetID="31" presetClass="exit" presetSubtype="0" fill="hold" nodeType="withEffect">
                                      <p:stCondLst>
                                        <p:cond delay="200"/>
                                      </p:stCondLst>
                                      <p:childTnLst>
                                        <p:anim calcmode="lin" valueType="num">
                                          <p:cBhvr>
                                            <p:cTn id="59" dur="1000"/>
                                            <p:tgtEl>
                                              <p:spTgt spid="28"/>
                                            </p:tgtEl>
                                            <p:attrNameLst>
                                              <p:attrName>ppt_w</p:attrName>
                                            </p:attrNameLst>
                                          </p:cBhvr>
                                          <p:tavLst>
                                            <p:tav tm="0">
                                              <p:val>
                                                <p:strVal val="ppt_w"/>
                                              </p:val>
                                            </p:tav>
                                            <p:tav tm="100000">
                                              <p:val>
                                                <p:fltVal val="0"/>
                                              </p:val>
                                            </p:tav>
                                          </p:tavLst>
                                        </p:anim>
                                        <p:anim calcmode="lin" valueType="num">
                                          <p:cBhvr>
                                            <p:cTn id="60" dur="1000"/>
                                            <p:tgtEl>
                                              <p:spTgt spid="28"/>
                                            </p:tgtEl>
                                            <p:attrNameLst>
                                              <p:attrName>ppt_h</p:attrName>
                                            </p:attrNameLst>
                                          </p:cBhvr>
                                          <p:tavLst>
                                            <p:tav tm="0">
                                              <p:val>
                                                <p:strVal val="ppt_h"/>
                                              </p:val>
                                            </p:tav>
                                            <p:tav tm="100000">
                                              <p:val>
                                                <p:fltVal val="0"/>
                                              </p:val>
                                            </p:tav>
                                          </p:tavLst>
                                        </p:anim>
                                        <p:anim calcmode="lin" valueType="num">
                                          <p:cBhvr>
                                            <p:cTn id="61" dur="1000"/>
                                            <p:tgtEl>
                                              <p:spTgt spid="28"/>
                                            </p:tgtEl>
                                            <p:attrNameLst>
                                              <p:attrName>style.rotation</p:attrName>
                                            </p:attrNameLst>
                                          </p:cBhvr>
                                          <p:tavLst>
                                            <p:tav tm="0">
                                              <p:val>
                                                <p:fltVal val="0"/>
                                              </p:val>
                                            </p:tav>
                                            <p:tav tm="100000">
                                              <p:val>
                                                <p:fltVal val="90"/>
                                              </p:val>
                                            </p:tav>
                                          </p:tavLst>
                                        </p:anim>
                                        <p:animEffect transition="out" filter="fade">
                                          <p:cBhvr>
                                            <p:cTn id="62" dur="1000"/>
                                            <p:tgtEl>
                                              <p:spTgt spid="28"/>
                                            </p:tgtEl>
                                          </p:cBhvr>
                                        </p:animEffect>
                                        <p:set>
                                          <p:cBhvr>
                                            <p:cTn id="63" dur="1" fill="hold">
                                              <p:stCondLst>
                                                <p:cond delay="999"/>
                                              </p:stCondLst>
                                            </p:cTn>
                                            <p:tgtEl>
                                              <p:spTgt spid="28"/>
                                            </p:tgtEl>
                                            <p:attrNameLst>
                                              <p:attrName>style.visibility</p:attrName>
                                            </p:attrNameLst>
                                          </p:cBhvr>
                                          <p:to>
                                            <p:strVal val="hidden"/>
                                          </p:to>
                                        </p:set>
                                      </p:childTnLst>
                                    </p:cTn>
                                  </p:par>
                                  <p:par>
                                    <p:cTn id="64" presetID="31" presetClass="exit" presetSubtype="0" fill="hold" nodeType="withEffect">
                                      <p:stCondLst>
                                        <p:cond delay="200"/>
                                      </p:stCondLst>
                                      <p:childTnLst>
                                        <p:anim calcmode="lin" valueType="num">
                                          <p:cBhvr>
                                            <p:cTn id="65" dur="1000"/>
                                            <p:tgtEl>
                                              <p:spTgt spid="21"/>
                                            </p:tgtEl>
                                            <p:attrNameLst>
                                              <p:attrName>ppt_w</p:attrName>
                                            </p:attrNameLst>
                                          </p:cBhvr>
                                          <p:tavLst>
                                            <p:tav tm="0">
                                              <p:val>
                                                <p:strVal val="ppt_w"/>
                                              </p:val>
                                            </p:tav>
                                            <p:tav tm="100000">
                                              <p:val>
                                                <p:fltVal val="0"/>
                                              </p:val>
                                            </p:tav>
                                          </p:tavLst>
                                        </p:anim>
                                        <p:anim calcmode="lin" valueType="num">
                                          <p:cBhvr>
                                            <p:cTn id="66" dur="1000"/>
                                            <p:tgtEl>
                                              <p:spTgt spid="21"/>
                                            </p:tgtEl>
                                            <p:attrNameLst>
                                              <p:attrName>ppt_h</p:attrName>
                                            </p:attrNameLst>
                                          </p:cBhvr>
                                          <p:tavLst>
                                            <p:tav tm="0">
                                              <p:val>
                                                <p:strVal val="ppt_h"/>
                                              </p:val>
                                            </p:tav>
                                            <p:tav tm="100000">
                                              <p:val>
                                                <p:fltVal val="0"/>
                                              </p:val>
                                            </p:tav>
                                          </p:tavLst>
                                        </p:anim>
                                        <p:anim calcmode="lin" valueType="num">
                                          <p:cBhvr>
                                            <p:cTn id="67" dur="1000"/>
                                            <p:tgtEl>
                                              <p:spTgt spid="21"/>
                                            </p:tgtEl>
                                            <p:attrNameLst>
                                              <p:attrName>style.rotation</p:attrName>
                                            </p:attrNameLst>
                                          </p:cBhvr>
                                          <p:tavLst>
                                            <p:tav tm="0">
                                              <p:val>
                                                <p:fltVal val="0"/>
                                              </p:val>
                                            </p:tav>
                                            <p:tav tm="100000">
                                              <p:val>
                                                <p:fltVal val="90"/>
                                              </p:val>
                                            </p:tav>
                                          </p:tavLst>
                                        </p:anim>
                                        <p:animEffect transition="out" filter="fade">
                                          <p:cBhvr>
                                            <p:cTn id="68" dur="1000"/>
                                            <p:tgtEl>
                                              <p:spTgt spid="21"/>
                                            </p:tgtEl>
                                          </p:cBhvr>
                                        </p:animEffect>
                                        <p:set>
                                          <p:cBhvr>
                                            <p:cTn id="6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21"/>
                                            </p:tgtEl>
                                          </p:cBhvr>
                                        </p:animEffect>
                                        <p:animScale>
                                          <p:cBhvr>
                                            <p:cTn id="75" dur="250" autoRev="1" fill="hold"/>
                                            <p:tgtEl>
                                              <p:spTgt spid="21"/>
                                            </p:tgtEl>
                                          </p:cBhvr>
                                          <p:by x="105000" y="105000"/>
                                        </p:animScale>
                                      </p:childTnLst>
                                    </p:cTn>
                                  </p:par>
                                </p:childTnLst>
                              </p:cTn>
                            </p:par>
                            <p:par>
                              <p:cTn id="76" fill="hold">
                                <p:stCondLst>
                                  <p:cond delay="500"/>
                                </p:stCondLst>
                                <p:childTnLst>
                                  <p:par>
                                    <p:cTn id="77" presetID="31" presetClass="exit" presetSubtype="0" fill="hold" nodeType="afterEffect">
                                      <p:stCondLst>
                                        <p:cond delay="0"/>
                                      </p:stCondLst>
                                      <p:childTnLst>
                                        <p:anim calcmode="lin" valueType="num">
                                          <p:cBhvr>
                                            <p:cTn id="78" dur="1000"/>
                                            <p:tgtEl>
                                              <p:spTgt spid="21"/>
                                            </p:tgtEl>
                                            <p:attrNameLst>
                                              <p:attrName>ppt_w</p:attrName>
                                            </p:attrNameLst>
                                          </p:cBhvr>
                                          <p:tavLst>
                                            <p:tav tm="0">
                                              <p:val>
                                                <p:strVal val="ppt_w"/>
                                              </p:val>
                                            </p:tav>
                                            <p:tav tm="100000">
                                              <p:val>
                                                <p:fltVal val="0"/>
                                              </p:val>
                                            </p:tav>
                                          </p:tavLst>
                                        </p:anim>
                                        <p:anim calcmode="lin" valueType="num">
                                          <p:cBhvr>
                                            <p:cTn id="79" dur="1000"/>
                                            <p:tgtEl>
                                              <p:spTgt spid="21"/>
                                            </p:tgtEl>
                                            <p:attrNameLst>
                                              <p:attrName>ppt_h</p:attrName>
                                            </p:attrNameLst>
                                          </p:cBhvr>
                                          <p:tavLst>
                                            <p:tav tm="0">
                                              <p:val>
                                                <p:strVal val="ppt_h"/>
                                              </p:val>
                                            </p:tav>
                                            <p:tav tm="100000">
                                              <p:val>
                                                <p:fltVal val="0"/>
                                              </p:val>
                                            </p:tav>
                                          </p:tavLst>
                                        </p:anim>
                                        <p:anim calcmode="lin" valueType="num">
                                          <p:cBhvr>
                                            <p:cTn id="80" dur="1000"/>
                                            <p:tgtEl>
                                              <p:spTgt spid="21"/>
                                            </p:tgtEl>
                                            <p:attrNameLst>
                                              <p:attrName>style.rotation</p:attrName>
                                            </p:attrNameLst>
                                          </p:cBhvr>
                                          <p:tavLst>
                                            <p:tav tm="0">
                                              <p:val>
                                                <p:fltVal val="0"/>
                                              </p:val>
                                            </p:tav>
                                            <p:tav tm="100000">
                                              <p:val>
                                                <p:fltVal val="90"/>
                                              </p:val>
                                            </p:tav>
                                          </p:tavLst>
                                        </p:anim>
                                        <p:animEffect transition="out" filter="fade">
                                          <p:cBhvr>
                                            <p:cTn id="81" dur="1000"/>
                                            <p:tgtEl>
                                              <p:spTgt spid="21"/>
                                            </p:tgtEl>
                                          </p:cBhvr>
                                        </p:animEffect>
                                        <p:set>
                                          <p:cBhvr>
                                            <p:cTn id="8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3" restart="whenNotActive" fill="hold" evtFilter="cancelBubble" nodeType="interactiveSeq">
                    <p:stCondLst>
                      <p:cond evt="onClick" delay="0">
                        <p:tgtEl>
                          <p:spTgt spid="28"/>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withEffect">
                                      <p:stCondLst>
                                        <p:cond delay="0"/>
                                      </p:stCondLst>
                                      <p:childTnLst>
                                        <p:animEffect transition="out" filter="fade">
                                          <p:cBhvr>
                                            <p:cTn id="87" dur="500" tmFilter="0, 0; .2, .5; .8, .5; 1, 0"/>
                                            <p:tgtEl>
                                              <p:spTgt spid="28"/>
                                            </p:tgtEl>
                                          </p:cBhvr>
                                        </p:animEffect>
                                        <p:animScale>
                                          <p:cBhvr>
                                            <p:cTn id="88" dur="250" autoRev="1" fill="hold"/>
                                            <p:tgtEl>
                                              <p:spTgt spid="2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2" name="hammer.wav"/>
                                            </p:tgtEl>
                                          </p:cMediaNode>
                                        </p:audio>
                                      </p:subTnLst>
                                    </p:cTn>
                                  </p:par>
                                </p:childTnLst>
                              </p:cTn>
                            </p:par>
                            <p:par>
                              <p:cTn id="89" fill="hold">
                                <p:stCondLst>
                                  <p:cond delay="500"/>
                                </p:stCondLst>
                                <p:childTnLst>
                                  <p:par>
                                    <p:cTn id="90" presetID="31" presetClass="exit" presetSubtype="0" fill="hold" nodeType="afterEffect">
                                      <p:stCondLst>
                                        <p:cond delay="0"/>
                                      </p:stCondLst>
                                      <p:childTnLst>
                                        <p:anim calcmode="lin" valueType="num">
                                          <p:cBhvr>
                                            <p:cTn id="91" dur="1000"/>
                                            <p:tgtEl>
                                              <p:spTgt spid="28"/>
                                            </p:tgtEl>
                                            <p:attrNameLst>
                                              <p:attrName>ppt_w</p:attrName>
                                            </p:attrNameLst>
                                          </p:cBhvr>
                                          <p:tavLst>
                                            <p:tav tm="0">
                                              <p:val>
                                                <p:strVal val="ppt_w"/>
                                              </p:val>
                                            </p:tav>
                                            <p:tav tm="100000">
                                              <p:val>
                                                <p:fltVal val="0"/>
                                              </p:val>
                                            </p:tav>
                                          </p:tavLst>
                                        </p:anim>
                                        <p:anim calcmode="lin" valueType="num">
                                          <p:cBhvr>
                                            <p:cTn id="92" dur="1000"/>
                                            <p:tgtEl>
                                              <p:spTgt spid="28"/>
                                            </p:tgtEl>
                                            <p:attrNameLst>
                                              <p:attrName>ppt_h</p:attrName>
                                            </p:attrNameLst>
                                          </p:cBhvr>
                                          <p:tavLst>
                                            <p:tav tm="0">
                                              <p:val>
                                                <p:strVal val="ppt_h"/>
                                              </p:val>
                                            </p:tav>
                                            <p:tav tm="100000">
                                              <p:val>
                                                <p:fltVal val="0"/>
                                              </p:val>
                                            </p:tav>
                                          </p:tavLst>
                                        </p:anim>
                                        <p:anim calcmode="lin" valueType="num">
                                          <p:cBhvr>
                                            <p:cTn id="93" dur="1000"/>
                                            <p:tgtEl>
                                              <p:spTgt spid="28"/>
                                            </p:tgtEl>
                                            <p:attrNameLst>
                                              <p:attrName>style.rotation</p:attrName>
                                            </p:attrNameLst>
                                          </p:cBhvr>
                                          <p:tavLst>
                                            <p:tav tm="0">
                                              <p:val>
                                                <p:fltVal val="0"/>
                                              </p:val>
                                            </p:tav>
                                            <p:tav tm="100000">
                                              <p:val>
                                                <p:fltVal val="90"/>
                                              </p:val>
                                            </p:tav>
                                          </p:tavLst>
                                        </p:anim>
                                        <p:animEffect transition="out" filter="fade">
                                          <p:cBhvr>
                                            <p:cTn id="94" dur="1000"/>
                                            <p:tgtEl>
                                              <p:spTgt spid="28"/>
                                            </p:tgtEl>
                                          </p:cBhvr>
                                        </p:animEffect>
                                        <p:set>
                                          <p:cBhvr>
                                            <p:cTn id="95"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15" name="hammer.wav"/>
                                            </p:tgtEl>
                                          </p:cMediaNode>
                                        </p:audio>
                                      </p:subTnLst>
                                    </p:cTn>
                                  </p:par>
                                </p:childTnLst>
                              </p:cTn>
                            </p:par>
                            <p:par>
                              <p:cTn id="27" fill="hold">
                                <p:stCondLst>
                                  <p:cond delay="500"/>
                                </p:stCondLst>
                                <p:childTnLst>
                                  <p:par>
                                    <p:cTn id="28" presetID="31" presetClass="exit" presetSubtype="0" fill="hold" nodeType="afterEffect">
                                      <p:stCondLst>
                                        <p:cond delay="0"/>
                                      </p:stCondLst>
                                      <p:childTnLst>
                                        <p:anim calcmode="lin" valueType="num">
                                          <p:cBhvr>
                                            <p:cTn id="29" dur="1000"/>
                                            <p:tgtEl>
                                              <p:spTgt spid="18"/>
                                            </p:tgtEl>
                                            <p:attrNameLst>
                                              <p:attrName>ppt_w</p:attrName>
                                            </p:attrNameLst>
                                          </p:cBhvr>
                                          <p:tavLst>
                                            <p:tav tm="0">
                                              <p:val>
                                                <p:strVal val="ppt_w"/>
                                              </p:val>
                                            </p:tav>
                                            <p:tav tm="100000">
                                              <p:val>
                                                <p:fltVal val="0"/>
                                              </p:val>
                                            </p:tav>
                                          </p:tavLst>
                                        </p:anim>
                                        <p:anim calcmode="lin" valueType="num">
                                          <p:cBhvr>
                                            <p:cTn id="30" dur="1000"/>
                                            <p:tgtEl>
                                              <p:spTgt spid="18"/>
                                            </p:tgtEl>
                                            <p:attrNameLst>
                                              <p:attrName>ppt_h</p:attrName>
                                            </p:attrNameLst>
                                          </p:cBhvr>
                                          <p:tavLst>
                                            <p:tav tm="0">
                                              <p:val>
                                                <p:strVal val="ppt_h"/>
                                              </p:val>
                                            </p:tav>
                                            <p:tav tm="100000">
                                              <p:val>
                                                <p:fltVal val="0"/>
                                              </p:val>
                                            </p:tav>
                                          </p:tavLst>
                                        </p:anim>
                                        <p:anim calcmode="lin" valueType="num">
                                          <p:cBhvr>
                                            <p:cTn id="31" dur="1000"/>
                                            <p:tgtEl>
                                              <p:spTgt spid="18"/>
                                            </p:tgtEl>
                                            <p:attrNameLst>
                                              <p:attrName>style.rotation</p:attrName>
                                            </p:attrNameLst>
                                          </p:cBhvr>
                                          <p:tavLst>
                                            <p:tav tm="0">
                                              <p:val>
                                                <p:fltVal val="0"/>
                                              </p:val>
                                            </p:tav>
                                            <p:tav tm="100000">
                                              <p:val>
                                                <p:fltVal val="90"/>
                                              </p:val>
                                            </p:tav>
                                          </p:tavLst>
                                        </p:anim>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with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15" name="hammer.wav"/>
                                            </p:tgtEl>
                                          </p:cMediaNode>
                                        </p:audio>
                                      </p:subTnLst>
                                    </p:cTn>
                                  </p:par>
                                  <p:par>
                                    <p:cTn id="40" presetID="49" presetClass="entr" presetSubtype="0" decel="10000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 calcmode="lin" valueType="num">
                                          <p:cBhvr>
                                            <p:cTn id="44" dur="500" fill="hold"/>
                                            <p:tgtEl>
                                              <p:spTgt spid="27"/>
                                            </p:tgtEl>
                                            <p:attrNameLst>
                                              <p:attrName>style.rotation</p:attrName>
                                            </p:attrNameLst>
                                          </p:cBhvr>
                                          <p:tavLst>
                                            <p:tav tm="0">
                                              <p:val>
                                                <p:fltVal val="360"/>
                                              </p:val>
                                            </p:tav>
                                            <p:tav tm="100000">
                                              <p:val>
                                                <p:fltVal val="0"/>
                                              </p:val>
                                            </p:tav>
                                          </p:tavLst>
                                        </p:anim>
                                        <p:animEffect transition="in" filter="fade">
                                          <p:cBhvr>
                                            <p:cTn id="45" dur="500"/>
                                            <p:tgtEl>
                                              <p:spTgt spid="27"/>
                                            </p:tgtEl>
                                          </p:cBhvr>
                                        </p:animEffect>
                                      </p:childTnLst>
                                      <p:subTnLst>
                                        <p:audio>
                                          <p:cMediaNode>
                                            <p:cTn display="0" masterRel="sameClick">
                                              <p:stCondLst>
                                                <p:cond evt="begin" delay="0">
                                                  <p:tn val="40"/>
                                                </p:cond>
                                              </p:stCondLst>
                                              <p:endCondLst>
                                                <p:cond evt="onStopAudio" delay="0">
                                                  <p:tgtEl>
                                                    <p:sldTgt/>
                                                  </p:tgtEl>
                                                </p:cond>
                                              </p:endCondLst>
                                            </p:cTn>
                                            <p:tgtEl>
                                              <p:sndTgt r:embed="rId16" name="chimes.wav"/>
                                            </p:tgtEl>
                                          </p:cMediaNode>
                                        </p:audio>
                                      </p:subTnLst>
                                    </p:cTn>
                                  </p:par>
                                  <p:par>
                                    <p:cTn id="46" presetID="32" presetClass="emph" presetSubtype="0" fill="hold" nodeType="withEffect">
                                      <p:stCondLst>
                                        <p:cond delay="200"/>
                                      </p:stCondLst>
                                      <p:childTnLst>
                                        <p:animRot by="120000">
                                          <p:cBhvr>
                                            <p:cTn id="47" dur="100" fill="hold">
                                              <p:stCondLst>
                                                <p:cond delay="0"/>
                                              </p:stCondLst>
                                            </p:cTn>
                                            <p:tgtEl>
                                              <p:spTgt spid="27"/>
                                            </p:tgtEl>
                                            <p:attrNameLst>
                                              <p:attrName>r</p:attrName>
                                            </p:attrNameLst>
                                          </p:cBhvr>
                                        </p:animRot>
                                        <p:animRot by="-240000">
                                          <p:cBhvr>
                                            <p:cTn id="48" dur="200" fill="hold">
                                              <p:stCondLst>
                                                <p:cond delay="200"/>
                                              </p:stCondLst>
                                            </p:cTn>
                                            <p:tgtEl>
                                              <p:spTgt spid="27"/>
                                            </p:tgtEl>
                                            <p:attrNameLst>
                                              <p:attrName>r</p:attrName>
                                            </p:attrNameLst>
                                          </p:cBhvr>
                                        </p:animRot>
                                        <p:animRot by="240000">
                                          <p:cBhvr>
                                            <p:cTn id="49" dur="200" fill="hold">
                                              <p:stCondLst>
                                                <p:cond delay="400"/>
                                              </p:stCondLst>
                                            </p:cTn>
                                            <p:tgtEl>
                                              <p:spTgt spid="27"/>
                                            </p:tgtEl>
                                            <p:attrNameLst>
                                              <p:attrName>r</p:attrName>
                                            </p:attrNameLst>
                                          </p:cBhvr>
                                        </p:animRot>
                                        <p:animRot by="-240000">
                                          <p:cBhvr>
                                            <p:cTn id="50" dur="200" fill="hold">
                                              <p:stCondLst>
                                                <p:cond delay="600"/>
                                              </p:stCondLst>
                                            </p:cTn>
                                            <p:tgtEl>
                                              <p:spTgt spid="27"/>
                                            </p:tgtEl>
                                            <p:attrNameLst>
                                              <p:attrName>r</p:attrName>
                                            </p:attrNameLst>
                                          </p:cBhvr>
                                        </p:animRot>
                                        <p:animRot by="120000">
                                          <p:cBhvr>
                                            <p:cTn id="51" dur="200" fill="hold">
                                              <p:stCondLst>
                                                <p:cond delay="800"/>
                                              </p:stCondLst>
                                            </p:cTn>
                                            <p:tgtEl>
                                              <p:spTgt spid="27"/>
                                            </p:tgtEl>
                                            <p:attrNameLst>
                                              <p:attrName>r</p:attrName>
                                            </p:attrNameLst>
                                          </p:cBhvr>
                                        </p:animRot>
                                      </p:childTnLst>
                                    </p:cTn>
                                  </p:par>
                                  <p:par>
                                    <p:cTn id="52" presetID="31" presetClass="exit" presetSubtype="0" fill="hold" nodeType="withEffect">
                                      <p:stCondLst>
                                        <p:cond delay="200"/>
                                      </p:stCondLst>
                                      <p:childTnLst>
                                        <p:anim calcmode="lin" valueType="num">
                                          <p:cBhvr>
                                            <p:cTn id="53" dur="1000"/>
                                            <p:tgtEl>
                                              <p:spTgt spid="18"/>
                                            </p:tgtEl>
                                            <p:attrNameLst>
                                              <p:attrName>ppt_w</p:attrName>
                                            </p:attrNameLst>
                                          </p:cBhvr>
                                          <p:tavLst>
                                            <p:tav tm="0">
                                              <p:val>
                                                <p:strVal val="ppt_w"/>
                                              </p:val>
                                            </p:tav>
                                            <p:tav tm="100000">
                                              <p:val>
                                                <p:fltVal val="0"/>
                                              </p:val>
                                            </p:tav>
                                          </p:tavLst>
                                        </p:anim>
                                        <p:anim calcmode="lin" valueType="num">
                                          <p:cBhvr>
                                            <p:cTn id="54" dur="1000"/>
                                            <p:tgtEl>
                                              <p:spTgt spid="18"/>
                                            </p:tgtEl>
                                            <p:attrNameLst>
                                              <p:attrName>ppt_h</p:attrName>
                                            </p:attrNameLst>
                                          </p:cBhvr>
                                          <p:tavLst>
                                            <p:tav tm="0">
                                              <p:val>
                                                <p:strVal val="ppt_h"/>
                                              </p:val>
                                            </p:tav>
                                            <p:tav tm="100000">
                                              <p:val>
                                                <p:fltVal val="0"/>
                                              </p:val>
                                            </p:tav>
                                          </p:tavLst>
                                        </p:anim>
                                        <p:anim calcmode="lin" valueType="num">
                                          <p:cBhvr>
                                            <p:cTn id="55" dur="1000"/>
                                            <p:tgtEl>
                                              <p:spTgt spid="18"/>
                                            </p:tgtEl>
                                            <p:attrNameLst>
                                              <p:attrName>style.rotation</p:attrName>
                                            </p:attrNameLst>
                                          </p:cBhvr>
                                          <p:tavLst>
                                            <p:tav tm="0">
                                              <p:val>
                                                <p:fltVal val="0"/>
                                              </p:val>
                                            </p:tav>
                                            <p:tav tm="100000">
                                              <p:val>
                                                <p:fltVal val="90"/>
                                              </p:val>
                                            </p:tav>
                                          </p:tavLst>
                                        </p:anim>
                                        <p:animEffect transition="out" filter="fade">
                                          <p:cBhvr>
                                            <p:cTn id="56" dur="1000"/>
                                            <p:tgtEl>
                                              <p:spTgt spid="18"/>
                                            </p:tgtEl>
                                          </p:cBhvr>
                                        </p:animEffect>
                                        <p:set>
                                          <p:cBhvr>
                                            <p:cTn id="57" dur="1" fill="hold">
                                              <p:stCondLst>
                                                <p:cond delay="999"/>
                                              </p:stCondLst>
                                            </p:cTn>
                                            <p:tgtEl>
                                              <p:spTgt spid="18"/>
                                            </p:tgtEl>
                                            <p:attrNameLst>
                                              <p:attrName>style.visibility</p:attrName>
                                            </p:attrNameLst>
                                          </p:cBhvr>
                                          <p:to>
                                            <p:strVal val="hidden"/>
                                          </p:to>
                                        </p:set>
                                      </p:childTnLst>
                                    </p:cTn>
                                  </p:par>
                                  <p:par>
                                    <p:cTn id="58" presetID="31" presetClass="exit" presetSubtype="0" fill="hold" nodeType="withEffect">
                                      <p:stCondLst>
                                        <p:cond delay="200"/>
                                      </p:stCondLst>
                                      <p:childTnLst>
                                        <p:anim calcmode="lin" valueType="num">
                                          <p:cBhvr>
                                            <p:cTn id="59" dur="1000"/>
                                            <p:tgtEl>
                                              <p:spTgt spid="28"/>
                                            </p:tgtEl>
                                            <p:attrNameLst>
                                              <p:attrName>ppt_w</p:attrName>
                                            </p:attrNameLst>
                                          </p:cBhvr>
                                          <p:tavLst>
                                            <p:tav tm="0">
                                              <p:val>
                                                <p:strVal val="ppt_w"/>
                                              </p:val>
                                            </p:tav>
                                            <p:tav tm="100000">
                                              <p:val>
                                                <p:fltVal val="0"/>
                                              </p:val>
                                            </p:tav>
                                          </p:tavLst>
                                        </p:anim>
                                        <p:anim calcmode="lin" valueType="num">
                                          <p:cBhvr>
                                            <p:cTn id="60" dur="1000"/>
                                            <p:tgtEl>
                                              <p:spTgt spid="28"/>
                                            </p:tgtEl>
                                            <p:attrNameLst>
                                              <p:attrName>ppt_h</p:attrName>
                                            </p:attrNameLst>
                                          </p:cBhvr>
                                          <p:tavLst>
                                            <p:tav tm="0">
                                              <p:val>
                                                <p:strVal val="ppt_h"/>
                                              </p:val>
                                            </p:tav>
                                            <p:tav tm="100000">
                                              <p:val>
                                                <p:fltVal val="0"/>
                                              </p:val>
                                            </p:tav>
                                          </p:tavLst>
                                        </p:anim>
                                        <p:anim calcmode="lin" valueType="num">
                                          <p:cBhvr>
                                            <p:cTn id="61" dur="1000"/>
                                            <p:tgtEl>
                                              <p:spTgt spid="28"/>
                                            </p:tgtEl>
                                            <p:attrNameLst>
                                              <p:attrName>style.rotation</p:attrName>
                                            </p:attrNameLst>
                                          </p:cBhvr>
                                          <p:tavLst>
                                            <p:tav tm="0">
                                              <p:val>
                                                <p:fltVal val="0"/>
                                              </p:val>
                                            </p:tav>
                                            <p:tav tm="100000">
                                              <p:val>
                                                <p:fltVal val="90"/>
                                              </p:val>
                                            </p:tav>
                                          </p:tavLst>
                                        </p:anim>
                                        <p:animEffect transition="out" filter="fade">
                                          <p:cBhvr>
                                            <p:cTn id="62" dur="1000"/>
                                            <p:tgtEl>
                                              <p:spTgt spid="28"/>
                                            </p:tgtEl>
                                          </p:cBhvr>
                                        </p:animEffect>
                                        <p:set>
                                          <p:cBhvr>
                                            <p:cTn id="63" dur="1" fill="hold">
                                              <p:stCondLst>
                                                <p:cond delay="999"/>
                                              </p:stCondLst>
                                            </p:cTn>
                                            <p:tgtEl>
                                              <p:spTgt spid="28"/>
                                            </p:tgtEl>
                                            <p:attrNameLst>
                                              <p:attrName>style.visibility</p:attrName>
                                            </p:attrNameLst>
                                          </p:cBhvr>
                                          <p:to>
                                            <p:strVal val="hidden"/>
                                          </p:to>
                                        </p:set>
                                      </p:childTnLst>
                                    </p:cTn>
                                  </p:par>
                                  <p:par>
                                    <p:cTn id="64" presetID="31" presetClass="exit" presetSubtype="0" fill="hold" nodeType="withEffect">
                                      <p:stCondLst>
                                        <p:cond delay="200"/>
                                      </p:stCondLst>
                                      <p:childTnLst>
                                        <p:anim calcmode="lin" valueType="num">
                                          <p:cBhvr>
                                            <p:cTn id="65" dur="1000"/>
                                            <p:tgtEl>
                                              <p:spTgt spid="21"/>
                                            </p:tgtEl>
                                            <p:attrNameLst>
                                              <p:attrName>ppt_w</p:attrName>
                                            </p:attrNameLst>
                                          </p:cBhvr>
                                          <p:tavLst>
                                            <p:tav tm="0">
                                              <p:val>
                                                <p:strVal val="ppt_w"/>
                                              </p:val>
                                            </p:tav>
                                            <p:tav tm="100000">
                                              <p:val>
                                                <p:fltVal val="0"/>
                                              </p:val>
                                            </p:tav>
                                          </p:tavLst>
                                        </p:anim>
                                        <p:anim calcmode="lin" valueType="num">
                                          <p:cBhvr>
                                            <p:cTn id="66" dur="1000"/>
                                            <p:tgtEl>
                                              <p:spTgt spid="21"/>
                                            </p:tgtEl>
                                            <p:attrNameLst>
                                              <p:attrName>ppt_h</p:attrName>
                                            </p:attrNameLst>
                                          </p:cBhvr>
                                          <p:tavLst>
                                            <p:tav tm="0">
                                              <p:val>
                                                <p:strVal val="ppt_h"/>
                                              </p:val>
                                            </p:tav>
                                            <p:tav tm="100000">
                                              <p:val>
                                                <p:fltVal val="0"/>
                                              </p:val>
                                            </p:tav>
                                          </p:tavLst>
                                        </p:anim>
                                        <p:anim calcmode="lin" valueType="num">
                                          <p:cBhvr>
                                            <p:cTn id="67" dur="1000"/>
                                            <p:tgtEl>
                                              <p:spTgt spid="21"/>
                                            </p:tgtEl>
                                            <p:attrNameLst>
                                              <p:attrName>style.rotation</p:attrName>
                                            </p:attrNameLst>
                                          </p:cBhvr>
                                          <p:tavLst>
                                            <p:tav tm="0">
                                              <p:val>
                                                <p:fltVal val="0"/>
                                              </p:val>
                                            </p:tav>
                                            <p:tav tm="100000">
                                              <p:val>
                                                <p:fltVal val="90"/>
                                              </p:val>
                                            </p:tav>
                                          </p:tavLst>
                                        </p:anim>
                                        <p:animEffect transition="out" filter="fade">
                                          <p:cBhvr>
                                            <p:cTn id="68" dur="1000"/>
                                            <p:tgtEl>
                                              <p:spTgt spid="21"/>
                                            </p:tgtEl>
                                          </p:cBhvr>
                                        </p:animEffect>
                                        <p:set>
                                          <p:cBhvr>
                                            <p:cTn id="6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21"/>
                                            </p:tgtEl>
                                          </p:cBhvr>
                                        </p:animEffect>
                                        <p:animScale>
                                          <p:cBhvr>
                                            <p:cTn id="75" dur="250" autoRev="1" fill="hold"/>
                                            <p:tgtEl>
                                              <p:spTgt spid="21"/>
                                            </p:tgtEl>
                                          </p:cBhvr>
                                          <p:by x="105000" y="105000"/>
                                        </p:animScale>
                                      </p:childTnLst>
                                    </p:cTn>
                                  </p:par>
                                </p:childTnLst>
                              </p:cTn>
                            </p:par>
                            <p:par>
                              <p:cTn id="76" fill="hold">
                                <p:stCondLst>
                                  <p:cond delay="500"/>
                                </p:stCondLst>
                                <p:childTnLst>
                                  <p:par>
                                    <p:cTn id="77" presetID="31" presetClass="exit" presetSubtype="0" fill="hold" nodeType="afterEffect">
                                      <p:stCondLst>
                                        <p:cond delay="0"/>
                                      </p:stCondLst>
                                      <p:childTnLst>
                                        <p:anim calcmode="lin" valueType="num">
                                          <p:cBhvr>
                                            <p:cTn id="78" dur="1000"/>
                                            <p:tgtEl>
                                              <p:spTgt spid="21"/>
                                            </p:tgtEl>
                                            <p:attrNameLst>
                                              <p:attrName>ppt_w</p:attrName>
                                            </p:attrNameLst>
                                          </p:cBhvr>
                                          <p:tavLst>
                                            <p:tav tm="0">
                                              <p:val>
                                                <p:strVal val="ppt_w"/>
                                              </p:val>
                                            </p:tav>
                                            <p:tav tm="100000">
                                              <p:val>
                                                <p:fltVal val="0"/>
                                              </p:val>
                                            </p:tav>
                                          </p:tavLst>
                                        </p:anim>
                                        <p:anim calcmode="lin" valueType="num">
                                          <p:cBhvr>
                                            <p:cTn id="79" dur="1000"/>
                                            <p:tgtEl>
                                              <p:spTgt spid="21"/>
                                            </p:tgtEl>
                                            <p:attrNameLst>
                                              <p:attrName>ppt_h</p:attrName>
                                            </p:attrNameLst>
                                          </p:cBhvr>
                                          <p:tavLst>
                                            <p:tav tm="0">
                                              <p:val>
                                                <p:strVal val="ppt_h"/>
                                              </p:val>
                                            </p:tav>
                                            <p:tav tm="100000">
                                              <p:val>
                                                <p:fltVal val="0"/>
                                              </p:val>
                                            </p:tav>
                                          </p:tavLst>
                                        </p:anim>
                                        <p:anim calcmode="lin" valueType="num">
                                          <p:cBhvr>
                                            <p:cTn id="80" dur="1000"/>
                                            <p:tgtEl>
                                              <p:spTgt spid="21"/>
                                            </p:tgtEl>
                                            <p:attrNameLst>
                                              <p:attrName>style.rotation</p:attrName>
                                            </p:attrNameLst>
                                          </p:cBhvr>
                                          <p:tavLst>
                                            <p:tav tm="0">
                                              <p:val>
                                                <p:fltVal val="0"/>
                                              </p:val>
                                            </p:tav>
                                            <p:tav tm="100000">
                                              <p:val>
                                                <p:fltVal val="90"/>
                                              </p:val>
                                            </p:tav>
                                          </p:tavLst>
                                        </p:anim>
                                        <p:animEffect transition="out" filter="fade">
                                          <p:cBhvr>
                                            <p:cTn id="81" dur="1000"/>
                                            <p:tgtEl>
                                              <p:spTgt spid="21"/>
                                            </p:tgtEl>
                                          </p:cBhvr>
                                        </p:animEffect>
                                        <p:set>
                                          <p:cBhvr>
                                            <p:cTn id="8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3" restart="whenNotActive" fill="hold" evtFilter="cancelBubble" nodeType="interactiveSeq">
                    <p:stCondLst>
                      <p:cond evt="onClick" delay="0">
                        <p:tgtEl>
                          <p:spTgt spid="28"/>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withEffect">
                                      <p:stCondLst>
                                        <p:cond delay="0"/>
                                      </p:stCondLst>
                                      <p:childTnLst>
                                        <p:animEffect transition="out" filter="fade">
                                          <p:cBhvr>
                                            <p:cTn id="87" dur="500" tmFilter="0, 0; .2, .5; .8, .5; 1, 0"/>
                                            <p:tgtEl>
                                              <p:spTgt spid="28"/>
                                            </p:tgtEl>
                                          </p:cBhvr>
                                        </p:animEffect>
                                        <p:animScale>
                                          <p:cBhvr>
                                            <p:cTn id="88" dur="250" autoRev="1" fill="hold"/>
                                            <p:tgtEl>
                                              <p:spTgt spid="2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15" name="hammer.wav"/>
                                            </p:tgtEl>
                                          </p:cMediaNode>
                                        </p:audio>
                                      </p:subTnLst>
                                    </p:cTn>
                                  </p:par>
                                </p:childTnLst>
                              </p:cTn>
                            </p:par>
                            <p:par>
                              <p:cTn id="89" fill="hold">
                                <p:stCondLst>
                                  <p:cond delay="500"/>
                                </p:stCondLst>
                                <p:childTnLst>
                                  <p:par>
                                    <p:cTn id="90" presetID="31" presetClass="exit" presetSubtype="0" fill="hold" nodeType="afterEffect">
                                      <p:stCondLst>
                                        <p:cond delay="0"/>
                                      </p:stCondLst>
                                      <p:childTnLst>
                                        <p:anim calcmode="lin" valueType="num">
                                          <p:cBhvr>
                                            <p:cTn id="91" dur="1000"/>
                                            <p:tgtEl>
                                              <p:spTgt spid="28"/>
                                            </p:tgtEl>
                                            <p:attrNameLst>
                                              <p:attrName>ppt_w</p:attrName>
                                            </p:attrNameLst>
                                          </p:cBhvr>
                                          <p:tavLst>
                                            <p:tav tm="0">
                                              <p:val>
                                                <p:strVal val="ppt_w"/>
                                              </p:val>
                                            </p:tav>
                                            <p:tav tm="100000">
                                              <p:val>
                                                <p:fltVal val="0"/>
                                              </p:val>
                                            </p:tav>
                                          </p:tavLst>
                                        </p:anim>
                                        <p:anim calcmode="lin" valueType="num">
                                          <p:cBhvr>
                                            <p:cTn id="92" dur="1000"/>
                                            <p:tgtEl>
                                              <p:spTgt spid="28"/>
                                            </p:tgtEl>
                                            <p:attrNameLst>
                                              <p:attrName>ppt_h</p:attrName>
                                            </p:attrNameLst>
                                          </p:cBhvr>
                                          <p:tavLst>
                                            <p:tav tm="0">
                                              <p:val>
                                                <p:strVal val="ppt_h"/>
                                              </p:val>
                                            </p:tav>
                                            <p:tav tm="100000">
                                              <p:val>
                                                <p:fltVal val="0"/>
                                              </p:val>
                                            </p:tav>
                                          </p:tavLst>
                                        </p:anim>
                                        <p:anim calcmode="lin" valueType="num">
                                          <p:cBhvr>
                                            <p:cTn id="93" dur="1000"/>
                                            <p:tgtEl>
                                              <p:spTgt spid="28"/>
                                            </p:tgtEl>
                                            <p:attrNameLst>
                                              <p:attrName>style.rotation</p:attrName>
                                            </p:attrNameLst>
                                          </p:cBhvr>
                                          <p:tavLst>
                                            <p:tav tm="0">
                                              <p:val>
                                                <p:fltVal val="0"/>
                                              </p:val>
                                            </p:tav>
                                            <p:tav tm="100000">
                                              <p:val>
                                                <p:fltVal val="90"/>
                                              </p:val>
                                            </p:tav>
                                          </p:tavLst>
                                        </p:anim>
                                        <p:animEffect transition="out" filter="fade">
                                          <p:cBhvr>
                                            <p:cTn id="94" dur="1000"/>
                                            <p:tgtEl>
                                              <p:spTgt spid="28"/>
                                            </p:tgtEl>
                                          </p:cBhvr>
                                        </p:animEffect>
                                        <p:set>
                                          <p:cBhvr>
                                            <p:cTn id="95"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149840">
                <a:moveTo>
                  <a:pt x="0" y="0"/>
                </a:moveTo>
                <a:lnTo>
                  <a:pt x="18288000" y="0"/>
                </a:lnTo>
                <a:lnTo>
                  <a:pt x="18288000" y="10149840"/>
                </a:lnTo>
                <a:lnTo>
                  <a:pt x="0" y="1014984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96314" y="3647047"/>
            <a:ext cx="2342825" cy="3077603"/>
          </a:xfrm>
          <a:custGeom>
            <a:avLst/>
            <a:gdLst/>
            <a:ahLst/>
            <a:cxnLst/>
            <a:rect l="l" t="t" r="r" b="b"/>
            <a:pathLst>
              <a:path w="3514238" h="4616404">
                <a:moveTo>
                  <a:pt x="0" y="0"/>
                </a:moveTo>
                <a:lnTo>
                  <a:pt x="3514238" y="0"/>
                </a:lnTo>
                <a:lnTo>
                  <a:pt x="3514238" y="4616404"/>
                </a:lnTo>
                <a:lnTo>
                  <a:pt x="0" y="46164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15F5802B-A892-9EAC-5530-CE183BF8ECBE}"/>
              </a:ext>
            </a:extLst>
          </p:cNvPr>
          <p:cNvSpPr/>
          <p:nvPr/>
        </p:nvSpPr>
        <p:spPr>
          <a:xfrm>
            <a:off x="5210175" y="760403"/>
            <a:ext cx="6727661" cy="5097472"/>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611C0E8-9B9A-2005-3045-3450ADBD1393}"/>
              </a:ext>
            </a:extLst>
          </p:cNvPr>
          <p:cNvSpPr txBox="1"/>
          <p:nvPr/>
        </p:nvSpPr>
        <p:spPr>
          <a:xfrm>
            <a:off x="6248695" y="806025"/>
            <a:ext cx="42798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rPr>
              <a:t>Tạm</a:t>
            </a:r>
            <a:r>
              <a:rPr kumimoji="0" lang="en-US" sz="54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rPr>
              <a:t>biệt</a:t>
            </a:r>
            <a:r>
              <a:rPr kumimoji="0" lang="en-US" sz="54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E026F59-EFE1-95AF-9240-BEBA2F7EBBAA}"/>
              </a:ext>
            </a:extLst>
          </p:cNvPr>
          <p:cNvSpPr txBox="1"/>
          <p:nvPr/>
        </p:nvSpPr>
        <p:spPr>
          <a:xfrm>
            <a:off x="5425117" y="1500009"/>
            <a:ext cx="6297776" cy="4154984"/>
          </a:xfrm>
          <a:prstGeom prst="rect">
            <a:avLst/>
          </a:prstGeom>
          <a:noFill/>
        </p:spPr>
        <p:txBody>
          <a:bodyPr wrap="square" rtlCol="0">
            <a:spAutoFit/>
          </a:bodyPr>
          <a:lstStyle/>
          <a:p>
            <a:pPr algn="ju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giúp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bác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nông</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thu</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hoạch</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xong</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nông</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sản</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t>
            </a:r>
          </a:p>
          <a:p>
            <a:pPr algn="just">
              <a:defRPr/>
            </a:pP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Chúc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bạn</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nhiều</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hiểu</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biết</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về</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giới</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xung</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quanh</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ta.</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Freeform 4">
            <a:extLst>
              <a:ext uri="{FF2B5EF4-FFF2-40B4-BE49-F238E27FC236}">
                <a16:creationId xmlns:a16="http://schemas.microsoft.com/office/drawing/2014/main" id="{E2733BB4-F486-253F-D1AF-268D85C91C89}"/>
              </a:ext>
            </a:extLst>
          </p:cNvPr>
          <p:cNvSpPr/>
          <p:nvPr/>
        </p:nvSpPr>
        <p:spPr>
          <a:xfrm>
            <a:off x="1759639" y="128588"/>
            <a:ext cx="3665478" cy="6596062"/>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Rectangle: Rounded Corners 9">
            <a:hlinkClick r:id="" action="ppaction://noaction"/>
            <a:extLst>
              <a:ext uri="{FF2B5EF4-FFF2-40B4-BE49-F238E27FC236}">
                <a16:creationId xmlns:a16="http://schemas.microsoft.com/office/drawing/2014/main" id="{3DE3D9AE-D04C-66A5-DFEB-94F2435FFC84}"/>
              </a:ext>
            </a:extLst>
          </p:cNvPr>
          <p:cNvSpPr/>
          <p:nvPr/>
        </p:nvSpPr>
        <p:spPr>
          <a:xfrm>
            <a:off x="335136" y="4195762"/>
            <a:ext cx="1466850"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Stop</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531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
        <p:nvSpPr>
          <p:cNvPr id="16" name="TextBox 15">
            <a:extLst>
              <a:ext uri="{FF2B5EF4-FFF2-40B4-BE49-F238E27FC236}">
                <a16:creationId xmlns:a16="http://schemas.microsoft.com/office/drawing/2014/main" id="{DC616828-AEB2-476A-A193-93824BBB2C0E}"/>
              </a:ext>
            </a:extLst>
          </p:cNvPr>
          <p:cNvSpPr txBox="1"/>
          <p:nvPr/>
        </p:nvSpPr>
        <p:spPr>
          <a:xfrm>
            <a:off x="11258539" y="6492875"/>
            <a:ext cx="933461" cy="369332"/>
          </a:xfrm>
          <a:prstGeom prst="rect">
            <a:avLst/>
          </a:prstGeom>
          <a:noFill/>
        </p:spPr>
        <p:txBody>
          <a:bodyPr wrap="none" rtlCol="0">
            <a:spAutoFit/>
            <a:scene3d>
              <a:camera prst="perspective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8" name="Picture 7">
            <a:extLst>
              <a:ext uri="{FF2B5EF4-FFF2-40B4-BE49-F238E27FC236}">
                <a16:creationId xmlns:a16="http://schemas.microsoft.com/office/drawing/2014/main" id="{68E80CD1-2632-6AF0-C425-5852EDD8B14F}"/>
              </a:ext>
            </a:extLst>
          </p:cNvPr>
          <p:cNvPicPr>
            <a:picLocks noChangeAspect="1"/>
          </p:cNvPicPr>
          <p:nvPr/>
        </p:nvPicPr>
        <p:blipFill>
          <a:blip r:embed="rId16"/>
          <a:stretch>
            <a:fillRect/>
          </a:stretch>
        </p:blipFill>
        <p:spPr>
          <a:xfrm>
            <a:off x="894527" y="1627456"/>
            <a:ext cx="10400677" cy="3109229"/>
          </a:xfrm>
          <a:prstGeom prst="rect">
            <a:avLst/>
          </a:prstGeom>
        </p:spPr>
      </p:pic>
    </p:spTree>
    <p:extLst>
      <p:ext uri="{BB962C8B-B14F-4D97-AF65-F5344CB8AC3E}">
        <p14:creationId xmlns:p14="http://schemas.microsoft.com/office/powerpoint/2010/main" val="319701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12192000" cy="6858000"/>
          </a:xfrm>
          <a:prstGeom prst="rect">
            <a:avLst/>
          </a:prstGeom>
        </p:spPr>
      </p:pic>
      <p:sp>
        <p:nvSpPr>
          <p:cNvPr id="3" name="Rectangle: Rounded Corners 1"/>
          <p:cNvSpPr/>
          <p:nvPr/>
        </p:nvSpPr>
        <p:spPr>
          <a:xfrm>
            <a:off x="1589087" y="473941"/>
            <a:ext cx="9527019" cy="1366839"/>
          </a:xfrm>
          <a:custGeom>
            <a:avLst/>
            <a:gdLst>
              <a:gd name="connsiteX0" fmla="*/ 0 w 9527019"/>
              <a:gd name="connsiteY0" fmla="*/ 227811 h 1366839"/>
              <a:gd name="connsiteX1" fmla="*/ 227811 w 9527019"/>
              <a:gd name="connsiteY1" fmla="*/ 0 h 1366839"/>
              <a:gd name="connsiteX2" fmla="*/ 744183 w 9527019"/>
              <a:gd name="connsiteY2" fmla="*/ 0 h 1366839"/>
              <a:gd name="connsiteX3" fmla="*/ 1169841 w 9527019"/>
              <a:gd name="connsiteY3" fmla="*/ 0 h 1366839"/>
              <a:gd name="connsiteX4" fmla="*/ 1958354 w 9527019"/>
              <a:gd name="connsiteY4" fmla="*/ 0 h 1366839"/>
              <a:gd name="connsiteX5" fmla="*/ 2837582 w 9527019"/>
              <a:gd name="connsiteY5" fmla="*/ 0 h 1366839"/>
              <a:gd name="connsiteX6" fmla="*/ 3626096 w 9527019"/>
              <a:gd name="connsiteY6" fmla="*/ 0 h 1366839"/>
              <a:gd name="connsiteX7" fmla="*/ 4233182 w 9527019"/>
              <a:gd name="connsiteY7" fmla="*/ 0 h 1366839"/>
              <a:gd name="connsiteX8" fmla="*/ 4840267 w 9527019"/>
              <a:gd name="connsiteY8" fmla="*/ 0 h 1366839"/>
              <a:gd name="connsiteX9" fmla="*/ 5356639 w 9527019"/>
              <a:gd name="connsiteY9" fmla="*/ 0 h 1366839"/>
              <a:gd name="connsiteX10" fmla="*/ 6054439 w 9527019"/>
              <a:gd name="connsiteY10" fmla="*/ 0 h 1366839"/>
              <a:gd name="connsiteX11" fmla="*/ 6752239 w 9527019"/>
              <a:gd name="connsiteY11" fmla="*/ 0 h 1366839"/>
              <a:gd name="connsiteX12" fmla="*/ 7177897 w 9527019"/>
              <a:gd name="connsiteY12" fmla="*/ 0 h 1366839"/>
              <a:gd name="connsiteX13" fmla="*/ 7875696 w 9527019"/>
              <a:gd name="connsiteY13" fmla="*/ 0 h 1366839"/>
              <a:gd name="connsiteX14" fmla="*/ 8664210 w 9527019"/>
              <a:gd name="connsiteY14" fmla="*/ 0 h 1366839"/>
              <a:gd name="connsiteX15" fmla="*/ 9299208 w 9527019"/>
              <a:gd name="connsiteY15" fmla="*/ 0 h 1366839"/>
              <a:gd name="connsiteX16" fmla="*/ 9527019 w 9527019"/>
              <a:gd name="connsiteY16" fmla="*/ 227811 h 1366839"/>
              <a:gd name="connsiteX17" fmla="*/ 9527019 w 9527019"/>
              <a:gd name="connsiteY17" fmla="*/ 656083 h 1366839"/>
              <a:gd name="connsiteX18" fmla="*/ 9527019 w 9527019"/>
              <a:gd name="connsiteY18" fmla="*/ 1139028 h 1366839"/>
              <a:gd name="connsiteX19" fmla="*/ 9299208 w 9527019"/>
              <a:gd name="connsiteY19" fmla="*/ 1366839 h 1366839"/>
              <a:gd name="connsiteX20" fmla="*/ 8692122 w 9527019"/>
              <a:gd name="connsiteY20" fmla="*/ 1366839 h 1366839"/>
              <a:gd name="connsiteX21" fmla="*/ 8085036 w 9527019"/>
              <a:gd name="connsiteY21" fmla="*/ 1366839 h 1366839"/>
              <a:gd name="connsiteX22" fmla="*/ 7205809 w 9527019"/>
              <a:gd name="connsiteY22" fmla="*/ 1366839 h 1366839"/>
              <a:gd name="connsiteX23" fmla="*/ 6689437 w 9527019"/>
              <a:gd name="connsiteY23" fmla="*/ 1366839 h 1366839"/>
              <a:gd name="connsiteX24" fmla="*/ 5991637 w 9527019"/>
              <a:gd name="connsiteY24" fmla="*/ 1366839 h 1366839"/>
              <a:gd name="connsiteX25" fmla="*/ 5565979 w 9527019"/>
              <a:gd name="connsiteY25" fmla="*/ 1366839 h 1366839"/>
              <a:gd name="connsiteX26" fmla="*/ 5140321 w 9527019"/>
              <a:gd name="connsiteY26" fmla="*/ 1366839 h 1366839"/>
              <a:gd name="connsiteX27" fmla="*/ 4714664 w 9527019"/>
              <a:gd name="connsiteY27" fmla="*/ 1366839 h 1366839"/>
              <a:gd name="connsiteX28" fmla="*/ 4016864 w 9527019"/>
              <a:gd name="connsiteY28" fmla="*/ 1366839 h 1366839"/>
              <a:gd name="connsiteX29" fmla="*/ 3591206 w 9527019"/>
              <a:gd name="connsiteY29" fmla="*/ 1366839 h 1366839"/>
              <a:gd name="connsiteX30" fmla="*/ 2711978 w 9527019"/>
              <a:gd name="connsiteY30" fmla="*/ 1366839 h 1366839"/>
              <a:gd name="connsiteX31" fmla="*/ 2014178 w 9527019"/>
              <a:gd name="connsiteY31" fmla="*/ 1366839 h 1366839"/>
              <a:gd name="connsiteX32" fmla="*/ 1407093 w 9527019"/>
              <a:gd name="connsiteY32" fmla="*/ 1366839 h 1366839"/>
              <a:gd name="connsiteX33" fmla="*/ 890721 w 9527019"/>
              <a:gd name="connsiteY33" fmla="*/ 1366839 h 1366839"/>
              <a:gd name="connsiteX34" fmla="*/ 227811 w 9527019"/>
              <a:gd name="connsiteY34" fmla="*/ 1366839 h 1366839"/>
              <a:gd name="connsiteX35" fmla="*/ 0 w 9527019"/>
              <a:gd name="connsiteY35" fmla="*/ 1139028 h 1366839"/>
              <a:gd name="connsiteX36" fmla="*/ 0 w 9527019"/>
              <a:gd name="connsiteY36" fmla="*/ 692532 h 1366839"/>
              <a:gd name="connsiteX37" fmla="*/ 0 w 9527019"/>
              <a:gd name="connsiteY37" fmla="*/ 227811 h 136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9"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7404" y="1035816"/>
                  <a:pt x="9527019" y="1139028"/>
                </a:cubicBezTo>
                <a:cubicBezTo>
                  <a:pt x="9523913" y="1267849"/>
                  <a:pt x="9420022" y="1346213"/>
                  <a:pt x="9299208" y="1366839"/>
                </a:cubicBezTo>
                <a:cubicBezTo>
                  <a:pt x="9043711" y="1344502"/>
                  <a:pt x="8857440" y="1349829"/>
                  <a:pt x="8692122" y="1366839"/>
                </a:cubicBezTo>
                <a:cubicBezTo>
                  <a:pt x="8526804" y="1383849"/>
                  <a:pt x="8334842" y="1395094"/>
                  <a:pt x="8085036" y="1366839"/>
                </a:cubicBezTo>
                <a:cubicBezTo>
                  <a:pt x="7835230" y="1338584"/>
                  <a:pt x="7382757" y="1381169"/>
                  <a:pt x="7205809" y="1366839"/>
                </a:cubicBezTo>
                <a:cubicBezTo>
                  <a:pt x="7028861" y="1352509"/>
                  <a:pt x="6855901" y="1375422"/>
                  <a:pt x="6689437" y="1366839"/>
                </a:cubicBezTo>
                <a:cubicBezTo>
                  <a:pt x="6522973" y="1358256"/>
                  <a:pt x="6162796" y="1375232"/>
                  <a:pt x="5991637" y="1366839"/>
                </a:cubicBezTo>
                <a:cubicBezTo>
                  <a:pt x="5820478" y="1358446"/>
                  <a:pt x="5731903" y="1369904"/>
                  <a:pt x="5565979" y="1366839"/>
                </a:cubicBezTo>
                <a:cubicBezTo>
                  <a:pt x="5400055" y="1363774"/>
                  <a:pt x="5312797" y="1378870"/>
                  <a:pt x="5140321" y="1366839"/>
                </a:cubicBezTo>
                <a:cubicBezTo>
                  <a:pt x="4967845" y="1354808"/>
                  <a:pt x="4843082" y="1359636"/>
                  <a:pt x="4714664" y="1366839"/>
                </a:cubicBezTo>
                <a:cubicBezTo>
                  <a:pt x="4586246" y="1374042"/>
                  <a:pt x="4251587" y="1384795"/>
                  <a:pt x="4016864" y="1366839"/>
                </a:cubicBezTo>
                <a:cubicBezTo>
                  <a:pt x="3782141" y="1348883"/>
                  <a:pt x="3735045" y="1379246"/>
                  <a:pt x="3591206" y="1366839"/>
                </a:cubicBezTo>
                <a:cubicBezTo>
                  <a:pt x="3447367" y="1354432"/>
                  <a:pt x="3127379" y="1348511"/>
                  <a:pt x="2711978" y="1366839"/>
                </a:cubicBezTo>
                <a:cubicBezTo>
                  <a:pt x="2296577" y="1385167"/>
                  <a:pt x="2246080" y="1378141"/>
                  <a:pt x="2014178" y="1366839"/>
                </a:cubicBezTo>
                <a:cubicBezTo>
                  <a:pt x="1782276" y="1355537"/>
                  <a:pt x="1659580" y="1356485"/>
                  <a:pt x="1407093" y="1366839"/>
                </a:cubicBezTo>
                <a:cubicBezTo>
                  <a:pt x="1154606" y="1377193"/>
                  <a:pt x="1101989" y="1349772"/>
                  <a:pt x="890721" y="1366839"/>
                </a:cubicBezTo>
                <a:cubicBezTo>
                  <a:pt x="679453" y="1383906"/>
                  <a:pt x="550851" y="1394570"/>
                  <a:pt x="227811" y="1366839"/>
                </a:cubicBezTo>
                <a:cubicBezTo>
                  <a:pt x="102665" y="1363727"/>
                  <a:pt x="2243" y="1247639"/>
                  <a:pt x="0" y="1139028"/>
                </a:cubicBezTo>
                <a:cubicBezTo>
                  <a:pt x="3651" y="983267"/>
                  <a:pt x="-20441" y="788483"/>
                  <a:pt x="0" y="692532"/>
                </a:cubicBezTo>
                <a:cubicBezTo>
                  <a:pt x="20441" y="596581"/>
                  <a:pt x="16095" y="459707"/>
                  <a:pt x="0" y="227811"/>
                </a:cubicBezTo>
                <a:close/>
              </a:path>
              <a:path w="9527019" h="1366839"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7525" y="962850"/>
                  <a:pt x="9527019" y="1139028"/>
                </a:cubicBezTo>
                <a:cubicBezTo>
                  <a:pt x="9534932" y="1282694"/>
                  <a:pt x="9439216" y="1339071"/>
                  <a:pt x="9299208" y="1366839"/>
                </a:cubicBezTo>
                <a:cubicBezTo>
                  <a:pt x="9063574" y="1372451"/>
                  <a:pt x="8895593" y="1343814"/>
                  <a:pt x="8782836" y="1366839"/>
                </a:cubicBezTo>
                <a:cubicBezTo>
                  <a:pt x="8670079" y="1389864"/>
                  <a:pt x="8528815" y="1387648"/>
                  <a:pt x="8357178" y="1366839"/>
                </a:cubicBezTo>
                <a:cubicBezTo>
                  <a:pt x="8185541" y="1346030"/>
                  <a:pt x="8115607" y="1346956"/>
                  <a:pt x="7931520" y="1366839"/>
                </a:cubicBezTo>
                <a:cubicBezTo>
                  <a:pt x="7747433" y="1386722"/>
                  <a:pt x="7241822" y="1402960"/>
                  <a:pt x="7052293" y="1366839"/>
                </a:cubicBezTo>
                <a:cubicBezTo>
                  <a:pt x="6862764" y="1330718"/>
                  <a:pt x="6625897" y="1391670"/>
                  <a:pt x="6445207" y="1366839"/>
                </a:cubicBezTo>
                <a:cubicBezTo>
                  <a:pt x="6264517" y="1342008"/>
                  <a:pt x="5938600" y="1360703"/>
                  <a:pt x="5656693" y="1366839"/>
                </a:cubicBezTo>
                <a:cubicBezTo>
                  <a:pt x="5374786" y="1372975"/>
                  <a:pt x="5316775" y="1342876"/>
                  <a:pt x="5140321" y="1366839"/>
                </a:cubicBezTo>
                <a:cubicBezTo>
                  <a:pt x="4963867" y="1390802"/>
                  <a:pt x="4718835" y="1336701"/>
                  <a:pt x="4533236" y="1366839"/>
                </a:cubicBezTo>
                <a:cubicBezTo>
                  <a:pt x="4347637" y="1396977"/>
                  <a:pt x="4157902" y="1352758"/>
                  <a:pt x="3835436" y="1366839"/>
                </a:cubicBezTo>
                <a:cubicBezTo>
                  <a:pt x="3512970" y="1380920"/>
                  <a:pt x="3292752" y="1397763"/>
                  <a:pt x="3046922" y="1366839"/>
                </a:cubicBezTo>
                <a:cubicBezTo>
                  <a:pt x="2801092" y="1335915"/>
                  <a:pt x="2587518" y="1328327"/>
                  <a:pt x="2258408" y="1366839"/>
                </a:cubicBezTo>
                <a:cubicBezTo>
                  <a:pt x="1929298" y="1405351"/>
                  <a:pt x="1852530" y="1398637"/>
                  <a:pt x="1560609" y="1366839"/>
                </a:cubicBezTo>
                <a:cubicBezTo>
                  <a:pt x="1268688" y="1335041"/>
                  <a:pt x="1324433" y="1362141"/>
                  <a:pt x="1134951" y="1366839"/>
                </a:cubicBezTo>
                <a:cubicBezTo>
                  <a:pt x="945469" y="1371537"/>
                  <a:pt x="657788" y="1369508"/>
                  <a:pt x="227811" y="1366839"/>
                </a:cubicBezTo>
                <a:cubicBezTo>
                  <a:pt x="119541" y="1368711"/>
                  <a:pt x="-13913" y="1279720"/>
                  <a:pt x="0" y="1139028"/>
                </a:cubicBezTo>
                <a:cubicBezTo>
                  <a:pt x="11672" y="1027071"/>
                  <a:pt x="-5699" y="865871"/>
                  <a:pt x="0" y="710756"/>
                </a:cubicBezTo>
                <a:cubicBezTo>
                  <a:pt x="5699" y="555641"/>
                  <a:pt x="16992" y="339554"/>
                  <a:pt x="0" y="227811"/>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2: </a:t>
            </a: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Chỉ</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prstClr val="black"/>
                </a:solidFill>
                <a:effectLst/>
                <a:uLnTx/>
                <a:uFillTx/>
                <a:latin typeface="Calibri" panose="020F0502020204030204"/>
                <a:ea typeface="+mn-ea"/>
                <a:cs typeface="+mn-cs"/>
              </a:rPr>
              <a:t>nhiệt</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prstClr val="black"/>
                </a:solidFill>
                <a:effectLst/>
                <a:uLnTx/>
                <a:uFillTx/>
                <a:latin typeface="Calibri" panose="020F0502020204030204"/>
                <a:ea typeface="+mn-ea"/>
                <a:cs typeface="+mn-cs"/>
              </a:rPr>
              <a:t>kế</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prstClr val="black"/>
                </a:solidFill>
                <a:effectLst/>
                <a:uLnTx/>
                <a:uFillTx/>
                <a:latin typeface="Calibri" panose="020F0502020204030204"/>
                <a:ea typeface="+mn-ea"/>
                <a:cs typeface="+mn-cs"/>
              </a:rPr>
              <a:t>cho</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prstClr val="black"/>
                </a:solidFill>
                <a:effectLst/>
                <a:uLnTx/>
                <a:uFillTx/>
                <a:latin typeface="Calibri" panose="020F0502020204030204"/>
                <a:ea typeface="+mn-ea"/>
                <a:cs typeface="+mn-cs"/>
              </a:rPr>
              <a:t>biết</a:t>
            </a:r>
            <a:r>
              <a:rPr lang="en-US" sz="3600" b="1" dirty="0" smtClean="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lowchart: Terminator 2"/>
          <p:cNvSpPr/>
          <p:nvPr/>
        </p:nvSpPr>
        <p:spPr>
          <a:xfrm>
            <a:off x="536949" y="2593333"/>
            <a:ext cx="3508578" cy="1163783"/>
          </a:xfrm>
          <a:custGeom>
            <a:avLst/>
            <a:gdLst>
              <a:gd name="connsiteX0" fmla="*/ 505497 w 3142087"/>
              <a:gd name="connsiteY0" fmla="*/ 0 h 1163783"/>
              <a:gd name="connsiteX1" fmla="*/ 995648 w 3142087"/>
              <a:gd name="connsiteY1" fmla="*/ 0 h 1163783"/>
              <a:gd name="connsiteX2" fmla="*/ 1571043 w 3142087"/>
              <a:gd name="connsiteY2" fmla="*/ 0 h 1163783"/>
              <a:gd name="connsiteX3" fmla="*/ 2039883 w 3142087"/>
              <a:gd name="connsiteY3" fmla="*/ 0 h 1163783"/>
              <a:gd name="connsiteX4" fmla="*/ 2636589 w 3142087"/>
              <a:gd name="connsiteY4" fmla="*/ 0 h 1163783"/>
              <a:gd name="connsiteX5" fmla="*/ 3142086 w 3142087"/>
              <a:gd name="connsiteY5" fmla="*/ 581891 h 1163783"/>
              <a:gd name="connsiteX6" fmla="*/ 2636589 w 3142087"/>
              <a:gd name="connsiteY6" fmla="*/ 1163783 h 1163783"/>
              <a:gd name="connsiteX7" fmla="*/ 2125127 w 3142087"/>
              <a:gd name="connsiteY7" fmla="*/ 1163783 h 1163783"/>
              <a:gd name="connsiteX8" fmla="*/ 1613665 w 3142087"/>
              <a:gd name="connsiteY8" fmla="*/ 1163783 h 1163783"/>
              <a:gd name="connsiteX9" fmla="*/ 1102203 w 3142087"/>
              <a:gd name="connsiteY9" fmla="*/ 1163783 h 1163783"/>
              <a:gd name="connsiteX10" fmla="*/ 505497 w 3142087"/>
              <a:gd name="connsiteY10" fmla="*/ 1163783 h 1163783"/>
              <a:gd name="connsiteX11" fmla="*/ 0 w 3142087"/>
              <a:gd name="connsiteY11" fmla="*/ 581891 h 1163783"/>
              <a:gd name="connsiteX12" fmla="*/ 505497 w 3142087"/>
              <a:gd name="connsiteY12" fmla="*/ 0 h 116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087" h="1163783" fill="none" extrusionOk="0">
                <a:moveTo>
                  <a:pt x="505497" y="0"/>
                </a:moveTo>
                <a:cubicBezTo>
                  <a:pt x="742405" y="-1621"/>
                  <a:pt x="897113" y="24552"/>
                  <a:pt x="995648" y="0"/>
                </a:cubicBezTo>
                <a:cubicBezTo>
                  <a:pt x="1094183" y="-24552"/>
                  <a:pt x="1440614" y="18088"/>
                  <a:pt x="1571043" y="0"/>
                </a:cubicBezTo>
                <a:cubicBezTo>
                  <a:pt x="1701472" y="-18088"/>
                  <a:pt x="1901137" y="46837"/>
                  <a:pt x="2039883" y="0"/>
                </a:cubicBezTo>
                <a:cubicBezTo>
                  <a:pt x="2178629" y="-46837"/>
                  <a:pt x="2483559" y="8167"/>
                  <a:pt x="2636589" y="0"/>
                </a:cubicBezTo>
                <a:cubicBezTo>
                  <a:pt x="2896600" y="-16364"/>
                  <a:pt x="3182092" y="271404"/>
                  <a:pt x="3142086" y="581891"/>
                </a:cubicBezTo>
                <a:cubicBezTo>
                  <a:pt x="3183211" y="931379"/>
                  <a:pt x="2939214" y="1100771"/>
                  <a:pt x="2636589" y="1163783"/>
                </a:cubicBezTo>
                <a:cubicBezTo>
                  <a:pt x="2413085" y="1167883"/>
                  <a:pt x="2377739" y="1112613"/>
                  <a:pt x="2125127" y="1163783"/>
                </a:cubicBezTo>
                <a:cubicBezTo>
                  <a:pt x="1872515" y="1214953"/>
                  <a:pt x="1783901" y="1155770"/>
                  <a:pt x="1613665" y="1163783"/>
                </a:cubicBezTo>
                <a:cubicBezTo>
                  <a:pt x="1443429" y="1171796"/>
                  <a:pt x="1229523" y="1133102"/>
                  <a:pt x="1102203" y="1163783"/>
                </a:cubicBezTo>
                <a:cubicBezTo>
                  <a:pt x="974883" y="1194464"/>
                  <a:pt x="629248" y="1096029"/>
                  <a:pt x="505497" y="1163783"/>
                </a:cubicBezTo>
                <a:cubicBezTo>
                  <a:pt x="240980" y="1239313"/>
                  <a:pt x="-88908" y="929780"/>
                  <a:pt x="0" y="581891"/>
                </a:cubicBezTo>
                <a:cubicBezTo>
                  <a:pt x="-18237" y="242154"/>
                  <a:pt x="188067" y="2611"/>
                  <a:pt x="505497" y="0"/>
                </a:cubicBezTo>
                <a:close/>
              </a:path>
              <a:path w="3142087" h="1163783" stroke="0" extrusionOk="0">
                <a:moveTo>
                  <a:pt x="505497" y="0"/>
                </a:moveTo>
                <a:cubicBezTo>
                  <a:pt x="765455" y="-7985"/>
                  <a:pt x="822949" y="32459"/>
                  <a:pt x="1038270" y="0"/>
                </a:cubicBezTo>
                <a:cubicBezTo>
                  <a:pt x="1253591" y="-32459"/>
                  <a:pt x="1343451" y="51248"/>
                  <a:pt x="1571043" y="0"/>
                </a:cubicBezTo>
                <a:cubicBezTo>
                  <a:pt x="1798635" y="-51248"/>
                  <a:pt x="1826246" y="1426"/>
                  <a:pt x="2039883" y="0"/>
                </a:cubicBezTo>
                <a:cubicBezTo>
                  <a:pt x="2253520" y="-1426"/>
                  <a:pt x="2447590" y="50634"/>
                  <a:pt x="2636589" y="0"/>
                </a:cubicBezTo>
                <a:cubicBezTo>
                  <a:pt x="2935453" y="-17051"/>
                  <a:pt x="3125441" y="253681"/>
                  <a:pt x="3142086" y="581891"/>
                </a:cubicBezTo>
                <a:cubicBezTo>
                  <a:pt x="3112975" y="880170"/>
                  <a:pt x="2927158" y="1155482"/>
                  <a:pt x="2636589" y="1163783"/>
                </a:cubicBezTo>
                <a:cubicBezTo>
                  <a:pt x="2408520" y="1221482"/>
                  <a:pt x="2252689" y="1131421"/>
                  <a:pt x="2082505" y="1163783"/>
                </a:cubicBezTo>
                <a:cubicBezTo>
                  <a:pt x="1912321" y="1196145"/>
                  <a:pt x="1796272" y="1102229"/>
                  <a:pt x="1528421" y="1163783"/>
                </a:cubicBezTo>
                <a:cubicBezTo>
                  <a:pt x="1260570" y="1225337"/>
                  <a:pt x="1125275" y="1157949"/>
                  <a:pt x="995648" y="1163783"/>
                </a:cubicBezTo>
                <a:cubicBezTo>
                  <a:pt x="866021" y="1169617"/>
                  <a:pt x="669323" y="1135248"/>
                  <a:pt x="505497" y="1163783"/>
                </a:cubicBezTo>
                <a:cubicBezTo>
                  <a:pt x="248650" y="1166936"/>
                  <a:pt x="-25257" y="820511"/>
                  <a:pt x="0" y="581891"/>
                </a:cubicBezTo>
                <a:cubicBezTo>
                  <a:pt x="-60386" y="250083"/>
                  <a:pt x="167064" y="-54286"/>
                  <a:pt x="50549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smtClean="0">
                <a:solidFill>
                  <a:prstClr val="black"/>
                </a:solidFill>
                <a:latin typeface="Calibri" panose="020F0502020204030204"/>
              </a:rPr>
              <a:t>Độ</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ẩm</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của</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không</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khí</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xung</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quanh</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vật</a:t>
            </a:r>
            <a:r>
              <a:rPr lang="en-US" sz="3200" dirty="0" smtClean="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lowchart: Terminator 5"/>
          <p:cNvSpPr/>
          <p:nvPr/>
        </p:nvSpPr>
        <p:spPr>
          <a:xfrm>
            <a:off x="4682835" y="2539357"/>
            <a:ext cx="3095625" cy="1163783"/>
          </a:xfrm>
          <a:custGeom>
            <a:avLst/>
            <a:gdLst>
              <a:gd name="connsiteX0" fmla="*/ 505497 w 3142087"/>
              <a:gd name="connsiteY0" fmla="*/ 0 h 1163783"/>
              <a:gd name="connsiteX1" fmla="*/ 995648 w 3142087"/>
              <a:gd name="connsiteY1" fmla="*/ 0 h 1163783"/>
              <a:gd name="connsiteX2" fmla="*/ 1571043 w 3142087"/>
              <a:gd name="connsiteY2" fmla="*/ 0 h 1163783"/>
              <a:gd name="connsiteX3" fmla="*/ 2039883 w 3142087"/>
              <a:gd name="connsiteY3" fmla="*/ 0 h 1163783"/>
              <a:gd name="connsiteX4" fmla="*/ 2636589 w 3142087"/>
              <a:gd name="connsiteY4" fmla="*/ 0 h 1163783"/>
              <a:gd name="connsiteX5" fmla="*/ 3142086 w 3142087"/>
              <a:gd name="connsiteY5" fmla="*/ 581891 h 1163783"/>
              <a:gd name="connsiteX6" fmla="*/ 2636589 w 3142087"/>
              <a:gd name="connsiteY6" fmla="*/ 1163783 h 1163783"/>
              <a:gd name="connsiteX7" fmla="*/ 2125127 w 3142087"/>
              <a:gd name="connsiteY7" fmla="*/ 1163783 h 1163783"/>
              <a:gd name="connsiteX8" fmla="*/ 1613665 w 3142087"/>
              <a:gd name="connsiteY8" fmla="*/ 1163783 h 1163783"/>
              <a:gd name="connsiteX9" fmla="*/ 1102203 w 3142087"/>
              <a:gd name="connsiteY9" fmla="*/ 1163783 h 1163783"/>
              <a:gd name="connsiteX10" fmla="*/ 505497 w 3142087"/>
              <a:gd name="connsiteY10" fmla="*/ 1163783 h 1163783"/>
              <a:gd name="connsiteX11" fmla="*/ 0 w 3142087"/>
              <a:gd name="connsiteY11" fmla="*/ 581891 h 1163783"/>
              <a:gd name="connsiteX12" fmla="*/ 505497 w 3142087"/>
              <a:gd name="connsiteY12" fmla="*/ 0 h 116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087" h="1163783" fill="none" extrusionOk="0">
                <a:moveTo>
                  <a:pt x="505497" y="0"/>
                </a:moveTo>
                <a:cubicBezTo>
                  <a:pt x="742405" y="-1621"/>
                  <a:pt x="897113" y="24552"/>
                  <a:pt x="995648" y="0"/>
                </a:cubicBezTo>
                <a:cubicBezTo>
                  <a:pt x="1094183" y="-24552"/>
                  <a:pt x="1440614" y="18088"/>
                  <a:pt x="1571043" y="0"/>
                </a:cubicBezTo>
                <a:cubicBezTo>
                  <a:pt x="1701472" y="-18088"/>
                  <a:pt x="1901137" y="46837"/>
                  <a:pt x="2039883" y="0"/>
                </a:cubicBezTo>
                <a:cubicBezTo>
                  <a:pt x="2178629" y="-46837"/>
                  <a:pt x="2483559" y="8167"/>
                  <a:pt x="2636589" y="0"/>
                </a:cubicBezTo>
                <a:cubicBezTo>
                  <a:pt x="2896600" y="-16364"/>
                  <a:pt x="3182092" y="271404"/>
                  <a:pt x="3142086" y="581891"/>
                </a:cubicBezTo>
                <a:cubicBezTo>
                  <a:pt x="3183211" y="931379"/>
                  <a:pt x="2939214" y="1100771"/>
                  <a:pt x="2636589" y="1163783"/>
                </a:cubicBezTo>
                <a:cubicBezTo>
                  <a:pt x="2413085" y="1167883"/>
                  <a:pt x="2377739" y="1112613"/>
                  <a:pt x="2125127" y="1163783"/>
                </a:cubicBezTo>
                <a:cubicBezTo>
                  <a:pt x="1872515" y="1214953"/>
                  <a:pt x="1783901" y="1155770"/>
                  <a:pt x="1613665" y="1163783"/>
                </a:cubicBezTo>
                <a:cubicBezTo>
                  <a:pt x="1443429" y="1171796"/>
                  <a:pt x="1229523" y="1133102"/>
                  <a:pt x="1102203" y="1163783"/>
                </a:cubicBezTo>
                <a:cubicBezTo>
                  <a:pt x="974883" y="1194464"/>
                  <a:pt x="629248" y="1096029"/>
                  <a:pt x="505497" y="1163783"/>
                </a:cubicBezTo>
                <a:cubicBezTo>
                  <a:pt x="240980" y="1239313"/>
                  <a:pt x="-88908" y="929780"/>
                  <a:pt x="0" y="581891"/>
                </a:cubicBezTo>
                <a:cubicBezTo>
                  <a:pt x="-18237" y="242154"/>
                  <a:pt x="188067" y="2611"/>
                  <a:pt x="505497" y="0"/>
                </a:cubicBezTo>
                <a:close/>
              </a:path>
              <a:path w="3142087" h="1163783" stroke="0" extrusionOk="0">
                <a:moveTo>
                  <a:pt x="505497" y="0"/>
                </a:moveTo>
                <a:cubicBezTo>
                  <a:pt x="765455" y="-7985"/>
                  <a:pt x="822949" y="32459"/>
                  <a:pt x="1038270" y="0"/>
                </a:cubicBezTo>
                <a:cubicBezTo>
                  <a:pt x="1253591" y="-32459"/>
                  <a:pt x="1343451" y="51248"/>
                  <a:pt x="1571043" y="0"/>
                </a:cubicBezTo>
                <a:cubicBezTo>
                  <a:pt x="1798635" y="-51248"/>
                  <a:pt x="1826246" y="1426"/>
                  <a:pt x="2039883" y="0"/>
                </a:cubicBezTo>
                <a:cubicBezTo>
                  <a:pt x="2253520" y="-1426"/>
                  <a:pt x="2447590" y="50634"/>
                  <a:pt x="2636589" y="0"/>
                </a:cubicBezTo>
                <a:cubicBezTo>
                  <a:pt x="2935453" y="-17051"/>
                  <a:pt x="3125441" y="253681"/>
                  <a:pt x="3142086" y="581891"/>
                </a:cubicBezTo>
                <a:cubicBezTo>
                  <a:pt x="3112975" y="880170"/>
                  <a:pt x="2927158" y="1155482"/>
                  <a:pt x="2636589" y="1163783"/>
                </a:cubicBezTo>
                <a:cubicBezTo>
                  <a:pt x="2408520" y="1221482"/>
                  <a:pt x="2252689" y="1131421"/>
                  <a:pt x="2082505" y="1163783"/>
                </a:cubicBezTo>
                <a:cubicBezTo>
                  <a:pt x="1912321" y="1196145"/>
                  <a:pt x="1796272" y="1102229"/>
                  <a:pt x="1528421" y="1163783"/>
                </a:cubicBezTo>
                <a:cubicBezTo>
                  <a:pt x="1260570" y="1225337"/>
                  <a:pt x="1125275" y="1157949"/>
                  <a:pt x="995648" y="1163783"/>
                </a:cubicBezTo>
                <a:cubicBezTo>
                  <a:pt x="866021" y="1169617"/>
                  <a:pt x="669323" y="1135248"/>
                  <a:pt x="505497" y="1163783"/>
                </a:cubicBezTo>
                <a:cubicBezTo>
                  <a:pt x="248650" y="1166936"/>
                  <a:pt x="-25257" y="820511"/>
                  <a:pt x="0" y="581891"/>
                </a:cubicBezTo>
                <a:cubicBezTo>
                  <a:pt x="-60386" y="250083"/>
                  <a:pt x="167064" y="-54286"/>
                  <a:pt x="50549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Nhiệt</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độ</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vật</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3"/>
          <p:cNvSpPr/>
          <p:nvPr/>
        </p:nvSpPr>
        <p:spPr>
          <a:xfrm>
            <a:off x="8235768" y="2593333"/>
            <a:ext cx="3221942" cy="1163783"/>
          </a:xfrm>
          <a:custGeom>
            <a:avLst/>
            <a:gdLst>
              <a:gd name="connsiteX0" fmla="*/ 505497 w 3142087"/>
              <a:gd name="connsiteY0" fmla="*/ 0 h 1163783"/>
              <a:gd name="connsiteX1" fmla="*/ 995648 w 3142087"/>
              <a:gd name="connsiteY1" fmla="*/ 0 h 1163783"/>
              <a:gd name="connsiteX2" fmla="*/ 1571043 w 3142087"/>
              <a:gd name="connsiteY2" fmla="*/ 0 h 1163783"/>
              <a:gd name="connsiteX3" fmla="*/ 2039883 w 3142087"/>
              <a:gd name="connsiteY3" fmla="*/ 0 h 1163783"/>
              <a:gd name="connsiteX4" fmla="*/ 2636589 w 3142087"/>
              <a:gd name="connsiteY4" fmla="*/ 0 h 1163783"/>
              <a:gd name="connsiteX5" fmla="*/ 3142086 w 3142087"/>
              <a:gd name="connsiteY5" fmla="*/ 581891 h 1163783"/>
              <a:gd name="connsiteX6" fmla="*/ 2636589 w 3142087"/>
              <a:gd name="connsiteY6" fmla="*/ 1163783 h 1163783"/>
              <a:gd name="connsiteX7" fmla="*/ 2125127 w 3142087"/>
              <a:gd name="connsiteY7" fmla="*/ 1163783 h 1163783"/>
              <a:gd name="connsiteX8" fmla="*/ 1613665 w 3142087"/>
              <a:gd name="connsiteY8" fmla="*/ 1163783 h 1163783"/>
              <a:gd name="connsiteX9" fmla="*/ 1102203 w 3142087"/>
              <a:gd name="connsiteY9" fmla="*/ 1163783 h 1163783"/>
              <a:gd name="connsiteX10" fmla="*/ 505497 w 3142087"/>
              <a:gd name="connsiteY10" fmla="*/ 1163783 h 1163783"/>
              <a:gd name="connsiteX11" fmla="*/ 0 w 3142087"/>
              <a:gd name="connsiteY11" fmla="*/ 581891 h 1163783"/>
              <a:gd name="connsiteX12" fmla="*/ 505497 w 3142087"/>
              <a:gd name="connsiteY12" fmla="*/ 0 h 116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087" h="1163783" fill="none" extrusionOk="0">
                <a:moveTo>
                  <a:pt x="505497" y="0"/>
                </a:moveTo>
                <a:cubicBezTo>
                  <a:pt x="742405" y="-1621"/>
                  <a:pt x="897113" y="24552"/>
                  <a:pt x="995648" y="0"/>
                </a:cubicBezTo>
                <a:cubicBezTo>
                  <a:pt x="1094183" y="-24552"/>
                  <a:pt x="1440614" y="18088"/>
                  <a:pt x="1571043" y="0"/>
                </a:cubicBezTo>
                <a:cubicBezTo>
                  <a:pt x="1701472" y="-18088"/>
                  <a:pt x="1901137" y="46837"/>
                  <a:pt x="2039883" y="0"/>
                </a:cubicBezTo>
                <a:cubicBezTo>
                  <a:pt x="2178629" y="-46837"/>
                  <a:pt x="2483559" y="8167"/>
                  <a:pt x="2636589" y="0"/>
                </a:cubicBezTo>
                <a:cubicBezTo>
                  <a:pt x="2896600" y="-16364"/>
                  <a:pt x="3182092" y="271404"/>
                  <a:pt x="3142086" y="581891"/>
                </a:cubicBezTo>
                <a:cubicBezTo>
                  <a:pt x="3183211" y="931379"/>
                  <a:pt x="2939214" y="1100771"/>
                  <a:pt x="2636589" y="1163783"/>
                </a:cubicBezTo>
                <a:cubicBezTo>
                  <a:pt x="2413085" y="1167883"/>
                  <a:pt x="2377739" y="1112613"/>
                  <a:pt x="2125127" y="1163783"/>
                </a:cubicBezTo>
                <a:cubicBezTo>
                  <a:pt x="1872515" y="1214953"/>
                  <a:pt x="1783901" y="1155770"/>
                  <a:pt x="1613665" y="1163783"/>
                </a:cubicBezTo>
                <a:cubicBezTo>
                  <a:pt x="1443429" y="1171796"/>
                  <a:pt x="1229523" y="1133102"/>
                  <a:pt x="1102203" y="1163783"/>
                </a:cubicBezTo>
                <a:cubicBezTo>
                  <a:pt x="974883" y="1194464"/>
                  <a:pt x="629248" y="1096029"/>
                  <a:pt x="505497" y="1163783"/>
                </a:cubicBezTo>
                <a:cubicBezTo>
                  <a:pt x="240980" y="1239313"/>
                  <a:pt x="-88908" y="929780"/>
                  <a:pt x="0" y="581891"/>
                </a:cubicBezTo>
                <a:cubicBezTo>
                  <a:pt x="-18237" y="242154"/>
                  <a:pt x="188067" y="2611"/>
                  <a:pt x="505497" y="0"/>
                </a:cubicBezTo>
                <a:close/>
              </a:path>
              <a:path w="3142087" h="1163783" stroke="0" extrusionOk="0">
                <a:moveTo>
                  <a:pt x="505497" y="0"/>
                </a:moveTo>
                <a:cubicBezTo>
                  <a:pt x="765455" y="-7985"/>
                  <a:pt x="822949" y="32459"/>
                  <a:pt x="1038270" y="0"/>
                </a:cubicBezTo>
                <a:cubicBezTo>
                  <a:pt x="1253591" y="-32459"/>
                  <a:pt x="1343451" y="51248"/>
                  <a:pt x="1571043" y="0"/>
                </a:cubicBezTo>
                <a:cubicBezTo>
                  <a:pt x="1798635" y="-51248"/>
                  <a:pt x="1826246" y="1426"/>
                  <a:pt x="2039883" y="0"/>
                </a:cubicBezTo>
                <a:cubicBezTo>
                  <a:pt x="2253520" y="-1426"/>
                  <a:pt x="2447590" y="50634"/>
                  <a:pt x="2636589" y="0"/>
                </a:cubicBezTo>
                <a:cubicBezTo>
                  <a:pt x="2935453" y="-17051"/>
                  <a:pt x="3125441" y="253681"/>
                  <a:pt x="3142086" y="581891"/>
                </a:cubicBezTo>
                <a:cubicBezTo>
                  <a:pt x="3112975" y="880170"/>
                  <a:pt x="2927158" y="1155482"/>
                  <a:pt x="2636589" y="1163783"/>
                </a:cubicBezTo>
                <a:cubicBezTo>
                  <a:pt x="2408520" y="1221482"/>
                  <a:pt x="2252689" y="1131421"/>
                  <a:pt x="2082505" y="1163783"/>
                </a:cubicBezTo>
                <a:cubicBezTo>
                  <a:pt x="1912321" y="1196145"/>
                  <a:pt x="1796272" y="1102229"/>
                  <a:pt x="1528421" y="1163783"/>
                </a:cubicBezTo>
                <a:cubicBezTo>
                  <a:pt x="1260570" y="1225337"/>
                  <a:pt x="1125275" y="1157949"/>
                  <a:pt x="995648" y="1163783"/>
                </a:cubicBezTo>
                <a:cubicBezTo>
                  <a:pt x="866021" y="1169617"/>
                  <a:pt x="669323" y="1135248"/>
                  <a:pt x="505497" y="1163783"/>
                </a:cubicBezTo>
                <a:cubicBezTo>
                  <a:pt x="248650" y="1166936"/>
                  <a:pt x="-25257" y="820511"/>
                  <a:pt x="0" y="581891"/>
                </a:cubicBezTo>
                <a:cubicBezTo>
                  <a:pt x="-60386" y="250083"/>
                  <a:pt x="167064" y="-54286"/>
                  <a:pt x="50549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Khối</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lượng</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vật</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91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 presetClass="emph" presetSubtype="2" fill="hold" nodeType="withEffect">
                                  <p:stCondLst>
                                    <p:cond delay="0"/>
                                  </p:stCondLst>
                                  <p:childTnLst>
                                    <p:animClr clrSpc="rgb" dir="cw">
                                      <p:cBhvr>
                                        <p:cTn id="12" dur="2000" fill="hold"/>
                                        <p:tgtEl>
                                          <p:spTgt spid="4"/>
                                        </p:tgtEl>
                                        <p:attrNameLst>
                                          <p:attrName>fillcolor</p:attrName>
                                        </p:attrNameLst>
                                      </p:cBhvr>
                                      <p:to>
                                        <a:srgbClr val="99FF99"/>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
                                        </p:tgtEl>
                                        <p:attrNameLst>
                                          <p:attrName>fillcolor</p:attrName>
                                        </p:attrNameLst>
                                      </p:cBhvr>
                                      <p:to>
                                        <a:schemeClr val="accent2"/>
                                      </p:to>
                                    </p:animClr>
                                    <p:set>
                                      <p:cBhvr>
                                        <p:cTn id="20" dur="2000" fill="hold"/>
                                        <p:tgtEl>
                                          <p:spTgt spid="5"/>
                                        </p:tgtEl>
                                        <p:attrNameLst>
                                          <p:attrName>fill.type</p:attrName>
                                        </p:attrNameLst>
                                      </p:cBhvr>
                                      <p:to>
                                        <p:strVal val="solid"/>
                                      </p:to>
                                    </p:set>
                                    <p:set>
                                      <p:cBhvr>
                                        <p:cTn id="21"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par>
                                <p:cTn id="31" presetID="1" presetClass="emph" presetSubtype="2" fill="hold" nodeType="withEffect">
                                  <p:stCondLst>
                                    <p:cond delay="0"/>
                                  </p:stCondLst>
                                  <p:childTnLst>
                                    <p:animClr clrSpc="rgb" dir="cw">
                                      <p:cBhvr>
                                        <p:cTn id="32" dur="2000" fill="hold"/>
                                        <p:tgtEl>
                                          <p:spTgt spid="6"/>
                                        </p:tgtEl>
                                        <p:attrNameLst>
                                          <p:attrName>fillcolor</p:attrName>
                                        </p:attrNameLst>
                                      </p:cBhvr>
                                      <p:to>
                                        <a:srgbClr val="99FF99"/>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12192000" cy="6858000"/>
          </a:xfrm>
          <a:prstGeom prst="rect">
            <a:avLst/>
          </a:prstGeom>
        </p:spPr>
      </p:pic>
      <p:sp>
        <p:nvSpPr>
          <p:cNvPr id="3" name="Flowchart: Terminator 5"/>
          <p:cNvSpPr/>
          <p:nvPr/>
        </p:nvSpPr>
        <p:spPr>
          <a:xfrm>
            <a:off x="4502833" y="2539357"/>
            <a:ext cx="3142087" cy="1520025"/>
          </a:xfrm>
          <a:custGeom>
            <a:avLst/>
            <a:gdLst>
              <a:gd name="connsiteX0" fmla="*/ 505497 w 3142087"/>
              <a:gd name="connsiteY0" fmla="*/ 0 h 1163783"/>
              <a:gd name="connsiteX1" fmla="*/ 995648 w 3142087"/>
              <a:gd name="connsiteY1" fmla="*/ 0 h 1163783"/>
              <a:gd name="connsiteX2" fmla="*/ 1571043 w 3142087"/>
              <a:gd name="connsiteY2" fmla="*/ 0 h 1163783"/>
              <a:gd name="connsiteX3" fmla="*/ 2039883 w 3142087"/>
              <a:gd name="connsiteY3" fmla="*/ 0 h 1163783"/>
              <a:gd name="connsiteX4" fmla="*/ 2636589 w 3142087"/>
              <a:gd name="connsiteY4" fmla="*/ 0 h 1163783"/>
              <a:gd name="connsiteX5" fmla="*/ 3142086 w 3142087"/>
              <a:gd name="connsiteY5" fmla="*/ 581891 h 1163783"/>
              <a:gd name="connsiteX6" fmla="*/ 2636589 w 3142087"/>
              <a:gd name="connsiteY6" fmla="*/ 1163783 h 1163783"/>
              <a:gd name="connsiteX7" fmla="*/ 2125127 w 3142087"/>
              <a:gd name="connsiteY7" fmla="*/ 1163783 h 1163783"/>
              <a:gd name="connsiteX8" fmla="*/ 1613665 w 3142087"/>
              <a:gd name="connsiteY8" fmla="*/ 1163783 h 1163783"/>
              <a:gd name="connsiteX9" fmla="*/ 1102203 w 3142087"/>
              <a:gd name="connsiteY9" fmla="*/ 1163783 h 1163783"/>
              <a:gd name="connsiteX10" fmla="*/ 505497 w 3142087"/>
              <a:gd name="connsiteY10" fmla="*/ 1163783 h 1163783"/>
              <a:gd name="connsiteX11" fmla="*/ 0 w 3142087"/>
              <a:gd name="connsiteY11" fmla="*/ 581891 h 1163783"/>
              <a:gd name="connsiteX12" fmla="*/ 505497 w 3142087"/>
              <a:gd name="connsiteY12" fmla="*/ 0 h 116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087" h="1163783" fill="none" extrusionOk="0">
                <a:moveTo>
                  <a:pt x="505497" y="0"/>
                </a:moveTo>
                <a:cubicBezTo>
                  <a:pt x="742405" y="-1621"/>
                  <a:pt x="897113" y="24552"/>
                  <a:pt x="995648" y="0"/>
                </a:cubicBezTo>
                <a:cubicBezTo>
                  <a:pt x="1094183" y="-24552"/>
                  <a:pt x="1440614" y="18088"/>
                  <a:pt x="1571043" y="0"/>
                </a:cubicBezTo>
                <a:cubicBezTo>
                  <a:pt x="1701472" y="-18088"/>
                  <a:pt x="1901137" y="46837"/>
                  <a:pt x="2039883" y="0"/>
                </a:cubicBezTo>
                <a:cubicBezTo>
                  <a:pt x="2178629" y="-46837"/>
                  <a:pt x="2483559" y="8167"/>
                  <a:pt x="2636589" y="0"/>
                </a:cubicBezTo>
                <a:cubicBezTo>
                  <a:pt x="2896600" y="-16364"/>
                  <a:pt x="3182092" y="271404"/>
                  <a:pt x="3142086" y="581891"/>
                </a:cubicBezTo>
                <a:cubicBezTo>
                  <a:pt x="3183211" y="931379"/>
                  <a:pt x="2939214" y="1100771"/>
                  <a:pt x="2636589" y="1163783"/>
                </a:cubicBezTo>
                <a:cubicBezTo>
                  <a:pt x="2413085" y="1167883"/>
                  <a:pt x="2377739" y="1112613"/>
                  <a:pt x="2125127" y="1163783"/>
                </a:cubicBezTo>
                <a:cubicBezTo>
                  <a:pt x="1872515" y="1214953"/>
                  <a:pt x="1783901" y="1155770"/>
                  <a:pt x="1613665" y="1163783"/>
                </a:cubicBezTo>
                <a:cubicBezTo>
                  <a:pt x="1443429" y="1171796"/>
                  <a:pt x="1229523" y="1133102"/>
                  <a:pt x="1102203" y="1163783"/>
                </a:cubicBezTo>
                <a:cubicBezTo>
                  <a:pt x="974883" y="1194464"/>
                  <a:pt x="629248" y="1096029"/>
                  <a:pt x="505497" y="1163783"/>
                </a:cubicBezTo>
                <a:cubicBezTo>
                  <a:pt x="240980" y="1239313"/>
                  <a:pt x="-88908" y="929780"/>
                  <a:pt x="0" y="581891"/>
                </a:cubicBezTo>
                <a:cubicBezTo>
                  <a:pt x="-18237" y="242154"/>
                  <a:pt x="188067" y="2611"/>
                  <a:pt x="505497" y="0"/>
                </a:cubicBezTo>
                <a:close/>
              </a:path>
              <a:path w="3142087" h="1163783" stroke="0" extrusionOk="0">
                <a:moveTo>
                  <a:pt x="505497" y="0"/>
                </a:moveTo>
                <a:cubicBezTo>
                  <a:pt x="765455" y="-7985"/>
                  <a:pt x="822949" y="32459"/>
                  <a:pt x="1038270" y="0"/>
                </a:cubicBezTo>
                <a:cubicBezTo>
                  <a:pt x="1253591" y="-32459"/>
                  <a:pt x="1343451" y="51248"/>
                  <a:pt x="1571043" y="0"/>
                </a:cubicBezTo>
                <a:cubicBezTo>
                  <a:pt x="1798635" y="-51248"/>
                  <a:pt x="1826246" y="1426"/>
                  <a:pt x="2039883" y="0"/>
                </a:cubicBezTo>
                <a:cubicBezTo>
                  <a:pt x="2253520" y="-1426"/>
                  <a:pt x="2447590" y="50634"/>
                  <a:pt x="2636589" y="0"/>
                </a:cubicBezTo>
                <a:cubicBezTo>
                  <a:pt x="2935453" y="-17051"/>
                  <a:pt x="3125441" y="253681"/>
                  <a:pt x="3142086" y="581891"/>
                </a:cubicBezTo>
                <a:cubicBezTo>
                  <a:pt x="3112975" y="880170"/>
                  <a:pt x="2927158" y="1155482"/>
                  <a:pt x="2636589" y="1163783"/>
                </a:cubicBezTo>
                <a:cubicBezTo>
                  <a:pt x="2408520" y="1221482"/>
                  <a:pt x="2252689" y="1131421"/>
                  <a:pt x="2082505" y="1163783"/>
                </a:cubicBezTo>
                <a:cubicBezTo>
                  <a:pt x="1912321" y="1196145"/>
                  <a:pt x="1796272" y="1102229"/>
                  <a:pt x="1528421" y="1163783"/>
                </a:cubicBezTo>
                <a:cubicBezTo>
                  <a:pt x="1260570" y="1225337"/>
                  <a:pt x="1125275" y="1157949"/>
                  <a:pt x="995648" y="1163783"/>
                </a:cubicBezTo>
                <a:cubicBezTo>
                  <a:pt x="866021" y="1169617"/>
                  <a:pt x="669323" y="1135248"/>
                  <a:pt x="505497" y="1163783"/>
                </a:cubicBezTo>
                <a:cubicBezTo>
                  <a:pt x="248650" y="1166936"/>
                  <a:pt x="-25257" y="820511"/>
                  <a:pt x="0" y="581891"/>
                </a:cubicBezTo>
                <a:cubicBezTo>
                  <a:pt x="-60386" y="250083"/>
                  <a:pt x="167064" y="-54286"/>
                  <a:pt x="50549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Truyền</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vật</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nóng</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hơn</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sang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vật</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lạnh</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smtClean="0">
                <a:ln>
                  <a:noFill/>
                </a:ln>
                <a:solidFill>
                  <a:prstClr val="black"/>
                </a:solidFill>
                <a:effectLst/>
                <a:uLnTx/>
                <a:uFillTx/>
                <a:latin typeface="Calibri" panose="020F0502020204030204"/>
                <a:ea typeface="+mn-ea"/>
                <a:cs typeface="+mn-cs"/>
              </a:rPr>
              <a:t>hơn</a:t>
            </a:r>
            <a:r>
              <a:rPr kumimoji="0" lang="en-US" sz="3200" b="0" i="0" u="none" strike="noStrike" kern="1200" cap="none" spc="0" normalizeH="0" noProof="0" dirty="0" smtClean="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lowchart: Terminator 3"/>
          <p:cNvSpPr/>
          <p:nvPr/>
        </p:nvSpPr>
        <p:spPr>
          <a:xfrm>
            <a:off x="8414187" y="2593333"/>
            <a:ext cx="3142087" cy="1590740"/>
          </a:xfrm>
          <a:custGeom>
            <a:avLst/>
            <a:gdLst>
              <a:gd name="connsiteX0" fmla="*/ 505497 w 3142087"/>
              <a:gd name="connsiteY0" fmla="*/ 0 h 1163783"/>
              <a:gd name="connsiteX1" fmla="*/ 995648 w 3142087"/>
              <a:gd name="connsiteY1" fmla="*/ 0 h 1163783"/>
              <a:gd name="connsiteX2" fmla="*/ 1571043 w 3142087"/>
              <a:gd name="connsiteY2" fmla="*/ 0 h 1163783"/>
              <a:gd name="connsiteX3" fmla="*/ 2039883 w 3142087"/>
              <a:gd name="connsiteY3" fmla="*/ 0 h 1163783"/>
              <a:gd name="connsiteX4" fmla="*/ 2636589 w 3142087"/>
              <a:gd name="connsiteY4" fmla="*/ 0 h 1163783"/>
              <a:gd name="connsiteX5" fmla="*/ 3142086 w 3142087"/>
              <a:gd name="connsiteY5" fmla="*/ 581891 h 1163783"/>
              <a:gd name="connsiteX6" fmla="*/ 2636589 w 3142087"/>
              <a:gd name="connsiteY6" fmla="*/ 1163783 h 1163783"/>
              <a:gd name="connsiteX7" fmla="*/ 2125127 w 3142087"/>
              <a:gd name="connsiteY7" fmla="*/ 1163783 h 1163783"/>
              <a:gd name="connsiteX8" fmla="*/ 1613665 w 3142087"/>
              <a:gd name="connsiteY8" fmla="*/ 1163783 h 1163783"/>
              <a:gd name="connsiteX9" fmla="*/ 1102203 w 3142087"/>
              <a:gd name="connsiteY9" fmla="*/ 1163783 h 1163783"/>
              <a:gd name="connsiteX10" fmla="*/ 505497 w 3142087"/>
              <a:gd name="connsiteY10" fmla="*/ 1163783 h 1163783"/>
              <a:gd name="connsiteX11" fmla="*/ 0 w 3142087"/>
              <a:gd name="connsiteY11" fmla="*/ 581891 h 1163783"/>
              <a:gd name="connsiteX12" fmla="*/ 505497 w 3142087"/>
              <a:gd name="connsiteY12" fmla="*/ 0 h 116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087" h="1163783" fill="none" extrusionOk="0">
                <a:moveTo>
                  <a:pt x="505497" y="0"/>
                </a:moveTo>
                <a:cubicBezTo>
                  <a:pt x="742405" y="-1621"/>
                  <a:pt x="897113" y="24552"/>
                  <a:pt x="995648" y="0"/>
                </a:cubicBezTo>
                <a:cubicBezTo>
                  <a:pt x="1094183" y="-24552"/>
                  <a:pt x="1440614" y="18088"/>
                  <a:pt x="1571043" y="0"/>
                </a:cubicBezTo>
                <a:cubicBezTo>
                  <a:pt x="1701472" y="-18088"/>
                  <a:pt x="1901137" y="46837"/>
                  <a:pt x="2039883" y="0"/>
                </a:cubicBezTo>
                <a:cubicBezTo>
                  <a:pt x="2178629" y="-46837"/>
                  <a:pt x="2483559" y="8167"/>
                  <a:pt x="2636589" y="0"/>
                </a:cubicBezTo>
                <a:cubicBezTo>
                  <a:pt x="2896600" y="-16364"/>
                  <a:pt x="3182092" y="271404"/>
                  <a:pt x="3142086" y="581891"/>
                </a:cubicBezTo>
                <a:cubicBezTo>
                  <a:pt x="3183211" y="931379"/>
                  <a:pt x="2939214" y="1100771"/>
                  <a:pt x="2636589" y="1163783"/>
                </a:cubicBezTo>
                <a:cubicBezTo>
                  <a:pt x="2413085" y="1167883"/>
                  <a:pt x="2377739" y="1112613"/>
                  <a:pt x="2125127" y="1163783"/>
                </a:cubicBezTo>
                <a:cubicBezTo>
                  <a:pt x="1872515" y="1214953"/>
                  <a:pt x="1783901" y="1155770"/>
                  <a:pt x="1613665" y="1163783"/>
                </a:cubicBezTo>
                <a:cubicBezTo>
                  <a:pt x="1443429" y="1171796"/>
                  <a:pt x="1229523" y="1133102"/>
                  <a:pt x="1102203" y="1163783"/>
                </a:cubicBezTo>
                <a:cubicBezTo>
                  <a:pt x="974883" y="1194464"/>
                  <a:pt x="629248" y="1096029"/>
                  <a:pt x="505497" y="1163783"/>
                </a:cubicBezTo>
                <a:cubicBezTo>
                  <a:pt x="240980" y="1239313"/>
                  <a:pt x="-88908" y="929780"/>
                  <a:pt x="0" y="581891"/>
                </a:cubicBezTo>
                <a:cubicBezTo>
                  <a:pt x="-18237" y="242154"/>
                  <a:pt x="188067" y="2611"/>
                  <a:pt x="505497" y="0"/>
                </a:cubicBezTo>
                <a:close/>
              </a:path>
              <a:path w="3142087" h="1163783" stroke="0" extrusionOk="0">
                <a:moveTo>
                  <a:pt x="505497" y="0"/>
                </a:moveTo>
                <a:cubicBezTo>
                  <a:pt x="765455" y="-7985"/>
                  <a:pt x="822949" y="32459"/>
                  <a:pt x="1038270" y="0"/>
                </a:cubicBezTo>
                <a:cubicBezTo>
                  <a:pt x="1253591" y="-32459"/>
                  <a:pt x="1343451" y="51248"/>
                  <a:pt x="1571043" y="0"/>
                </a:cubicBezTo>
                <a:cubicBezTo>
                  <a:pt x="1798635" y="-51248"/>
                  <a:pt x="1826246" y="1426"/>
                  <a:pt x="2039883" y="0"/>
                </a:cubicBezTo>
                <a:cubicBezTo>
                  <a:pt x="2253520" y="-1426"/>
                  <a:pt x="2447590" y="50634"/>
                  <a:pt x="2636589" y="0"/>
                </a:cubicBezTo>
                <a:cubicBezTo>
                  <a:pt x="2935453" y="-17051"/>
                  <a:pt x="3125441" y="253681"/>
                  <a:pt x="3142086" y="581891"/>
                </a:cubicBezTo>
                <a:cubicBezTo>
                  <a:pt x="3112975" y="880170"/>
                  <a:pt x="2927158" y="1155482"/>
                  <a:pt x="2636589" y="1163783"/>
                </a:cubicBezTo>
                <a:cubicBezTo>
                  <a:pt x="2408520" y="1221482"/>
                  <a:pt x="2252689" y="1131421"/>
                  <a:pt x="2082505" y="1163783"/>
                </a:cubicBezTo>
                <a:cubicBezTo>
                  <a:pt x="1912321" y="1196145"/>
                  <a:pt x="1796272" y="1102229"/>
                  <a:pt x="1528421" y="1163783"/>
                </a:cubicBezTo>
                <a:cubicBezTo>
                  <a:pt x="1260570" y="1225337"/>
                  <a:pt x="1125275" y="1157949"/>
                  <a:pt x="995648" y="1163783"/>
                </a:cubicBezTo>
                <a:cubicBezTo>
                  <a:pt x="866021" y="1169617"/>
                  <a:pt x="669323" y="1135248"/>
                  <a:pt x="505497" y="1163783"/>
                </a:cubicBezTo>
                <a:cubicBezTo>
                  <a:pt x="248650" y="1166936"/>
                  <a:pt x="-25257" y="820511"/>
                  <a:pt x="0" y="581891"/>
                </a:cubicBezTo>
                <a:cubicBezTo>
                  <a:pt x="-60386" y="250083"/>
                  <a:pt x="167064" y="-54286"/>
                  <a:pt x="50549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lvl="0" algn="ct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lang="en-US" sz="2800" dirty="0" err="1">
                <a:latin typeface="time new roman"/>
              </a:rPr>
              <a:t>Không</a:t>
            </a:r>
            <a:r>
              <a:rPr lang="en-US" sz="2800" dirty="0">
                <a:latin typeface="time new roman"/>
              </a:rPr>
              <a:t> </a:t>
            </a:r>
            <a:r>
              <a:rPr lang="en-US" sz="2800" dirty="0" err="1">
                <a:latin typeface="time new roman"/>
              </a:rPr>
              <a:t>khí</a:t>
            </a:r>
            <a:r>
              <a:rPr lang="en-US" sz="2800" dirty="0">
                <a:latin typeface="time new roman"/>
              </a:rPr>
              <a:t> </a:t>
            </a:r>
            <a:r>
              <a:rPr lang="en-US" sz="2800" dirty="0" err="1">
                <a:latin typeface="time new roman"/>
              </a:rPr>
              <a:t>truyền</a:t>
            </a:r>
            <a:r>
              <a:rPr lang="en-US" sz="2800" dirty="0">
                <a:latin typeface="time new roman"/>
              </a:rPr>
              <a:t> sang </a:t>
            </a:r>
            <a:r>
              <a:rPr lang="en-US" sz="2800" dirty="0" err="1">
                <a:latin typeface="time new roman"/>
              </a:rPr>
              <a:t>vật</a:t>
            </a:r>
            <a:r>
              <a:rPr lang="en-US" sz="2800" dirty="0">
                <a:latin typeface="time new roman"/>
              </a:rPr>
              <a:t> </a:t>
            </a:r>
            <a:r>
              <a:rPr lang="en-US" sz="2800" dirty="0" err="1">
                <a:latin typeface="time new roman"/>
              </a:rPr>
              <a:t>lạnh</a:t>
            </a:r>
            <a:r>
              <a:rPr lang="en-US" sz="2800" dirty="0">
                <a:latin typeface="time new roman"/>
              </a:rPr>
              <a:t> </a:t>
            </a:r>
            <a:r>
              <a:rPr lang="en-US" sz="2800" dirty="0" err="1" smtClean="0">
                <a:latin typeface="time new roman"/>
              </a:rPr>
              <a:t>hơn</a:t>
            </a:r>
            <a:r>
              <a:rPr lang="en-US" sz="2800" dirty="0" smtClean="0">
                <a:latin typeface="time new roman"/>
              </a:rPr>
              <a:t>.</a:t>
            </a:r>
            <a:endParaRPr lang="en-US" sz="2800" dirty="0">
              <a:latin typeface="time new roman"/>
            </a:endParaRPr>
          </a:p>
        </p:txBody>
      </p:sp>
      <p:sp>
        <p:nvSpPr>
          <p:cNvPr id="5" name="Flowchart: Terminator 2"/>
          <p:cNvSpPr/>
          <p:nvPr/>
        </p:nvSpPr>
        <p:spPr>
          <a:xfrm>
            <a:off x="536949" y="2593333"/>
            <a:ext cx="3196617" cy="1466049"/>
          </a:xfrm>
          <a:custGeom>
            <a:avLst/>
            <a:gdLst>
              <a:gd name="connsiteX0" fmla="*/ 505497 w 3142087"/>
              <a:gd name="connsiteY0" fmla="*/ 0 h 1163783"/>
              <a:gd name="connsiteX1" fmla="*/ 995648 w 3142087"/>
              <a:gd name="connsiteY1" fmla="*/ 0 h 1163783"/>
              <a:gd name="connsiteX2" fmla="*/ 1571043 w 3142087"/>
              <a:gd name="connsiteY2" fmla="*/ 0 h 1163783"/>
              <a:gd name="connsiteX3" fmla="*/ 2039883 w 3142087"/>
              <a:gd name="connsiteY3" fmla="*/ 0 h 1163783"/>
              <a:gd name="connsiteX4" fmla="*/ 2636589 w 3142087"/>
              <a:gd name="connsiteY4" fmla="*/ 0 h 1163783"/>
              <a:gd name="connsiteX5" fmla="*/ 3142086 w 3142087"/>
              <a:gd name="connsiteY5" fmla="*/ 581891 h 1163783"/>
              <a:gd name="connsiteX6" fmla="*/ 2636589 w 3142087"/>
              <a:gd name="connsiteY6" fmla="*/ 1163783 h 1163783"/>
              <a:gd name="connsiteX7" fmla="*/ 2125127 w 3142087"/>
              <a:gd name="connsiteY7" fmla="*/ 1163783 h 1163783"/>
              <a:gd name="connsiteX8" fmla="*/ 1613665 w 3142087"/>
              <a:gd name="connsiteY8" fmla="*/ 1163783 h 1163783"/>
              <a:gd name="connsiteX9" fmla="*/ 1102203 w 3142087"/>
              <a:gd name="connsiteY9" fmla="*/ 1163783 h 1163783"/>
              <a:gd name="connsiteX10" fmla="*/ 505497 w 3142087"/>
              <a:gd name="connsiteY10" fmla="*/ 1163783 h 1163783"/>
              <a:gd name="connsiteX11" fmla="*/ 0 w 3142087"/>
              <a:gd name="connsiteY11" fmla="*/ 581891 h 1163783"/>
              <a:gd name="connsiteX12" fmla="*/ 505497 w 3142087"/>
              <a:gd name="connsiteY12" fmla="*/ 0 h 116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087" h="1163783" fill="none" extrusionOk="0">
                <a:moveTo>
                  <a:pt x="505497" y="0"/>
                </a:moveTo>
                <a:cubicBezTo>
                  <a:pt x="742405" y="-1621"/>
                  <a:pt x="897113" y="24552"/>
                  <a:pt x="995648" y="0"/>
                </a:cubicBezTo>
                <a:cubicBezTo>
                  <a:pt x="1094183" y="-24552"/>
                  <a:pt x="1440614" y="18088"/>
                  <a:pt x="1571043" y="0"/>
                </a:cubicBezTo>
                <a:cubicBezTo>
                  <a:pt x="1701472" y="-18088"/>
                  <a:pt x="1901137" y="46837"/>
                  <a:pt x="2039883" y="0"/>
                </a:cubicBezTo>
                <a:cubicBezTo>
                  <a:pt x="2178629" y="-46837"/>
                  <a:pt x="2483559" y="8167"/>
                  <a:pt x="2636589" y="0"/>
                </a:cubicBezTo>
                <a:cubicBezTo>
                  <a:pt x="2896600" y="-16364"/>
                  <a:pt x="3182092" y="271404"/>
                  <a:pt x="3142086" y="581891"/>
                </a:cubicBezTo>
                <a:cubicBezTo>
                  <a:pt x="3183211" y="931379"/>
                  <a:pt x="2939214" y="1100771"/>
                  <a:pt x="2636589" y="1163783"/>
                </a:cubicBezTo>
                <a:cubicBezTo>
                  <a:pt x="2413085" y="1167883"/>
                  <a:pt x="2377739" y="1112613"/>
                  <a:pt x="2125127" y="1163783"/>
                </a:cubicBezTo>
                <a:cubicBezTo>
                  <a:pt x="1872515" y="1214953"/>
                  <a:pt x="1783901" y="1155770"/>
                  <a:pt x="1613665" y="1163783"/>
                </a:cubicBezTo>
                <a:cubicBezTo>
                  <a:pt x="1443429" y="1171796"/>
                  <a:pt x="1229523" y="1133102"/>
                  <a:pt x="1102203" y="1163783"/>
                </a:cubicBezTo>
                <a:cubicBezTo>
                  <a:pt x="974883" y="1194464"/>
                  <a:pt x="629248" y="1096029"/>
                  <a:pt x="505497" y="1163783"/>
                </a:cubicBezTo>
                <a:cubicBezTo>
                  <a:pt x="240980" y="1239313"/>
                  <a:pt x="-88908" y="929780"/>
                  <a:pt x="0" y="581891"/>
                </a:cubicBezTo>
                <a:cubicBezTo>
                  <a:pt x="-18237" y="242154"/>
                  <a:pt x="188067" y="2611"/>
                  <a:pt x="505497" y="0"/>
                </a:cubicBezTo>
                <a:close/>
              </a:path>
              <a:path w="3142087" h="1163783" stroke="0" extrusionOk="0">
                <a:moveTo>
                  <a:pt x="505497" y="0"/>
                </a:moveTo>
                <a:cubicBezTo>
                  <a:pt x="765455" y="-7985"/>
                  <a:pt x="822949" y="32459"/>
                  <a:pt x="1038270" y="0"/>
                </a:cubicBezTo>
                <a:cubicBezTo>
                  <a:pt x="1253591" y="-32459"/>
                  <a:pt x="1343451" y="51248"/>
                  <a:pt x="1571043" y="0"/>
                </a:cubicBezTo>
                <a:cubicBezTo>
                  <a:pt x="1798635" y="-51248"/>
                  <a:pt x="1826246" y="1426"/>
                  <a:pt x="2039883" y="0"/>
                </a:cubicBezTo>
                <a:cubicBezTo>
                  <a:pt x="2253520" y="-1426"/>
                  <a:pt x="2447590" y="50634"/>
                  <a:pt x="2636589" y="0"/>
                </a:cubicBezTo>
                <a:cubicBezTo>
                  <a:pt x="2935453" y="-17051"/>
                  <a:pt x="3125441" y="253681"/>
                  <a:pt x="3142086" y="581891"/>
                </a:cubicBezTo>
                <a:cubicBezTo>
                  <a:pt x="3112975" y="880170"/>
                  <a:pt x="2927158" y="1155482"/>
                  <a:pt x="2636589" y="1163783"/>
                </a:cubicBezTo>
                <a:cubicBezTo>
                  <a:pt x="2408520" y="1221482"/>
                  <a:pt x="2252689" y="1131421"/>
                  <a:pt x="2082505" y="1163783"/>
                </a:cubicBezTo>
                <a:cubicBezTo>
                  <a:pt x="1912321" y="1196145"/>
                  <a:pt x="1796272" y="1102229"/>
                  <a:pt x="1528421" y="1163783"/>
                </a:cubicBezTo>
                <a:cubicBezTo>
                  <a:pt x="1260570" y="1225337"/>
                  <a:pt x="1125275" y="1157949"/>
                  <a:pt x="995648" y="1163783"/>
                </a:cubicBezTo>
                <a:cubicBezTo>
                  <a:pt x="866021" y="1169617"/>
                  <a:pt x="669323" y="1135248"/>
                  <a:pt x="505497" y="1163783"/>
                </a:cubicBezTo>
                <a:cubicBezTo>
                  <a:pt x="248650" y="1166936"/>
                  <a:pt x="-25257" y="820511"/>
                  <a:pt x="0" y="581891"/>
                </a:cubicBezTo>
                <a:cubicBezTo>
                  <a:pt x="-60386" y="250083"/>
                  <a:pt x="167064" y="-54286"/>
                  <a:pt x="505497"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lvl="0" algn="ctr"/>
            <a:r>
              <a:rPr kumimoji="0" lang="en-US" sz="2800" b="0" i="0" u="none" strike="noStrike" kern="1200" cap="none" spc="0" normalizeH="0" baseline="0" noProof="0" dirty="0">
                <a:ln>
                  <a:noFill/>
                </a:ln>
                <a:solidFill>
                  <a:prstClr val="black"/>
                </a:solidFill>
                <a:effectLst/>
                <a:uLnTx/>
                <a:uFillTx/>
                <a:latin typeface="Calibri" panose="020F0502020204030204"/>
              </a:rPr>
              <a:t>A. </a:t>
            </a:r>
            <a:r>
              <a:rPr lang="en-US" sz="2800" dirty="0" err="1">
                <a:latin typeface="time new roman"/>
              </a:rPr>
              <a:t>Không</a:t>
            </a:r>
            <a:r>
              <a:rPr lang="en-US" sz="2800" dirty="0">
                <a:latin typeface="time new roman"/>
              </a:rPr>
              <a:t> </a:t>
            </a:r>
            <a:r>
              <a:rPr lang="en-US" sz="2800" dirty="0" err="1">
                <a:latin typeface="time new roman"/>
              </a:rPr>
              <a:t>khí</a:t>
            </a:r>
            <a:r>
              <a:rPr lang="en-US" sz="2800" dirty="0">
                <a:latin typeface="time new roman"/>
              </a:rPr>
              <a:t> </a:t>
            </a:r>
            <a:r>
              <a:rPr lang="en-US" sz="2800" dirty="0" err="1">
                <a:latin typeface="time new roman"/>
              </a:rPr>
              <a:t>truyền</a:t>
            </a:r>
            <a:r>
              <a:rPr lang="en-US" sz="2800" dirty="0">
                <a:latin typeface="time new roman"/>
              </a:rPr>
              <a:t> sang </a:t>
            </a:r>
            <a:r>
              <a:rPr lang="en-US" sz="2800" dirty="0" err="1">
                <a:latin typeface="time new roman"/>
              </a:rPr>
              <a:t>vật</a:t>
            </a:r>
            <a:r>
              <a:rPr lang="en-US" sz="2800" dirty="0">
                <a:latin typeface="time new roman"/>
              </a:rPr>
              <a:t> </a:t>
            </a:r>
            <a:r>
              <a:rPr lang="en-US" sz="2800" dirty="0" err="1">
                <a:latin typeface="time new roman"/>
              </a:rPr>
              <a:t>nóng</a:t>
            </a:r>
            <a:r>
              <a:rPr lang="en-US" sz="2800" dirty="0">
                <a:latin typeface="time new roman"/>
              </a:rPr>
              <a:t> </a:t>
            </a:r>
            <a:r>
              <a:rPr lang="en-US" sz="2800" dirty="0" err="1" smtClean="0">
                <a:latin typeface="time new roman"/>
              </a:rPr>
              <a:t>hơn</a:t>
            </a:r>
            <a:r>
              <a:rPr lang="en-US" sz="2800" dirty="0" smtClean="0">
                <a:latin typeface="time new roman"/>
              </a:rPr>
              <a:t>.</a:t>
            </a:r>
            <a:endParaRPr lang="en-US" sz="2800" dirty="0">
              <a:latin typeface="time new roman"/>
            </a:endParaRPr>
          </a:p>
        </p:txBody>
      </p:sp>
      <p:sp>
        <p:nvSpPr>
          <p:cNvPr id="6" name="Rectangle: Rounded Corners 1"/>
          <p:cNvSpPr/>
          <p:nvPr/>
        </p:nvSpPr>
        <p:spPr>
          <a:xfrm>
            <a:off x="1589087" y="473941"/>
            <a:ext cx="9527019" cy="1366839"/>
          </a:xfrm>
          <a:custGeom>
            <a:avLst/>
            <a:gdLst>
              <a:gd name="connsiteX0" fmla="*/ 0 w 9527019"/>
              <a:gd name="connsiteY0" fmla="*/ 227811 h 1366839"/>
              <a:gd name="connsiteX1" fmla="*/ 227811 w 9527019"/>
              <a:gd name="connsiteY1" fmla="*/ 0 h 1366839"/>
              <a:gd name="connsiteX2" fmla="*/ 744183 w 9527019"/>
              <a:gd name="connsiteY2" fmla="*/ 0 h 1366839"/>
              <a:gd name="connsiteX3" fmla="*/ 1169841 w 9527019"/>
              <a:gd name="connsiteY3" fmla="*/ 0 h 1366839"/>
              <a:gd name="connsiteX4" fmla="*/ 1958354 w 9527019"/>
              <a:gd name="connsiteY4" fmla="*/ 0 h 1366839"/>
              <a:gd name="connsiteX5" fmla="*/ 2837582 w 9527019"/>
              <a:gd name="connsiteY5" fmla="*/ 0 h 1366839"/>
              <a:gd name="connsiteX6" fmla="*/ 3626096 w 9527019"/>
              <a:gd name="connsiteY6" fmla="*/ 0 h 1366839"/>
              <a:gd name="connsiteX7" fmla="*/ 4233182 w 9527019"/>
              <a:gd name="connsiteY7" fmla="*/ 0 h 1366839"/>
              <a:gd name="connsiteX8" fmla="*/ 4840267 w 9527019"/>
              <a:gd name="connsiteY8" fmla="*/ 0 h 1366839"/>
              <a:gd name="connsiteX9" fmla="*/ 5356639 w 9527019"/>
              <a:gd name="connsiteY9" fmla="*/ 0 h 1366839"/>
              <a:gd name="connsiteX10" fmla="*/ 6054439 w 9527019"/>
              <a:gd name="connsiteY10" fmla="*/ 0 h 1366839"/>
              <a:gd name="connsiteX11" fmla="*/ 6752239 w 9527019"/>
              <a:gd name="connsiteY11" fmla="*/ 0 h 1366839"/>
              <a:gd name="connsiteX12" fmla="*/ 7177897 w 9527019"/>
              <a:gd name="connsiteY12" fmla="*/ 0 h 1366839"/>
              <a:gd name="connsiteX13" fmla="*/ 7875696 w 9527019"/>
              <a:gd name="connsiteY13" fmla="*/ 0 h 1366839"/>
              <a:gd name="connsiteX14" fmla="*/ 8664210 w 9527019"/>
              <a:gd name="connsiteY14" fmla="*/ 0 h 1366839"/>
              <a:gd name="connsiteX15" fmla="*/ 9299208 w 9527019"/>
              <a:gd name="connsiteY15" fmla="*/ 0 h 1366839"/>
              <a:gd name="connsiteX16" fmla="*/ 9527019 w 9527019"/>
              <a:gd name="connsiteY16" fmla="*/ 227811 h 1366839"/>
              <a:gd name="connsiteX17" fmla="*/ 9527019 w 9527019"/>
              <a:gd name="connsiteY17" fmla="*/ 656083 h 1366839"/>
              <a:gd name="connsiteX18" fmla="*/ 9527019 w 9527019"/>
              <a:gd name="connsiteY18" fmla="*/ 1139028 h 1366839"/>
              <a:gd name="connsiteX19" fmla="*/ 9299208 w 9527019"/>
              <a:gd name="connsiteY19" fmla="*/ 1366839 h 1366839"/>
              <a:gd name="connsiteX20" fmla="*/ 8692122 w 9527019"/>
              <a:gd name="connsiteY20" fmla="*/ 1366839 h 1366839"/>
              <a:gd name="connsiteX21" fmla="*/ 8085036 w 9527019"/>
              <a:gd name="connsiteY21" fmla="*/ 1366839 h 1366839"/>
              <a:gd name="connsiteX22" fmla="*/ 7205809 w 9527019"/>
              <a:gd name="connsiteY22" fmla="*/ 1366839 h 1366839"/>
              <a:gd name="connsiteX23" fmla="*/ 6689437 w 9527019"/>
              <a:gd name="connsiteY23" fmla="*/ 1366839 h 1366839"/>
              <a:gd name="connsiteX24" fmla="*/ 5991637 w 9527019"/>
              <a:gd name="connsiteY24" fmla="*/ 1366839 h 1366839"/>
              <a:gd name="connsiteX25" fmla="*/ 5565979 w 9527019"/>
              <a:gd name="connsiteY25" fmla="*/ 1366839 h 1366839"/>
              <a:gd name="connsiteX26" fmla="*/ 5140321 w 9527019"/>
              <a:gd name="connsiteY26" fmla="*/ 1366839 h 1366839"/>
              <a:gd name="connsiteX27" fmla="*/ 4714664 w 9527019"/>
              <a:gd name="connsiteY27" fmla="*/ 1366839 h 1366839"/>
              <a:gd name="connsiteX28" fmla="*/ 4016864 w 9527019"/>
              <a:gd name="connsiteY28" fmla="*/ 1366839 h 1366839"/>
              <a:gd name="connsiteX29" fmla="*/ 3591206 w 9527019"/>
              <a:gd name="connsiteY29" fmla="*/ 1366839 h 1366839"/>
              <a:gd name="connsiteX30" fmla="*/ 2711978 w 9527019"/>
              <a:gd name="connsiteY30" fmla="*/ 1366839 h 1366839"/>
              <a:gd name="connsiteX31" fmla="*/ 2014178 w 9527019"/>
              <a:gd name="connsiteY31" fmla="*/ 1366839 h 1366839"/>
              <a:gd name="connsiteX32" fmla="*/ 1407093 w 9527019"/>
              <a:gd name="connsiteY32" fmla="*/ 1366839 h 1366839"/>
              <a:gd name="connsiteX33" fmla="*/ 890721 w 9527019"/>
              <a:gd name="connsiteY33" fmla="*/ 1366839 h 1366839"/>
              <a:gd name="connsiteX34" fmla="*/ 227811 w 9527019"/>
              <a:gd name="connsiteY34" fmla="*/ 1366839 h 1366839"/>
              <a:gd name="connsiteX35" fmla="*/ 0 w 9527019"/>
              <a:gd name="connsiteY35" fmla="*/ 1139028 h 1366839"/>
              <a:gd name="connsiteX36" fmla="*/ 0 w 9527019"/>
              <a:gd name="connsiteY36" fmla="*/ 692532 h 1366839"/>
              <a:gd name="connsiteX37" fmla="*/ 0 w 9527019"/>
              <a:gd name="connsiteY37" fmla="*/ 227811 h 136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9"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7404" y="1035816"/>
                  <a:pt x="9527019" y="1139028"/>
                </a:cubicBezTo>
                <a:cubicBezTo>
                  <a:pt x="9523913" y="1267849"/>
                  <a:pt x="9420022" y="1346213"/>
                  <a:pt x="9299208" y="1366839"/>
                </a:cubicBezTo>
                <a:cubicBezTo>
                  <a:pt x="9043711" y="1344502"/>
                  <a:pt x="8857440" y="1349829"/>
                  <a:pt x="8692122" y="1366839"/>
                </a:cubicBezTo>
                <a:cubicBezTo>
                  <a:pt x="8526804" y="1383849"/>
                  <a:pt x="8334842" y="1395094"/>
                  <a:pt x="8085036" y="1366839"/>
                </a:cubicBezTo>
                <a:cubicBezTo>
                  <a:pt x="7835230" y="1338584"/>
                  <a:pt x="7382757" y="1381169"/>
                  <a:pt x="7205809" y="1366839"/>
                </a:cubicBezTo>
                <a:cubicBezTo>
                  <a:pt x="7028861" y="1352509"/>
                  <a:pt x="6855901" y="1375422"/>
                  <a:pt x="6689437" y="1366839"/>
                </a:cubicBezTo>
                <a:cubicBezTo>
                  <a:pt x="6522973" y="1358256"/>
                  <a:pt x="6162796" y="1375232"/>
                  <a:pt x="5991637" y="1366839"/>
                </a:cubicBezTo>
                <a:cubicBezTo>
                  <a:pt x="5820478" y="1358446"/>
                  <a:pt x="5731903" y="1369904"/>
                  <a:pt x="5565979" y="1366839"/>
                </a:cubicBezTo>
                <a:cubicBezTo>
                  <a:pt x="5400055" y="1363774"/>
                  <a:pt x="5312797" y="1378870"/>
                  <a:pt x="5140321" y="1366839"/>
                </a:cubicBezTo>
                <a:cubicBezTo>
                  <a:pt x="4967845" y="1354808"/>
                  <a:pt x="4843082" y="1359636"/>
                  <a:pt x="4714664" y="1366839"/>
                </a:cubicBezTo>
                <a:cubicBezTo>
                  <a:pt x="4586246" y="1374042"/>
                  <a:pt x="4251587" y="1384795"/>
                  <a:pt x="4016864" y="1366839"/>
                </a:cubicBezTo>
                <a:cubicBezTo>
                  <a:pt x="3782141" y="1348883"/>
                  <a:pt x="3735045" y="1379246"/>
                  <a:pt x="3591206" y="1366839"/>
                </a:cubicBezTo>
                <a:cubicBezTo>
                  <a:pt x="3447367" y="1354432"/>
                  <a:pt x="3127379" y="1348511"/>
                  <a:pt x="2711978" y="1366839"/>
                </a:cubicBezTo>
                <a:cubicBezTo>
                  <a:pt x="2296577" y="1385167"/>
                  <a:pt x="2246080" y="1378141"/>
                  <a:pt x="2014178" y="1366839"/>
                </a:cubicBezTo>
                <a:cubicBezTo>
                  <a:pt x="1782276" y="1355537"/>
                  <a:pt x="1659580" y="1356485"/>
                  <a:pt x="1407093" y="1366839"/>
                </a:cubicBezTo>
                <a:cubicBezTo>
                  <a:pt x="1154606" y="1377193"/>
                  <a:pt x="1101989" y="1349772"/>
                  <a:pt x="890721" y="1366839"/>
                </a:cubicBezTo>
                <a:cubicBezTo>
                  <a:pt x="679453" y="1383906"/>
                  <a:pt x="550851" y="1394570"/>
                  <a:pt x="227811" y="1366839"/>
                </a:cubicBezTo>
                <a:cubicBezTo>
                  <a:pt x="102665" y="1363727"/>
                  <a:pt x="2243" y="1247639"/>
                  <a:pt x="0" y="1139028"/>
                </a:cubicBezTo>
                <a:cubicBezTo>
                  <a:pt x="3651" y="983267"/>
                  <a:pt x="-20441" y="788483"/>
                  <a:pt x="0" y="692532"/>
                </a:cubicBezTo>
                <a:cubicBezTo>
                  <a:pt x="20441" y="596581"/>
                  <a:pt x="16095" y="459707"/>
                  <a:pt x="0" y="227811"/>
                </a:cubicBezTo>
                <a:close/>
              </a:path>
              <a:path w="9527019" h="1366839"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7525" y="962850"/>
                  <a:pt x="9527019" y="1139028"/>
                </a:cubicBezTo>
                <a:cubicBezTo>
                  <a:pt x="9534932" y="1282694"/>
                  <a:pt x="9439216" y="1339071"/>
                  <a:pt x="9299208" y="1366839"/>
                </a:cubicBezTo>
                <a:cubicBezTo>
                  <a:pt x="9063574" y="1372451"/>
                  <a:pt x="8895593" y="1343814"/>
                  <a:pt x="8782836" y="1366839"/>
                </a:cubicBezTo>
                <a:cubicBezTo>
                  <a:pt x="8670079" y="1389864"/>
                  <a:pt x="8528815" y="1387648"/>
                  <a:pt x="8357178" y="1366839"/>
                </a:cubicBezTo>
                <a:cubicBezTo>
                  <a:pt x="8185541" y="1346030"/>
                  <a:pt x="8115607" y="1346956"/>
                  <a:pt x="7931520" y="1366839"/>
                </a:cubicBezTo>
                <a:cubicBezTo>
                  <a:pt x="7747433" y="1386722"/>
                  <a:pt x="7241822" y="1402960"/>
                  <a:pt x="7052293" y="1366839"/>
                </a:cubicBezTo>
                <a:cubicBezTo>
                  <a:pt x="6862764" y="1330718"/>
                  <a:pt x="6625897" y="1391670"/>
                  <a:pt x="6445207" y="1366839"/>
                </a:cubicBezTo>
                <a:cubicBezTo>
                  <a:pt x="6264517" y="1342008"/>
                  <a:pt x="5938600" y="1360703"/>
                  <a:pt x="5656693" y="1366839"/>
                </a:cubicBezTo>
                <a:cubicBezTo>
                  <a:pt x="5374786" y="1372975"/>
                  <a:pt x="5316775" y="1342876"/>
                  <a:pt x="5140321" y="1366839"/>
                </a:cubicBezTo>
                <a:cubicBezTo>
                  <a:pt x="4963867" y="1390802"/>
                  <a:pt x="4718835" y="1336701"/>
                  <a:pt x="4533236" y="1366839"/>
                </a:cubicBezTo>
                <a:cubicBezTo>
                  <a:pt x="4347637" y="1396977"/>
                  <a:pt x="4157902" y="1352758"/>
                  <a:pt x="3835436" y="1366839"/>
                </a:cubicBezTo>
                <a:cubicBezTo>
                  <a:pt x="3512970" y="1380920"/>
                  <a:pt x="3292752" y="1397763"/>
                  <a:pt x="3046922" y="1366839"/>
                </a:cubicBezTo>
                <a:cubicBezTo>
                  <a:pt x="2801092" y="1335915"/>
                  <a:pt x="2587518" y="1328327"/>
                  <a:pt x="2258408" y="1366839"/>
                </a:cubicBezTo>
                <a:cubicBezTo>
                  <a:pt x="1929298" y="1405351"/>
                  <a:pt x="1852530" y="1398637"/>
                  <a:pt x="1560609" y="1366839"/>
                </a:cubicBezTo>
                <a:cubicBezTo>
                  <a:pt x="1268688" y="1335041"/>
                  <a:pt x="1324433" y="1362141"/>
                  <a:pt x="1134951" y="1366839"/>
                </a:cubicBezTo>
                <a:cubicBezTo>
                  <a:pt x="945469" y="1371537"/>
                  <a:pt x="657788" y="1369508"/>
                  <a:pt x="227811" y="1366839"/>
                </a:cubicBezTo>
                <a:cubicBezTo>
                  <a:pt x="119541" y="1368711"/>
                  <a:pt x="-13913" y="1279720"/>
                  <a:pt x="0" y="1139028"/>
                </a:cubicBezTo>
                <a:cubicBezTo>
                  <a:pt x="11672" y="1027071"/>
                  <a:pt x="-5699" y="865871"/>
                  <a:pt x="0" y="710756"/>
                </a:cubicBezTo>
                <a:cubicBezTo>
                  <a:pt x="5699" y="555641"/>
                  <a:pt x="16992" y="339554"/>
                  <a:pt x="0" y="227811"/>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Nhiệt</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prstClr val="black"/>
                </a:solidFill>
                <a:effectLst/>
                <a:uLnTx/>
                <a:uFillTx/>
                <a:latin typeface="Calibri" panose="020F0502020204030204"/>
                <a:ea typeface="+mn-ea"/>
                <a:cs typeface="+mn-cs"/>
              </a:rPr>
              <a:t>truyền</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prstClr val="black"/>
                </a:solidFill>
                <a:effectLst/>
                <a:uLnTx/>
                <a:uFillTx/>
                <a:latin typeface="Calibri" panose="020F0502020204030204"/>
                <a:ea typeface="+mn-ea"/>
                <a:cs typeface="+mn-cs"/>
              </a:rPr>
              <a:t>từ</a:t>
            </a:r>
            <a:r>
              <a:rPr lang="en-US" sz="3600" b="1" dirty="0" smtClean="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064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par>
                                <p:cTn id="18" presetID="1" presetClass="emph" presetSubtype="2" fill="hold" nodeType="withEffect">
                                  <p:stCondLst>
                                    <p:cond delay="0"/>
                                  </p:stCondLst>
                                  <p:childTnLst>
                                    <p:animClr clrSpc="rgb" dir="cw">
                                      <p:cBhvr>
                                        <p:cTn id="19" dur="2000" fill="hold"/>
                                        <p:tgtEl>
                                          <p:spTgt spid="4"/>
                                        </p:tgtEl>
                                        <p:attrNameLst>
                                          <p:attrName>fillcolor</p:attrName>
                                        </p:attrNameLst>
                                      </p:cBhvr>
                                      <p:to>
                                        <a:srgbClr val="99FF99"/>
                                      </p:to>
                                    </p:animClr>
                                    <p:set>
                                      <p:cBhvr>
                                        <p:cTn id="20" dur="2000" fill="hold"/>
                                        <p:tgtEl>
                                          <p:spTgt spid="4"/>
                                        </p:tgtEl>
                                        <p:attrNameLst>
                                          <p:attrName>fill.type</p:attrName>
                                        </p:attrNameLst>
                                      </p:cBhvr>
                                      <p:to>
                                        <p:strVal val="solid"/>
                                      </p:to>
                                    </p:set>
                                    <p:set>
                                      <p:cBhvr>
                                        <p:cTn id="21"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par>
                                <p:cTn id="31" presetID="1" presetClass="emph" presetSubtype="2" fill="hold" nodeType="withEffect">
                                  <p:stCondLst>
                                    <p:cond delay="0"/>
                                  </p:stCondLst>
                                  <p:childTnLst>
                                    <p:animClr clrSpc="rgb" dir="cw">
                                      <p:cBhvr>
                                        <p:cTn id="32" dur="2000" fill="hold"/>
                                        <p:tgtEl>
                                          <p:spTgt spid="5"/>
                                        </p:tgtEl>
                                        <p:attrNameLst>
                                          <p:attrName>fillcolor</p:attrName>
                                        </p:attrNameLst>
                                      </p:cBhvr>
                                      <p:to>
                                        <a:srgbClr val="99FF99"/>
                                      </p:to>
                                    </p:animClr>
                                    <p:set>
                                      <p:cBhvr>
                                        <p:cTn id="33" dur="2000" fill="hold"/>
                                        <p:tgtEl>
                                          <p:spTgt spid="5"/>
                                        </p:tgtEl>
                                        <p:attrNameLst>
                                          <p:attrName>fill.type</p:attrName>
                                        </p:attrNameLst>
                                      </p:cBhvr>
                                      <p:to>
                                        <p:strVal val="solid"/>
                                      </p:to>
                                    </p:set>
                                    <p:set>
                                      <p:cBhvr>
                                        <p:cTn id="34"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3"/>
          <a:srcRect l="1408" r="2542"/>
          <a:stretch>
            <a:fillRect/>
          </a:stretch>
        </p:blipFill>
        <p:spPr>
          <a:xfrm>
            <a:off x="-81430" y="3326130"/>
            <a:ext cx="3310874" cy="3906011"/>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flipH="1">
            <a:off x="8620930" y="159125"/>
            <a:ext cx="1310905" cy="820955"/>
          </a:xfrm>
          <a:prstGeom prst="rect">
            <a:avLst/>
          </a:prstGeom>
        </p:spPr>
      </p:pic>
      <p:grpSp>
        <p:nvGrpSpPr>
          <p:cNvPr id="9" name="Group 9"/>
          <p:cNvGrpSpPr/>
          <p:nvPr/>
        </p:nvGrpSpPr>
        <p:grpSpPr>
          <a:xfrm>
            <a:off x="892145" y="3646651"/>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11662825" y="159125"/>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7928791" y="3786334"/>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5">
            <a:extLst>
              <a:ext uri="{28A0092B-C50C-407E-A947-70E740481C1C}">
                <a14:useLocalDpi xmlns:a14="http://schemas.microsoft.com/office/drawing/2010/main" val="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6" cstate="hqprint">
            <a:extLst>
              <a:ext uri="{28A0092B-C50C-407E-A947-70E740481C1C}">
                <a14:useLocalDpi xmlns:a14="http://schemas.microsoft.com/office/drawing/2010/main" val="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7" cstate="hqprint">
            <a:extLst>
              <a:ext uri="{28A0092B-C50C-407E-A947-70E740481C1C}">
                <a14:useLocalDpi xmlns:a14="http://schemas.microsoft.com/office/drawing/2010/main" val="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7" cstate="hqprint">
            <a:extLst>
              <a:ext uri="{28A0092B-C50C-407E-A947-70E740481C1C}">
                <a14:useLocalDpi xmlns:a14="http://schemas.microsoft.com/office/drawing/2010/main" val="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5" cstate="hqprint">
            <a:extLst>
              <a:ext uri="{28A0092B-C50C-407E-A947-70E740481C1C}">
                <a14:useLocalDpi xmlns:a14="http://schemas.microsoft.com/office/drawing/2010/main" val="0"/>
              </a:ext>
            </a:extLst>
          </a:blip>
          <a:srcRect r="67042" b="63578"/>
          <a:stretch>
            <a:fillRect/>
          </a:stretch>
        </p:blipFill>
        <p:spPr>
          <a:xfrm>
            <a:off x="8318580" y="5158471"/>
            <a:ext cx="624741" cy="60325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6543" y="-1168051"/>
            <a:ext cx="7348723" cy="7556857"/>
          </a:xfrm>
          <a:prstGeom prst="rect">
            <a:avLst/>
          </a:prstGeom>
        </p:spPr>
      </p:pic>
      <p:pic>
        <p:nvPicPr>
          <p:cNvPr id="22" name="Picture 21">
            <a:extLst>
              <a:ext uri="{FF2B5EF4-FFF2-40B4-BE49-F238E27FC236}">
                <a16:creationId xmlns:a16="http://schemas.microsoft.com/office/drawing/2014/main" id="{0F8D99F4-8EBD-67CD-68EA-AACB539CAB71}"/>
              </a:ext>
            </a:extLst>
          </p:cNvPr>
          <p:cNvPicPr>
            <a:picLocks noChangeAspect="1"/>
          </p:cNvPicPr>
          <p:nvPr/>
        </p:nvPicPr>
        <p:blipFill>
          <a:blip r:embed="rId9"/>
          <a:stretch>
            <a:fillRect/>
          </a:stretch>
        </p:blipFill>
        <p:spPr>
          <a:xfrm>
            <a:off x="2776051" y="1600089"/>
            <a:ext cx="6823843" cy="4075611"/>
          </a:xfrm>
          <a:prstGeom prst="rect">
            <a:avLst/>
          </a:prstGeom>
        </p:spPr>
      </p:pic>
    </p:spTree>
    <p:extLst>
      <p:ext uri="{BB962C8B-B14F-4D97-AF65-F5344CB8AC3E}">
        <p14:creationId xmlns:p14="http://schemas.microsoft.com/office/powerpoint/2010/main" val="3372374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5"/>
          <a:stretch>
            <a:fillRect/>
          </a:stretch>
        </p:blipFill>
        <p:spPr>
          <a:xfrm>
            <a:off x="9955492" y="4380365"/>
            <a:ext cx="2458511" cy="2639783"/>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24" y="1428363"/>
            <a:ext cx="11979723" cy="3619605"/>
          </a:xfrm>
          <a:prstGeom prst="rect">
            <a:avLst/>
          </a:prstGeom>
        </p:spPr>
      </p:pic>
      <p:sp>
        <p:nvSpPr>
          <p:cNvPr id="12" name="Rectangle 11"/>
          <p:cNvSpPr>
            <a:spLocks noChangeArrowheads="1"/>
          </p:cNvSpPr>
          <p:nvPr/>
        </p:nvSpPr>
        <p:spPr bwMode="auto">
          <a:xfrm>
            <a:off x="1814031" y="2370524"/>
            <a:ext cx="91375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Hoạt</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1: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Thí</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nghiệm</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truyền</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nhiệt</a:t>
            </a:r>
            <a:endParaRPr lang="en-US" altLang="en-US" sz="4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7C4C4DF-CA4C-498B-82BA-9C7773E2FE21}"/>
              </a:ext>
            </a:extLst>
          </p:cNvPr>
          <p:cNvSpPr txBox="1"/>
          <p:nvPr/>
        </p:nvSpPr>
        <p:spPr>
          <a:xfrm>
            <a:off x="11258539" y="6492875"/>
            <a:ext cx="933461" cy="369332"/>
          </a:xfrm>
          <a:prstGeom prst="rect">
            <a:avLst/>
          </a:prstGeom>
          <a:noFill/>
        </p:spPr>
        <p:txBody>
          <a:bodyPr wrap="none" rtlCol="0">
            <a:spAutoFit/>
            <a:scene3d>
              <a:camera prst="perspective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4092990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6"/>
          <a:stretch>
            <a:fillRect/>
          </a:stretch>
        </p:blipFill>
        <p:spPr>
          <a:xfrm>
            <a:off x="8813357" y="-169475"/>
            <a:ext cx="3425383" cy="2290375"/>
          </a:xfrm>
          <a:prstGeom prst="rect">
            <a:avLst/>
          </a:prstGeom>
        </p:spPr>
      </p:pic>
      <p:pic>
        <p:nvPicPr>
          <p:cNvPr id="2" name="Picture 1">
            <a:extLst>
              <a:ext uri="{FF2B5EF4-FFF2-40B4-BE49-F238E27FC236}">
                <a16:creationId xmlns:a16="http://schemas.microsoft.com/office/drawing/2014/main" id="{AF3EB9E0-6467-9802-DB9A-7A9E8C152BD8}"/>
              </a:ext>
            </a:extLst>
          </p:cNvPr>
          <p:cNvPicPr>
            <a:picLocks noChangeAspect="1"/>
          </p:cNvPicPr>
          <p:nvPr/>
        </p:nvPicPr>
        <p:blipFill>
          <a:blip r:embed="rId7"/>
          <a:stretch>
            <a:fillRect/>
          </a:stretch>
        </p:blipFill>
        <p:spPr>
          <a:xfrm>
            <a:off x="1177365" y="2028825"/>
            <a:ext cx="3951847" cy="300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 Box 12">
            <a:extLst>
              <a:ext uri="{FF2B5EF4-FFF2-40B4-BE49-F238E27FC236}">
                <a16:creationId xmlns:a16="http://schemas.microsoft.com/office/drawing/2014/main" id="{6F4FB642-EF87-7A54-622A-5F39FD24C65F}"/>
              </a:ext>
            </a:extLst>
          </p:cNvPr>
          <p:cNvSpPr txBox="1">
            <a:spLocks noChangeArrowheads="1"/>
          </p:cNvSpPr>
          <p:nvPr/>
        </p:nvSpPr>
        <p:spPr bwMode="auto">
          <a:xfrm>
            <a:off x="5514975" y="1787262"/>
            <a:ext cx="5753099" cy="3539430"/>
          </a:xfrm>
          <a:prstGeom prst="rect">
            <a:avLst/>
          </a:prstGeom>
          <a:solidFill>
            <a:schemeClr val="accent2">
              <a:lumMod val="60000"/>
              <a:lumOff val="40000"/>
            </a:schemeClr>
          </a:solidFill>
          <a:ln w="9525">
            <a:noFill/>
            <a:miter lim="800000"/>
            <a:headEnd/>
            <a:tailEnd/>
          </a:ln>
        </p:spPr>
        <p:txBody>
          <a:bodyPr wrap="square">
            <a:spAutoFit/>
          </a:bodyPr>
          <a:lstStyle/>
          <a:p>
            <a:pPr algn="just"/>
            <a:r>
              <a:rPr lang="vi-VN" sz="3200" b="1" dirty="0">
                <a:latin typeface="Cambria" panose="02040503050406030204" pitchFamily="18" charset="0"/>
                <a:ea typeface="Cambria" panose="02040503050406030204" pitchFamily="18" charset="0"/>
                <a:cs typeface="Times New Roman" pitchFamily="18" charset="0"/>
              </a:rPr>
              <a:t>Thìa trong cốc nước nóng có nhiệt độ cao hơn thìa trong cốc nước lạnh vì nhiệt độ từ cốc nước nóng đã truyền sang thìa, trong cốc nước lạnh, nhiệt độ từ thìa đã truyền sang cốc.</a:t>
            </a:r>
            <a:endParaRPr lang="en-US" sz="3200" b="1" dirty="0">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D9EF3DE6-5825-144F-2F7B-188632535426}"/>
              </a:ext>
            </a:extLst>
          </p:cNvPr>
          <p:cNvPicPr>
            <a:picLocks noChangeAspect="1"/>
          </p:cNvPicPr>
          <p:nvPr/>
        </p:nvPicPr>
        <p:blipFill>
          <a:blip r:embed="rId8"/>
          <a:stretch>
            <a:fillRect/>
          </a:stretch>
        </p:blipFill>
        <p:spPr>
          <a:xfrm>
            <a:off x="3042865" y="76950"/>
            <a:ext cx="5816088" cy="1286367"/>
          </a:xfrm>
          <a:prstGeom prst="rect">
            <a:avLst/>
          </a:prstGeom>
        </p:spPr>
      </p:pic>
    </p:spTree>
    <p:extLst>
      <p:ext uri="{BB962C8B-B14F-4D97-AF65-F5344CB8AC3E}">
        <p14:creationId xmlns:p14="http://schemas.microsoft.com/office/powerpoint/2010/main" val="202495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3"/>
          <a:stretch>
            <a:fillRect/>
          </a:stretch>
        </p:blipFill>
        <p:spPr>
          <a:xfrm>
            <a:off x="10362938"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4"/>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6"/>
          <a:stretch>
            <a:fillRect/>
          </a:stretch>
        </p:blipFill>
        <p:spPr>
          <a:xfrm>
            <a:off x="5757342" y="-113976"/>
            <a:ext cx="2427723" cy="1619723"/>
          </a:xfrm>
          <a:prstGeom prst="rect">
            <a:avLst/>
          </a:prstGeom>
        </p:spPr>
      </p:pic>
      <p:sp>
        <p:nvSpPr>
          <p:cNvPr id="21" name="Rectangle 5"/>
          <p:cNvSpPr>
            <a:spLocks noChangeArrowheads="1"/>
          </p:cNvSpPr>
          <p:nvPr/>
        </p:nvSpPr>
        <p:spPr bwMode="auto">
          <a:xfrm>
            <a:off x="2001305" y="1840318"/>
            <a:ext cx="868405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vi-VN" altLang="en-US"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Nhiệt có thể truyền từ vật này </a:t>
            </a:r>
            <a:r>
              <a:rPr lang="en-US" altLang="en-US"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sang</a:t>
            </a:r>
            <a:r>
              <a:rPr lang="vi-VN" altLang="en-US"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vật khác. Vật c</a:t>
            </a:r>
            <a:r>
              <a:rPr lang="en-US" altLang="en-US"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ó</a:t>
            </a:r>
            <a:r>
              <a:rPr lang="vi-VN" altLang="en-US"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nhiệt độ cao hơn truyền nhiệt cho vật có nhiệt độ thấp hơn. Khi đó vật có nhiệt độ cao hơn tỏa nhiệt lên </a:t>
            </a:r>
            <a:r>
              <a:rPr lang="vi-VN" altLang="en-US" sz="3600" b="1" dirty="0" smtClean="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smtClean="0">
                <a:solidFill>
                  <a:srgbClr val="FFFF00"/>
                </a:solidFill>
                <a:latin typeface="Cambria" panose="02040503050406030204" pitchFamily="18" charset="0"/>
                <a:ea typeface="Cambria" panose="02040503050406030204" pitchFamily="18" charset="0"/>
                <a:cs typeface="Times New Roman" panose="02020603050405020304" pitchFamily="18" charset="0"/>
              </a:rPr>
              <a:t>lạnh</a:t>
            </a:r>
            <a:r>
              <a:rPr lang="en-US" altLang="en-US" sz="3600" b="1" dirty="0" smtClean="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600" b="1" dirty="0" smtClean="0">
                <a:solidFill>
                  <a:srgbClr val="FFFF00"/>
                </a:solidFill>
                <a:latin typeface="Cambria" panose="02040503050406030204" pitchFamily="18" charset="0"/>
                <a:ea typeface="Cambria" panose="02040503050406030204" pitchFamily="18" charset="0"/>
                <a:cs typeface="Times New Roman" panose="02020603050405020304" pitchFamily="18" charset="0"/>
              </a:rPr>
              <a:t>đi</a:t>
            </a:r>
            <a:r>
              <a:rPr lang="vi-VN" altLang="en-US"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vật có nhiệt độ thấp hơn thu nhiệt nên nóng lên.</a:t>
            </a:r>
            <a:endParaRPr lang="en-US" altLang="en-US"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 name="图片 7">
            <a:extLst>
              <a:ext uri="{FF2B5EF4-FFF2-40B4-BE49-F238E27FC236}">
                <a16:creationId xmlns:a16="http://schemas.microsoft.com/office/drawing/2014/main" id="{53F7DF20-3D94-4D08-ACCF-6912D1607FC1}"/>
              </a:ext>
            </a:extLst>
          </p:cNvPr>
          <p:cNvPicPr>
            <a:picLocks noChangeAspect="1"/>
          </p:cNvPicPr>
          <p:nvPr/>
        </p:nvPicPr>
        <p:blipFill>
          <a:blip r:embed="rId7"/>
          <a:stretch>
            <a:fillRect/>
          </a:stretch>
        </p:blipFill>
        <p:spPr>
          <a:xfrm>
            <a:off x="-1316181" y="-410776"/>
            <a:ext cx="5195454" cy="3124907"/>
          </a:xfrm>
          <a:prstGeom prst="rect">
            <a:avLst/>
          </a:prstGeom>
        </p:spPr>
      </p:pic>
      <p:pic>
        <p:nvPicPr>
          <p:cNvPr id="6" name="Picture 5">
            <a:extLst>
              <a:ext uri="{FF2B5EF4-FFF2-40B4-BE49-F238E27FC236}">
                <a16:creationId xmlns:a16="http://schemas.microsoft.com/office/drawing/2014/main" id="{E81EB1E2-00E5-959B-C7E5-D57682784604}"/>
              </a:ext>
            </a:extLst>
          </p:cNvPr>
          <p:cNvPicPr>
            <a:picLocks noChangeAspect="1"/>
          </p:cNvPicPr>
          <p:nvPr/>
        </p:nvPicPr>
        <p:blipFill>
          <a:blip r:embed="rId8"/>
          <a:stretch>
            <a:fillRect/>
          </a:stretch>
        </p:blipFill>
        <p:spPr>
          <a:xfrm>
            <a:off x="0" y="678873"/>
            <a:ext cx="2909455" cy="2035258"/>
          </a:xfrm>
          <a:prstGeom prst="rect">
            <a:avLst/>
          </a:prstGeom>
        </p:spPr>
      </p:pic>
    </p:spTree>
    <p:extLst>
      <p:ext uri="{BB962C8B-B14F-4D97-AF65-F5344CB8AC3E}">
        <p14:creationId xmlns:p14="http://schemas.microsoft.com/office/powerpoint/2010/main" val="195161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4"/>
          <a:stretch>
            <a:fillRect/>
          </a:stretch>
        </p:blipFill>
        <p:spPr>
          <a:xfrm>
            <a:off x="10301754"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7"/>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127451" y="122506"/>
            <a:ext cx="2427723" cy="1619723"/>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327" y="0"/>
            <a:ext cx="11596092" cy="7888456"/>
          </a:xfrm>
          <a:prstGeom prst="rect">
            <a:avLst/>
          </a:prstGeom>
        </p:spPr>
      </p:pic>
      <p:sp>
        <p:nvSpPr>
          <p:cNvPr id="12" name="TextBox 11">
            <a:extLst>
              <a:ext uri="{FF2B5EF4-FFF2-40B4-BE49-F238E27FC236}">
                <a16:creationId xmlns:a16="http://schemas.microsoft.com/office/drawing/2014/main" id="{A2C18C0F-4467-4090-8299-0D357B2C6E01}"/>
              </a:ext>
            </a:extLst>
          </p:cNvPr>
          <p:cNvSpPr txBox="1"/>
          <p:nvPr/>
        </p:nvSpPr>
        <p:spPr>
          <a:xfrm>
            <a:off x="11258539" y="6492875"/>
            <a:ext cx="933461" cy="369332"/>
          </a:xfrm>
          <a:prstGeom prst="rect">
            <a:avLst/>
          </a:prstGeom>
          <a:noFill/>
        </p:spPr>
        <p:txBody>
          <a:bodyPr wrap="none" rtlCol="0">
            <a:spAutoFit/>
            <a:scene3d>
              <a:camera prst="perspective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1" name="Rectangle 4"/>
          <p:cNvSpPr>
            <a:spLocks noChangeArrowheads="1"/>
          </p:cNvSpPr>
          <p:nvPr/>
        </p:nvSpPr>
        <p:spPr bwMode="auto">
          <a:xfrm>
            <a:off x="1680360" y="1240371"/>
            <a:ext cx="9104028" cy="1754326"/>
          </a:xfrm>
          <a:prstGeom prst="rect">
            <a:avLst/>
          </a:prstGeom>
          <a:noFill/>
          <a:ln w="9525">
            <a:noFill/>
            <a:miter lim="800000"/>
            <a:headEnd/>
            <a:tailEnd/>
          </a:ln>
        </p:spPr>
        <p:txBody>
          <a:bodyPr wrap="square">
            <a:spAutoFit/>
          </a:bodyPr>
          <a:lstStyle/>
          <a:p>
            <a:pPr indent="357188" algn="ctr"/>
            <a:r>
              <a:rPr lang="en-US" sz="5400" dirty="0" err="1">
                <a:solidFill>
                  <a:srgbClr val="0070C0"/>
                </a:solidFill>
                <a:latin typeface="Times New Roman" panose="02020603050405020304" pitchFamily="18" charset="0"/>
                <a:cs typeface="Times New Roman" panose="02020603050405020304" pitchFamily="18" charset="0"/>
              </a:rPr>
              <a:t>Tìm</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thêm</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ví</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dụ</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về</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sự</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truyền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nhiệt</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trong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thực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tế</a:t>
            </a:r>
            <a:r>
              <a:rPr lang="en-US" sz="5400" dirty="0">
                <a:solidFill>
                  <a:srgbClr val="0070C0"/>
                </a:solidFill>
                <a:latin typeface="Times New Roman" panose="02020603050405020304" pitchFamily="18" charset="0"/>
                <a:cs typeface="Times New Roman" panose="02020603050405020304" pitchFamily="18" charset="0"/>
              </a:rPr>
              <a:t>.</a:t>
            </a:r>
            <a:endParaRPr lang="vi-VN" sz="5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435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海洋风PP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814</Words>
  <Application>Microsoft Office PowerPoint</Application>
  <PresentationFormat>Widescreen</PresentationFormat>
  <Paragraphs>89</Paragraphs>
  <Slides>26</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微软雅黑</vt:lpstr>
      <vt:lpstr>Arial</vt:lpstr>
      <vt:lpstr>Calibri</vt:lpstr>
      <vt:lpstr>Cambria</vt:lpstr>
      <vt:lpstr>Century Gothic</vt:lpstr>
      <vt:lpstr>等线</vt:lpstr>
      <vt:lpstr>time new roman</vt:lpstr>
      <vt:lpstr>Times New Roman</vt:lpstr>
      <vt:lpstr>UVN Bach Dang Nang</vt:lpstr>
      <vt:lpstr>Wingdings 3</vt:lpstr>
      <vt:lpstr>方正卡通简体</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PC</dc:creator>
  <dc:description>www.051661.com</dc:description>
  <cp:lastModifiedBy>Admin</cp:lastModifiedBy>
  <cp:revision>140</cp:revision>
  <dcterms:created xsi:type="dcterms:W3CDTF">2017-05-26T02:40:49Z</dcterms:created>
  <dcterms:modified xsi:type="dcterms:W3CDTF">2025-11-28T14:46:58Z</dcterms:modified>
  <cp:version>P14</cp:version>
</cp:coreProperties>
</file>