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75" r:id="rId2"/>
    <p:sldId id="326" r:id="rId3"/>
    <p:sldId id="327" r:id="rId4"/>
    <p:sldId id="313" r:id="rId5"/>
    <p:sldId id="286" r:id="rId6"/>
    <p:sldId id="315" r:id="rId7"/>
    <p:sldId id="316" r:id="rId8"/>
    <p:sldId id="317" r:id="rId9"/>
    <p:sldId id="318" r:id="rId10"/>
    <p:sldId id="319" r:id="rId11"/>
    <p:sldId id="320" r:id="rId12"/>
    <p:sldId id="321" r:id="rId13"/>
    <p:sldId id="302" r:id="rId14"/>
    <p:sldId id="332" r:id="rId15"/>
    <p:sldId id="333" r:id="rId16"/>
    <p:sldId id="334" r:id="rId17"/>
    <p:sldId id="323" r:id="rId18"/>
    <p:sldId id="324" r:id="rId19"/>
    <p:sldId id="307" r:id="rId20"/>
    <p:sldId id="301" r:id="rId21"/>
    <p:sldId id="331" r:id="rId22"/>
    <p:sldId id="306" r:id="rId23"/>
    <p:sldId id="303" r:id="rId24"/>
    <p:sldId id="305" r:id="rId25"/>
    <p:sldId id="268" r:id="rId26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B69"/>
    <a:srgbClr val="0000FF"/>
    <a:srgbClr val="FF3399"/>
    <a:srgbClr val="88DFE8"/>
    <a:srgbClr val="FFCC2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780" y="90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pPr/>
              <a:t>28/11/2025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5836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58371" name="文本占位符 5837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4513607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nghèo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ham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+ 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ham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? </a:t>
            </a:r>
          </a:p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baseline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baseline="0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baseline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baseline="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baseline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baseline="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baseline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baseline="0" dirty="0" err="1" smtClean="0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baseline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baseline="0" dirty="0" err="1" smtClean="0"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2800" b="1" baseline="0" dirty="0" smtClean="0">
                <a:latin typeface="Times New Roman" pitchFamily="18" charset="0"/>
                <a:cs typeface="Times New Roman" pitchFamily="18" charset="0"/>
              </a:rPr>
              <a:t> ham </a:t>
            </a:r>
            <a:r>
              <a:rPr lang="en-US" sz="2800" b="1" baseline="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baseline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baseline="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baseline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baseline="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baseline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baseline="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baseline="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+ Qua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ham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? </a:t>
            </a:r>
          </a:p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19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29820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hôm</a:t>
            </a:r>
            <a:r>
              <a:rPr lang="en-US" baseline="0" dirty="0" smtClean="0"/>
              <a:t> nay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chúng</a:t>
            </a:r>
            <a:r>
              <a:rPr lang="en-US" baseline="0" dirty="0" smtClean="0"/>
              <a:t> ta </a:t>
            </a:r>
            <a:r>
              <a:rPr lang="en-US" baseline="0" dirty="0" err="1" smtClean="0"/>
              <a:t>thấy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rằng</a:t>
            </a:r>
            <a:r>
              <a:rPr lang="en-US" baseline="0" dirty="0" smtClean="0"/>
              <a:t> </a:t>
            </a:r>
            <a:r>
              <a:rPr lang="vi-VN" dirty="0" smtClean="0"/>
              <a:t>người </a:t>
            </a:r>
            <a:r>
              <a:rPr lang="vi-VN" b="1" dirty="0" smtClean="0"/>
              <a:t>ham học hỏi</a:t>
            </a:r>
            <a:r>
              <a:rPr lang="vi-VN" dirty="0" smtClean="0"/>
              <a:t> là người </a:t>
            </a:r>
            <a:r>
              <a:rPr lang="vi-VN" b="1" dirty="0" smtClean="0"/>
              <a:t>luôn lắng nghe, chịu khó tìm tòi, đặt câu hỏi và học từ mọi người xung quanh mình</a:t>
            </a:r>
            <a:r>
              <a:rPr lang="vi-VN" dirty="0" smtClean="0"/>
              <a:t>.</a:t>
            </a:r>
          </a:p>
          <a:p>
            <a:r>
              <a:rPr lang="vi-VN" dirty="0" smtClean="0"/>
              <a:t>Ông cha ta ngày xưa cũng từng dạy một câu thật hay:</a:t>
            </a:r>
            <a:br>
              <a:rPr lang="vi-VN" dirty="0" smtClean="0"/>
            </a:br>
            <a:r>
              <a:rPr lang="vi-VN" b="1" dirty="0" smtClean="0"/>
              <a:t>“Muốn biết phải hỏi, muốn giỏi phải học.”</a:t>
            </a:r>
            <a:endParaRPr lang="vi-VN" dirty="0" smtClean="0"/>
          </a:p>
          <a:p>
            <a:r>
              <a:rPr lang="vi-VN" dirty="0" smtClean="0"/>
              <a:t>Câu tục ngữ ấy nhắc nhở chúng ta rằng, </a:t>
            </a:r>
            <a:r>
              <a:rPr lang="vi-VN" b="1" dirty="0" smtClean="0"/>
              <a:t>biết hỏi để hiểu, biết học để tiến bộ</a:t>
            </a:r>
            <a:r>
              <a:rPr lang="vi-VN" dirty="0" smtClean="0"/>
              <a:t> —</a:t>
            </a:r>
            <a:br>
              <a:rPr lang="vi-VN" dirty="0" smtClean="0"/>
            </a:br>
            <a:r>
              <a:rPr lang="vi-VN" dirty="0" smtClean="0"/>
              <a:t>đó chính là con đường dẫn tới thành công và hạnh phúc.</a:t>
            </a:r>
          </a:p>
          <a:p>
            <a:r>
              <a:rPr lang="vi-VN" dirty="0" smtClean="0"/>
              <a:t>Cô tin rằng, sau bài học này, mỗi bạn nhỏ trong lớp mình sẽ luôn biết </a:t>
            </a:r>
            <a:r>
              <a:rPr lang="vi-VN" b="1" dirty="0" smtClean="0"/>
              <a:t>chủ động học hỏi</a:t>
            </a:r>
            <a:r>
              <a:rPr lang="vi-VN" dirty="0" smtClean="0"/>
              <a:t>,</a:t>
            </a:r>
            <a:br>
              <a:rPr lang="vi-VN" dirty="0" smtClean="0"/>
            </a:br>
            <a:r>
              <a:rPr lang="vi-VN" dirty="0" smtClean="0"/>
              <a:t>biết </a:t>
            </a:r>
            <a:r>
              <a:rPr lang="vi-VN" b="1" dirty="0" smtClean="0"/>
              <a:t>hỏi khi chưa hiểu</a:t>
            </a:r>
            <a:r>
              <a:rPr lang="vi-VN" dirty="0" smtClean="0"/>
              <a:t> và </a:t>
            </a:r>
            <a:r>
              <a:rPr lang="vi-VN" b="1" dirty="0" smtClean="0"/>
              <a:t>không ngừng khám phá điều mới mẻ</a:t>
            </a:r>
            <a:r>
              <a:rPr lang="vi-VN" dirty="0" smtClean="0"/>
              <a:t> mỗi ngày nhé!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6473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5836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58371" name="文本占位符 5837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23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4513607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943BCEF-4473-48F1-9201-1E1C1865F0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6015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943BCEF-4473-48F1-9201-1E1C1865F0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83330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943BCEF-4473-48F1-9201-1E1C1865F0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860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943BCEF-4473-48F1-9201-1E1C1865F0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22179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943BCEF-4473-48F1-9201-1E1C1865F0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3804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T</a:t>
            </a:r>
            <a:r>
              <a:rPr lang="vi-VN" altLang="zh-C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ìm hiểu trên các trang mạng về những kiến thức mà mình chưa biết</a:t>
            </a:r>
            <a:r>
              <a:rPr lang="en-US" altLang="zh-C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; G</a:t>
            </a:r>
            <a:r>
              <a:rPr lang="vi-VN" altLang="zh-C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iao lưu văn hóa, kiến thức với các bạn trong và ngoài nước.</a:t>
            </a:r>
            <a:endParaRPr lang="zh-CN" altLang="en-US" sz="2800" dirty="0" smtClean="0">
              <a:solidFill>
                <a:prstClr val="black"/>
              </a:solidFill>
              <a:latin typeface="Times New Roman" panose="020206030504050203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  <a:p>
            <a:pPr lvl="0" algn="ctr"/>
            <a:endParaRPr lang="zh-CN" altLang="en-US" sz="2000" dirty="0">
              <a:solidFill>
                <a:prstClr val="black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943BCEF-4473-48F1-9201-1E1C1865F0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0122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943BCEF-4473-48F1-9201-1E1C1865F0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24111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943BCEF-4473-48F1-9201-1E1C1865F0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7153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915561" y="7133203"/>
            <a:ext cx="15361077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45252" tIns="72626" rIns="145252" bIns="72626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678193" y="6471216"/>
            <a:ext cx="15055890" cy="1629833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678193" y="5181600"/>
            <a:ext cx="15055890" cy="1219200"/>
          </a:xfrm>
        </p:spPr>
        <p:txBody>
          <a:bodyPr anchor="b"/>
          <a:lstStyle>
            <a:lvl1pPr marL="0" indent="0" algn="l">
              <a:buNone/>
              <a:defRPr sz="3800">
                <a:solidFill>
                  <a:schemeClr val="tx2">
                    <a:shade val="75000"/>
                  </a:schemeClr>
                </a:solidFill>
              </a:defRPr>
            </a:lvl1pPr>
            <a:lvl2pPr marL="726262" indent="0" algn="ctr">
              <a:buNone/>
            </a:lvl2pPr>
            <a:lvl3pPr marL="1452524" indent="0" algn="ctr">
              <a:buNone/>
            </a:lvl3pPr>
            <a:lvl4pPr marL="2178787" indent="0" algn="ctr">
              <a:buNone/>
            </a:lvl4pPr>
            <a:lvl5pPr marL="2905049" indent="0" algn="ctr">
              <a:buNone/>
            </a:lvl5pPr>
            <a:lvl6pPr marL="3631311" indent="0" algn="ctr">
              <a:buNone/>
            </a:lvl6pPr>
            <a:lvl7pPr marL="4357573" indent="0" algn="ctr">
              <a:buNone/>
            </a:lvl7pPr>
            <a:lvl8pPr marL="5083835" indent="0" algn="ctr">
              <a:buNone/>
            </a:lvl8pPr>
            <a:lvl9pPr marL="5810098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28/11/2025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4648974" y="8631936"/>
            <a:ext cx="1350961" cy="329184"/>
          </a:xfrm>
        </p:spPr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28/11/2025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207478" y="732369"/>
            <a:ext cx="3255328" cy="780203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732369"/>
            <a:ext cx="11122369" cy="780203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28/11/2025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28/11/2025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6375016" y="101601"/>
            <a:ext cx="5154269" cy="385233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4648974" y="8631936"/>
            <a:ext cx="1350961" cy="329184"/>
          </a:xfrm>
        </p:spPr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915561" y="4593203"/>
            <a:ext cx="15361077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45252" tIns="72626" rIns="145252" bIns="72626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678193" y="2235200"/>
            <a:ext cx="15055890" cy="1625600"/>
          </a:xfrm>
        </p:spPr>
        <p:txBody>
          <a:bodyPr anchor="b"/>
          <a:lstStyle>
            <a:lvl1pPr marL="0" indent="0" algn="r">
              <a:buNone/>
              <a:defRPr sz="32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28/11/2025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21252" y="3929447"/>
            <a:ext cx="15462806" cy="1579767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537129" y="609600"/>
            <a:ext cx="15462806" cy="1121664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542554" y="2133600"/>
            <a:ext cx="7460126" cy="6299200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8273958" y="2133600"/>
            <a:ext cx="7731403" cy="6299200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28/11/2025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542555" y="7213600"/>
            <a:ext cx="15327167" cy="117686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500980" y="889000"/>
            <a:ext cx="7637339" cy="853016"/>
          </a:xfrm>
        </p:spPr>
        <p:txBody>
          <a:bodyPr anchor="ctr"/>
          <a:lstStyle>
            <a:lvl1pPr marL="0" indent="0">
              <a:buNone/>
              <a:defRPr sz="29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3200" b="1"/>
            </a:lvl2pPr>
            <a:lvl3pPr>
              <a:buNone/>
              <a:defRPr sz="2900" b="1"/>
            </a:lvl3pPr>
            <a:lvl4pPr>
              <a:buNone/>
              <a:defRPr sz="2500" b="1"/>
            </a:lvl4pPr>
            <a:lvl5pPr>
              <a:buNone/>
              <a:defRPr sz="25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8268307" y="889000"/>
            <a:ext cx="7640338" cy="853016"/>
          </a:xfrm>
        </p:spPr>
        <p:txBody>
          <a:bodyPr anchor="ctr"/>
          <a:lstStyle>
            <a:lvl1pPr marL="0" indent="0">
              <a:buNone/>
              <a:defRPr sz="29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3200" b="1"/>
            </a:lvl2pPr>
            <a:lvl3pPr>
              <a:buNone/>
              <a:defRPr sz="2900" b="1"/>
            </a:lvl3pPr>
            <a:lvl4pPr>
              <a:buNone/>
              <a:defRPr sz="2500" b="1"/>
            </a:lvl4pPr>
            <a:lvl5pPr>
              <a:buNone/>
              <a:defRPr sz="25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0980" y="1754717"/>
            <a:ext cx="7637339" cy="52556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8274901" y="1754717"/>
            <a:ext cx="7633743" cy="52556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28/11/2025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48974" y="8636000"/>
            <a:ext cx="1356387" cy="329184"/>
          </a:xfrm>
        </p:spPr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915561" y="8026401"/>
            <a:ext cx="15361077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45252" tIns="72626" rIns="145252" bIns="72626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537129" y="609600"/>
            <a:ext cx="15462806" cy="1121664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28/11/2025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28/11/2025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915561" y="7798823"/>
            <a:ext cx="15361077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45252" tIns="72626" rIns="145252" bIns="72626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813832" y="7315200"/>
            <a:ext cx="15055890" cy="694267"/>
          </a:xfrm>
        </p:spPr>
        <p:txBody>
          <a:bodyPr anchor="ctr"/>
          <a:lstStyle>
            <a:lvl1pPr algn="l">
              <a:buNone/>
              <a:defRPr sz="32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813833" y="812800"/>
            <a:ext cx="5354902" cy="6400800"/>
          </a:xfrm>
        </p:spPr>
        <p:txBody>
          <a:bodyPr/>
          <a:lstStyle>
            <a:lvl1pPr marL="0" indent="0">
              <a:buNone/>
              <a:defRPr sz="2200"/>
            </a:lvl1pPr>
            <a:lvl2pPr>
              <a:buNone/>
              <a:defRPr sz="1900"/>
            </a:lvl2pPr>
            <a:lvl3pPr>
              <a:buNone/>
              <a:defRPr sz="16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6363713" y="812800"/>
            <a:ext cx="9506009" cy="6400800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28/11/2025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6239378" y="822179"/>
            <a:ext cx="8952151" cy="48768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51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28/11/2025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678193" y="6658347"/>
            <a:ext cx="10444176" cy="696384"/>
          </a:xfrm>
        </p:spPr>
        <p:txBody>
          <a:bodyPr anchor="ctr"/>
          <a:lstStyle>
            <a:lvl1pPr algn="l">
              <a:buNone/>
              <a:defRPr sz="32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678193" y="7377624"/>
            <a:ext cx="10444176" cy="1024467"/>
          </a:xfrm>
        </p:spPr>
        <p:txBody>
          <a:bodyPr lIns="174303" tIns="0"/>
          <a:lstStyle>
            <a:lvl1pPr marL="0" indent="0">
              <a:buNone/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915561" y="1401198"/>
            <a:ext cx="15361077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45252" tIns="72626" rIns="145252" bIns="72626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542555" y="2072217"/>
            <a:ext cx="15462806" cy="6034617"/>
          </a:xfrm>
          <a:prstGeom prst="rect">
            <a:avLst/>
          </a:prstGeom>
        </p:spPr>
        <p:txBody>
          <a:bodyPr vert="horz" lIns="145252" tIns="72626" rIns="145252" bIns="72626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11529285" y="101601"/>
            <a:ext cx="4476075" cy="385233"/>
          </a:xfrm>
          <a:prstGeom prst="rect">
            <a:avLst/>
          </a:prstGeom>
        </p:spPr>
        <p:txBody>
          <a:bodyPr vert="horz" lIns="145252" tIns="72626" rIns="145252" bIns="72626"/>
          <a:lstStyle>
            <a:lvl1pPr algn="l" eaLnBrk="1" latinLnBrk="0" hangingPunct="1">
              <a:defRPr kumimoji="0" sz="19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pPr/>
              <a:t>28/11/2025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5561184" y="101601"/>
            <a:ext cx="5968101" cy="385233"/>
          </a:xfrm>
          <a:prstGeom prst="rect">
            <a:avLst/>
          </a:prstGeom>
        </p:spPr>
        <p:txBody>
          <a:bodyPr vert="horz" lIns="145252" tIns="72626" rIns="145252" bIns="72626"/>
          <a:lstStyle>
            <a:lvl1pPr algn="r" eaLnBrk="1" latinLnBrk="0" hangingPunct="1">
              <a:defRPr kumimoji="0" sz="19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4648974" y="8636001"/>
            <a:ext cx="1356387" cy="325967"/>
          </a:xfrm>
          <a:prstGeom prst="rect">
            <a:avLst/>
          </a:prstGeom>
        </p:spPr>
        <p:txBody>
          <a:bodyPr vert="horz" lIns="145252" tIns="72626" rIns="145252" bIns="72626"/>
          <a:lstStyle>
            <a:lvl1pPr algn="r" eaLnBrk="1" latinLnBrk="0" hangingPunct="1">
              <a:defRPr kumimoji="0" sz="19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542555" y="609600"/>
            <a:ext cx="15462806" cy="1117600"/>
          </a:xfrm>
          <a:prstGeom prst="rect">
            <a:avLst/>
          </a:prstGeom>
        </p:spPr>
        <p:txBody>
          <a:bodyPr vert="horz" lIns="145252" tIns="72626" rIns="145252" bIns="72626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915561" y="1401198"/>
            <a:ext cx="15361077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45252" tIns="72626" rIns="145252" bIns="72626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915561" y="1410649"/>
            <a:ext cx="15361077" cy="317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45252" tIns="72626" rIns="145252" bIns="72626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7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544697" indent="-544697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5100" kern="1200">
          <a:solidFill>
            <a:schemeClr val="tx2"/>
          </a:solidFill>
          <a:latin typeface="+mn-lt"/>
          <a:ea typeface="+mn-ea"/>
          <a:cs typeface="+mn-cs"/>
        </a:defRPr>
      </a:lvl1pPr>
      <a:lvl2pPr marL="1180176" indent="-453914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4400" kern="1200">
          <a:solidFill>
            <a:schemeClr val="tx2"/>
          </a:solidFill>
          <a:latin typeface="+mn-lt"/>
          <a:ea typeface="+mn-ea"/>
          <a:cs typeface="+mn-cs"/>
        </a:defRPr>
      </a:lvl2pPr>
      <a:lvl3pPr marL="1815656" indent="-363131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3800" kern="1200">
          <a:solidFill>
            <a:schemeClr val="tx2"/>
          </a:solidFill>
          <a:latin typeface="+mn-lt"/>
          <a:ea typeface="+mn-ea"/>
          <a:cs typeface="+mn-cs"/>
        </a:defRPr>
      </a:lvl3pPr>
      <a:lvl4pPr marL="2541918" indent="-363131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4pPr>
      <a:lvl5pPr marL="3268180" indent="-363131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2900" kern="1200">
          <a:solidFill>
            <a:schemeClr val="tx2"/>
          </a:solidFill>
          <a:latin typeface="+mn-lt"/>
          <a:ea typeface="+mn-ea"/>
          <a:cs typeface="+mn-cs"/>
        </a:defRPr>
      </a:lvl5pPr>
      <a:lvl6pPr marL="3994442" indent="-363131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2900" kern="1200">
          <a:solidFill>
            <a:schemeClr val="tx2"/>
          </a:solidFill>
          <a:latin typeface="+mn-lt"/>
          <a:ea typeface="+mn-ea"/>
          <a:cs typeface="+mn-cs"/>
        </a:defRPr>
      </a:lvl6pPr>
      <a:lvl7pPr marL="4720704" indent="-363131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2500" kern="1200">
          <a:solidFill>
            <a:schemeClr val="tx2"/>
          </a:solidFill>
          <a:latin typeface="+mn-lt"/>
          <a:ea typeface="+mn-ea"/>
          <a:cs typeface="+mn-cs"/>
        </a:defRPr>
      </a:lvl7pPr>
      <a:lvl8pPr marL="5446967" indent="-363131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25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6173229" indent="-363131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22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5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1494585" y="4714876"/>
            <a:ext cx="13500099" cy="1437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4. HAM HỌC HỎI  (T1)</a:t>
            </a: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2566155" y="2643174"/>
            <a:ext cx="11471154" cy="1807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5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5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4209229" y="6215074"/>
            <a:ext cx="6934199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defRPr/>
            </a:pPr>
            <a:r>
              <a:rPr lang="en-US" sz="36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Vinh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27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" y="1"/>
            <a:ext cx="16256000" cy="7207929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10319" y="6877730"/>
            <a:ext cx="16256000" cy="2266271"/>
            <a:chOff x="0" y="5158297"/>
            <a:chExt cx="12192000" cy="1699703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/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white"/>
                </a:solidFill>
                <a:latin typeface="Calibri" panose="020F0502020204030204"/>
                <a:ea typeface="Microsoft YaHei" panose="020B0503020204020204" pitchFamily="34" charset="-122"/>
              </a:endParaRPr>
            </a:p>
          </p:txBody>
        </p:sp>
      </p:grpSp>
      <p:sp>
        <p:nvSpPr>
          <p:cNvPr id="2" name="矩形: 圆角 1"/>
          <p:cNvSpPr/>
          <p:nvPr/>
        </p:nvSpPr>
        <p:spPr>
          <a:xfrm>
            <a:off x="725731" y="1264187"/>
            <a:ext cx="15106953" cy="7578655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Calibri" panose="020F0502020204030204"/>
              <a:ea typeface="Microsoft YaHei" panose="020B0503020204020204" pitchFamily="34" charset="-122"/>
            </a:endParaRPr>
          </a:p>
        </p:txBody>
      </p:sp>
      <p:pic>
        <p:nvPicPr>
          <p:cNvPr id="40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5054" y="6254865"/>
            <a:ext cx="1519661" cy="2677499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7859051" y="1936072"/>
            <a:ext cx="7973632" cy="5826168"/>
            <a:chOff x="4972113" y="2435364"/>
            <a:chExt cx="6591365" cy="3394130"/>
          </a:xfrm>
        </p:grpSpPr>
        <p:pic>
          <p:nvPicPr>
            <p:cNvPr id="32" name="图片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2113" y="2435364"/>
              <a:ext cx="6591365" cy="3394130"/>
            </a:xfrm>
            <a:prstGeom prst="rect">
              <a:avLst/>
            </a:prstGeom>
          </p:spPr>
        </p:pic>
        <p:sp>
          <p:nvSpPr>
            <p:cNvPr id="34" name="Rectangle: Rounded Corners 38"/>
            <p:cNvSpPr/>
            <p:nvPr/>
          </p:nvSpPr>
          <p:spPr>
            <a:xfrm>
              <a:off x="5795319" y="3429000"/>
              <a:ext cx="3403832" cy="14816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2400">
                <a:solidFill>
                  <a:prstClr val="white"/>
                </a:solidFill>
                <a:latin typeface="Calibri" panose="020F0502020204030204"/>
                <a:ea typeface="Microsoft YaHei" panose="020B0503020204020204" pitchFamily="34" charset="-122"/>
              </a:endParaRPr>
            </a:p>
          </p:txBody>
        </p:sp>
      </p:grpSp>
      <p:sp>
        <p:nvSpPr>
          <p:cNvPr id="28" name="文本框 18"/>
          <p:cNvSpPr txBox="1"/>
          <p:nvPr/>
        </p:nvSpPr>
        <p:spPr>
          <a:xfrm>
            <a:off x="8711719" y="4709301"/>
            <a:ext cx="6546488" cy="23901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just"/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=&gt; </a:t>
            </a:r>
            <a:r>
              <a:rPr lang="vi-VN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Tích cực tham gia hoạt động nhóm để học hỏi từ bạn bè và tăng cường khả năng làm việc nhóm.</a:t>
            </a:r>
            <a:endParaRPr lang="zh-CN" altLang="en-US" sz="3733" b="1" dirty="0">
              <a:solidFill>
                <a:srgbClr val="FF0000"/>
              </a:solidFill>
              <a:latin typeface="Times New Roman" panose="020206030504050203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30" name="文本框 18"/>
          <p:cNvSpPr txBox="1"/>
          <p:nvPr/>
        </p:nvSpPr>
        <p:spPr>
          <a:xfrm>
            <a:off x="8567457" y="2654196"/>
            <a:ext cx="6690751" cy="20622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just"/>
            <a:r>
              <a:rPr lang="vi-VN" altLang="zh-CN" sz="4267" dirty="0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Tuấn thích làm việc theo nhóm để học hỏi và hỗ trợ các bạn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292092" y="100514"/>
            <a:ext cx="15974227" cy="1183261"/>
            <a:chOff x="7916273" y="1051832"/>
            <a:chExt cx="4054054" cy="1327785"/>
          </a:xfrm>
        </p:grpSpPr>
        <p:sp>
          <p:nvSpPr>
            <p:cNvPr id="42" name="Freeform: Shape 41"/>
            <p:cNvSpPr/>
            <p:nvPr/>
          </p:nvSpPr>
          <p:spPr>
            <a:xfrm>
              <a:off x="8017164" y="1228436"/>
              <a:ext cx="3953163" cy="1080655"/>
            </a:xfrm>
            <a:custGeom>
              <a:avLst/>
              <a:gdLst>
                <a:gd name="connsiteX0" fmla="*/ 471054 w 3953163"/>
                <a:gd name="connsiteY0" fmla="*/ 36946 h 1080655"/>
                <a:gd name="connsiteX1" fmla="*/ 1071418 w 3953163"/>
                <a:gd name="connsiteY1" fmla="*/ 0 h 1080655"/>
                <a:gd name="connsiteX2" fmla="*/ 1597891 w 3953163"/>
                <a:gd name="connsiteY2" fmla="*/ 9237 h 1080655"/>
                <a:gd name="connsiteX3" fmla="*/ 2198254 w 3953163"/>
                <a:gd name="connsiteY3" fmla="*/ 73891 h 1080655"/>
                <a:gd name="connsiteX4" fmla="*/ 2687781 w 3953163"/>
                <a:gd name="connsiteY4" fmla="*/ 83128 h 1080655"/>
                <a:gd name="connsiteX5" fmla="*/ 3205018 w 3953163"/>
                <a:gd name="connsiteY5" fmla="*/ 27709 h 1080655"/>
                <a:gd name="connsiteX6" fmla="*/ 3519054 w 3953163"/>
                <a:gd name="connsiteY6" fmla="*/ 27709 h 1080655"/>
                <a:gd name="connsiteX7" fmla="*/ 3823854 w 3953163"/>
                <a:gd name="connsiteY7" fmla="*/ 120073 h 1080655"/>
                <a:gd name="connsiteX8" fmla="*/ 3953163 w 3953163"/>
                <a:gd name="connsiteY8" fmla="*/ 341746 h 1080655"/>
                <a:gd name="connsiteX9" fmla="*/ 3906981 w 3953163"/>
                <a:gd name="connsiteY9" fmla="*/ 637309 h 1080655"/>
                <a:gd name="connsiteX10" fmla="*/ 3805381 w 3953163"/>
                <a:gd name="connsiteY10" fmla="*/ 905164 h 1080655"/>
                <a:gd name="connsiteX11" fmla="*/ 3574472 w 3953163"/>
                <a:gd name="connsiteY11" fmla="*/ 1006764 h 1080655"/>
                <a:gd name="connsiteX12" fmla="*/ 3269672 w 3953163"/>
                <a:gd name="connsiteY12" fmla="*/ 1080655 h 1080655"/>
                <a:gd name="connsiteX13" fmla="*/ 2890981 w 3953163"/>
                <a:gd name="connsiteY13" fmla="*/ 1062182 h 1080655"/>
                <a:gd name="connsiteX14" fmla="*/ 2623127 w 3953163"/>
                <a:gd name="connsiteY14" fmla="*/ 1025237 h 1080655"/>
                <a:gd name="connsiteX15" fmla="*/ 2318327 w 3953163"/>
                <a:gd name="connsiteY15" fmla="*/ 1016000 h 1080655"/>
                <a:gd name="connsiteX16" fmla="*/ 1967345 w 3953163"/>
                <a:gd name="connsiteY16" fmla="*/ 969819 h 1080655"/>
                <a:gd name="connsiteX17" fmla="*/ 1505527 w 3953163"/>
                <a:gd name="connsiteY17" fmla="*/ 923637 h 1080655"/>
                <a:gd name="connsiteX18" fmla="*/ 1108363 w 3953163"/>
                <a:gd name="connsiteY18" fmla="*/ 914400 h 1080655"/>
                <a:gd name="connsiteX19" fmla="*/ 794327 w 3953163"/>
                <a:gd name="connsiteY19" fmla="*/ 997528 h 1080655"/>
                <a:gd name="connsiteX20" fmla="*/ 572654 w 3953163"/>
                <a:gd name="connsiteY20" fmla="*/ 1062182 h 1080655"/>
                <a:gd name="connsiteX21" fmla="*/ 369454 w 3953163"/>
                <a:gd name="connsiteY21" fmla="*/ 1034473 h 1080655"/>
                <a:gd name="connsiteX22" fmla="*/ 221672 w 3953163"/>
                <a:gd name="connsiteY22" fmla="*/ 905164 h 1080655"/>
                <a:gd name="connsiteX23" fmla="*/ 83127 w 3953163"/>
                <a:gd name="connsiteY23" fmla="*/ 775855 h 1080655"/>
                <a:gd name="connsiteX24" fmla="*/ 18472 w 3953163"/>
                <a:gd name="connsiteY24" fmla="*/ 554182 h 1080655"/>
                <a:gd name="connsiteX25" fmla="*/ 0 w 3953163"/>
                <a:gd name="connsiteY25" fmla="*/ 434109 h 1080655"/>
                <a:gd name="connsiteX26" fmla="*/ 92363 w 3953163"/>
                <a:gd name="connsiteY26" fmla="*/ 240146 h 1080655"/>
                <a:gd name="connsiteX27" fmla="*/ 203200 w 3953163"/>
                <a:gd name="connsiteY27" fmla="*/ 129309 h 1080655"/>
                <a:gd name="connsiteX28" fmla="*/ 378691 w 3953163"/>
                <a:gd name="connsiteY28" fmla="*/ 83128 h 1080655"/>
                <a:gd name="connsiteX29" fmla="*/ 526472 w 3953163"/>
                <a:gd name="connsiteY29" fmla="*/ 46182 h 1080655"/>
                <a:gd name="connsiteX30" fmla="*/ 471054 w 3953163"/>
                <a:gd name="connsiteY30" fmla="*/ 36946 h 1080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953163" h="1080655">
                  <a:moveTo>
                    <a:pt x="471054" y="36946"/>
                  </a:moveTo>
                  <a:lnTo>
                    <a:pt x="1071418" y="0"/>
                  </a:lnTo>
                  <a:lnTo>
                    <a:pt x="1597891" y="9237"/>
                  </a:lnTo>
                  <a:lnTo>
                    <a:pt x="2198254" y="73891"/>
                  </a:lnTo>
                  <a:lnTo>
                    <a:pt x="2687781" y="83128"/>
                  </a:lnTo>
                  <a:lnTo>
                    <a:pt x="3205018" y="27709"/>
                  </a:lnTo>
                  <a:lnTo>
                    <a:pt x="3519054" y="27709"/>
                  </a:lnTo>
                  <a:lnTo>
                    <a:pt x="3823854" y="120073"/>
                  </a:lnTo>
                  <a:lnTo>
                    <a:pt x="3953163" y="341746"/>
                  </a:lnTo>
                  <a:lnTo>
                    <a:pt x="3906981" y="637309"/>
                  </a:lnTo>
                  <a:lnTo>
                    <a:pt x="3805381" y="905164"/>
                  </a:lnTo>
                  <a:lnTo>
                    <a:pt x="3574472" y="1006764"/>
                  </a:lnTo>
                  <a:lnTo>
                    <a:pt x="3269672" y="1080655"/>
                  </a:lnTo>
                  <a:lnTo>
                    <a:pt x="2890981" y="1062182"/>
                  </a:lnTo>
                  <a:lnTo>
                    <a:pt x="2623127" y="1025237"/>
                  </a:lnTo>
                  <a:lnTo>
                    <a:pt x="2318327" y="1016000"/>
                  </a:lnTo>
                  <a:lnTo>
                    <a:pt x="1967345" y="969819"/>
                  </a:lnTo>
                  <a:lnTo>
                    <a:pt x="1505527" y="923637"/>
                  </a:lnTo>
                  <a:lnTo>
                    <a:pt x="1108363" y="914400"/>
                  </a:lnTo>
                  <a:lnTo>
                    <a:pt x="794327" y="997528"/>
                  </a:lnTo>
                  <a:lnTo>
                    <a:pt x="572654" y="1062182"/>
                  </a:lnTo>
                  <a:lnTo>
                    <a:pt x="369454" y="1034473"/>
                  </a:lnTo>
                  <a:lnTo>
                    <a:pt x="221672" y="905164"/>
                  </a:lnTo>
                  <a:lnTo>
                    <a:pt x="83127" y="775855"/>
                  </a:lnTo>
                  <a:lnTo>
                    <a:pt x="18472" y="554182"/>
                  </a:lnTo>
                  <a:lnTo>
                    <a:pt x="0" y="434109"/>
                  </a:lnTo>
                  <a:lnTo>
                    <a:pt x="92363" y="240146"/>
                  </a:lnTo>
                  <a:lnTo>
                    <a:pt x="203200" y="129309"/>
                  </a:lnTo>
                  <a:lnTo>
                    <a:pt x="378691" y="83128"/>
                  </a:lnTo>
                  <a:lnTo>
                    <a:pt x="526472" y="46182"/>
                  </a:lnTo>
                  <a:lnTo>
                    <a:pt x="471054" y="36946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2400">
                <a:solidFill>
                  <a:prstClr val="white"/>
                </a:solidFill>
                <a:latin typeface="Calibri" panose="020F0502020204030204"/>
                <a:ea typeface="Microsoft YaHei" panose="020B0503020204020204" pitchFamily="34" charset="-122"/>
              </a:endParaRPr>
            </a:p>
          </p:txBody>
        </p:sp>
        <p:pic>
          <p:nvPicPr>
            <p:cNvPr id="43" name="图片 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6273" y="1051832"/>
              <a:ext cx="4040822" cy="1327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4" name="文本框 18"/>
          <p:cNvSpPr txBox="1"/>
          <p:nvPr/>
        </p:nvSpPr>
        <p:spPr>
          <a:xfrm>
            <a:off x="1466677" y="457398"/>
            <a:ext cx="14517869" cy="6667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altLang="zh-CN" sz="3733" b="1" dirty="0"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Hãy nêu những biểu hiện của ham học hỏi qua các bức tranh</a:t>
            </a:r>
            <a:r>
              <a:rPr lang="en-US" altLang="zh-CN" sz="3733" b="1" dirty="0"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trên</a:t>
            </a:r>
            <a:r>
              <a:rPr lang="en-US" altLang="zh-CN" sz="3733" b="1" dirty="0"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.</a:t>
            </a:r>
            <a:endParaRPr lang="zh-CN" altLang="en-US" sz="3733" b="1" dirty="0">
              <a:latin typeface="Times New Roman" panose="020206030504050203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5245" y="2201193"/>
            <a:ext cx="6450597" cy="3895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743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" y="1"/>
            <a:ext cx="16256000" cy="7207929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10319" y="6877730"/>
            <a:ext cx="16256000" cy="2266271"/>
            <a:chOff x="0" y="5158297"/>
            <a:chExt cx="12192000" cy="1699703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/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white"/>
                </a:solidFill>
                <a:latin typeface="Calibri" panose="020F0502020204030204"/>
                <a:ea typeface="Microsoft YaHei" panose="020B0503020204020204" pitchFamily="34" charset="-122"/>
              </a:endParaRPr>
            </a:p>
          </p:txBody>
        </p:sp>
      </p:grpSp>
      <p:sp>
        <p:nvSpPr>
          <p:cNvPr id="2" name="矩形: 圆角 1"/>
          <p:cNvSpPr/>
          <p:nvPr/>
        </p:nvSpPr>
        <p:spPr>
          <a:xfrm>
            <a:off x="725731" y="1264187"/>
            <a:ext cx="15106953" cy="7578655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Calibri" panose="020F0502020204030204"/>
              <a:ea typeface="Microsoft YaHei" panose="020B0503020204020204" pitchFamily="34" charset="-122"/>
            </a:endParaRPr>
          </a:p>
        </p:txBody>
      </p:sp>
      <p:pic>
        <p:nvPicPr>
          <p:cNvPr id="40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5054" y="6254865"/>
            <a:ext cx="1519661" cy="2677499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7859051" y="1936072"/>
            <a:ext cx="7973632" cy="5826168"/>
            <a:chOff x="4972113" y="2435364"/>
            <a:chExt cx="6591365" cy="3394130"/>
          </a:xfrm>
        </p:grpSpPr>
        <p:pic>
          <p:nvPicPr>
            <p:cNvPr id="32" name="图片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2113" y="2435364"/>
              <a:ext cx="6591365" cy="3394130"/>
            </a:xfrm>
            <a:prstGeom prst="rect">
              <a:avLst/>
            </a:prstGeom>
          </p:spPr>
        </p:pic>
        <p:sp>
          <p:nvSpPr>
            <p:cNvPr id="34" name="Rectangle: Rounded Corners 38"/>
            <p:cNvSpPr/>
            <p:nvPr/>
          </p:nvSpPr>
          <p:spPr>
            <a:xfrm>
              <a:off x="5795319" y="3429000"/>
              <a:ext cx="3403832" cy="14816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2400">
                <a:solidFill>
                  <a:prstClr val="white"/>
                </a:solidFill>
                <a:latin typeface="Calibri" panose="020F0502020204030204"/>
                <a:ea typeface="Microsoft YaHei" panose="020B0503020204020204" pitchFamily="34" charset="-122"/>
              </a:endParaRPr>
            </a:p>
          </p:txBody>
        </p:sp>
      </p:grpSp>
      <p:sp>
        <p:nvSpPr>
          <p:cNvPr id="28" name="文本框 18"/>
          <p:cNvSpPr txBox="1"/>
          <p:nvPr/>
        </p:nvSpPr>
        <p:spPr>
          <a:xfrm>
            <a:off x="8725612" y="4938477"/>
            <a:ext cx="6460465" cy="20622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just"/>
            <a:r>
              <a:rPr lang="en-US" altLang="zh-CN" sz="4267" b="1" dirty="0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=&gt; Ham </a:t>
            </a:r>
            <a:r>
              <a:rPr lang="en-US" altLang="zh-CN" sz="4267" b="1" dirty="0" err="1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học</a:t>
            </a:r>
            <a:r>
              <a:rPr lang="en-US" altLang="zh-CN" sz="4267" b="1" dirty="0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hỏi</a:t>
            </a:r>
            <a:r>
              <a:rPr lang="en-US" altLang="zh-CN" sz="4267" b="1" dirty="0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và</a:t>
            </a:r>
            <a:r>
              <a:rPr lang="en-US" altLang="zh-CN" sz="4267" b="1" dirty="0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đặt</a:t>
            </a:r>
            <a:r>
              <a:rPr lang="en-US" altLang="zh-CN" sz="4267" b="1" dirty="0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4267" b="1" dirty="0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hỏi</a:t>
            </a:r>
            <a:r>
              <a:rPr lang="en-US" altLang="zh-CN" sz="4267" b="1" dirty="0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về</a:t>
            </a:r>
            <a:r>
              <a:rPr lang="en-US" altLang="zh-CN" sz="4267" b="1" dirty="0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mọi</a:t>
            </a:r>
            <a:r>
              <a:rPr lang="en-US" altLang="zh-CN" sz="4267" b="1" dirty="0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thứ</a:t>
            </a:r>
            <a:r>
              <a:rPr lang="en-US" altLang="zh-CN" sz="4267" b="1" dirty="0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xung</a:t>
            </a:r>
            <a:r>
              <a:rPr lang="en-US" altLang="zh-CN" sz="4267" b="1" dirty="0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quanh</a:t>
            </a:r>
            <a:r>
              <a:rPr lang="en-US" altLang="zh-CN" sz="4267" b="1" dirty="0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mình</a:t>
            </a:r>
            <a:r>
              <a:rPr lang="en-US" altLang="zh-CN" sz="4267" b="1" dirty="0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.</a:t>
            </a:r>
            <a:endParaRPr lang="zh-CN" altLang="en-US" sz="4267" b="1" dirty="0">
              <a:solidFill>
                <a:srgbClr val="FF0000"/>
              </a:solidFill>
              <a:latin typeface="Times New Roman" panose="020206030504050203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30" name="文本框 18"/>
          <p:cNvSpPr txBox="1"/>
          <p:nvPr/>
        </p:nvSpPr>
        <p:spPr>
          <a:xfrm>
            <a:off x="8639589" y="2802335"/>
            <a:ext cx="6690751" cy="20622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just"/>
            <a:r>
              <a:rPr lang="vi-VN" altLang="zh-CN" sz="4267" dirty="0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Ngọc thích tìm hiểu và đặt câu hỏi về mọi thứ xung quanh mình.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292092" y="100514"/>
            <a:ext cx="15974227" cy="1183261"/>
            <a:chOff x="7916273" y="1051832"/>
            <a:chExt cx="4054054" cy="1327785"/>
          </a:xfrm>
        </p:grpSpPr>
        <p:sp>
          <p:nvSpPr>
            <p:cNvPr id="42" name="Freeform: Shape 41"/>
            <p:cNvSpPr/>
            <p:nvPr/>
          </p:nvSpPr>
          <p:spPr>
            <a:xfrm>
              <a:off x="8017164" y="1228436"/>
              <a:ext cx="3953163" cy="1080655"/>
            </a:xfrm>
            <a:custGeom>
              <a:avLst/>
              <a:gdLst>
                <a:gd name="connsiteX0" fmla="*/ 471054 w 3953163"/>
                <a:gd name="connsiteY0" fmla="*/ 36946 h 1080655"/>
                <a:gd name="connsiteX1" fmla="*/ 1071418 w 3953163"/>
                <a:gd name="connsiteY1" fmla="*/ 0 h 1080655"/>
                <a:gd name="connsiteX2" fmla="*/ 1597891 w 3953163"/>
                <a:gd name="connsiteY2" fmla="*/ 9237 h 1080655"/>
                <a:gd name="connsiteX3" fmla="*/ 2198254 w 3953163"/>
                <a:gd name="connsiteY3" fmla="*/ 73891 h 1080655"/>
                <a:gd name="connsiteX4" fmla="*/ 2687781 w 3953163"/>
                <a:gd name="connsiteY4" fmla="*/ 83128 h 1080655"/>
                <a:gd name="connsiteX5" fmla="*/ 3205018 w 3953163"/>
                <a:gd name="connsiteY5" fmla="*/ 27709 h 1080655"/>
                <a:gd name="connsiteX6" fmla="*/ 3519054 w 3953163"/>
                <a:gd name="connsiteY6" fmla="*/ 27709 h 1080655"/>
                <a:gd name="connsiteX7" fmla="*/ 3823854 w 3953163"/>
                <a:gd name="connsiteY7" fmla="*/ 120073 h 1080655"/>
                <a:gd name="connsiteX8" fmla="*/ 3953163 w 3953163"/>
                <a:gd name="connsiteY8" fmla="*/ 341746 h 1080655"/>
                <a:gd name="connsiteX9" fmla="*/ 3906981 w 3953163"/>
                <a:gd name="connsiteY9" fmla="*/ 637309 h 1080655"/>
                <a:gd name="connsiteX10" fmla="*/ 3805381 w 3953163"/>
                <a:gd name="connsiteY10" fmla="*/ 905164 h 1080655"/>
                <a:gd name="connsiteX11" fmla="*/ 3574472 w 3953163"/>
                <a:gd name="connsiteY11" fmla="*/ 1006764 h 1080655"/>
                <a:gd name="connsiteX12" fmla="*/ 3269672 w 3953163"/>
                <a:gd name="connsiteY12" fmla="*/ 1080655 h 1080655"/>
                <a:gd name="connsiteX13" fmla="*/ 2890981 w 3953163"/>
                <a:gd name="connsiteY13" fmla="*/ 1062182 h 1080655"/>
                <a:gd name="connsiteX14" fmla="*/ 2623127 w 3953163"/>
                <a:gd name="connsiteY14" fmla="*/ 1025237 h 1080655"/>
                <a:gd name="connsiteX15" fmla="*/ 2318327 w 3953163"/>
                <a:gd name="connsiteY15" fmla="*/ 1016000 h 1080655"/>
                <a:gd name="connsiteX16" fmla="*/ 1967345 w 3953163"/>
                <a:gd name="connsiteY16" fmla="*/ 969819 h 1080655"/>
                <a:gd name="connsiteX17" fmla="*/ 1505527 w 3953163"/>
                <a:gd name="connsiteY17" fmla="*/ 923637 h 1080655"/>
                <a:gd name="connsiteX18" fmla="*/ 1108363 w 3953163"/>
                <a:gd name="connsiteY18" fmla="*/ 914400 h 1080655"/>
                <a:gd name="connsiteX19" fmla="*/ 794327 w 3953163"/>
                <a:gd name="connsiteY19" fmla="*/ 997528 h 1080655"/>
                <a:gd name="connsiteX20" fmla="*/ 572654 w 3953163"/>
                <a:gd name="connsiteY20" fmla="*/ 1062182 h 1080655"/>
                <a:gd name="connsiteX21" fmla="*/ 369454 w 3953163"/>
                <a:gd name="connsiteY21" fmla="*/ 1034473 h 1080655"/>
                <a:gd name="connsiteX22" fmla="*/ 221672 w 3953163"/>
                <a:gd name="connsiteY22" fmla="*/ 905164 h 1080655"/>
                <a:gd name="connsiteX23" fmla="*/ 83127 w 3953163"/>
                <a:gd name="connsiteY23" fmla="*/ 775855 h 1080655"/>
                <a:gd name="connsiteX24" fmla="*/ 18472 w 3953163"/>
                <a:gd name="connsiteY24" fmla="*/ 554182 h 1080655"/>
                <a:gd name="connsiteX25" fmla="*/ 0 w 3953163"/>
                <a:gd name="connsiteY25" fmla="*/ 434109 h 1080655"/>
                <a:gd name="connsiteX26" fmla="*/ 92363 w 3953163"/>
                <a:gd name="connsiteY26" fmla="*/ 240146 h 1080655"/>
                <a:gd name="connsiteX27" fmla="*/ 203200 w 3953163"/>
                <a:gd name="connsiteY27" fmla="*/ 129309 h 1080655"/>
                <a:gd name="connsiteX28" fmla="*/ 378691 w 3953163"/>
                <a:gd name="connsiteY28" fmla="*/ 83128 h 1080655"/>
                <a:gd name="connsiteX29" fmla="*/ 526472 w 3953163"/>
                <a:gd name="connsiteY29" fmla="*/ 46182 h 1080655"/>
                <a:gd name="connsiteX30" fmla="*/ 471054 w 3953163"/>
                <a:gd name="connsiteY30" fmla="*/ 36946 h 1080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953163" h="1080655">
                  <a:moveTo>
                    <a:pt x="471054" y="36946"/>
                  </a:moveTo>
                  <a:lnTo>
                    <a:pt x="1071418" y="0"/>
                  </a:lnTo>
                  <a:lnTo>
                    <a:pt x="1597891" y="9237"/>
                  </a:lnTo>
                  <a:lnTo>
                    <a:pt x="2198254" y="73891"/>
                  </a:lnTo>
                  <a:lnTo>
                    <a:pt x="2687781" y="83128"/>
                  </a:lnTo>
                  <a:lnTo>
                    <a:pt x="3205018" y="27709"/>
                  </a:lnTo>
                  <a:lnTo>
                    <a:pt x="3519054" y="27709"/>
                  </a:lnTo>
                  <a:lnTo>
                    <a:pt x="3823854" y="120073"/>
                  </a:lnTo>
                  <a:lnTo>
                    <a:pt x="3953163" y="341746"/>
                  </a:lnTo>
                  <a:lnTo>
                    <a:pt x="3906981" y="637309"/>
                  </a:lnTo>
                  <a:lnTo>
                    <a:pt x="3805381" y="905164"/>
                  </a:lnTo>
                  <a:lnTo>
                    <a:pt x="3574472" y="1006764"/>
                  </a:lnTo>
                  <a:lnTo>
                    <a:pt x="3269672" y="1080655"/>
                  </a:lnTo>
                  <a:lnTo>
                    <a:pt x="2890981" y="1062182"/>
                  </a:lnTo>
                  <a:lnTo>
                    <a:pt x="2623127" y="1025237"/>
                  </a:lnTo>
                  <a:lnTo>
                    <a:pt x="2318327" y="1016000"/>
                  </a:lnTo>
                  <a:lnTo>
                    <a:pt x="1967345" y="969819"/>
                  </a:lnTo>
                  <a:lnTo>
                    <a:pt x="1505527" y="923637"/>
                  </a:lnTo>
                  <a:lnTo>
                    <a:pt x="1108363" y="914400"/>
                  </a:lnTo>
                  <a:lnTo>
                    <a:pt x="794327" y="997528"/>
                  </a:lnTo>
                  <a:lnTo>
                    <a:pt x="572654" y="1062182"/>
                  </a:lnTo>
                  <a:lnTo>
                    <a:pt x="369454" y="1034473"/>
                  </a:lnTo>
                  <a:lnTo>
                    <a:pt x="221672" y="905164"/>
                  </a:lnTo>
                  <a:lnTo>
                    <a:pt x="83127" y="775855"/>
                  </a:lnTo>
                  <a:lnTo>
                    <a:pt x="18472" y="554182"/>
                  </a:lnTo>
                  <a:lnTo>
                    <a:pt x="0" y="434109"/>
                  </a:lnTo>
                  <a:lnTo>
                    <a:pt x="92363" y="240146"/>
                  </a:lnTo>
                  <a:lnTo>
                    <a:pt x="203200" y="129309"/>
                  </a:lnTo>
                  <a:lnTo>
                    <a:pt x="378691" y="83128"/>
                  </a:lnTo>
                  <a:lnTo>
                    <a:pt x="526472" y="46182"/>
                  </a:lnTo>
                  <a:lnTo>
                    <a:pt x="471054" y="36946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2400">
                <a:solidFill>
                  <a:prstClr val="white"/>
                </a:solidFill>
                <a:latin typeface="Calibri" panose="020F0502020204030204"/>
                <a:ea typeface="Microsoft YaHei" panose="020B0503020204020204" pitchFamily="34" charset="-122"/>
              </a:endParaRPr>
            </a:p>
          </p:txBody>
        </p:sp>
        <p:pic>
          <p:nvPicPr>
            <p:cNvPr id="43" name="图片 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6273" y="1051832"/>
              <a:ext cx="4040822" cy="1327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4" name="文本框 18"/>
          <p:cNvSpPr txBox="1"/>
          <p:nvPr/>
        </p:nvSpPr>
        <p:spPr>
          <a:xfrm>
            <a:off x="1466677" y="457398"/>
            <a:ext cx="14517869" cy="6667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altLang="zh-CN" sz="3733" b="1" dirty="0"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Hãy nêu những biểu hiện của ham học hỏi qua các bức tranh</a:t>
            </a:r>
            <a:r>
              <a:rPr lang="en-US" altLang="zh-CN" sz="3733" b="1" dirty="0"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trên</a:t>
            </a:r>
            <a:r>
              <a:rPr lang="en-US" altLang="zh-CN" sz="3733" b="1" dirty="0"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.</a:t>
            </a:r>
            <a:endParaRPr lang="zh-CN" altLang="en-US" sz="3733" b="1" dirty="0">
              <a:latin typeface="Times New Roman" panose="020206030504050203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61326" y="2214282"/>
            <a:ext cx="6040020" cy="379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98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" y="1"/>
            <a:ext cx="16256000" cy="7207929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10319" y="6877730"/>
            <a:ext cx="16256000" cy="2266271"/>
            <a:chOff x="0" y="5158297"/>
            <a:chExt cx="12192000" cy="1699703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/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white"/>
                </a:solidFill>
                <a:latin typeface="Calibri" panose="020F0502020204030204"/>
                <a:ea typeface="Microsoft YaHei" panose="020B0503020204020204" pitchFamily="34" charset="-122"/>
              </a:endParaRPr>
            </a:p>
          </p:txBody>
        </p:sp>
      </p:grpSp>
      <p:sp>
        <p:nvSpPr>
          <p:cNvPr id="2" name="矩形: 圆角 1"/>
          <p:cNvSpPr/>
          <p:nvPr/>
        </p:nvSpPr>
        <p:spPr>
          <a:xfrm>
            <a:off x="899844" y="540198"/>
            <a:ext cx="14825176" cy="7662455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Calibri" panose="020F0502020204030204"/>
              <a:ea typeface="Microsoft YaHei" panose="020B0503020204020204" pitchFamily="34" charset="-122"/>
            </a:endParaRPr>
          </a:p>
        </p:txBody>
      </p:sp>
      <p:pic>
        <p:nvPicPr>
          <p:cNvPr id="12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181" y="-27485"/>
            <a:ext cx="4974947" cy="331663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911663" y="2389790"/>
            <a:ext cx="8265391" cy="4515427"/>
            <a:chOff x="5272969" y="2810432"/>
            <a:chExt cx="6199043" cy="3386570"/>
          </a:xfrm>
        </p:grpSpPr>
        <p:pic>
          <p:nvPicPr>
            <p:cNvPr id="13" name="图片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2969" y="2810432"/>
              <a:ext cx="6199043" cy="3386570"/>
            </a:xfrm>
            <a:prstGeom prst="rect">
              <a:avLst/>
            </a:prstGeom>
          </p:spPr>
        </p:pic>
        <p:sp>
          <p:nvSpPr>
            <p:cNvPr id="3" name="Rectangle: Rounded Corners 2"/>
            <p:cNvSpPr/>
            <p:nvPr/>
          </p:nvSpPr>
          <p:spPr>
            <a:xfrm>
              <a:off x="5795319" y="3429000"/>
              <a:ext cx="3403832" cy="14816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2400">
                <a:solidFill>
                  <a:prstClr val="white"/>
                </a:solidFill>
                <a:latin typeface="Calibri" panose="020F0502020204030204"/>
                <a:ea typeface="Microsoft YaHei" panose="020B0503020204020204" pitchFamily="34" charset="-122"/>
              </a:endParaRPr>
            </a:p>
          </p:txBody>
        </p:sp>
      </p:grpSp>
      <p:sp>
        <p:nvSpPr>
          <p:cNvPr id="17" name="文本框 18"/>
          <p:cNvSpPr txBox="1"/>
          <p:nvPr/>
        </p:nvSpPr>
        <p:spPr>
          <a:xfrm>
            <a:off x="4655102" y="3075991"/>
            <a:ext cx="6612012" cy="28009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altLang="zh-CN" sz="5867" b="1" dirty="0"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Em còn biết những biểu hiện nào khác của ham học hỏi?</a:t>
            </a:r>
            <a:endParaRPr lang="zh-CN" altLang="en-US" sz="5867" b="1" dirty="0">
              <a:latin typeface="Times New Roman" panose="020206030504050203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72649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8892AEB0-B488-4B9B-A865-D3A46C876021}"/>
              </a:ext>
            </a:extLst>
          </p:cNvPr>
          <p:cNvSpPr/>
          <p:nvPr/>
        </p:nvSpPr>
        <p:spPr>
          <a:xfrm>
            <a:off x="0" y="0"/>
            <a:ext cx="7138187" cy="4063473"/>
          </a:xfrm>
          <a:prstGeom prst="cloudCallout">
            <a:avLst>
              <a:gd name="adj1" fmla="val -19037"/>
              <a:gd name="adj2" fmla="val 70609"/>
            </a:avLst>
          </a:prstGeom>
          <a:solidFill>
            <a:srgbClr val="FFFF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14" tIns="44257" rIns="88514" bIns="44257" rtlCol="0" anchor="ctr"/>
          <a:lstStyle/>
          <a:p>
            <a:pPr algn="ctr"/>
            <a:endParaRPr lang="nl-NL" sz="5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5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5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5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endParaRPr lang="en-US" sz="59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5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5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7B51655D-08A9-4CB9-BEFA-A7B78385C899}"/>
              </a:ext>
            </a:extLst>
          </p:cNvPr>
          <p:cNvSpPr/>
          <p:nvPr/>
        </p:nvSpPr>
        <p:spPr>
          <a:xfrm>
            <a:off x="423015" y="4572000"/>
            <a:ext cx="14790070" cy="3340169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14" tIns="44257" rIns="88514" bIns="44257" rtlCol="0" anchor="ctr"/>
          <a:lstStyle/>
          <a:p>
            <a:pPr algn="ctr"/>
            <a:r>
              <a:rPr lang="en-US" sz="5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5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5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5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5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5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ham </a:t>
            </a:r>
            <a:r>
              <a:rPr lang="en-US" sz="5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5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algn="ctr"/>
            <a:endParaRPr lang="en-US" dirty="0"/>
          </a:p>
        </p:txBody>
      </p:sp>
      <p:sp>
        <p:nvSpPr>
          <p:cNvPr id="1026" name="AutoShape 2" descr="Trẻ Em, Học Tập, Học Bài, Giáo Dục, Tải hình PNG 109 - Free.Vector6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Trẻ Em, Học Tập, Học Bài, Giáo Dục, Tải hình PNG 109 - Free.Vector6.co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95575" y="0"/>
            <a:ext cx="5786478" cy="41433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6408739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698" y="73022"/>
            <a:ext cx="6479597" cy="46440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02" y="4673217"/>
            <a:ext cx="6519198" cy="44707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95" y="46856"/>
            <a:ext cx="662473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90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" y="31846"/>
            <a:ext cx="5307901" cy="914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007" y="31846"/>
            <a:ext cx="5143500" cy="9144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671" y="24138"/>
            <a:ext cx="576064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53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90047" cy="914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047" y="0"/>
            <a:ext cx="5057800" cy="914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7846" y="0"/>
            <a:ext cx="552879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18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" y="1"/>
            <a:ext cx="16256000" cy="7207929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10319" y="6877730"/>
            <a:ext cx="16256000" cy="2266271"/>
            <a:chOff x="0" y="5158297"/>
            <a:chExt cx="12192000" cy="1699703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/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white"/>
                </a:solidFill>
                <a:latin typeface="Calibri" panose="020F0502020204030204"/>
                <a:ea typeface="Microsoft YaHei" panose="020B0503020204020204" pitchFamily="34" charset="-122"/>
              </a:endParaRPr>
            </a:p>
          </p:txBody>
        </p:sp>
      </p:grpSp>
      <p:sp>
        <p:nvSpPr>
          <p:cNvPr id="2" name="矩形: 圆角 1"/>
          <p:cNvSpPr/>
          <p:nvPr/>
        </p:nvSpPr>
        <p:spPr>
          <a:xfrm>
            <a:off x="725731" y="1383958"/>
            <a:ext cx="14825176" cy="7019271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Calibri" panose="020F0502020204030204"/>
              <a:ea typeface="Microsoft YaHei" panose="020B0503020204020204" pitchFamily="34" charset="-122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25731" y="740772"/>
            <a:ext cx="14825176" cy="8304208"/>
            <a:chOff x="3181401" y="1166198"/>
            <a:chExt cx="7964394" cy="4202628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1401" y="1166198"/>
              <a:ext cx="7964394" cy="4202628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3880022" y="1878227"/>
              <a:ext cx="2496064" cy="13592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2400">
                <a:solidFill>
                  <a:prstClr val="white"/>
                </a:solidFill>
                <a:latin typeface="Calibri" panose="020F0502020204030204"/>
                <a:ea typeface="Microsoft YaHei" panose="020B0503020204020204" pitchFamily="34" charset="-122"/>
              </a:endParaRPr>
            </a:p>
          </p:txBody>
        </p:sp>
      </p:grpSp>
      <p:sp>
        <p:nvSpPr>
          <p:cNvPr id="16" name="文本框 18"/>
          <p:cNvSpPr txBox="1"/>
          <p:nvPr/>
        </p:nvSpPr>
        <p:spPr>
          <a:xfrm>
            <a:off x="1399768" y="1862764"/>
            <a:ext cx="13477103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761981" indent="-761981" algn="just">
              <a:buFont typeface="Arial" panose="020B0604020202020204" pitchFamily="34" charset="0"/>
              <a:buChar char="•"/>
            </a:pPr>
            <a:r>
              <a:rPr lang="nl-NL" sz="4800" dirty="0">
                <a:latin typeface="Times New Roman" pitchFamily="18" charset="0"/>
                <a:cs typeface="Times New Roman" pitchFamily="18" charset="0"/>
              </a:rPr>
              <a:t> Mạnh </a:t>
            </a:r>
            <a:r>
              <a:rPr lang="nl-NL" sz="4800" dirty="0" smtClean="0">
                <a:latin typeface="Times New Roman" pitchFamily="18" charset="0"/>
                <a:cs typeface="Times New Roman" pitchFamily="18" charset="0"/>
              </a:rPr>
              <a:t>dạn, </a:t>
            </a:r>
            <a:r>
              <a:rPr lang="nl-NL" sz="4800" dirty="0">
                <a:latin typeface="Times New Roman" pitchFamily="18" charset="0"/>
                <a:cs typeface="Times New Roman" pitchFamily="18" charset="0"/>
              </a:rPr>
              <a:t>không sợ xấu hổ</a:t>
            </a:r>
            <a:r>
              <a:rPr lang="nl-NL" sz="4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altLang="zh-CN" sz="4800" dirty="0"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Không giấu dốt</a:t>
            </a:r>
            <a:r>
              <a:rPr lang="nl-NL" sz="4800" dirty="0" smtClean="0">
                <a:latin typeface="Times New Roman" pitchFamily="18" charset="0"/>
                <a:cs typeface="Times New Roman" pitchFamily="18" charset="0"/>
              </a:rPr>
              <a:t> sẵn sàng hỏi người khác về </a:t>
            </a:r>
            <a:r>
              <a:rPr lang="nl-NL" sz="4800" dirty="0">
                <a:latin typeface="Times New Roman" pitchFamily="18" charset="0"/>
                <a:cs typeface="Times New Roman" pitchFamily="18" charset="0"/>
              </a:rPr>
              <a:t>những điều mình chưa </a:t>
            </a:r>
            <a:r>
              <a:rPr lang="nl-NL" sz="4800" dirty="0" smtClean="0">
                <a:latin typeface="Times New Roman" pitchFamily="18" charset="0"/>
                <a:cs typeface="Times New Roman" pitchFamily="18" charset="0"/>
              </a:rPr>
              <a:t>biết.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1537420" y="3464862"/>
            <a:ext cx="1333945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761981" indent="-761981" algn="just">
              <a:buFont typeface="Arial" panose="020B0604020202020204" pitchFamily="34" charset="0"/>
              <a:buChar char="•"/>
            </a:pPr>
            <a:r>
              <a:rPr lang="en-US" altLang="zh-CN" sz="4800" dirty="0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C</a:t>
            </a:r>
            <a:r>
              <a:rPr lang="vi-VN" altLang="zh-CN" sz="4800" dirty="0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hăm đọc sách để mở rộng sự hiểu biết</a:t>
            </a:r>
            <a:endParaRPr lang="zh-CN" altLang="en-US" sz="4800" dirty="0">
              <a:solidFill>
                <a:prstClr val="black"/>
              </a:solidFill>
              <a:latin typeface="Times New Roman" panose="020206030504050203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  <p:pic>
        <p:nvPicPr>
          <p:cNvPr id="20" name="图片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8785" y="164123"/>
            <a:ext cx="2029829" cy="2341480"/>
          </a:xfrm>
          <a:prstGeom prst="rect">
            <a:avLst/>
          </a:prstGeom>
        </p:spPr>
      </p:pic>
      <p:pic>
        <p:nvPicPr>
          <p:cNvPr id="30" name="图片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05" y="99020"/>
            <a:ext cx="2029829" cy="234148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915919" y="576650"/>
            <a:ext cx="9161939" cy="1183261"/>
            <a:chOff x="7916273" y="1051832"/>
            <a:chExt cx="4054054" cy="1327785"/>
          </a:xfrm>
        </p:grpSpPr>
        <p:sp>
          <p:nvSpPr>
            <p:cNvPr id="15" name="Freeform: Shape 14"/>
            <p:cNvSpPr/>
            <p:nvPr/>
          </p:nvSpPr>
          <p:spPr>
            <a:xfrm>
              <a:off x="8017164" y="1228436"/>
              <a:ext cx="3953163" cy="1080655"/>
            </a:xfrm>
            <a:custGeom>
              <a:avLst/>
              <a:gdLst>
                <a:gd name="connsiteX0" fmla="*/ 471054 w 3953163"/>
                <a:gd name="connsiteY0" fmla="*/ 36946 h 1080655"/>
                <a:gd name="connsiteX1" fmla="*/ 1071418 w 3953163"/>
                <a:gd name="connsiteY1" fmla="*/ 0 h 1080655"/>
                <a:gd name="connsiteX2" fmla="*/ 1597891 w 3953163"/>
                <a:gd name="connsiteY2" fmla="*/ 9237 h 1080655"/>
                <a:gd name="connsiteX3" fmla="*/ 2198254 w 3953163"/>
                <a:gd name="connsiteY3" fmla="*/ 73891 h 1080655"/>
                <a:gd name="connsiteX4" fmla="*/ 2687781 w 3953163"/>
                <a:gd name="connsiteY4" fmla="*/ 83128 h 1080655"/>
                <a:gd name="connsiteX5" fmla="*/ 3205018 w 3953163"/>
                <a:gd name="connsiteY5" fmla="*/ 27709 h 1080655"/>
                <a:gd name="connsiteX6" fmla="*/ 3519054 w 3953163"/>
                <a:gd name="connsiteY6" fmla="*/ 27709 h 1080655"/>
                <a:gd name="connsiteX7" fmla="*/ 3823854 w 3953163"/>
                <a:gd name="connsiteY7" fmla="*/ 120073 h 1080655"/>
                <a:gd name="connsiteX8" fmla="*/ 3953163 w 3953163"/>
                <a:gd name="connsiteY8" fmla="*/ 341746 h 1080655"/>
                <a:gd name="connsiteX9" fmla="*/ 3906981 w 3953163"/>
                <a:gd name="connsiteY9" fmla="*/ 637309 h 1080655"/>
                <a:gd name="connsiteX10" fmla="*/ 3805381 w 3953163"/>
                <a:gd name="connsiteY10" fmla="*/ 905164 h 1080655"/>
                <a:gd name="connsiteX11" fmla="*/ 3574472 w 3953163"/>
                <a:gd name="connsiteY11" fmla="*/ 1006764 h 1080655"/>
                <a:gd name="connsiteX12" fmla="*/ 3269672 w 3953163"/>
                <a:gd name="connsiteY12" fmla="*/ 1080655 h 1080655"/>
                <a:gd name="connsiteX13" fmla="*/ 2890981 w 3953163"/>
                <a:gd name="connsiteY13" fmla="*/ 1062182 h 1080655"/>
                <a:gd name="connsiteX14" fmla="*/ 2623127 w 3953163"/>
                <a:gd name="connsiteY14" fmla="*/ 1025237 h 1080655"/>
                <a:gd name="connsiteX15" fmla="*/ 2318327 w 3953163"/>
                <a:gd name="connsiteY15" fmla="*/ 1016000 h 1080655"/>
                <a:gd name="connsiteX16" fmla="*/ 1967345 w 3953163"/>
                <a:gd name="connsiteY16" fmla="*/ 969819 h 1080655"/>
                <a:gd name="connsiteX17" fmla="*/ 1505527 w 3953163"/>
                <a:gd name="connsiteY17" fmla="*/ 923637 h 1080655"/>
                <a:gd name="connsiteX18" fmla="*/ 1108363 w 3953163"/>
                <a:gd name="connsiteY18" fmla="*/ 914400 h 1080655"/>
                <a:gd name="connsiteX19" fmla="*/ 794327 w 3953163"/>
                <a:gd name="connsiteY19" fmla="*/ 997528 h 1080655"/>
                <a:gd name="connsiteX20" fmla="*/ 572654 w 3953163"/>
                <a:gd name="connsiteY20" fmla="*/ 1062182 h 1080655"/>
                <a:gd name="connsiteX21" fmla="*/ 369454 w 3953163"/>
                <a:gd name="connsiteY21" fmla="*/ 1034473 h 1080655"/>
                <a:gd name="connsiteX22" fmla="*/ 221672 w 3953163"/>
                <a:gd name="connsiteY22" fmla="*/ 905164 h 1080655"/>
                <a:gd name="connsiteX23" fmla="*/ 83127 w 3953163"/>
                <a:gd name="connsiteY23" fmla="*/ 775855 h 1080655"/>
                <a:gd name="connsiteX24" fmla="*/ 18472 w 3953163"/>
                <a:gd name="connsiteY24" fmla="*/ 554182 h 1080655"/>
                <a:gd name="connsiteX25" fmla="*/ 0 w 3953163"/>
                <a:gd name="connsiteY25" fmla="*/ 434109 h 1080655"/>
                <a:gd name="connsiteX26" fmla="*/ 92363 w 3953163"/>
                <a:gd name="connsiteY26" fmla="*/ 240146 h 1080655"/>
                <a:gd name="connsiteX27" fmla="*/ 203200 w 3953163"/>
                <a:gd name="connsiteY27" fmla="*/ 129309 h 1080655"/>
                <a:gd name="connsiteX28" fmla="*/ 378691 w 3953163"/>
                <a:gd name="connsiteY28" fmla="*/ 83128 h 1080655"/>
                <a:gd name="connsiteX29" fmla="*/ 526472 w 3953163"/>
                <a:gd name="connsiteY29" fmla="*/ 46182 h 1080655"/>
                <a:gd name="connsiteX30" fmla="*/ 471054 w 3953163"/>
                <a:gd name="connsiteY30" fmla="*/ 36946 h 1080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953163" h="1080655">
                  <a:moveTo>
                    <a:pt x="471054" y="36946"/>
                  </a:moveTo>
                  <a:lnTo>
                    <a:pt x="1071418" y="0"/>
                  </a:lnTo>
                  <a:lnTo>
                    <a:pt x="1597891" y="9237"/>
                  </a:lnTo>
                  <a:lnTo>
                    <a:pt x="2198254" y="73891"/>
                  </a:lnTo>
                  <a:lnTo>
                    <a:pt x="2687781" y="83128"/>
                  </a:lnTo>
                  <a:lnTo>
                    <a:pt x="3205018" y="27709"/>
                  </a:lnTo>
                  <a:lnTo>
                    <a:pt x="3519054" y="27709"/>
                  </a:lnTo>
                  <a:lnTo>
                    <a:pt x="3823854" y="120073"/>
                  </a:lnTo>
                  <a:lnTo>
                    <a:pt x="3953163" y="341746"/>
                  </a:lnTo>
                  <a:lnTo>
                    <a:pt x="3906981" y="637309"/>
                  </a:lnTo>
                  <a:lnTo>
                    <a:pt x="3805381" y="905164"/>
                  </a:lnTo>
                  <a:lnTo>
                    <a:pt x="3574472" y="1006764"/>
                  </a:lnTo>
                  <a:lnTo>
                    <a:pt x="3269672" y="1080655"/>
                  </a:lnTo>
                  <a:lnTo>
                    <a:pt x="2890981" y="1062182"/>
                  </a:lnTo>
                  <a:lnTo>
                    <a:pt x="2623127" y="1025237"/>
                  </a:lnTo>
                  <a:lnTo>
                    <a:pt x="2318327" y="1016000"/>
                  </a:lnTo>
                  <a:lnTo>
                    <a:pt x="1967345" y="969819"/>
                  </a:lnTo>
                  <a:lnTo>
                    <a:pt x="1505527" y="923637"/>
                  </a:lnTo>
                  <a:lnTo>
                    <a:pt x="1108363" y="914400"/>
                  </a:lnTo>
                  <a:lnTo>
                    <a:pt x="794327" y="997528"/>
                  </a:lnTo>
                  <a:lnTo>
                    <a:pt x="572654" y="1062182"/>
                  </a:lnTo>
                  <a:lnTo>
                    <a:pt x="369454" y="1034473"/>
                  </a:lnTo>
                  <a:lnTo>
                    <a:pt x="221672" y="905164"/>
                  </a:lnTo>
                  <a:lnTo>
                    <a:pt x="83127" y="775855"/>
                  </a:lnTo>
                  <a:lnTo>
                    <a:pt x="18472" y="554182"/>
                  </a:lnTo>
                  <a:lnTo>
                    <a:pt x="0" y="434109"/>
                  </a:lnTo>
                  <a:lnTo>
                    <a:pt x="92363" y="240146"/>
                  </a:lnTo>
                  <a:lnTo>
                    <a:pt x="203200" y="129309"/>
                  </a:lnTo>
                  <a:lnTo>
                    <a:pt x="378691" y="83128"/>
                  </a:lnTo>
                  <a:lnTo>
                    <a:pt x="526472" y="46182"/>
                  </a:lnTo>
                  <a:lnTo>
                    <a:pt x="471054" y="36946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2400">
                <a:solidFill>
                  <a:prstClr val="white"/>
                </a:solidFill>
                <a:latin typeface="Calibri" panose="020F0502020204030204"/>
                <a:ea typeface="Microsoft YaHei" panose="020B0503020204020204" pitchFamily="34" charset="-122"/>
              </a:endParaRPr>
            </a:p>
          </p:txBody>
        </p:sp>
        <p:pic>
          <p:nvPicPr>
            <p:cNvPr id="18" name="图片 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6273" y="1051832"/>
              <a:ext cx="4040822" cy="1327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文本框 18"/>
          <p:cNvSpPr txBox="1"/>
          <p:nvPr/>
        </p:nvSpPr>
        <p:spPr>
          <a:xfrm>
            <a:off x="3597489" y="841162"/>
            <a:ext cx="8326652" cy="7898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4533" b="1" dirty="0" err="1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Các</a:t>
            </a:r>
            <a:r>
              <a:rPr lang="en-US" altLang="zh-CN" sz="4533" b="1" dirty="0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533" b="1" dirty="0" err="1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biểu</a:t>
            </a:r>
            <a:r>
              <a:rPr lang="en-US" altLang="zh-CN" sz="4533" b="1" dirty="0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533" b="1" dirty="0" err="1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hiện</a:t>
            </a:r>
            <a:r>
              <a:rPr lang="en-US" altLang="zh-CN" sz="4533" b="1" dirty="0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533" b="1" dirty="0" err="1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của</a:t>
            </a:r>
            <a:r>
              <a:rPr lang="en-US" altLang="zh-CN" sz="4533" b="1" dirty="0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ham </a:t>
            </a:r>
            <a:r>
              <a:rPr lang="en-US" altLang="zh-CN" sz="4533" b="1" dirty="0" err="1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học</a:t>
            </a:r>
            <a:r>
              <a:rPr lang="en-US" altLang="zh-CN" sz="4533" b="1" dirty="0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533" b="1" dirty="0" err="1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hỏi</a:t>
            </a:r>
            <a:endParaRPr lang="zh-CN" altLang="en-US" sz="4533" b="1" dirty="0">
              <a:solidFill>
                <a:srgbClr val="FF0000"/>
              </a:solidFill>
              <a:latin typeface="Times New Roman" panose="020206030504050203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22" name="文本框 18"/>
          <p:cNvSpPr txBox="1"/>
          <p:nvPr/>
        </p:nvSpPr>
        <p:spPr>
          <a:xfrm>
            <a:off x="1537420" y="4376659"/>
            <a:ext cx="14003237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761981" indent="-761981" algn="just">
              <a:buFont typeface="Arial" panose="020B0604020202020204" pitchFamily="34" charset="0"/>
              <a:buChar char="•"/>
            </a:pPr>
            <a:r>
              <a:rPr lang="en-US" altLang="zh-CN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Tích</a:t>
            </a:r>
            <a:r>
              <a:rPr lang="en-US" altLang="zh-CN" sz="4800" dirty="0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cực</a:t>
            </a:r>
            <a:r>
              <a:rPr lang="en-US" altLang="zh-CN" sz="4800" dirty="0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tham</a:t>
            </a:r>
            <a:r>
              <a:rPr lang="en-US" altLang="zh-CN" sz="4800" dirty="0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gia</a:t>
            </a:r>
            <a:r>
              <a:rPr lang="en-US" altLang="zh-CN" sz="4800" dirty="0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hoạt</a:t>
            </a:r>
            <a:r>
              <a:rPr lang="en-US" altLang="zh-CN" sz="4800" dirty="0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động</a:t>
            </a:r>
            <a:r>
              <a:rPr lang="en-US" altLang="zh-CN" sz="4800" dirty="0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nhóm</a:t>
            </a:r>
            <a:r>
              <a:rPr lang="en-US" altLang="zh-CN" sz="4800" dirty="0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để</a:t>
            </a:r>
            <a:r>
              <a:rPr lang="en-US" altLang="zh-CN" sz="4800" dirty="0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học</a:t>
            </a:r>
            <a:r>
              <a:rPr lang="en-US" altLang="zh-CN" sz="4800" dirty="0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hỏi</a:t>
            </a:r>
            <a:r>
              <a:rPr lang="en-US" altLang="zh-CN" sz="4800" dirty="0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từ</a:t>
            </a:r>
            <a:r>
              <a:rPr lang="en-US" altLang="zh-CN" sz="4800" dirty="0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các</a:t>
            </a:r>
            <a:r>
              <a:rPr lang="en-US" altLang="zh-CN" sz="4800" dirty="0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bạn</a:t>
            </a:r>
            <a:endParaRPr lang="zh-CN" altLang="en-US" sz="4800" dirty="0">
              <a:solidFill>
                <a:prstClr val="black"/>
              </a:solidFill>
              <a:latin typeface="Times New Roman" panose="020206030504050203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26" name="文本框 18"/>
          <p:cNvSpPr txBox="1"/>
          <p:nvPr/>
        </p:nvSpPr>
        <p:spPr>
          <a:xfrm>
            <a:off x="1527170" y="5737289"/>
            <a:ext cx="14003237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761981" indent="-761981" algn="just">
              <a:buFont typeface="Arial" panose="020B0604020202020204" pitchFamily="34" charset="0"/>
              <a:buChar char="•"/>
            </a:pPr>
            <a:r>
              <a:rPr lang="en-US" altLang="zh-CN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Đi</a:t>
            </a:r>
            <a:r>
              <a:rPr lang="en-US" altLang="zh-CN" sz="4800" dirty="0" smtClean="0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học</a:t>
            </a:r>
            <a:r>
              <a:rPr lang="en-US" altLang="zh-CN" sz="4800" dirty="0" smtClean="0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đều</a:t>
            </a:r>
            <a:r>
              <a:rPr lang="en-US" altLang="zh-CN" sz="4800" dirty="0" smtClean="0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, </a:t>
            </a:r>
            <a:r>
              <a:rPr lang="en-US" altLang="zh-CN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chăm</a:t>
            </a:r>
            <a:r>
              <a:rPr lang="en-US" altLang="zh-CN" sz="4800" dirty="0" smtClean="0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chú</a:t>
            </a:r>
            <a:r>
              <a:rPr lang="en-US" altLang="zh-CN" sz="4800" dirty="0" smtClean="0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nghe</a:t>
            </a:r>
            <a:r>
              <a:rPr lang="en-US" altLang="zh-CN" sz="4800" dirty="0" smtClean="0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giảng</a:t>
            </a:r>
            <a:r>
              <a:rPr lang="en-US" altLang="zh-CN" sz="4800" dirty="0" smtClean="0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, </a:t>
            </a:r>
            <a:r>
              <a:rPr lang="en-US" altLang="zh-CN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t</a:t>
            </a:r>
            <a:r>
              <a:rPr lang="en-US" altLang="zh-CN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hích</a:t>
            </a:r>
            <a:r>
              <a:rPr lang="en-US" altLang="zh-CN" sz="4800" dirty="0" smtClean="0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tìm</a:t>
            </a:r>
            <a:r>
              <a:rPr lang="en-US" altLang="zh-CN" sz="4800" dirty="0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hiểu</a:t>
            </a:r>
            <a:r>
              <a:rPr lang="en-US" altLang="zh-CN" sz="4800" dirty="0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và</a:t>
            </a:r>
            <a:r>
              <a:rPr lang="en-US" altLang="zh-CN" sz="4800" dirty="0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đặt</a:t>
            </a:r>
            <a:r>
              <a:rPr lang="en-US" altLang="zh-CN" sz="4800" dirty="0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4800" dirty="0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hỏi</a:t>
            </a:r>
            <a:r>
              <a:rPr lang="en-US" altLang="zh-CN" sz="4800" dirty="0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về</a:t>
            </a:r>
            <a:r>
              <a:rPr lang="en-US" altLang="zh-CN" sz="4800" dirty="0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mọi</a:t>
            </a:r>
            <a:r>
              <a:rPr lang="en-US" altLang="zh-CN" sz="4800" dirty="0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thứ</a:t>
            </a:r>
            <a:r>
              <a:rPr lang="en-US" altLang="zh-CN" sz="4800" dirty="0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xung</a:t>
            </a:r>
            <a:r>
              <a:rPr lang="en-US" altLang="zh-CN" sz="4800" dirty="0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quanh</a:t>
            </a:r>
            <a:r>
              <a:rPr lang="en-US" altLang="zh-CN" sz="4800" dirty="0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...</a:t>
            </a:r>
            <a:endParaRPr lang="zh-CN" altLang="en-US" sz="4800" dirty="0">
              <a:solidFill>
                <a:prstClr val="black"/>
              </a:solidFill>
              <a:latin typeface="Times New Roman" panose="020206030504050203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77353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1" grpId="0"/>
      <p:bldP spid="22" grpId="0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" y="1"/>
            <a:ext cx="16256000" cy="7207929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10319" y="6877730"/>
            <a:ext cx="16256000" cy="2266271"/>
            <a:chOff x="0" y="5158297"/>
            <a:chExt cx="12192000" cy="1699703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/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white"/>
                </a:solidFill>
                <a:latin typeface="Calibri" panose="020F0502020204030204"/>
                <a:ea typeface="Microsoft YaHei" panose="020B0503020204020204" pitchFamily="34" charset="-122"/>
              </a:endParaRPr>
            </a:p>
          </p:txBody>
        </p:sp>
      </p:grpSp>
      <p:sp>
        <p:nvSpPr>
          <p:cNvPr id="2" name="矩形: 圆角 1"/>
          <p:cNvSpPr/>
          <p:nvPr/>
        </p:nvSpPr>
        <p:spPr>
          <a:xfrm>
            <a:off x="725731" y="679312"/>
            <a:ext cx="15018859" cy="7723917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Calibri" panose="020F0502020204030204"/>
              <a:ea typeface="Microsoft YaHei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4367" y="6024198"/>
            <a:ext cx="2501953" cy="250195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357" y="3653649"/>
            <a:ext cx="4741097" cy="4741097"/>
          </a:xfrm>
          <a:prstGeom prst="rect">
            <a:avLst/>
          </a:prstGeom>
        </p:spPr>
      </p:pic>
      <p:pic>
        <p:nvPicPr>
          <p:cNvPr id="19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0154" y="1"/>
            <a:ext cx="3035300" cy="2451100"/>
          </a:xfrm>
          <a:prstGeom prst="rect">
            <a:avLst/>
          </a:prstGeom>
        </p:spPr>
      </p:pic>
      <p:pic>
        <p:nvPicPr>
          <p:cNvPr id="12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974" y="1959674"/>
            <a:ext cx="11223037" cy="52246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50172" y="3562701"/>
            <a:ext cx="5966469" cy="247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11536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9487" y="467544"/>
            <a:ext cx="14700650" cy="729135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88514" tIns="44257" rIns="88514" bIns="44257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CẬU HỌC TRÒ NGHÈO HAM HỌC HỎI</a:t>
            </a:r>
          </a:p>
          <a:p>
            <a:pPr algn="just"/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đời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vua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Trần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Thái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Tông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gia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đình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nghèo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sinh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được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cậu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con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trai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Nguyễn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Hiền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Vì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nghèo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nên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cậu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phải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bỏ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giữa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chừng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Ban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chăn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trâu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dù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mưa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gió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thế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cậu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cũng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đứng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ngoài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lớp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nghe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giảng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Tối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cậu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đợi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thuộc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mới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mượn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sách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Mỗi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lần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kì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thi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ở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trường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cậu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làm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lá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chuối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khô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nhờ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xin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thầy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chấm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hộ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Thế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rồi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vua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mở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khoa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thi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Cậu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nghèo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đỗ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Trạng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nguyên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Ông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Trạng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ấy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mới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13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tuổi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Đó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Trạng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nguyên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trẻ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nhất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nước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Nam ta.</a:t>
            </a:r>
          </a:p>
          <a:p>
            <a:pPr algn="just"/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    (</a:t>
            </a:r>
            <a:r>
              <a:rPr lang="en-US" sz="3600" b="1" i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Theo 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Trinh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Đường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600" b="1" i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Tiếng</a:t>
            </a:r>
            <a:r>
              <a:rPr lang="en-US" sz="3600" b="1" i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Việt</a:t>
            </a:r>
            <a:r>
              <a:rPr lang="en-US" sz="3600" b="1" i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4.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Tập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NXB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Giáo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dục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2000, tr.104)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3015" y="928662"/>
            <a:ext cx="6929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iết kế chưa có tên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08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93980" y="-293981"/>
            <a:ext cx="2081213" cy="266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983057" y="-204431"/>
            <a:ext cx="2089151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4349451" y="149578"/>
            <a:ext cx="1474262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062421" y="1403648"/>
            <a:ext cx="1494205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ham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         Ham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mau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8892AEB0-B488-4B9B-A865-D3A46C876021}"/>
              </a:ext>
            </a:extLst>
          </p:cNvPr>
          <p:cNvSpPr/>
          <p:nvPr/>
        </p:nvSpPr>
        <p:spPr>
          <a:xfrm>
            <a:off x="0" y="2357422"/>
            <a:ext cx="16067937" cy="5072098"/>
          </a:xfrm>
          <a:prstGeom prst="cloudCallout">
            <a:avLst>
              <a:gd name="adj1" fmla="val -13225"/>
              <a:gd name="adj2" fmla="val 4630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88514" tIns="44257" rIns="88514" bIns="44257" rtlCol="0" anchor="ctr"/>
          <a:lstStyle/>
          <a:p>
            <a:pPr algn="ctr"/>
            <a:endParaRPr lang="nl-NL" sz="5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5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59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5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9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5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9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5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ham </a:t>
            </a:r>
            <a:r>
              <a:rPr lang="en-US" sz="59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9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5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9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9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5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9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5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9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9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5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9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5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9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5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9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5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ham </a:t>
            </a:r>
            <a:r>
              <a:rPr lang="en-US" sz="59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9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5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9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9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5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5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5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5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6" name="AutoShape 2" descr="Trẻ Em, Học Tập, Học Bài, Giáo Dục, Tải hình PNG 109 - Free.Vector6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41937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7B51655D-08A9-4CB9-BEFA-A7B78385C899}"/>
              </a:ext>
            </a:extLst>
          </p:cNvPr>
          <p:cNvSpPr/>
          <p:nvPr/>
        </p:nvSpPr>
        <p:spPr>
          <a:xfrm>
            <a:off x="994519" y="1115616"/>
            <a:ext cx="14790070" cy="6120680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14" tIns="44257" rIns="88514" bIns="44257" rtlCol="0" anchor="ctr"/>
          <a:lstStyle/>
          <a:p>
            <a:pPr algn="ctr"/>
            <a:r>
              <a:rPr lang="en-US" sz="5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5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5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5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9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hỏi,muốn</a:t>
            </a:r>
            <a:r>
              <a:rPr lang="en-US" sz="5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5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5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5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(</a:t>
            </a:r>
            <a:r>
              <a:rPr lang="en-US" sz="5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5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5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endParaRPr lang="en-US" dirty="0"/>
          </a:p>
        </p:txBody>
      </p:sp>
      <p:sp>
        <p:nvSpPr>
          <p:cNvPr id="1026" name="AutoShape 2" descr="Trẻ Em, Học Tập, Học Bài, Giáo Dục, Tải hình PNG 109 - Free.Vector6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08739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图片 47107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720" y="5426043"/>
            <a:ext cx="16381359" cy="371795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图片 47110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8947" y="2835575"/>
            <a:ext cx="6531291" cy="47060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图片 47108" descr="1-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4650" y="4225021"/>
            <a:ext cx="5062097" cy="454672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图片 47109" descr="1-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-438127"/>
            <a:ext cx="11336203" cy="9582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WordArt 6"/>
          <p:cNvSpPr>
            <a:spLocks noChangeArrowheads="1" noChangeShapeType="1" noTextEdit="1"/>
          </p:cNvSpPr>
          <p:nvPr/>
        </p:nvSpPr>
        <p:spPr bwMode="auto">
          <a:xfrm>
            <a:off x="1280271" y="3643305"/>
            <a:ext cx="7572428" cy="1928827"/>
          </a:xfrm>
          <a:prstGeom prst="rect">
            <a:avLst/>
          </a:prstGeom>
        </p:spPr>
        <p:txBody>
          <a:bodyPr wrap="none" lIns="145224" tIns="72612" rIns="145224" bIns="72612" fromWordArt="1">
            <a:prstTxWarp prst="textPlain">
              <a:avLst>
                <a:gd name="adj" fmla="val 49027"/>
              </a:avLst>
            </a:prstTxWarp>
          </a:bodyPr>
          <a:lstStyle/>
          <a:p>
            <a:pPr algn="ctr"/>
            <a:r>
              <a:rPr lang="en-US" sz="57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Vận</a:t>
            </a:r>
            <a:r>
              <a:rPr lang="en-US" sz="57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57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dụng</a:t>
            </a:r>
            <a:endParaRPr lang="en-US" sz="57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8892AEB0-B488-4B9B-A865-D3A46C876021}"/>
              </a:ext>
            </a:extLst>
          </p:cNvPr>
          <p:cNvSpPr/>
          <p:nvPr/>
        </p:nvSpPr>
        <p:spPr>
          <a:xfrm>
            <a:off x="0" y="2500298"/>
            <a:ext cx="16276638" cy="5072097"/>
          </a:xfrm>
          <a:prstGeom prst="cloudCallout">
            <a:avLst>
              <a:gd name="adj1" fmla="val -12956"/>
              <a:gd name="adj2" fmla="val 47656"/>
            </a:avLst>
          </a:prstGeom>
          <a:solidFill>
            <a:srgbClr val="FFFF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14" tIns="44257" rIns="88514" bIns="44257" rtlCol="0" anchor="ctr"/>
          <a:lstStyle/>
          <a:p>
            <a:r>
              <a:rPr lang="nl-NL" sz="5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giờ học hôm nay em rút ra được điều gì cho bản thân mình? </a:t>
            </a:r>
            <a:endParaRPr lang="en-US" sz="5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6" name="AutoShape 2" descr="Trẻ Em, Học Tập, Học Bài, Giáo Dục, Tải hình PNG 109 - Free.Vector6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08739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78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8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73623" y="1835696"/>
            <a:ext cx="1296285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ham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ham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ham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81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图片 47107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720" y="5426043"/>
            <a:ext cx="16381359" cy="371795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图片 47110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8947" y="2835575"/>
            <a:ext cx="6531291" cy="47060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图片 47108" descr="1-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4650" y="4225021"/>
            <a:ext cx="5062097" cy="454672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图片 47109" descr="1-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-438128"/>
            <a:ext cx="11336203" cy="9582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WordArt 6"/>
          <p:cNvSpPr>
            <a:spLocks noChangeArrowheads="1" noChangeShapeType="1" noTextEdit="1"/>
          </p:cNvSpPr>
          <p:nvPr/>
        </p:nvSpPr>
        <p:spPr bwMode="auto">
          <a:xfrm>
            <a:off x="1280271" y="3643305"/>
            <a:ext cx="7572428" cy="1928827"/>
          </a:xfrm>
          <a:prstGeom prst="rect">
            <a:avLst/>
          </a:prstGeom>
        </p:spPr>
        <p:txBody>
          <a:bodyPr wrap="none" lIns="145224" tIns="72612" rIns="145224" bIns="72612" fromWordArt="1">
            <a:prstTxWarp prst="textPlain">
              <a:avLst>
                <a:gd name="adj" fmla="val 49027"/>
              </a:avLst>
            </a:prstTxWarp>
          </a:bodyPr>
          <a:lstStyle/>
          <a:p>
            <a:pPr algn="ctr"/>
            <a:r>
              <a:rPr lang="en-US" sz="57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KHÁM PHÁ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8D00D75-49B0-4C93-9724-79255E56F3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-1" y="1428728"/>
            <a:ext cx="7566815" cy="63589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02FDA97-D901-4853-B774-CECD1576CF5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066882" y="1500165"/>
            <a:ext cx="7786743" cy="628752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2111D45-EB42-49F2-8D4E-3F04E0E98749}"/>
              </a:ext>
            </a:extLst>
          </p:cNvPr>
          <p:cNvSpPr/>
          <p:nvPr/>
        </p:nvSpPr>
        <p:spPr>
          <a:xfrm>
            <a:off x="-1" y="0"/>
            <a:ext cx="13639044" cy="1381271"/>
          </a:xfrm>
          <a:prstGeom prst="rect">
            <a:avLst/>
          </a:prstGeom>
        </p:spPr>
        <p:txBody>
          <a:bodyPr wrap="square" lIns="88514" tIns="44257" rIns="88514" bIns="44257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l-NL" sz="3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nl-NL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nl-NL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 hiểu biểu hiện của ham học hỏi</a:t>
            </a:r>
            <a:r>
              <a:rPr lang="nl-NL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l-NL" sz="36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Quan sát tranh và trả lời câu hỏi:</a:t>
            </a:r>
            <a:endParaRPr lang="en-US" sz="36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文本框 18"/>
          <p:cNvSpPr txBox="1"/>
          <p:nvPr/>
        </p:nvSpPr>
        <p:spPr>
          <a:xfrm>
            <a:off x="-439414" y="7787688"/>
            <a:ext cx="14517869" cy="6667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/>
            <a:r>
              <a:rPr lang="en-US" altLang="zh-CN" sz="3600" dirty="0" smtClean="0"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    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?</a:t>
            </a:r>
            <a:r>
              <a:rPr lang="en-US" altLang="zh-CN" sz="3600" dirty="0" smtClean="0"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- </a:t>
            </a:r>
            <a:r>
              <a:rPr lang="vi-VN" altLang="zh-CN" sz="3600" dirty="0" smtClean="0"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Hãy </a:t>
            </a:r>
            <a:r>
              <a:rPr lang="vi-VN" altLang="zh-CN" sz="3600" dirty="0"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nêu những biểu hiện của ham học hỏi qua các bức </a:t>
            </a:r>
            <a:r>
              <a:rPr lang="vi-VN" altLang="zh-CN" sz="3600" dirty="0" smtClean="0"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tranh</a:t>
            </a:r>
            <a:r>
              <a:rPr lang="en-US" altLang="zh-CN" sz="3600" dirty="0" smtClean="0"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 smtClean="0"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trên</a:t>
            </a:r>
            <a:r>
              <a:rPr lang="en-US" altLang="zh-CN" sz="3600" dirty="0" smtClean="0"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.</a:t>
            </a:r>
            <a:endParaRPr lang="zh-CN" altLang="en-US" sz="3600" dirty="0">
              <a:latin typeface="Times New Roman" panose="020206030504050203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18"/>
          <p:cNvSpPr txBox="1"/>
          <p:nvPr/>
        </p:nvSpPr>
        <p:spPr>
          <a:xfrm>
            <a:off x="16832" y="8399430"/>
            <a:ext cx="14517869" cy="6667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/>
            <a:r>
              <a:rPr lang="en-US" altLang="zh-CN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 </a:t>
            </a:r>
            <a:r>
              <a:rPr lang="en-US" altLang="zh-CN" sz="3600" dirty="0" smtClean="0"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- </a:t>
            </a:r>
            <a:r>
              <a:rPr lang="en-US" altLang="zh-CN" sz="3600" dirty="0" err="1" smtClean="0"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Em</a:t>
            </a:r>
            <a:r>
              <a:rPr lang="en-US" altLang="zh-CN" sz="3600" dirty="0" smtClean="0"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 smtClean="0"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còn</a:t>
            </a:r>
            <a:r>
              <a:rPr lang="en-US" altLang="zh-CN" sz="3600" dirty="0" smtClean="0"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 smtClean="0"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biết</a:t>
            </a:r>
            <a:r>
              <a:rPr lang="en-US" altLang="zh-CN" sz="3600" dirty="0" smtClean="0"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 smtClean="0"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biểu</a:t>
            </a:r>
            <a:r>
              <a:rPr lang="en-US" altLang="zh-CN" sz="3600" dirty="0" smtClean="0"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 smtClean="0"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hiện</a:t>
            </a:r>
            <a:r>
              <a:rPr lang="en-US" altLang="zh-CN" sz="3600" dirty="0" smtClean="0"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 smtClean="0"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nào</a:t>
            </a:r>
            <a:r>
              <a:rPr lang="en-US" altLang="zh-CN" sz="3600" dirty="0" smtClean="0"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 smtClean="0"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khác</a:t>
            </a:r>
            <a:r>
              <a:rPr lang="en-US" altLang="zh-CN" sz="3600" dirty="0" smtClean="0"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 smtClean="0"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của</a:t>
            </a:r>
            <a:r>
              <a:rPr lang="en-US" altLang="zh-CN" sz="3600" dirty="0" smtClean="0"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ham </a:t>
            </a:r>
            <a:r>
              <a:rPr lang="en-US" altLang="zh-CN" sz="3600" dirty="0" err="1" smtClean="0"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học</a:t>
            </a:r>
            <a:r>
              <a:rPr lang="en-US" altLang="zh-CN" sz="3600" dirty="0" smtClean="0"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 smtClean="0"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hỏi</a:t>
            </a:r>
            <a:r>
              <a:rPr lang="en-US" altLang="zh-CN" sz="3600" dirty="0" smtClean="0"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?</a:t>
            </a:r>
            <a:endParaRPr lang="zh-CN" altLang="en-US" sz="3600" dirty="0">
              <a:latin typeface="Times New Roman" panose="020206030504050203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9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" y="1"/>
            <a:ext cx="16256000" cy="7207929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10319" y="6877730"/>
            <a:ext cx="16256000" cy="2266271"/>
            <a:chOff x="0" y="5158297"/>
            <a:chExt cx="12192000" cy="1699703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/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white"/>
                </a:solidFill>
                <a:latin typeface="Calibri" panose="020F0502020204030204"/>
                <a:ea typeface="Microsoft YaHei" panose="020B0503020204020204" pitchFamily="34" charset="-122"/>
              </a:endParaRPr>
            </a:p>
          </p:txBody>
        </p:sp>
      </p:grpSp>
      <p:sp>
        <p:nvSpPr>
          <p:cNvPr id="2" name="矩形: 圆角 1"/>
          <p:cNvSpPr/>
          <p:nvPr/>
        </p:nvSpPr>
        <p:spPr>
          <a:xfrm>
            <a:off x="725731" y="679312"/>
            <a:ext cx="15018859" cy="7723917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Calibri" panose="020F0502020204030204"/>
              <a:ea typeface="Microsoft YaHei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4367" y="6024198"/>
            <a:ext cx="2501953" cy="250195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2636" y="786533"/>
            <a:ext cx="12596537" cy="75094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945" y="3684245"/>
            <a:ext cx="4741097" cy="4741097"/>
          </a:xfrm>
          <a:prstGeom prst="rect">
            <a:avLst/>
          </a:prstGeom>
        </p:spPr>
      </p:pic>
      <p:pic>
        <p:nvPicPr>
          <p:cNvPr id="6" name="Picture 5" descr="Text&#10;&#10;Description automatically generated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078">
            <a:off x="1533889" y="2834019"/>
            <a:ext cx="5684087" cy="3278264"/>
          </a:xfrm>
          <a:prstGeom prst="rect">
            <a:avLst/>
          </a:prstGeom>
        </p:spPr>
      </p:pic>
      <p:pic>
        <p:nvPicPr>
          <p:cNvPr id="19" name="图片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0154" y="1"/>
            <a:ext cx="3035300" cy="24511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 rot="850174">
            <a:off x="6835528" y="4424363"/>
            <a:ext cx="4023096" cy="2717647"/>
            <a:chOff x="1092269" y="1004849"/>
            <a:chExt cx="4222395" cy="533322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92269" y="1004849"/>
              <a:ext cx="4171383" cy="304228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293832" y="4047136"/>
              <a:ext cx="4020832" cy="22909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5385416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" y="1"/>
            <a:ext cx="16256000" cy="7207929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10319" y="6877730"/>
            <a:ext cx="16256000" cy="2266271"/>
            <a:chOff x="0" y="5158297"/>
            <a:chExt cx="12192000" cy="1699703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/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white"/>
                </a:solidFill>
                <a:latin typeface="Calibri" panose="020F0502020204030204"/>
                <a:ea typeface="Microsoft YaHei" panose="020B0503020204020204" pitchFamily="34" charset="-122"/>
              </a:endParaRPr>
            </a:p>
          </p:txBody>
        </p:sp>
      </p:grpSp>
      <p:sp>
        <p:nvSpPr>
          <p:cNvPr id="2" name="矩形: 圆角 1"/>
          <p:cNvSpPr/>
          <p:nvPr/>
        </p:nvSpPr>
        <p:spPr>
          <a:xfrm>
            <a:off x="725731" y="1264187"/>
            <a:ext cx="15106953" cy="7578655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Calibri" panose="020F0502020204030204"/>
              <a:ea typeface="Microsoft YaHei" panose="020B0503020204020204" pitchFamily="34" charset="-122"/>
            </a:endParaRPr>
          </a:p>
        </p:txBody>
      </p:sp>
      <p:pic>
        <p:nvPicPr>
          <p:cNvPr id="40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5054" y="6254865"/>
            <a:ext cx="1519661" cy="2677499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7637093" y="1936072"/>
            <a:ext cx="8195591" cy="5826168"/>
            <a:chOff x="4972113" y="2435364"/>
            <a:chExt cx="6591365" cy="3394130"/>
          </a:xfrm>
        </p:grpSpPr>
        <p:pic>
          <p:nvPicPr>
            <p:cNvPr id="32" name="图片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2113" y="2435364"/>
              <a:ext cx="6591365" cy="3394130"/>
            </a:xfrm>
            <a:prstGeom prst="rect">
              <a:avLst/>
            </a:prstGeom>
          </p:spPr>
        </p:pic>
        <p:sp>
          <p:nvSpPr>
            <p:cNvPr id="34" name="Rectangle: Rounded Corners 38"/>
            <p:cNvSpPr/>
            <p:nvPr/>
          </p:nvSpPr>
          <p:spPr>
            <a:xfrm>
              <a:off x="5795319" y="3429000"/>
              <a:ext cx="3403832" cy="14816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2400">
                <a:solidFill>
                  <a:prstClr val="white"/>
                </a:solidFill>
                <a:latin typeface="Calibri" panose="020F0502020204030204"/>
                <a:ea typeface="Microsoft YaHei" panose="020B0503020204020204" pitchFamily="34" charset="-122"/>
              </a:endParaRPr>
            </a:p>
          </p:txBody>
        </p:sp>
      </p:grpSp>
      <p:sp>
        <p:nvSpPr>
          <p:cNvPr id="28" name="文本框 18"/>
          <p:cNvSpPr txBox="1"/>
          <p:nvPr/>
        </p:nvSpPr>
        <p:spPr>
          <a:xfrm>
            <a:off x="8237673" y="5243057"/>
            <a:ext cx="6948405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just"/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=&gt; </a:t>
            </a:r>
            <a:r>
              <a:rPr lang="vi-VN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Sẵn sàng hỏi người khác về những điều mình chưa biết.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30" name="文本框 18"/>
          <p:cNvSpPr txBox="1"/>
          <p:nvPr/>
        </p:nvSpPr>
        <p:spPr>
          <a:xfrm>
            <a:off x="8237672" y="2788789"/>
            <a:ext cx="7092668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just"/>
            <a:r>
              <a:rPr lang="vi-VN" altLang="zh-CN" sz="4000" dirty="0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An luôn chú ý nghe giảng, có điều gì chưa hiểu, bạn mạnh dạn hỏi thầy cô, bố mẹ và bạn bè.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292092" y="100514"/>
            <a:ext cx="15974227" cy="1183261"/>
            <a:chOff x="7916273" y="1051832"/>
            <a:chExt cx="4054054" cy="1327785"/>
          </a:xfrm>
        </p:grpSpPr>
        <p:sp>
          <p:nvSpPr>
            <p:cNvPr id="42" name="Freeform: Shape 41"/>
            <p:cNvSpPr/>
            <p:nvPr/>
          </p:nvSpPr>
          <p:spPr>
            <a:xfrm>
              <a:off x="8017164" y="1228436"/>
              <a:ext cx="3953163" cy="1080655"/>
            </a:xfrm>
            <a:custGeom>
              <a:avLst/>
              <a:gdLst>
                <a:gd name="connsiteX0" fmla="*/ 471054 w 3953163"/>
                <a:gd name="connsiteY0" fmla="*/ 36946 h 1080655"/>
                <a:gd name="connsiteX1" fmla="*/ 1071418 w 3953163"/>
                <a:gd name="connsiteY1" fmla="*/ 0 h 1080655"/>
                <a:gd name="connsiteX2" fmla="*/ 1597891 w 3953163"/>
                <a:gd name="connsiteY2" fmla="*/ 9237 h 1080655"/>
                <a:gd name="connsiteX3" fmla="*/ 2198254 w 3953163"/>
                <a:gd name="connsiteY3" fmla="*/ 73891 h 1080655"/>
                <a:gd name="connsiteX4" fmla="*/ 2687781 w 3953163"/>
                <a:gd name="connsiteY4" fmla="*/ 83128 h 1080655"/>
                <a:gd name="connsiteX5" fmla="*/ 3205018 w 3953163"/>
                <a:gd name="connsiteY5" fmla="*/ 27709 h 1080655"/>
                <a:gd name="connsiteX6" fmla="*/ 3519054 w 3953163"/>
                <a:gd name="connsiteY6" fmla="*/ 27709 h 1080655"/>
                <a:gd name="connsiteX7" fmla="*/ 3823854 w 3953163"/>
                <a:gd name="connsiteY7" fmla="*/ 120073 h 1080655"/>
                <a:gd name="connsiteX8" fmla="*/ 3953163 w 3953163"/>
                <a:gd name="connsiteY8" fmla="*/ 341746 h 1080655"/>
                <a:gd name="connsiteX9" fmla="*/ 3906981 w 3953163"/>
                <a:gd name="connsiteY9" fmla="*/ 637309 h 1080655"/>
                <a:gd name="connsiteX10" fmla="*/ 3805381 w 3953163"/>
                <a:gd name="connsiteY10" fmla="*/ 905164 h 1080655"/>
                <a:gd name="connsiteX11" fmla="*/ 3574472 w 3953163"/>
                <a:gd name="connsiteY11" fmla="*/ 1006764 h 1080655"/>
                <a:gd name="connsiteX12" fmla="*/ 3269672 w 3953163"/>
                <a:gd name="connsiteY12" fmla="*/ 1080655 h 1080655"/>
                <a:gd name="connsiteX13" fmla="*/ 2890981 w 3953163"/>
                <a:gd name="connsiteY13" fmla="*/ 1062182 h 1080655"/>
                <a:gd name="connsiteX14" fmla="*/ 2623127 w 3953163"/>
                <a:gd name="connsiteY14" fmla="*/ 1025237 h 1080655"/>
                <a:gd name="connsiteX15" fmla="*/ 2318327 w 3953163"/>
                <a:gd name="connsiteY15" fmla="*/ 1016000 h 1080655"/>
                <a:gd name="connsiteX16" fmla="*/ 1967345 w 3953163"/>
                <a:gd name="connsiteY16" fmla="*/ 969819 h 1080655"/>
                <a:gd name="connsiteX17" fmla="*/ 1505527 w 3953163"/>
                <a:gd name="connsiteY17" fmla="*/ 923637 h 1080655"/>
                <a:gd name="connsiteX18" fmla="*/ 1108363 w 3953163"/>
                <a:gd name="connsiteY18" fmla="*/ 914400 h 1080655"/>
                <a:gd name="connsiteX19" fmla="*/ 794327 w 3953163"/>
                <a:gd name="connsiteY19" fmla="*/ 997528 h 1080655"/>
                <a:gd name="connsiteX20" fmla="*/ 572654 w 3953163"/>
                <a:gd name="connsiteY20" fmla="*/ 1062182 h 1080655"/>
                <a:gd name="connsiteX21" fmla="*/ 369454 w 3953163"/>
                <a:gd name="connsiteY21" fmla="*/ 1034473 h 1080655"/>
                <a:gd name="connsiteX22" fmla="*/ 221672 w 3953163"/>
                <a:gd name="connsiteY22" fmla="*/ 905164 h 1080655"/>
                <a:gd name="connsiteX23" fmla="*/ 83127 w 3953163"/>
                <a:gd name="connsiteY23" fmla="*/ 775855 h 1080655"/>
                <a:gd name="connsiteX24" fmla="*/ 18472 w 3953163"/>
                <a:gd name="connsiteY24" fmla="*/ 554182 h 1080655"/>
                <a:gd name="connsiteX25" fmla="*/ 0 w 3953163"/>
                <a:gd name="connsiteY25" fmla="*/ 434109 h 1080655"/>
                <a:gd name="connsiteX26" fmla="*/ 92363 w 3953163"/>
                <a:gd name="connsiteY26" fmla="*/ 240146 h 1080655"/>
                <a:gd name="connsiteX27" fmla="*/ 203200 w 3953163"/>
                <a:gd name="connsiteY27" fmla="*/ 129309 h 1080655"/>
                <a:gd name="connsiteX28" fmla="*/ 378691 w 3953163"/>
                <a:gd name="connsiteY28" fmla="*/ 83128 h 1080655"/>
                <a:gd name="connsiteX29" fmla="*/ 526472 w 3953163"/>
                <a:gd name="connsiteY29" fmla="*/ 46182 h 1080655"/>
                <a:gd name="connsiteX30" fmla="*/ 471054 w 3953163"/>
                <a:gd name="connsiteY30" fmla="*/ 36946 h 1080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953163" h="1080655">
                  <a:moveTo>
                    <a:pt x="471054" y="36946"/>
                  </a:moveTo>
                  <a:lnTo>
                    <a:pt x="1071418" y="0"/>
                  </a:lnTo>
                  <a:lnTo>
                    <a:pt x="1597891" y="9237"/>
                  </a:lnTo>
                  <a:lnTo>
                    <a:pt x="2198254" y="73891"/>
                  </a:lnTo>
                  <a:lnTo>
                    <a:pt x="2687781" y="83128"/>
                  </a:lnTo>
                  <a:lnTo>
                    <a:pt x="3205018" y="27709"/>
                  </a:lnTo>
                  <a:lnTo>
                    <a:pt x="3519054" y="27709"/>
                  </a:lnTo>
                  <a:lnTo>
                    <a:pt x="3823854" y="120073"/>
                  </a:lnTo>
                  <a:lnTo>
                    <a:pt x="3953163" y="341746"/>
                  </a:lnTo>
                  <a:lnTo>
                    <a:pt x="3906981" y="637309"/>
                  </a:lnTo>
                  <a:lnTo>
                    <a:pt x="3805381" y="905164"/>
                  </a:lnTo>
                  <a:lnTo>
                    <a:pt x="3574472" y="1006764"/>
                  </a:lnTo>
                  <a:lnTo>
                    <a:pt x="3269672" y="1080655"/>
                  </a:lnTo>
                  <a:lnTo>
                    <a:pt x="2890981" y="1062182"/>
                  </a:lnTo>
                  <a:lnTo>
                    <a:pt x="2623127" y="1025237"/>
                  </a:lnTo>
                  <a:lnTo>
                    <a:pt x="2318327" y="1016000"/>
                  </a:lnTo>
                  <a:lnTo>
                    <a:pt x="1967345" y="969819"/>
                  </a:lnTo>
                  <a:lnTo>
                    <a:pt x="1505527" y="923637"/>
                  </a:lnTo>
                  <a:lnTo>
                    <a:pt x="1108363" y="914400"/>
                  </a:lnTo>
                  <a:lnTo>
                    <a:pt x="794327" y="997528"/>
                  </a:lnTo>
                  <a:lnTo>
                    <a:pt x="572654" y="1062182"/>
                  </a:lnTo>
                  <a:lnTo>
                    <a:pt x="369454" y="1034473"/>
                  </a:lnTo>
                  <a:lnTo>
                    <a:pt x="221672" y="905164"/>
                  </a:lnTo>
                  <a:lnTo>
                    <a:pt x="83127" y="775855"/>
                  </a:lnTo>
                  <a:lnTo>
                    <a:pt x="18472" y="554182"/>
                  </a:lnTo>
                  <a:lnTo>
                    <a:pt x="0" y="434109"/>
                  </a:lnTo>
                  <a:lnTo>
                    <a:pt x="92363" y="240146"/>
                  </a:lnTo>
                  <a:lnTo>
                    <a:pt x="203200" y="129309"/>
                  </a:lnTo>
                  <a:lnTo>
                    <a:pt x="378691" y="83128"/>
                  </a:lnTo>
                  <a:lnTo>
                    <a:pt x="526472" y="46182"/>
                  </a:lnTo>
                  <a:lnTo>
                    <a:pt x="471054" y="36946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2400">
                <a:solidFill>
                  <a:prstClr val="white"/>
                </a:solidFill>
                <a:latin typeface="Calibri" panose="020F0502020204030204"/>
                <a:ea typeface="Microsoft YaHei" panose="020B0503020204020204" pitchFamily="34" charset="-122"/>
              </a:endParaRPr>
            </a:p>
          </p:txBody>
        </p:sp>
        <p:pic>
          <p:nvPicPr>
            <p:cNvPr id="43" name="图片 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6273" y="1051832"/>
              <a:ext cx="4040822" cy="1327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4" name="文本框 18"/>
          <p:cNvSpPr txBox="1"/>
          <p:nvPr/>
        </p:nvSpPr>
        <p:spPr>
          <a:xfrm>
            <a:off x="1466677" y="457398"/>
            <a:ext cx="14517869" cy="6667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3733" b="1" dirty="0" smtClean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vi-VN" altLang="zh-CN" sz="3733" b="1" dirty="0"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Hãy nêu những biểu hiện của ham học hỏi qua các bức </a:t>
            </a:r>
            <a:r>
              <a:rPr lang="vi-VN" altLang="zh-CN" sz="3733" b="1" dirty="0" smtClean="0"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tranh</a:t>
            </a:r>
            <a:r>
              <a:rPr lang="en-US" altLang="zh-CN" sz="3733" b="1" dirty="0" smtClean="0"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 smtClean="0"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trên</a:t>
            </a:r>
            <a:r>
              <a:rPr lang="en-US" altLang="zh-CN" sz="3733" b="1" dirty="0" smtClean="0"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.</a:t>
            </a:r>
            <a:endParaRPr lang="zh-CN" altLang="en-US" sz="3733" b="1" dirty="0">
              <a:latin typeface="Times New Roman" panose="020206030504050203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6883" y="2572180"/>
            <a:ext cx="6279921" cy="458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28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" y="1"/>
            <a:ext cx="16256000" cy="7207929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10319" y="6877730"/>
            <a:ext cx="16256000" cy="2266271"/>
            <a:chOff x="0" y="5158297"/>
            <a:chExt cx="12192000" cy="1699703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/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white"/>
                </a:solidFill>
                <a:latin typeface="Calibri" panose="020F0502020204030204"/>
                <a:ea typeface="Microsoft YaHei" panose="020B0503020204020204" pitchFamily="34" charset="-122"/>
              </a:endParaRPr>
            </a:p>
          </p:txBody>
        </p:sp>
      </p:grpSp>
      <p:sp>
        <p:nvSpPr>
          <p:cNvPr id="2" name="矩形: 圆角 1"/>
          <p:cNvSpPr/>
          <p:nvPr/>
        </p:nvSpPr>
        <p:spPr>
          <a:xfrm>
            <a:off x="725731" y="1264187"/>
            <a:ext cx="15106953" cy="7578655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Calibri" panose="020F0502020204030204"/>
              <a:ea typeface="Microsoft YaHei" panose="020B0503020204020204" pitchFamily="34" charset="-122"/>
            </a:endParaRPr>
          </a:p>
        </p:txBody>
      </p:sp>
      <p:pic>
        <p:nvPicPr>
          <p:cNvPr id="40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5054" y="6254865"/>
            <a:ext cx="1519661" cy="2677499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7859051" y="1936072"/>
            <a:ext cx="7973632" cy="5826168"/>
            <a:chOff x="4972113" y="2435364"/>
            <a:chExt cx="6591365" cy="3394130"/>
          </a:xfrm>
        </p:grpSpPr>
        <p:pic>
          <p:nvPicPr>
            <p:cNvPr id="32" name="图片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2113" y="2435364"/>
              <a:ext cx="6591365" cy="3394130"/>
            </a:xfrm>
            <a:prstGeom prst="rect">
              <a:avLst/>
            </a:prstGeom>
          </p:spPr>
        </p:pic>
        <p:sp>
          <p:nvSpPr>
            <p:cNvPr id="34" name="Rectangle: Rounded Corners 38"/>
            <p:cNvSpPr/>
            <p:nvPr/>
          </p:nvSpPr>
          <p:spPr>
            <a:xfrm>
              <a:off x="5795319" y="3429000"/>
              <a:ext cx="3403832" cy="14816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2400">
                <a:solidFill>
                  <a:prstClr val="white"/>
                </a:solidFill>
                <a:latin typeface="Calibri" panose="020F0502020204030204"/>
                <a:ea typeface="Microsoft YaHei" panose="020B0503020204020204" pitchFamily="34" charset="-122"/>
              </a:endParaRPr>
            </a:p>
          </p:txBody>
        </p:sp>
      </p:grpSp>
      <p:sp>
        <p:nvSpPr>
          <p:cNvPr id="28" name="文本框 18"/>
          <p:cNvSpPr txBox="1"/>
          <p:nvPr/>
        </p:nvSpPr>
        <p:spPr>
          <a:xfrm>
            <a:off x="8725612" y="5243057"/>
            <a:ext cx="6460465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just"/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=&gt;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Chăm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chỉ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đọc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sách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để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mở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rộng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vốn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hiểu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biết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của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mình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.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30" name="文本框 18"/>
          <p:cNvSpPr txBox="1"/>
          <p:nvPr/>
        </p:nvSpPr>
        <p:spPr>
          <a:xfrm>
            <a:off x="8639589" y="2802335"/>
            <a:ext cx="6690751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just"/>
            <a:r>
              <a:rPr lang="vi-VN" altLang="zh-CN" sz="4000" dirty="0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Hùng rất ham đọc sách để mở rộng thêm sự hiểu biết cho bản thân.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292092" y="100514"/>
            <a:ext cx="15974227" cy="1183261"/>
            <a:chOff x="7916273" y="1051832"/>
            <a:chExt cx="4054054" cy="1327785"/>
          </a:xfrm>
        </p:grpSpPr>
        <p:sp>
          <p:nvSpPr>
            <p:cNvPr id="42" name="Freeform: Shape 41"/>
            <p:cNvSpPr/>
            <p:nvPr/>
          </p:nvSpPr>
          <p:spPr>
            <a:xfrm>
              <a:off x="8017164" y="1228436"/>
              <a:ext cx="3953163" cy="1080655"/>
            </a:xfrm>
            <a:custGeom>
              <a:avLst/>
              <a:gdLst>
                <a:gd name="connsiteX0" fmla="*/ 471054 w 3953163"/>
                <a:gd name="connsiteY0" fmla="*/ 36946 h 1080655"/>
                <a:gd name="connsiteX1" fmla="*/ 1071418 w 3953163"/>
                <a:gd name="connsiteY1" fmla="*/ 0 h 1080655"/>
                <a:gd name="connsiteX2" fmla="*/ 1597891 w 3953163"/>
                <a:gd name="connsiteY2" fmla="*/ 9237 h 1080655"/>
                <a:gd name="connsiteX3" fmla="*/ 2198254 w 3953163"/>
                <a:gd name="connsiteY3" fmla="*/ 73891 h 1080655"/>
                <a:gd name="connsiteX4" fmla="*/ 2687781 w 3953163"/>
                <a:gd name="connsiteY4" fmla="*/ 83128 h 1080655"/>
                <a:gd name="connsiteX5" fmla="*/ 3205018 w 3953163"/>
                <a:gd name="connsiteY5" fmla="*/ 27709 h 1080655"/>
                <a:gd name="connsiteX6" fmla="*/ 3519054 w 3953163"/>
                <a:gd name="connsiteY6" fmla="*/ 27709 h 1080655"/>
                <a:gd name="connsiteX7" fmla="*/ 3823854 w 3953163"/>
                <a:gd name="connsiteY7" fmla="*/ 120073 h 1080655"/>
                <a:gd name="connsiteX8" fmla="*/ 3953163 w 3953163"/>
                <a:gd name="connsiteY8" fmla="*/ 341746 h 1080655"/>
                <a:gd name="connsiteX9" fmla="*/ 3906981 w 3953163"/>
                <a:gd name="connsiteY9" fmla="*/ 637309 h 1080655"/>
                <a:gd name="connsiteX10" fmla="*/ 3805381 w 3953163"/>
                <a:gd name="connsiteY10" fmla="*/ 905164 h 1080655"/>
                <a:gd name="connsiteX11" fmla="*/ 3574472 w 3953163"/>
                <a:gd name="connsiteY11" fmla="*/ 1006764 h 1080655"/>
                <a:gd name="connsiteX12" fmla="*/ 3269672 w 3953163"/>
                <a:gd name="connsiteY12" fmla="*/ 1080655 h 1080655"/>
                <a:gd name="connsiteX13" fmla="*/ 2890981 w 3953163"/>
                <a:gd name="connsiteY13" fmla="*/ 1062182 h 1080655"/>
                <a:gd name="connsiteX14" fmla="*/ 2623127 w 3953163"/>
                <a:gd name="connsiteY14" fmla="*/ 1025237 h 1080655"/>
                <a:gd name="connsiteX15" fmla="*/ 2318327 w 3953163"/>
                <a:gd name="connsiteY15" fmla="*/ 1016000 h 1080655"/>
                <a:gd name="connsiteX16" fmla="*/ 1967345 w 3953163"/>
                <a:gd name="connsiteY16" fmla="*/ 969819 h 1080655"/>
                <a:gd name="connsiteX17" fmla="*/ 1505527 w 3953163"/>
                <a:gd name="connsiteY17" fmla="*/ 923637 h 1080655"/>
                <a:gd name="connsiteX18" fmla="*/ 1108363 w 3953163"/>
                <a:gd name="connsiteY18" fmla="*/ 914400 h 1080655"/>
                <a:gd name="connsiteX19" fmla="*/ 794327 w 3953163"/>
                <a:gd name="connsiteY19" fmla="*/ 997528 h 1080655"/>
                <a:gd name="connsiteX20" fmla="*/ 572654 w 3953163"/>
                <a:gd name="connsiteY20" fmla="*/ 1062182 h 1080655"/>
                <a:gd name="connsiteX21" fmla="*/ 369454 w 3953163"/>
                <a:gd name="connsiteY21" fmla="*/ 1034473 h 1080655"/>
                <a:gd name="connsiteX22" fmla="*/ 221672 w 3953163"/>
                <a:gd name="connsiteY22" fmla="*/ 905164 h 1080655"/>
                <a:gd name="connsiteX23" fmla="*/ 83127 w 3953163"/>
                <a:gd name="connsiteY23" fmla="*/ 775855 h 1080655"/>
                <a:gd name="connsiteX24" fmla="*/ 18472 w 3953163"/>
                <a:gd name="connsiteY24" fmla="*/ 554182 h 1080655"/>
                <a:gd name="connsiteX25" fmla="*/ 0 w 3953163"/>
                <a:gd name="connsiteY25" fmla="*/ 434109 h 1080655"/>
                <a:gd name="connsiteX26" fmla="*/ 92363 w 3953163"/>
                <a:gd name="connsiteY26" fmla="*/ 240146 h 1080655"/>
                <a:gd name="connsiteX27" fmla="*/ 203200 w 3953163"/>
                <a:gd name="connsiteY27" fmla="*/ 129309 h 1080655"/>
                <a:gd name="connsiteX28" fmla="*/ 378691 w 3953163"/>
                <a:gd name="connsiteY28" fmla="*/ 83128 h 1080655"/>
                <a:gd name="connsiteX29" fmla="*/ 526472 w 3953163"/>
                <a:gd name="connsiteY29" fmla="*/ 46182 h 1080655"/>
                <a:gd name="connsiteX30" fmla="*/ 471054 w 3953163"/>
                <a:gd name="connsiteY30" fmla="*/ 36946 h 1080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953163" h="1080655">
                  <a:moveTo>
                    <a:pt x="471054" y="36946"/>
                  </a:moveTo>
                  <a:lnTo>
                    <a:pt x="1071418" y="0"/>
                  </a:lnTo>
                  <a:lnTo>
                    <a:pt x="1597891" y="9237"/>
                  </a:lnTo>
                  <a:lnTo>
                    <a:pt x="2198254" y="73891"/>
                  </a:lnTo>
                  <a:lnTo>
                    <a:pt x="2687781" y="83128"/>
                  </a:lnTo>
                  <a:lnTo>
                    <a:pt x="3205018" y="27709"/>
                  </a:lnTo>
                  <a:lnTo>
                    <a:pt x="3519054" y="27709"/>
                  </a:lnTo>
                  <a:lnTo>
                    <a:pt x="3823854" y="120073"/>
                  </a:lnTo>
                  <a:lnTo>
                    <a:pt x="3953163" y="341746"/>
                  </a:lnTo>
                  <a:lnTo>
                    <a:pt x="3906981" y="637309"/>
                  </a:lnTo>
                  <a:lnTo>
                    <a:pt x="3805381" y="905164"/>
                  </a:lnTo>
                  <a:lnTo>
                    <a:pt x="3574472" y="1006764"/>
                  </a:lnTo>
                  <a:lnTo>
                    <a:pt x="3269672" y="1080655"/>
                  </a:lnTo>
                  <a:lnTo>
                    <a:pt x="2890981" y="1062182"/>
                  </a:lnTo>
                  <a:lnTo>
                    <a:pt x="2623127" y="1025237"/>
                  </a:lnTo>
                  <a:lnTo>
                    <a:pt x="2318327" y="1016000"/>
                  </a:lnTo>
                  <a:lnTo>
                    <a:pt x="1967345" y="969819"/>
                  </a:lnTo>
                  <a:lnTo>
                    <a:pt x="1505527" y="923637"/>
                  </a:lnTo>
                  <a:lnTo>
                    <a:pt x="1108363" y="914400"/>
                  </a:lnTo>
                  <a:lnTo>
                    <a:pt x="794327" y="997528"/>
                  </a:lnTo>
                  <a:lnTo>
                    <a:pt x="572654" y="1062182"/>
                  </a:lnTo>
                  <a:lnTo>
                    <a:pt x="369454" y="1034473"/>
                  </a:lnTo>
                  <a:lnTo>
                    <a:pt x="221672" y="905164"/>
                  </a:lnTo>
                  <a:lnTo>
                    <a:pt x="83127" y="775855"/>
                  </a:lnTo>
                  <a:lnTo>
                    <a:pt x="18472" y="554182"/>
                  </a:lnTo>
                  <a:lnTo>
                    <a:pt x="0" y="434109"/>
                  </a:lnTo>
                  <a:lnTo>
                    <a:pt x="92363" y="240146"/>
                  </a:lnTo>
                  <a:lnTo>
                    <a:pt x="203200" y="129309"/>
                  </a:lnTo>
                  <a:lnTo>
                    <a:pt x="378691" y="83128"/>
                  </a:lnTo>
                  <a:lnTo>
                    <a:pt x="526472" y="46182"/>
                  </a:lnTo>
                  <a:lnTo>
                    <a:pt x="471054" y="36946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2400">
                <a:solidFill>
                  <a:prstClr val="white"/>
                </a:solidFill>
                <a:latin typeface="Calibri" panose="020F0502020204030204"/>
                <a:ea typeface="Microsoft YaHei" panose="020B0503020204020204" pitchFamily="34" charset="-122"/>
              </a:endParaRPr>
            </a:p>
          </p:txBody>
        </p:sp>
        <p:pic>
          <p:nvPicPr>
            <p:cNvPr id="43" name="图片 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6273" y="1051832"/>
              <a:ext cx="4040822" cy="1327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4" name="文本框 18"/>
          <p:cNvSpPr txBox="1"/>
          <p:nvPr/>
        </p:nvSpPr>
        <p:spPr>
          <a:xfrm>
            <a:off x="1466677" y="385764"/>
            <a:ext cx="14517869" cy="6667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altLang="zh-CN" sz="3733" b="1" dirty="0"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Hãy nêu những biểu hiện của ham học hỏi qua các bức tranh</a:t>
            </a:r>
            <a:r>
              <a:rPr lang="en-US" altLang="zh-CN" sz="3733" b="1" dirty="0"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trên</a:t>
            </a:r>
            <a:r>
              <a:rPr lang="en-US" altLang="zh-CN" sz="3733" b="1" dirty="0"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.</a:t>
            </a:r>
            <a:endParaRPr lang="zh-CN" altLang="en-US" sz="3733" b="1" dirty="0">
              <a:latin typeface="Times New Roman" panose="020206030504050203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5730" y="2661503"/>
            <a:ext cx="7006571" cy="399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70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2397</TotalTime>
  <Words>853</Words>
  <Application>Microsoft Office PowerPoint</Application>
  <PresentationFormat>Custom</PresentationFormat>
  <Paragraphs>77</Paragraphs>
  <Slides>25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Microsoft YaHei</vt:lpstr>
      <vt:lpstr>宋体</vt:lpstr>
      <vt:lpstr>Arial</vt:lpstr>
      <vt:lpstr>Arial-Rounded</vt:lpstr>
      <vt:lpstr>Calibri</vt:lpstr>
      <vt:lpstr>等线</vt:lpstr>
      <vt:lpstr>Franklin Gothic Book</vt:lpstr>
      <vt:lpstr>Franklin Gothic Medium</vt:lpstr>
      <vt:lpstr>Times New Roman</vt:lpstr>
      <vt:lpstr>Wingdings 2</vt:lpstr>
      <vt:lpstr>仓耳今楷05-6763 W05</vt:lpstr>
      <vt:lpstr>Trek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467</cp:revision>
  <dcterms:created xsi:type="dcterms:W3CDTF">2022-07-10T01:37:20Z</dcterms:created>
  <dcterms:modified xsi:type="dcterms:W3CDTF">2025-11-28T13:35:53Z</dcterms:modified>
</cp:coreProperties>
</file>