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21" r:id="rId3"/>
    <p:sldMasterId id="2147483733" r:id="rId4"/>
  </p:sldMasterIdLst>
  <p:notesMasterIdLst>
    <p:notesMasterId r:id="rId24"/>
  </p:notesMasterIdLst>
  <p:sldIdLst>
    <p:sldId id="265" r:id="rId5"/>
    <p:sldId id="309" r:id="rId6"/>
    <p:sldId id="256" r:id="rId7"/>
    <p:sldId id="312" r:id="rId8"/>
    <p:sldId id="311" r:id="rId9"/>
    <p:sldId id="310" r:id="rId10"/>
    <p:sldId id="313" r:id="rId11"/>
    <p:sldId id="314" r:id="rId12"/>
    <p:sldId id="324" r:id="rId13"/>
    <p:sldId id="325" r:id="rId14"/>
    <p:sldId id="326" r:id="rId15"/>
    <p:sldId id="328" r:id="rId16"/>
    <p:sldId id="329" r:id="rId17"/>
    <p:sldId id="322" r:id="rId18"/>
    <p:sldId id="327" r:id="rId19"/>
    <p:sldId id="330" r:id="rId20"/>
    <p:sldId id="331" r:id="rId21"/>
    <p:sldId id="283" r:id="rId22"/>
    <p:sldId id="44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9330D-8263-4F71-8F26-BD0F8B16DA88}" type="datetimeFigureOut">
              <a:rPr lang="en-US" smtClean="0"/>
              <a:t>24/3/2025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D9730-D052-4AED-BC00-6A4EEC3446B3}" type="slidenum">
              <a:rPr lang="en-US" smtClean="0"/>
              <a:t>‹#›</a:t>
            </a:fld>
            <a:endParaRPr lang="en-US"/>
          </a:p>
        </p:txBody>
      </p:sp>
    </p:spTree>
    <p:extLst>
      <p:ext uri="{BB962C8B-B14F-4D97-AF65-F5344CB8AC3E}">
        <p14:creationId xmlns:p14="http://schemas.microsoft.com/office/powerpoint/2010/main" val="389159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71687379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24/3/2025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56132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24/3/2025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69356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24/3/2025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147439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295221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9197576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6112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294473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796627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194532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992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326220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0932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939149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375391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467238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717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E9809-B471-DD8F-E040-F9D915A348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467BAC-8904-A2FD-E204-DFE7AC7C9C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F7E905-7053-8960-F1C5-8E16F788F05C}"/>
              </a:ext>
            </a:extLst>
          </p:cNvPr>
          <p:cNvSpPr>
            <a:spLocks noGrp="1"/>
          </p:cNvSpPr>
          <p:nvPr>
            <p:ph type="dt" sz="half" idx="10"/>
          </p:nvPr>
        </p:nvSpPr>
        <p:spPr/>
        <p:txBody>
          <a:bodyPr/>
          <a:lstStyle/>
          <a:p>
            <a:fld id="{95BA256C-9081-4C76-932D-FB88B5F51E15}" type="datetimeFigureOut">
              <a:rPr lang="en-US" smtClean="0"/>
              <a:t>24/3/2025</a:t>
            </a:fld>
            <a:endParaRPr lang="en-US"/>
          </a:p>
        </p:txBody>
      </p:sp>
      <p:sp>
        <p:nvSpPr>
          <p:cNvPr id="5" name="Footer Placeholder 4">
            <a:extLst>
              <a:ext uri="{FF2B5EF4-FFF2-40B4-BE49-F238E27FC236}">
                <a16:creationId xmlns:a16="http://schemas.microsoft.com/office/drawing/2014/main" id="{BDFEB56C-1BBC-861B-107C-ED2D64BA3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3E97D-6F80-076B-B19A-CFCAE7524DD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3470357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DEAFC-DC55-384B-D7B8-BE6D4D9907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B05AC0-7FBB-477A-F627-3EDC00921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7092C-8160-DFBC-FCFE-8BC1C5277907}"/>
              </a:ext>
            </a:extLst>
          </p:cNvPr>
          <p:cNvSpPr>
            <a:spLocks noGrp="1"/>
          </p:cNvSpPr>
          <p:nvPr>
            <p:ph type="dt" sz="half" idx="10"/>
          </p:nvPr>
        </p:nvSpPr>
        <p:spPr/>
        <p:txBody>
          <a:bodyPr/>
          <a:lstStyle/>
          <a:p>
            <a:fld id="{95BA256C-9081-4C76-932D-FB88B5F51E15}" type="datetimeFigureOut">
              <a:rPr lang="en-US" smtClean="0"/>
              <a:t>24/3/2025</a:t>
            </a:fld>
            <a:endParaRPr lang="en-US"/>
          </a:p>
        </p:txBody>
      </p:sp>
      <p:sp>
        <p:nvSpPr>
          <p:cNvPr id="5" name="Footer Placeholder 4">
            <a:extLst>
              <a:ext uri="{FF2B5EF4-FFF2-40B4-BE49-F238E27FC236}">
                <a16:creationId xmlns:a16="http://schemas.microsoft.com/office/drawing/2014/main" id="{046D2FFA-70F8-4688-AA1C-7A401F179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9D3B2-519D-2574-FE56-B6243FDECCD9}"/>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200493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B966-34A7-30A9-8E64-BB6B9D7691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33CBE7-99F8-BFD4-6A7E-539CBD350F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A0FDEE-B987-4E7C-F41F-4C791B312C9F}"/>
              </a:ext>
            </a:extLst>
          </p:cNvPr>
          <p:cNvSpPr>
            <a:spLocks noGrp="1"/>
          </p:cNvSpPr>
          <p:nvPr>
            <p:ph type="dt" sz="half" idx="10"/>
          </p:nvPr>
        </p:nvSpPr>
        <p:spPr/>
        <p:txBody>
          <a:bodyPr/>
          <a:lstStyle/>
          <a:p>
            <a:fld id="{95BA256C-9081-4C76-932D-FB88B5F51E15}" type="datetimeFigureOut">
              <a:rPr lang="en-US" smtClean="0"/>
              <a:t>24/3/2025</a:t>
            </a:fld>
            <a:endParaRPr lang="en-US"/>
          </a:p>
        </p:txBody>
      </p:sp>
      <p:sp>
        <p:nvSpPr>
          <p:cNvPr id="5" name="Footer Placeholder 4">
            <a:extLst>
              <a:ext uri="{FF2B5EF4-FFF2-40B4-BE49-F238E27FC236}">
                <a16:creationId xmlns:a16="http://schemas.microsoft.com/office/drawing/2014/main" id="{B4026863-0641-9B06-0F58-84658D5F1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CF7A1-A60F-33D6-EE06-0C677F7332F3}"/>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522965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79B6-FE2D-7717-ADD4-C686F2C9C9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FA6F38-F388-A552-846B-19EEE18C8E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323BD8-D769-F34F-3D7A-E0406BAC7D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007215-38F8-6519-5D0C-2B2B729EA9B8}"/>
              </a:ext>
            </a:extLst>
          </p:cNvPr>
          <p:cNvSpPr>
            <a:spLocks noGrp="1"/>
          </p:cNvSpPr>
          <p:nvPr>
            <p:ph type="dt" sz="half" idx="10"/>
          </p:nvPr>
        </p:nvSpPr>
        <p:spPr/>
        <p:txBody>
          <a:bodyPr/>
          <a:lstStyle/>
          <a:p>
            <a:fld id="{95BA256C-9081-4C76-932D-FB88B5F51E15}" type="datetimeFigureOut">
              <a:rPr lang="en-US" smtClean="0"/>
              <a:t>24/3/2025</a:t>
            </a:fld>
            <a:endParaRPr lang="en-US"/>
          </a:p>
        </p:txBody>
      </p:sp>
      <p:sp>
        <p:nvSpPr>
          <p:cNvPr id="6" name="Footer Placeholder 5">
            <a:extLst>
              <a:ext uri="{FF2B5EF4-FFF2-40B4-BE49-F238E27FC236}">
                <a16:creationId xmlns:a16="http://schemas.microsoft.com/office/drawing/2014/main" id="{8C940670-EB8F-FCB1-76E1-DB12D9BC6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1715BC-7798-7E57-0062-7C029863F8D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560387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BCAE7-DBEC-6B81-D533-14BC0D8439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C26A0-6DE2-C2A7-96BE-E086087DF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9ECB98-6C8A-D119-B09B-A04CF050AE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42FAFB-C543-D06A-0448-7DD61EF6A0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DA6F17-C969-465A-5F0E-00BACBAF50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BC027F-3FBE-CBEC-6269-4B4933F60A9A}"/>
              </a:ext>
            </a:extLst>
          </p:cNvPr>
          <p:cNvSpPr>
            <a:spLocks noGrp="1"/>
          </p:cNvSpPr>
          <p:nvPr>
            <p:ph type="dt" sz="half" idx="10"/>
          </p:nvPr>
        </p:nvSpPr>
        <p:spPr/>
        <p:txBody>
          <a:bodyPr/>
          <a:lstStyle/>
          <a:p>
            <a:fld id="{95BA256C-9081-4C76-932D-FB88B5F51E15}" type="datetimeFigureOut">
              <a:rPr lang="en-US" smtClean="0"/>
              <a:t>24/3/2025</a:t>
            </a:fld>
            <a:endParaRPr lang="en-US"/>
          </a:p>
        </p:txBody>
      </p:sp>
      <p:sp>
        <p:nvSpPr>
          <p:cNvPr id="8" name="Footer Placeholder 7">
            <a:extLst>
              <a:ext uri="{FF2B5EF4-FFF2-40B4-BE49-F238E27FC236}">
                <a16:creationId xmlns:a16="http://schemas.microsoft.com/office/drawing/2014/main" id="{6D807323-E1F2-921E-2520-7EF92A0B5A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F96088-3064-AF34-1D1D-2CFB5D311F02}"/>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898403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94D78-A777-8EF8-361B-1BD09ABFC3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D378D2-7E52-0F2D-C222-C3D839349762}"/>
              </a:ext>
            </a:extLst>
          </p:cNvPr>
          <p:cNvSpPr>
            <a:spLocks noGrp="1"/>
          </p:cNvSpPr>
          <p:nvPr>
            <p:ph type="dt" sz="half" idx="10"/>
          </p:nvPr>
        </p:nvSpPr>
        <p:spPr/>
        <p:txBody>
          <a:bodyPr/>
          <a:lstStyle/>
          <a:p>
            <a:fld id="{95BA256C-9081-4C76-932D-FB88B5F51E15}" type="datetimeFigureOut">
              <a:rPr lang="en-US" smtClean="0"/>
              <a:t>24/3/2025</a:t>
            </a:fld>
            <a:endParaRPr lang="en-US"/>
          </a:p>
        </p:txBody>
      </p:sp>
      <p:sp>
        <p:nvSpPr>
          <p:cNvPr id="4" name="Footer Placeholder 3">
            <a:extLst>
              <a:ext uri="{FF2B5EF4-FFF2-40B4-BE49-F238E27FC236}">
                <a16:creationId xmlns:a16="http://schemas.microsoft.com/office/drawing/2014/main" id="{D988CA79-3E68-DEC5-1252-074626584E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C07386-E652-D1E0-98E0-F6CD0649E749}"/>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510980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8019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EFB33-53D6-E61D-64BE-152DD6E68514}"/>
              </a:ext>
            </a:extLst>
          </p:cNvPr>
          <p:cNvSpPr>
            <a:spLocks noGrp="1"/>
          </p:cNvSpPr>
          <p:nvPr>
            <p:ph type="dt" sz="half" idx="10"/>
          </p:nvPr>
        </p:nvSpPr>
        <p:spPr/>
        <p:txBody>
          <a:bodyPr/>
          <a:lstStyle/>
          <a:p>
            <a:fld id="{95BA256C-9081-4C76-932D-FB88B5F51E15}" type="datetimeFigureOut">
              <a:rPr lang="en-US" smtClean="0"/>
              <a:t>24/3/2025</a:t>
            </a:fld>
            <a:endParaRPr lang="en-US"/>
          </a:p>
        </p:txBody>
      </p:sp>
      <p:sp>
        <p:nvSpPr>
          <p:cNvPr id="3" name="Footer Placeholder 2">
            <a:extLst>
              <a:ext uri="{FF2B5EF4-FFF2-40B4-BE49-F238E27FC236}">
                <a16:creationId xmlns:a16="http://schemas.microsoft.com/office/drawing/2014/main" id="{A29B11CA-8307-A779-F4FB-FA9616D941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98B804-2A19-C2B5-2A28-D2BD0191C790}"/>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3081541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64A1-A0E4-FCC2-34DD-55D6139F23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1CFC69-CF00-456A-D282-27C6229D6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1AD41F-FDB3-6533-0C26-8CF9C9030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624CA2-5EDE-28BE-8545-4DE9F73622D1}"/>
              </a:ext>
            </a:extLst>
          </p:cNvPr>
          <p:cNvSpPr>
            <a:spLocks noGrp="1"/>
          </p:cNvSpPr>
          <p:nvPr>
            <p:ph type="dt" sz="half" idx="10"/>
          </p:nvPr>
        </p:nvSpPr>
        <p:spPr/>
        <p:txBody>
          <a:bodyPr/>
          <a:lstStyle/>
          <a:p>
            <a:fld id="{95BA256C-9081-4C76-932D-FB88B5F51E15}" type="datetimeFigureOut">
              <a:rPr lang="en-US" smtClean="0"/>
              <a:t>24/3/2025</a:t>
            </a:fld>
            <a:endParaRPr lang="en-US"/>
          </a:p>
        </p:txBody>
      </p:sp>
      <p:sp>
        <p:nvSpPr>
          <p:cNvPr id="6" name="Footer Placeholder 5">
            <a:extLst>
              <a:ext uri="{FF2B5EF4-FFF2-40B4-BE49-F238E27FC236}">
                <a16:creationId xmlns:a16="http://schemas.microsoft.com/office/drawing/2014/main" id="{8D4E370F-6195-7B55-656F-EF501CE92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AF387C-DA3D-4D77-C36D-7C6CAB25F206}"/>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152758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7828-21BB-B29B-75CA-6E2F4923C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D43F39-D1C7-4213-AEE2-ECC320A119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65789C-03F7-6E13-5A22-CFD210E828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972B8B-1EE3-3E4F-52E8-A983273D7946}"/>
              </a:ext>
            </a:extLst>
          </p:cNvPr>
          <p:cNvSpPr>
            <a:spLocks noGrp="1"/>
          </p:cNvSpPr>
          <p:nvPr>
            <p:ph type="dt" sz="half" idx="10"/>
          </p:nvPr>
        </p:nvSpPr>
        <p:spPr/>
        <p:txBody>
          <a:bodyPr/>
          <a:lstStyle/>
          <a:p>
            <a:fld id="{95BA256C-9081-4C76-932D-FB88B5F51E15}" type="datetimeFigureOut">
              <a:rPr lang="en-US" smtClean="0"/>
              <a:t>24/3/2025</a:t>
            </a:fld>
            <a:endParaRPr lang="en-US"/>
          </a:p>
        </p:txBody>
      </p:sp>
      <p:sp>
        <p:nvSpPr>
          <p:cNvPr id="6" name="Footer Placeholder 5">
            <a:extLst>
              <a:ext uri="{FF2B5EF4-FFF2-40B4-BE49-F238E27FC236}">
                <a16:creationId xmlns:a16="http://schemas.microsoft.com/office/drawing/2014/main" id="{A2D9C8F0-3618-0DBA-DBF2-65A68F44D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CFBDD-333D-54E9-A09F-6EADB813192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89768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2B44-FA73-CDB5-2BFC-DE4A0EE6AB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0D68B8-A3E3-B1AA-B2EF-85F4E1269F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229DB-C6CC-D4E2-1002-D992EFC58D3A}"/>
              </a:ext>
            </a:extLst>
          </p:cNvPr>
          <p:cNvSpPr>
            <a:spLocks noGrp="1"/>
          </p:cNvSpPr>
          <p:nvPr>
            <p:ph type="dt" sz="half" idx="10"/>
          </p:nvPr>
        </p:nvSpPr>
        <p:spPr/>
        <p:txBody>
          <a:bodyPr/>
          <a:lstStyle/>
          <a:p>
            <a:fld id="{95BA256C-9081-4C76-932D-FB88B5F51E15}" type="datetimeFigureOut">
              <a:rPr lang="en-US" smtClean="0"/>
              <a:t>24/3/2025</a:t>
            </a:fld>
            <a:endParaRPr lang="en-US"/>
          </a:p>
        </p:txBody>
      </p:sp>
      <p:sp>
        <p:nvSpPr>
          <p:cNvPr id="5" name="Footer Placeholder 4">
            <a:extLst>
              <a:ext uri="{FF2B5EF4-FFF2-40B4-BE49-F238E27FC236}">
                <a16:creationId xmlns:a16="http://schemas.microsoft.com/office/drawing/2014/main" id="{232F424B-9618-2A93-9057-7640609D6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357C8-F459-2081-7DE2-F0554DBA6896}"/>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805737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27D041-345A-9ADE-3FEC-1312C1587B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43C1D1-D24F-4B0A-563B-BDFF613317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E91B5-2F37-AB26-5ED2-467620018C8F}"/>
              </a:ext>
            </a:extLst>
          </p:cNvPr>
          <p:cNvSpPr>
            <a:spLocks noGrp="1"/>
          </p:cNvSpPr>
          <p:nvPr>
            <p:ph type="dt" sz="half" idx="10"/>
          </p:nvPr>
        </p:nvSpPr>
        <p:spPr/>
        <p:txBody>
          <a:bodyPr/>
          <a:lstStyle/>
          <a:p>
            <a:fld id="{95BA256C-9081-4C76-932D-FB88B5F51E15}" type="datetimeFigureOut">
              <a:rPr lang="en-US" smtClean="0"/>
              <a:t>24/3/2025</a:t>
            </a:fld>
            <a:endParaRPr lang="en-US"/>
          </a:p>
        </p:txBody>
      </p:sp>
      <p:sp>
        <p:nvSpPr>
          <p:cNvPr id="5" name="Footer Placeholder 4">
            <a:extLst>
              <a:ext uri="{FF2B5EF4-FFF2-40B4-BE49-F238E27FC236}">
                <a16:creationId xmlns:a16="http://schemas.microsoft.com/office/drawing/2014/main" id="{D10470B0-6500-8B58-F6C1-47C2EA518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52BC7-5EC2-E0EA-CB93-590F55CA76E8}"/>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26100917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27565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41936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9097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21053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77539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24/3/2025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941281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27140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53689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42688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26182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44490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75661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24/3/2025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52588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24/3/2025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5640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75163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24/3/2025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57039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24/3/2025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9350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1954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118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C1B709-358A-41C8-50CE-D1B1CBD52D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71B5FD-C3E9-6EF7-2E37-47B8907D48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A811E-7F48-2FEA-070F-84D9F1B9BB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A256C-9081-4C76-932D-FB88B5F51E15}" type="datetimeFigureOut">
              <a:rPr lang="en-US" smtClean="0"/>
              <a:t>24/3/2025</a:t>
            </a:fld>
            <a:endParaRPr lang="en-US"/>
          </a:p>
        </p:txBody>
      </p:sp>
      <p:sp>
        <p:nvSpPr>
          <p:cNvPr id="5" name="Footer Placeholder 4">
            <a:extLst>
              <a:ext uri="{FF2B5EF4-FFF2-40B4-BE49-F238E27FC236}">
                <a16:creationId xmlns:a16="http://schemas.microsoft.com/office/drawing/2014/main" id="{E347EF2B-F9FB-2781-58F7-284564C41E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51187D-8865-F39A-115F-039C2ECB8E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C2EBA8-7F7C-4A95-9922-2CC38D21654A}" type="slidenum">
              <a:rPr lang="en-US" smtClean="0"/>
              <a:t>‹#›</a:t>
            </a:fld>
            <a:endParaRPr lang="en-US"/>
          </a:p>
        </p:txBody>
      </p:sp>
    </p:spTree>
    <p:extLst>
      <p:ext uri="{BB962C8B-B14F-4D97-AF65-F5344CB8AC3E}">
        <p14:creationId xmlns:p14="http://schemas.microsoft.com/office/powerpoint/2010/main" val="260215128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86923498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4.xml"/><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1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BBC03804-52C4-75FA-9B2C-9E63584A9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5792" y="1305325"/>
            <a:ext cx="8904501" cy="1256899"/>
          </a:xfrm>
          <a:prstGeom prst="rect">
            <a:avLst/>
          </a:prstGeom>
        </p:spPr>
      </p:pic>
      <p:sp>
        <p:nvSpPr>
          <p:cNvPr id="10" name="文本框 8">
            <a:extLst>
              <a:ext uri="{FF2B5EF4-FFF2-40B4-BE49-F238E27FC236}">
                <a16:creationId xmlns:a16="http://schemas.microsoft.com/office/drawing/2014/main" id="{112A9A5A-766A-56A9-7408-6B7E117B3B54}"/>
              </a:ext>
            </a:extLst>
          </p:cNvPr>
          <p:cNvSpPr txBox="1"/>
          <p:nvPr/>
        </p:nvSpPr>
        <p:spPr>
          <a:xfrm>
            <a:off x="2068699" y="1335200"/>
            <a:ext cx="7936940" cy="1077218"/>
          </a:xfrm>
          <a:prstGeom prst="rect">
            <a:avLst/>
          </a:prstGeom>
          <a:noFill/>
        </p:spPr>
        <p:txBody>
          <a:bodyPr wrap="square" rtlCol="0">
            <a:spAutoFit/>
          </a:bodyPr>
          <a:lstStyle/>
          <a:p>
            <a:pPr lvl="0" algn="just">
              <a:defRPr/>
            </a:pPr>
            <a:r>
              <a:rPr lang="vi-VN" sz="3200" spc="-150" dirty="0">
                <a:ln w="19050">
                  <a:solidFill>
                    <a:sysClr val="windowText" lastClr="000000"/>
                  </a:solidFill>
                </a:ln>
                <a:solidFill>
                  <a:prstClr val="black"/>
                </a:solidFill>
              </a:rPr>
              <a:t> Mô tả được một số nét chính về văn hoá các dân tộc ở vùng Tây Nguyên.</a:t>
            </a:r>
          </a:p>
        </p:txBody>
      </p:sp>
      <p:pic>
        <p:nvPicPr>
          <p:cNvPr id="11" name="图片 6">
            <a:extLst>
              <a:ext uri="{FF2B5EF4-FFF2-40B4-BE49-F238E27FC236}">
                <a16:creationId xmlns:a16="http://schemas.microsoft.com/office/drawing/2014/main" id="{FEA662E8-D9B8-E5CE-FD33-38CAEA546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1980" y="3184383"/>
            <a:ext cx="8904501" cy="2159141"/>
          </a:xfrm>
          <a:prstGeom prst="rect">
            <a:avLst/>
          </a:prstGeom>
        </p:spPr>
      </p:pic>
      <p:sp>
        <p:nvSpPr>
          <p:cNvPr id="12" name="文本框 8">
            <a:extLst>
              <a:ext uri="{FF2B5EF4-FFF2-40B4-BE49-F238E27FC236}">
                <a16:creationId xmlns:a16="http://schemas.microsoft.com/office/drawing/2014/main" id="{21EEE3E4-C2F4-2942-4892-AE6072A6B114}"/>
              </a:ext>
            </a:extLst>
          </p:cNvPr>
          <p:cNvSpPr txBox="1"/>
          <p:nvPr/>
        </p:nvSpPr>
        <p:spPr>
          <a:xfrm>
            <a:off x="1885018" y="3315027"/>
            <a:ext cx="7936940" cy="1815882"/>
          </a:xfrm>
          <a:prstGeom prst="rect">
            <a:avLst/>
          </a:prstGeom>
          <a:noFill/>
        </p:spPr>
        <p:txBody>
          <a:bodyPr wrap="square" rtlCol="0">
            <a:spAutoFit/>
          </a:bodyPr>
          <a:lstStyle/>
          <a:p>
            <a:pPr lvl="0" algn="just">
              <a:defRPr/>
            </a:pPr>
            <a:r>
              <a:rPr lang="vi-VN" sz="2800" spc="-150" dirty="0">
                <a:ln w="19050">
                  <a:solidFill>
                    <a:sysClr val="windowText" lastClr="000000"/>
                  </a:solidFill>
                </a:ln>
                <a:solidFill>
                  <a:prstClr val="black"/>
                </a:solidFill>
              </a:rPr>
              <a:t>Nêu được truyền thống đấu tranh yêu nước và cách mạng của đồng bào Tây Nguyên (sử dụng một số tư liệu tranh ảnh, câu chuyện lịch sử về anh hùng Núp, N'Trang Lơng,...).</a:t>
            </a:r>
          </a:p>
        </p:txBody>
      </p:sp>
      <p:pic>
        <p:nvPicPr>
          <p:cNvPr id="5" name="Picture 4">
            <a:extLst>
              <a:ext uri="{FF2B5EF4-FFF2-40B4-BE49-F238E27FC236}">
                <a16:creationId xmlns:a16="http://schemas.microsoft.com/office/drawing/2014/main" id="{97DF5C7F-F2DC-9F25-907F-2DA34376C8DC}"/>
              </a:ext>
            </a:extLst>
          </p:cNvPr>
          <p:cNvPicPr>
            <a:picLocks noChangeAspect="1"/>
          </p:cNvPicPr>
          <p:nvPr/>
        </p:nvPicPr>
        <p:blipFill>
          <a:blip r:embed="rId3"/>
          <a:stretch>
            <a:fillRect/>
          </a:stretch>
        </p:blipFill>
        <p:spPr>
          <a:xfrm>
            <a:off x="2759291" y="156916"/>
            <a:ext cx="6730567" cy="1286367"/>
          </a:xfrm>
          <a:prstGeom prst="rect">
            <a:avLst/>
          </a:prstGeom>
        </p:spPr>
      </p:pic>
    </p:spTree>
    <p:extLst>
      <p:ext uri="{BB962C8B-B14F-4D97-AF65-F5344CB8AC3E}">
        <p14:creationId xmlns:p14="http://schemas.microsoft.com/office/powerpoint/2010/main" val="354005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4150140" y="78076"/>
            <a:ext cx="3784186"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Trang phục: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561975" y="1382020"/>
            <a:ext cx="601980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Trang phục truyền thống của đồng bào Tây Nguyên được may bằng vải thổ cẩm, trang trí các loại hoa văn màu sắc sặc sỡ.</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571500" y="4039495"/>
            <a:ext cx="600075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Đàn ông thường đóng khố, ở trần, trời lạnh thì khoác thêm tấm choàng. Phụ nữ mặc áo chui đầu, váy tấm,....</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4B84C9EF-47B5-4D88-B41E-2810EE98D32B}"/>
              </a:ext>
            </a:extLst>
          </p:cNvPr>
          <p:cNvPicPr>
            <a:picLocks noChangeAspect="1"/>
          </p:cNvPicPr>
          <p:nvPr/>
        </p:nvPicPr>
        <p:blipFill>
          <a:blip r:embed="rId3"/>
          <a:stretch>
            <a:fillRect/>
          </a:stretch>
        </p:blipFill>
        <p:spPr>
          <a:xfrm>
            <a:off x="7386637" y="1171574"/>
            <a:ext cx="3233738" cy="2523893"/>
          </a:xfrm>
          <a:prstGeom prst="rect">
            <a:avLst/>
          </a:prstGeom>
        </p:spPr>
      </p:pic>
      <p:pic>
        <p:nvPicPr>
          <p:cNvPr id="5" name="Picture 4">
            <a:extLst>
              <a:ext uri="{FF2B5EF4-FFF2-40B4-BE49-F238E27FC236}">
                <a16:creationId xmlns:a16="http://schemas.microsoft.com/office/drawing/2014/main" id="{F797CCCC-7738-A014-2A18-7B26DDAC3A7A}"/>
              </a:ext>
            </a:extLst>
          </p:cNvPr>
          <p:cNvPicPr>
            <a:picLocks noChangeAspect="1"/>
          </p:cNvPicPr>
          <p:nvPr/>
        </p:nvPicPr>
        <p:blipFill>
          <a:blip r:embed="rId4"/>
          <a:stretch>
            <a:fillRect/>
          </a:stretch>
        </p:blipFill>
        <p:spPr>
          <a:xfrm>
            <a:off x="7367587" y="3890962"/>
            <a:ext cx="3271838" cy="2549938"/>
          </a:xfrm>
          <a:prstGeom prst="rect">
            <a:avLst/>
          </a:prstGeom>
        </p:spPr>
      </p:pic>
    </p:spTree>
    <p:extLst>
      <p:ext uri="{BB962C8B-B14F-4D97-AF65-F5344CB8AC3E}">
        <p14:creationId xmlns:p14="http://schemas.microsoft.com/office/powerpoint/2010/main" val="36354073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4150140" y="78076"/>
            <a:ext cx="3784186" cy="78319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4000" b="1" dirty="0">
                <a:solidFill>
                  <a:prstClr val="black"/>
                </a:solidFill>
                <a:latin typeface="Calibri" panose="020F0502020204030204" pitchFamily="34" charset="0"/>
                <a:ea typeface="Roboto" panose="02000000000000000000" pitchFamily="2" charset="0"/>
                <a:cs typeface="Calibri" panose="020F0502020204030204" pitchFamily="34" charset="0"/>
              </a:rPr>
              <a:t>Lễ hội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561975" y="1620383"/>
            <a:ext cx="601980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Lễ hội là một phần không thể thiếu trong đời sống tinh thần của các dân tộc ở Tây Nguyên.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571500" y="4039495"/>
            <a:ext cx="600075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Ở Tây Nguyên có nhiều lễ hội đặc sắc, tiêu biểu như: lễ hội Cồng chiêng, lễ hội Đua voi, lễ Tạ ơn cha mẹ,…</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AFE35D47-AAB5-0185-2823-B02500951877}"/>
              </a:ext>
            </a:extLst>
          </p:cNvPr>
          <p:cNvPicPr>
            <a:picLocks noChangeAspect="1"/>
          </p:cNvPicPr>
          <p:nvPr/>
        </p:nvPicPr>
        <p:blipFill>
          <a:blip r:embed="rId3"/>
          <a:stretch>
            <a:fillRect/>
          </a:stretch>
        </p:blipFill>
        <p:spPr>
          <a:xfrm>
            <a:off x="7467599" y="1204912"/>
            <a:ext cx="3438525" cy="2296358"/>
          </a:xfrm>
          <a:prstGeom prst="rect">
            <a:avLst/>
          </a:prstGeom>
        </p:spPr>
      </p:pic>
      <p:pic>
        <p:nvPicPr>
          <p:cNvPr id="9" name="Picture 8">
            <a:extLst>
              <a:ext uri="{FF2B5EF4-FFF2-40B4-BE49-F238E27FC236}">
                <a16:creationId xmlns:a16="http://schemas.microsoft.com/office/drawing/2014/main" id="{79E46399-558F-8500-4A69-7A779514B889}"/>
              </a:ext>
            </a:extLst>
          </p:cNvPr>
          <p:cNvPicPr>
            <a:picLocks noChangeAspect="1"/>
          </p:cNvPicPr>
          <p:nvPr/>
        </p:nvPicPr>
        <p:blipFill>
          <a:blip r:embed="rId4"/>
          <a:stretch>
            <a:fillRect/>
          </a:stretch>
        </p:blipFill>
        <p:spPr>
          <a:xfrm>
            <a:off x="7624762" y="3895724"/>
            <a:ext cx="3382947" cy="2390775"/>
          </a:xfrm>
          <a:prstGeom prst="rect">
            <a:avLst/>
          </a:prstGeom>
        </p:spPr>
      </p:pic>
    </p:spTree>
    <p:extLst>
      <p:ext uri="{BB962C8B-B14F-4D97-AF65-F5344CB8AC3E}">
        <p14:creationId xmlns:p14="http://schemas.microsoft.com/office/powerpoint/2010/main" val="24257341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43251" y="1457325"/>
            <a:ext cx="5686424" cy="2708434"/>
          </a:xfrm>
          <a:prstGeom prst="rect">
            <a:avLst/>
          </a:prstGeom>
          <a:noFill/>
        </p:spPr>
        <p:txBody>
          <a:bodyPr wrap="square" rtlCol="0">
            <a:spAutoFit/>
          </a:bodyPr>
          <a:lstStyle/>
          <a:p>
            <a:pPr lvl="0" algn="just">
              <a:defRPr/>
            </a:pPr>
            <a:r>
              <a:rPr lang="vi-VN"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hãy chỉ ra một số điểm giống và khác nhau về nhà ở và nhà sinh hoạt cộng đồng</a:t>
            </a:r>
            <a:r>
              <a:rPr lang="en-US"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a:t>
            </a:r>
            <a:r>
              <a:rPr lang="vi-VN"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trang phục của dân tộc vùng Tây Nguyên so với dân tộc em.</a:t>
            </a:r>
            <a:endPar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3131280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4150140" y="78076"/>
            <a:ext cx="3784186" cy="78319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So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sánh</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nhà</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ở</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447675" y="1195329"/>
            <a:ext cx="6019800" cy="255389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Nhà </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ở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vùng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Tây</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Nguyên</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thường</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 được xây dựng chủ yếu bằng các vật liệu như: cỏ tranh, tre, gỗ, lồ ô,... và được xây cất trên một khoảng đất rộng, nằm ngay tại khu vực</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Trung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tâm của buôn, làng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a:t>
            </a:r>
            <a:endParaRPr lang="vi-VN" sz="2400" b="1" dirty="0">
              <a:solidFill>
                <a:prstClr val="black"/>
              </a:solidFill>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571500" y="4277858"/>
            <a:ext cx="600075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Nhà </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ở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dân</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tộc</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em</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thường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được xây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bằng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gạch,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ngói</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bê</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tông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xi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măng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a:t>
            </a:r>
            <a:endParaRPr lang="vi-VN" sz="2800" b="1" dirty="0">
              <a:solidFill>
                <a:prstClr val="black"/>
              </a:solidFill>
              <a:latin typeface="Arial" panose="020B0604020202020204" pitchFamily="34" charset="0"/>
              <a:ea typeface="Roboto" panose="02000000000000000000" pitchFamily="2" charset="0"/>
              <a:cs typeface="Arial" panose="020B0604020202020204" pitchFamily="34" charset="0"/>
            </a:endParaRPr>
          </a:p>
        </p:txBody>
      </p:sp>
      <p:pic>
        <p:nvPicPr>
          <p:cNvPr id="3" name="Picture 2" descr="Nhà rông - Nét văn hóa đặc sắc của đồng bào dân tộc Tây Nguyên">
            <a:extLst>
              <a:ext uri="{FF2B5EF4-FFF2-40B4-BE49-F238E27FC236}">
                <a16:creationId xmlns:a16="http://schemas.microsoft.com/office/drawing/2014/main" id="{9AC9B0CE-7A67-D364-812E-165BBA943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912" y="1195847"/>
            <a:ext cx="4276725" cy="23454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ác chất liệu lợp mái nhà phổ biến hiện nay - CafeLand.Vn">
            <a:extLst>
              <a:ext uri="{FF2B5EF4-FFF2-40B4-BE49-F238E27FC236}">
                <a16:creationId xmlns:a16="http://schemas.microsoft.com/office/drawing/2014/main" id="{B7158AD9-CD0B-0089-FAD9-240F65E04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059" y="3829050"/>
            <a:ext cx="4213591"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00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1000"/>
                                        <p:tgtEl>
                                          <p:spTgt spid="4098"/>
                                        </p:tgtEl>
                                      </p:cBhvr>
                                    </p:animEffect>
                                    <p:anim calcmode="lin" valueType="num">
                                      <p:cBhvr>
                                        <p:cTn id="30" dur="1000" fill="hold"/>
                                        <p:tgtEl>
                                          <p:spTgt spid="4098"/>
                                        </p:tgtEl>
                                        <p:attrNameLst>
                                          <p:attrName>ppt_x</p:attrName>
                                        </p:attrNameLst>
                                      </p:cBhvr>
                                      <p:tavLst>
                                        <p:tav tm="0">
                                          <p:val>
                                            <p:strVal val="#ppt_x"/>
                                          </p:val>
                                        </p:tav>
                                        <p:tav tm="100000">
                                          <p:val>
                                            <p:strVal val="#ppt_x"/>
                                          </p:val>
                                        </p:tav>
                                      </p:tavLst>
                                    </p:anim>
                                    <p:anim calcmode="lin" valueType="num">
                                      <p:cBhvr>
                                        <p:cTn id="31"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a16="http://schemas.microsoft.com/office/drawing/2014/main" id="{6E713DB6-C8B0-E4B5-C178-9E9377202F18}"/>
              </a:ext>
            </a:extLst>
          </p:cNvPr>
          <p:cNvPicPr>
            <a:picLocks noChangeAspect="1"/>
          </p:cNvPicPr>
          <p:nvPr/>
        </p:nvPicPr>
        <p:blipFill>
          <a:blip r:embed="rId6"/>
          <a:stretch>
            <a:fillRect/>
          </a:stretch>
        </p:blipFill>
        <p:spPr>
          <a:xfrm>
            <a:off x="1455776" y="577081"/>
            <a:ext cx="9364268" cy="3078747"/>
          </a:xfrm>
          <a:prstGeom prst="rect">
            <a:avLst/>
          </a:prstGeom>
        </p:spPr>
      </p:pic>
    </p:spTree>
    <p:extLst>
      <p:ext uri="{BB962C8B-B14F-4D97-AF65-F5344CB8AC3E}">
        <p14:creationId xmlns:p14="http://schemas.microsoft.com/office/powerpoint/2010/main" val="39149548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663989" y="87601"/>
            <a:ext cx="10842211"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Lập bảng hoặc vẽ sơ đồ tư duy về một số nét văn hóa tiêu biểu của đồng bào Tây Nguyên.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286154F9-2131-9E33-91CE-A5B0888FB00A}"/>
              </a:ext>
            </a:extLst>
          </p:cNvPr>
          <p:cNvGraphicFramePr>
            <a:graphicFrameLocks noGrp="1"/>
          </p:cNvGraphicFramePr>
          <p:nvPr>
            <p:extLst>
              <p:ext uri="{D42A27DB-BD31-4B8C-83A1-F6EECF244321}">
                <p14:modId xmlns:p14="http://schemas.microsoft.com/office/powerpoint/2010/main" val="2244200766"/>
              </p:ext>
            </p:extLst>
          </p:nvPr>
        </p:nvGraphicFramePr>
        <p:xfrm>
          <a:off x="742950" y="1520999"/>
          <a:ext cx="10496550" cy="4979640"/>
        </p:xfrm>
        <a:graphic>
          <a:graphicData uri="http://schemas.openxmlformats.org/drawingml/2006/table">
            <a:tbl>
              <a:tblPr/>
              <a:tblGrid>
                <a:gridCol w="2743200">
                  <a:extLst>
                    <a:ext uri="{9D8B030D-6E8A-4147-A177-3AD203B41FA5}">
                      <a16:colId xmlns:a16="http://schemas.microsoft.com/office/drawing/2014/main" val="2482021791"/>
                    </a:ext>
                  </a:extLst>
                </a:gridCol>
                <a:gridCol w="7753350">
                  <a:extLst>
                    <a:ext uri="{9D8B030D-6E8A-4147-A177-3AD203B41FA5}">
                      <a16:colId xmlns:a16="http://schemas.microsoft.com/office/drawing/2014/main" val="2526078402"/>
                    </a:ext>
                  </a:extLst>
                </a:gridCol>
              </a:tblGrid>
              <a:tr h="287692">
                <a:tc gridSpan="2">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Một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nét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văn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hóa</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tiêu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biểu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của</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đồng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bào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Tây</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Nguyên</a:t>
                      </a:r>
                      <a:endParaRPr lang="en-US" sz="2400"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53815759"/>
                  </a:ext>
                </a:extLst>
              </a:tr>
              <a:tr h="773172">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Nhà</a:t>
                      </a:r>
                      <a:r>
                        <a:rPr lang="en-US" sz="2400" b="1" dirty="0">
                          <a:solidFill>
                            <a:srgbClr val="002060"/>
                          </a:solidFill>
                          <a:effectLst/>
                          <a:latin typeface="Cambria" panose="02040503050406030204" pitchFamily="18" charset="0"/>
                          <a:ea typeface="Cambria" panose="02040503050406030204" pitchFamily="18" charset="0"/>
                        </a:rPr>
                        <a:t> ở</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Cambria" panose="02040503050406030204" pitchFamily="18" charset="0"/>
                          <a:ea typeface="Cambria" panose="02040503050406030204" pitchFamily="18" charset="0"/>
                        </a:rPr>
                        <a:t>- Người dân thường ở trong ngôi nhà sàn làm bằng các vật liệu như: gỗ, tre, nứa, lá...</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7666701"/>
                  </a:ext>
                </a:extLst>
              </a:tr>
              <a:tr h="1137281">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Nhà</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sinh</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hoạt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cộng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đồng</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Cambria" panose="02040503050406030204" pitchFamily="18" charset="0"/>
                          <a:ea typeface="Cambria" panose="02040503050406030204" pitchFamily="18" charset="0"/>
                        </a:rPr>
                        <a:t>- Mỗi buôn làng có một ngôi nhà chung được xây dựng ở trung tâm buôn làng.</a:t>
                      </a:r>
                    </a:p>
                    <a:p>
                      <a:pPr algn="just" fontAlgn="t"/>
                      <a:r>
                        <a:rPr lang="vi-VN" sz="2400">
                          <a:solidFill>
                            <a:srgbClr val="002060"/>
                          </a:solidFill>
                          <a:effectLst/>
                          <a:latin typeface="Cambria" panose="02040503050406030204" pitchFamily="18" charset="0"/>
                          <a:ea typeface="Cambria" panose="02040503050406030204" pitchFamily="18" charset="0"/>
                        </a:rPr>
                        <a:t>- Đây là không gian sinh hoạt chung của cộng đồng.</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1474658"/>
                  </a:ext>
                </a:extLst>
              </a:tr>
              <a:tr h="1380021">
                <a:tc>
                  <a:txBody>
                    <a:bodyPr/>
                    <a:lstStyle/>
                    <a:p>
                      <a:pPr algn="just" fontAlgn="t"/>
                      <a:r>
                        <a:rPr lang="en-US" sz="2400" b="1" dirty="0">
                          <a:solidFill>
                            <a:srgbClr val="002060"/>
                          </a:solidFill>
                          <a:effectLst/>
                          <a:latin typeface="Cambria" panose="02040503050406030204" pitchFamily="18" charset="0"/>
                          <a:ea typeface="Cambria" panose="02040503050406030204" pitchFamily="18" charset="0"/>
                        </a:rPr>
                        <a:t>Trang </a:t>
                      </a:r>
                      <a:r>
                        <a:rPr lang="en-US" sz="2400" b="1" dirty="0" err="1">
                          <a:solidFill>
                            <a:srgbClr val="002060"/>
                          </a:solidFill>
                          <a:effectLst/>
                          <a:latin typeface="Cambria" panose="02040503050406030204" pitchFamily="18" charset="0"/>
                          <a:ea typeface="Cambria" panose="02040503050406030204" pitchFamily="18" charset="0"/>
                        </a:rPr>
                        <a:t>phục</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Cambria" panose="02040503050406030204" pitchFamily="18" charset="0"/>
                          <a:ea typeface="Cambria" panose="02040503050406030204" pitchFamily="18" charset="0"/>
                        </a:rPr>
                        <a:t>- Được may bằng vải thổ cẩm, trang trí các loại hoa văn màu sắc sặc sỡ.</a:t>
                      </a:r>
                    </a:p>
                    <a:p>
                      <a:pPr algn="just" fontAlgn="t"/>
                      <a:r>
                        <a:rPr lang="vi-VN" sz="2400">
                          <a:solidFill>
                            <a:srgbClr val="002060"/>
                          </a:solidFill>
                          <a:effectLst/>
                          <a:latin typeface="Cambria" panose="02040503050406030204" pitchFamily="18" charset="0"/>
                          <a:ea typeface="Cambria" panose="02040503050406030204" pitchFamily="18" charset="0"/>
                        </a:rPr>
                        <a:t>- Đàn ông thường đóng khố, ở trần, trời lạnh khoác thêm tấm choàng.</a:t>
                      </a:r>
                    </a:p>
                    <a:p>
                      <a:pPr algn="just" fontAlgn="t"/>
                      <a:r>
                        <a:rPr lang="vi-VN" sz="2400">
                          <a:solidFill>
                            <a:srgbClr val="002060"/>
                          </a:solidFill>
                          <a:effectLst/>
                          <a:latin typeface="Cambria" panose="02040503050406030204" pitchFamily="18" charset="0"/>
                          <a:ea typeface="Cambria" panose="02040503050406030204" pitchFamily="18" charset="0"/>
                        </a:rPr>
                        <a:t>- Phụ nữ mặc áo chui đầu, váy tấm,....</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1066341"/>
                  </a:ext>
                </a:extLst>
              </a:tr>
              <a:tr h="773172">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Lễ</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hội</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Cambria" panose="02040503050406030204" pitchFamily="18" charset="0"/>
                          <a:ea typeface="Cambria" panose="02040503050406030204" pitchFamily="18" charset="0"/>
                        </a:rPr>
                        <a:t>- Có nhiều lễ hội đặc sắc, tiêu biểu như: lễ hội Cồng chiêng, lễ hội Đua voi, lễ Tạ ơn cha mẹ,…</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5115571"/>
                  </a:ext>
                </a:extLst>
              </a:tr>
            </a:tbl>
          </a:graphicData>
        </a:graphic>
      </p:graphicFrame>
    </p:spTree>
    <p:extLst>
      <p:ext uri="{BB962C8B-B14F-4D97-AF65-F5344CB8AC3E}">
        <p14:creationId xmlns:p14="http://schemas.microsoft.com/office/powerpoint/2010/main" val="33175834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3" name="Picture 2">
            <a:extLst>
              <a:ext uri="{FF2B5EF4-FFF2-40B4-BE49-F238E27FC236}">
                <a16:creationId xmlns:a16="http://schemas.microsoft.com/office/drawing/2014/main" id="{AC40639D-6E94-22FA-4B75-10C5DBCEA723}"/>
              </a:ext>
            </a:extLst>
          </p:cNvPr>
          <p:cNvPicPr>
            <a:picLocks noChangeAspect="1"/>
          </p:cNvPicPr>
          <p:nvPr/>
        </p:nvPicPr>
        <p:blipFill>
          <a:blip r:embed="rId6"/>
          <a:stretch>
            <a:fillRect/>
          </a:stretch>
        </p:blipFill>
        <p:spPr>
          <a:xfrm>
            <a:off x="3482608" y="789731"/>
            <a:ext cx="5541744" cy="1883827"/>
          </a:xfrm>
          <a:prstGeom prst="rect">
            <a:avLst/>
          </a:prstGeom>
        </p:spPr>
      </p:pic>
    </p:spTree>
    <p:extLst>
      <p:ext uri="{BB962C8B-B14F-4D97-AF65-F5344CB8AC3E}">
        <p14:creationId xmlns:p14="http://schemas.microsoft.com/office/powerpoint/2010/main" val="32264008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477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663989" y="87601"/>
            <a:ext cx="10842211" cy="1055608"/>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Chỉ ra một số điểm giống và khác về nhà ở, trang phục của các dân tộc vùng Tây Nguyên với dân tộc khác mà em biết.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5" name="Table 4">
            <a:extLst>
              <a:ext uri="{FF2B5EF4-FFF2-40B4-BE49-F238E27FC236}">
                <a16:creationId xmlns:a16="http://schemas.microsoft.com/office/drawing/2014/main" id="{0CEEB2D1-E9B5-F873-8B3F-1897804DCF74}"/>
              </a:ext>
            </a:extLst>
          </p:cNvPr>
          <p:cNvGraphicFramePr>
            <a:graphicFrameLocks noGrp="1"/>
          </p:cNvGraphicFramePr>
          <p:nvPr>
            <p:extLst>
              <p:ext uri="{D42A27DB-BD31-4B8C-83A1-F6EECF244321}">
                <p14:modId xmlns:p14="http://schemas.microsoft.com/office/powerpoint/2010/main" val="2412170482"/>
              </p:ext>
            </p:extLst>
          </p:nvPr>
        </p:nvGraphicFramePr>
        <p:xfrm>
          <a:off x="742948" y="1345795"/>
          <a:ext cx="10391778" cy="5149688"/>
        </p:xfrm>
        <a:graphic>
          <a:graphicData uri="http://schemas.openxmlformats.org/drawingml/2006/table">
            <a:tbl>
              <a:tblPr/>
              <a:tblGrid>
                <a:gridCol w="1422034">
                  <a:extLst>
                    <a:ext uri="{9D8B030D-6E8A-4147-A177-3AD203B41FA5}">
                      <a16:colId xmlns:a16="http://schemas.microsoft.com/office/drawing/2014/main" val="1891214759"/>
                    </a:ext>
                  </a:extLst>
                </a:gridCol>
                <a:gridCol w="2088300">
                  <a:extLst>
                    <a:ext uri="{9D8B030D-6E8A-4147-A177-3AD203B41FA5}">
                      <a16:colId xmlns:a16="http://schemas.microsoft.com/office/drawing/2014/main" val="2344994429"/>
                    </a:ext>
                  </a:extLst>
                </a:gridCol>
                <a:gridCol w="3414282">
                  <a:extLst>
                    <a:ext uri="{9D8B030D-6E8A-4147-A177-3AD203B41FA5}">
                      <a16:colId xmlns:a16="http://schemas.microsoft.com/office/drawing/2014/main" val="844971085"/>
                    </a:ext>
                  </a:extLst>
                </a:gridCol>
                <a:gridCol w="869217">
                  <a:extLst>
                    <a:ext uri="{9D8B030D-6E8A-4147-A177-3AD203B41FA5}">
                      <a16:colId xmlns:a16="http://schemas.microsoft.com/office/drawing/2014/main" val="283139505"/>
                    </a:ext>
                  </a:extLst>
                </a:gridCol>
                <a:gridCol w="2597945">
                  <a:extLst>
                    <a:ext uri="{9D8B030D-6E8A-4147-A177-3AD203B41FA5}">
                      <a16:colId xmlns:a16="http://schemas.microsoft.com/office/drawing/2014/main" val="50052898"/>
                    </a:ext>
                  </a:extLst>
                </a:gridCol>
              </a:tblGrid>
              <a:tr h="566320">
                <a:tc>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Các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dân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tộc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vùng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Tây</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Nguyên</a:t>
                      </a:r>
                      <a:endParaRPr lang="en-US" sz="24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Dân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tộc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Tày</a:t>
                      </a:r>
                      <a:endParaRPr lang="en-US" sz="24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45274105"/>
                  </a:ext>
                </a:extLst>
              </a:tr>
              <a:tr h="938351">
                <a:tc rowSpan="2">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Giống</a:t>
                      </a:r>
                      <a:endParaRPr lang="en-US" sz="2800" b="1"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Nhà</a:t>
                      </a:r>
                      <a:r>
                        <a:rPr lang="en-US" sz="2800" b="1" dirty="0">
                          <a:solidFill>
                            <a:srgbClr val="002060"/>
                          </a:solidFill>
                          <a:effectLst/>
                          <a:latin typeface="Cambria" panose="02040503050406030204" pitchFamily="18" charset="0"/>
                          <a:ea typeface="Cambria" panose="02040503050406030204" pitchFamily="18" charset="0"/>
                        </a:rPr>
                        <a:t> ở</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Loại hình nhà ở phổ biến là: nhà sàn.</a:t>
                      </a:r>
                    </a:p>
                    <a:p>
                      <a:pPr algn="just" fontAlgn="t"/>
                      <a:r>
                        <a:rPr lang="vi-VN" sz="2000" dirty="0">
                          <a:solidFill>
                            <a:srgbClr val="002060"/>
                          </a:solidFill>
                          <a:effectLst/>
                          <a:latin typeface="Cambria" panose="02040503050406030204" pitchFamily="18" charset="0"/>
                          <a:ea typeface="Cambria" panose="02040503050406030204" pitchFamily="18" charset="0"/>
                        </a:rPr>
                        <a:t>- Nhà thường được xây dựng từ các nguyên liệu truyền thống, như: gỗ, tre, nứa, lá,…</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106351"/>
                  </a:ext>
                </a:extLst>
              </a:tr>
              <a:tr h="636542">
                <a:tc vMerge="1">
                  <a:txBody>
                    <a:bodyPr/>
                    <a:lstStyle/>
                    <a:p>
                      <a:endParaRPr lang="en-US"/>
                    </a:p>
                  </a:txBody>
                  <a:tcPr/>
                </a:tc>
                <a:tc>
                  <a:txBody>
                    <a:bodyPr/>
                    <a:lstStyle/>
                    <a:p>
                      <a:pPr algn="just" fontAlgn="t"/>
                      <a:r>
                        <a:rPr lang="en-US" sz="2800" b="1">
                          <a:solidFill>
                            <a:srgbClr val="002060"/>
                          </a:solidFill>
                          <a:effectLst/>
                          <a:latin typeface="Cambria" panose="02040503050406030204" pitchFamily="18" charset="0"/>
                          <a:ea typeface="Cambria" panose="02040503050406030204" pitchFamily="18" charset="0"/>
                        </a:rPr>
                        <a:t>Trang phục</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Mang nét đặc trưng, thể hiện tư duy thẩm mĩ riêng của từng tộc người.</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7531889"/>
                  </a:ext>
                </a:extLst>
              </a:tr>
              <a:tr h="833016">
                <a:tc rowSpan="2">
                  <a:txBody>
                    <a:bodyPr/>
                    <a:lstStyle/>
                    <a:p>
                      <a:pPr algn="just" fontAlgn="t"/>
                      <a:r>
                        <a:rPr lang="en-US" sz="2800" b="1">
                          <a:solidFill>
                            <a:srgbClr val="002060"/>
                          </a:solidFill>
                          <a:effectLst/>
                          <a:latin typeface="Cambria" panose="02040503050406030204" pitchFamily="18" charset="0"/>
                          <a:ea typeface="Cambria" panose="02040503050406030204" pitchFamily="18" charset="0"/>
                        </a:rPr>
                        <a:t>Khác</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Nhà</a:t>
                      </a:r>
                      <a:r>
                        <a:rPr lang="en-US" sz="2800" b="1" dirty="0">
                          <a:solidFill>
                            <a:srgbClr val="002060"/>
                          </a:solidFill>
                          <a:effectLst/>
                          <a:latin typeface="Cambria" panose="02040503050406030204" pitchFamily="18" charset="0"/>
                          <a:ea typeface="Cambria" panose="02040503050406030204" pitchFamily="18" charset="0"/>
                        </a:rPr>
                        <a:t> ở</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Mỗi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buôn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làng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có</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một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ngôi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Rông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Dài</a:t>
                      </a:r>
                      <a:r>
                        <a:rPr lang="en-US" sz="2000" dirty="0">
                          <a:solidFill>
                            <a:srgbClr val="002060"/>
                          </a:solidFill>
                          <a:effectLst/>
                          <a:latin typeface="Cambria" panose="02040503050406030204" pitchFamily="18" charset="0"/>
                          <a:ea typeface="Cambria" panose="02040503050406030204" pitchFamily="18" charset="0"/>
                        </a:rPr>
                        <a:t>).</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fontAlgn="t"/>
                      <a:r>
                        <a:rPr lang="en-US" sz="2000">
                          <a:solidFill>
                            <a:srgbClr val="002060"/>
                          </a:solidFill>
                          <a:effectLst/>
                          <a:latin typeface="Cambria" panose="02040503050406030204" pitchFamily="18" charset="0"/>
                          <a:ea typeface="Cambria" panose="02040503050406030204" pitchFamily="18" charset="0"/>
                        </a:rPr>
                        <a:t>- Ít khi xây dựng các ngôi nhà chung của bản làng.</a:t>
                      </a:r>
                      <a:endParaRPr lang="en-US" sz="20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fontAlgn="t"/>
                      <a:r>
                        <a:rPr lang="en-US" sz="1800">
                          <a:solidFill>
                            <a:srgbClr val="002060"/>
                          </a:solidFill>
                          <a:effectLst/>
                          <a:latin typeface="Cambria" panose="02040503050406030204" pitchFamily="18" charset="0"/>
                          <a:ea typeface="Cambria" panose="02040503050406030204" pitchFamily="18" charset="0"/>
                        </a:rPr>
                        <a:t>- Ít khi xây dựng các ngôi nhà chung của bản làng.</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4295643"/>
                  </a:ext>
                </a:extLst>
              </a:tr>
              <a:tr h="2166500">
                <a:tc vMerge="1">
                  <a:txBody>
                    <a:bodyPr/>
                    <a:lstStyle/>
                    <a:p>
                      <a:endParaRPr lang="en-US"/>
                    </a:p>
                  </a:txBody>
                  <a:tcPr/>
                </a:tc>
                <a:tc>
                  <a:txBody>
                    <a:bodyPr/>
                    <a:lstStyle/>
                    <a:p>
                      <a:pPr algn="just" fontAlgn="t"/>
                      <a:r>
                        <a:rPr lang="en-US" sz="2800" b="1" dirty="0">
                          <a:solidFill>
                            <a:srgbClr val="002060"/>
                          </a:solidFill>
                          <a:effectLst/>
                          <a:latin typeface="Cambria" panose="02040503050406030204" pitchFamily="18" charset="0"/>
                          <a:ea typeface="Cambria" panose="02040503050406030204" pitchFamily="18" charset="0"/>
                        </a:rPr>
                        <a:t>Trang </a:t>
                      </a:r>
                      <a:r>
                        <a:rPr lang="en-US" sz="2800" b="1" dirty="0" err="1">
                          <a:solidFill>
                            <a:srgbClr val="002060"/>
                          </a:solidFill>
                          <a:effectLst/>
                          <a:latin typeface="Cambria" panose="02040503050406030204" pitchFamily="18" charset="0"/>
                          <a:ea typeface="Cambria" panose="02040503050406030204" pitchFamily="18" charset="0"/>
                        </a:rPr>
                        <a:t>phục</a:t>
                      </a:r>
                      <a:endParaRPr lang="en-US" sz="2800" b="1"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May từ vải thổ cẩm, màu sắc sặc sỡ.</a:t>
                      </a:r>
                    </a:p>
                    <a:p>
                      <a:pPr algn="just" fontAlgn="t"/>
                      <a:r>
                        <a:rPr lang="vi-VN" sz="2000" b="1" dirty="0">
                          <a:solidFill>
                            <a:srgbClr val="002060"/>
                          </a:solidFill>
                          <a:effectLst/>
                          <a:latin typeface="Cambria" panose="02040503050406030204" pitchFamily="18" charset="0"/>
                          <a:ea typeface="Cambria" panose="02040503050406030204" pitchFamily="18" charset="0"/>
                        </a:rPr>
                        <a:t>- Nam giới: </a:t>
                      </a:r>
                      <a:r>
                        <a:rPr lang="vi-VN" sz="2000" dirty="0">
                          <a:solidFill>
                            <a:srgbClr val="002060"/>
                          </a:solidFill>
                          <a:effectLst/>
                          <a:latin typeface="Cambria" panose="02040503050406030204" pitchFamily="18" charset="0"/>
                          <a:ea typeface="Cambria" panose="02040503050406030204" pitchFamily="18" charset="0"/>
                        </a:rPr>
                        <a:t>thường đóng khố, ở trần, trời lạnh thì khoác thêm tấm choàng.</a:t>
                      </a:r>
                    </a:p>
                    <a:p>
                      <a:pPr algn="just" fontAlgn="t"/>
                      <a:r>
                        <a:rPr lang="vi-VN" sz="2000" b="1" dirty="0">
                          <a:solidFill>
                            <a:srgbClr val="002060"/>
                          </a:solidFill>
                          <a:effectLst/>
                          <a:latin typeface="Cambria" panose="02040503050406030204" pitchFamily="18" charset="0"/>
                          <a:ea typeface="Cambria" panose="02040503050406030204" pitchFamily="18" charset="0"/>
                        </a:rPr>
                        <a:t>- Nữ giới: </a:t>
                      </a:r>
                      <a:r>
                        <a:rPr lang="vi-VN" sz="2000" dirty="0">
                          <a:solidFill>
                            <a:srgbClr val="002060"/>
                          </a:solidFill>
                          <a:effectLst/>
                          <a:latin typeface="Cambria" panose="02040503050406030204" pitchFamily="18" charset="0"/>
                          <a:ea typeface="Cambria" panose="02040503050406030204" pitchFamily="18" charset="0"/>
                        </a:rPr>
                        <a:t>mặc áo chui đầu, váy tấm,…</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fontAlgn="t"/>
                      <a:r>
                        <a:rPr lang="en-US" sz="2000" dirty="0">
                          <a:solidFill>
                            <a:srgbClr val="002060"/>
                          </a:solidFill>
                          <a:effectLst/>
                          <a:latin typeface="Cambria" panose="02040503050406030204" pitchFamily="18" charset="0"/>
                          <a:ea typeface="Cambria" panose="02040503050406030204" pitchFamily="18" charset="0"/>
                        </a:rPr>
                        <a:t>- May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vải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dệt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sợi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màu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chủ</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màu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chàm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không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trang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trí</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nhiều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văn</a:t>
                      </a:r>
                      <a:r>
                        <a:rPr lang="en-US" sz="2000" dirty="0">
                          <a:solidFill>
                            <a:srgbClr val="002060"/>
                          </a:solidFill>
                          <a:effectLst/>
                          <a:latin typeface="Cambria" panose="02040503050406030204" pitchFamily="18" charset="0"/>
                          <a:ea typeface="Cambria" panose="02040503050406030204" pitchFamily="18" charset="0"/>
                        </a:rPr>
                        <a:t>.</a:t>
                      </a:r>
                    </a:p>
                    <a:p>
                      <a:pPr algn="just" fontAlgn="t"/>
                      <a:r>
                        <a:rPr lang="en-US" sz="2000" b="1" dirty="0">
                          <a:solidFill>
                            <a:srgbClr val="002060"/>
                          </a:solidFill>
                          <a:effectLst/>
                          <a:latin typeface="Cambria" panose="02040503050406030204" pitchFamily="18" charset="0"/>
                          <a:ea typeface="Cambria" panose="02040503050406030204" pitchFamily="18" charset="0"/>
                        </a:rPr>
                        <a:t>- </a:t>
                      </a:r>
                      <a:r>
                        <a:rPr lang="en-US" sz="2000" b="1" dirty="0" err="1">
                          <a:solidFill>
                            <a:srgbClr val="002060"/>
                          </a:solidFill>
                          <a:effectLst/>
                          <a:latin typeface="Cambria" panose="02040503050406030204" pitchFamily="18" charset="0"/>
                          <a:ea typeface="Cambria" panose="02040503050406030204" pitchFamily="18" charset="0"/>
                        </a:rPr>
                        <a:t>Nữ</a:t>
                      </a:r>
                      <a:r>
                        <a:rPr lang="en-US" sz="2000" b="1" dirty="0">
                          <a:solidFill>
                            <a:srgbClr val="002060"/>
                          </a:solidFill>
                          <a:effectLst/>
                          <a:latin typeface="Cambria" panose="02040503050406030204" pitchFamily="18" charset="0"/>
                          <a:ea typeface="Cambria" panose="02040503050406030204" pitchFamily="18" charset="0"/>
                        </a:rPr>
                        <a:t> </a:t>
                      </a:r>
                      <a:r>
                        <a:rPr lang="en-US" sz="2000" b="1" dirty="0" err="1">
                          <a:solidFill>
                            <a:srgbClr val="002060"/>
                          </a:solidFill>
                          <a:effectLst/>
                          <a:latin typeface="Cambria" panose="02040503050406030204" pitchFamily="18" charset="0"/>
                          <a:ea typeface="Cambria" panose="02040503050406030204" pitchFamily="18" charset="0"/>
                        </a:rPr>
                        <a:t>giới</a:t>
                      </a:r>
                      <a:r>
                        <a:rPr lang="en-US" sz="2000" b="1"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váy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dài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quần</a:t>
                      </a:r>
                      <a:r>
                        <a:rPr lang="en-US" sz="2000" dirty="0">
                          <a:solidFill>
                            <a:srgbClr val="002060"/>
                          </a:solidFill>
                          <a:effectLst/>
                          <a:latin typeface="Cambria" panose="02040503050406030204" pitchFamily="18" charset="0"/>
                          <a:ea typeface="Cambria" panose="02040503050406030204" pitchFamily="18" charset="0"/>
                        </a:rPr>
                        <a:t>;</a:t>
                      </a:r>
                    </a:p>
                    <a:p>
                      <a:pPr algn="just" fontAlgn="t"/>
                      <a:r>
                        <a:rPr lang="en-US" sz="2000" b="1" dirty="0">
                          <a:solidFill>
                            <a:srgbClr val="002060"/>
                          </a:solidFill>
                          <a:effectLst/>
                          <a:latin typeface="Cambria" panose="02040503050406030204" pitchFamily="18" charset="0"/>
                          <a:ea typeface="Cambria" panose="02040503050406030204" pitchFamily="18" charset="0"/>
                        </a:rPr>
                        <a:t>- Nam </a:t>
                      </a:r>
                      <a:r>
                        <a:rPr lang="en-US" sz="2000" b="1" dirty="0" err="1">
                          <a:solidFill>
                            <a:srgbClr val="002060"/>
                          </a:solidFill>
                          <a:effectLst/>
                          <a:latin typeface="Cambria" panose="02040503050406030204" pitchFamily="18" charset="0"/>
                          <a:ea typeface="Cambria" panose="02040503050406030204" pitchFamily="18" charset="0"/>
                        </a:rPr>
                        <a:t>giới</a:t>
                      </a:r>
                      <a:r>
                        <a:rPr lang="en-US" sz="2000" b="1"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quần</a:t>
                      </a:r>
                      <a:endParaRPr lang="vi-VN" sz="20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fontAlgn="t"/>
                      <a:r>
                        <a:rPr lang="en-US" sz="1800" dirty="0">
                          <a:solidFill>
                            <a:srgbClr val="002060"/>
                          </a:solidFill>
                          <a:effectLst/>
                          <a:latin typeface="Cambria" panose="02040503050406030204" pitchFamily="18" charset="0"/>
                          <a:ea typeface="Cambria" panose="02040503050406030204" pitchFamily="18" charset="0"/>
                        </a:rPr>
                        <a:t>- May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dệt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bông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màu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chủ</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là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màu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chàm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trang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trí</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nhiều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hoa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văn</a:t>
                      </a:r>
                      <a:r>
                        <a:rPr lang="en-US" sz="1800" dirty="0">
                          <a:solidFill>
                            <a:srgbClr val="002060"/>
                          </a:solidFill>
                          <a:effectLst/>
                          <a:latin typeface="Cambria" panose="02040503050406030204" pitchFamily="18" charset="0"/>
                          <a:ea typeface="Cambria" panose="02040503050406030204" pitchFamily="18" charset="0"/>
                        </a:rPr>
                        <a:t>.</a:t>
                      </a:r>
                    </a:p>
                    <a:p>
                      <a:pPr algn="just" fontAlgn="t"/>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Nữ</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giới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váy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hoặc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quần</a:t>
                      </a:r>
                      <a:r>
                        <a:rPr lang="en-US" sz="1800" dirty="0">
                          <a:solidFill>
                            <a:srgbClr val="002060"/>
                          </a:solidFill>
                          <a:effectLst/>
                          <a:latin typeface="Cambria" panose="02040503050406030204" pitchFamily="18" charset="0"/>
                          <a:ea typeface="Cambria" panose="02040503050406030204" pitchFamily="18" charset="0"/>
                        </a:rPr>
                        <a:t>;</a:t>
                      </a:r>
                    </a:p>
                    <a:p>
                      <a:pPr algn="just" fontAlgn="t"/>
                      <a:r>
                        <a:rPr lang="en-US" sz="1800" dirty="0">
                          <a:solidFill>
                            <a:srgbClr val="002060"/>
                          </a:solidFill>
                          <a:effectLst/>
                          <a:latin typeface="Cambria" panose="02040503050406030204" pitchFamily="18" charset="0"/>
                          <a:ea typeface="Cambria" panose="02040503050406030204" pitchFamily="18" charset="0"/>
                        </a:rPr>
                        <a:t>- Nam </a:t>
                      </a:r>
                      <a:r>
                        <a:rPr lang="en-US" sz="1800" dirty="0" err="1">
                          <a:solidFill>
                            <a:srgbClr val="002060"/>
                          </a:solidFill>
                          <a:effectLst/>
                          <a:latin typeface="Cambria" panose="02040503050406030204" pitchFamily="18" charset="0"/>
                          <a:ea typeface="Cambria" panose="02040503050406030204" pitchFamily="18" charset="0"/>
                        </a:rPr>
                        <a:t>giới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quần</a:t>
                      </a:r>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1879175"/>
                  </a:ext>
                </a:extLst>
              </a:tr>
            </a:tbl>
          </a:graphicData>
        </a:graphic>
      </p:graphicFrame>
    </p:spTree>
    <p:extLst>
      <p:ext uri="{BB962C8B-B14F-4D97-AF65-F5344CB8AC3E}">
        <p14:creationId xmlns:p14="http://schemas.microsoft.com/office/powerpoint/2010/main" val="41993382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10" name="Picture 9">
            <a:extLst>
              <a:ext uri="{FF2B5EF4-FFF2-40B4-BE49-F238E27FC236}">
                <a16:creationId xmlns:a16="http://schemas.microsoft.com/office/drawing/2014/main" id="{2E8D0C5B-4956-4A5A-A332-91D68A0E7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41" y="3614532"/>
            <a:ext cx="3836841" cy="3836841"/>
          </a:xfrm>
          <a:prstGeom prst="rect">
            <a:avLst/>
          </a:prstGeom>
          <a:effectLst>
            <a:innerShdw blurRad="63500" dist="50800">
              <a:prstClr val="black">
                <a:alpha val="50000"/>
              </a:prstClr>
            </a:innerShdw>
          </a:effectLst>
        </p:spPr>
      </p:pic>
      <p:pic>
        <p:nvPicPr>
          <p:cNvPr id="2" name="Picture 1">
            <a:extLst>
              <a:ext uri="{FF2B5EF4-FFF2-40B4-BE49-F238E27FC236}">
                <a16:creationId xmlns:a16="http://schemas.microsoft.com/office/drawing/2014/main" id="{F19FF286-447A-9A3D-830B-AB474EA44395}"/>
              </a:ext>
            </a:extLst>
          </p:cNvPr>
          <p:cNvPicPr>
            <a:picLocks noChangeAspect="1"/>
          </p:cNvPicPr>
          <p:nvPr/>
        </p:nvPicPr>
        <p:blipFill>
          <a:blip r:embed="rId6"/>
          <a:stretch>
            <a:fillRect/>
          </a:stretch>
        </p:blipFill>
        <p:spPr>
          <a:xfrm>
            <a:off x="1278962" y="1044143"/>
            <a:ext cx="10053175" cy="4102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8" presetClass="emph" presetSubtype="0" repeatCount="indefinite" fill="hold" nodeType="withEffect">
                                  <p:stCondLst>
                                    <p:cond delay="1000"/>
                                  </p:stCondLst>
                                  <p:childTnLst>
                                    <p:animRot by="21600000">
                                      <p:cBhvr>
                                        <p:cTn id="16" dur="3000" fill="hold"/>
                                        <p:tgtEl>
                                          <p:spTgt spid="8"/>
                                        </p:tgtEl>
                                        <p:attrNameLst>
                                          <p:attrName>r</p:attrName>
                                        </p:attrNameLst>
                                      </p:cBhvr>
                                    </p:animRot>
                                  </p:childTnLst>
                                </p:cTn>
                              </p:par>
                            </p:childTnLst>
                          </p:cTn>
                        </p:par>
                        <p:par>
                          <p:cTn id="17" fill="hold">
                            <p:stCondLst>
                              <p:cond delay="40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598" y="2488564"/>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2357" y="-293551"/>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5" name="Picture 4">
            <a:extLst>
              <a:ext uri="{FF2B5EF4-FFF2-40B4-BE49-F238E27FC236}">
                <a16:creationId xmlns:a16="http://schemas.microsoft.com/office/drawing/2014/main" id="{E1A30C8F-3253-E93A-6D86-7409B9B718A1}"/>
              </a:ext>
            </a:extLst>
          </p:cNvPr>
          <p:cNvPicPr>
            <a:picLocks noChangeAspect="1"/>
          </p:cNvPicPr>
          <p:nvPr/>
        </p:nvPicPr>
        <p:blipFill>
          <a:blip r:embed="rId6"/>
          <a:stretch>
            <a:fillRect/>
          </a:stretch>
        </p:blipFill>
        <p:spPr>
          <a:xfrm>
            <a:off x="1542280" y="676536"/>
            <a:ext cx="8974090" cy="2761727"/>
          </a:xfrm>
          <a:prstGeom prst="rect">
            <a:avLst/>
          </a:prstGeom>
        </p:spPr>
      </p:pic>
    </p:spTree>
    <p:extLst>
      <p:ext uri="{BB962C8B-B14F-4D97-AF65-F5344CB8AC3E}">
        <p14:creationId xmlns:p14="http://schemas.microsoft.com/office/powerpoint/2010/main" val="4539684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1+#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par>
                                <p:cTn id="24" presetID="32" presetClass="emph" presetSubtype="0" fill="hold" nodeType="with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3000" fill="hold"/>
                                        <p:tgtEl>
                                          <p:spTgt spid="19"/>
                                        </p:tgtEl>
                                        <p:attrNameLst>
                                          <p:attrName>r</p:attrName>
                                        </p:attrNameLst>
                                      </p:cBhvr>
                                    </p:animRot>
                                  </p:childTnLst>
                                </p:cTn>
                              </p:par>
                              <p:par>
                                <p:cTn id="32" presetID="3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 calcmode="lin" valueType="num">
                                      <p:cBhvr>
                                        <p:cTn id="36" dur="1000" fill="hold"/>
                                        <p:tgtEl>
                                          <p:spTgt spid="17"/>
                                        </p:tgtEl>
                                        <p:attrNameLst>
                                          <p:attrName>style.rotation</p:attrName>
                                        </p:attrNameLst>
                                      </p:cBhvr>
                                      <p:tavLst>
                                        <p:tav tm="0">
                                          <p:val>
                                            <p:fltVal val="90"/>
                                          </p:val>
                                        </p:tav>
                                        <p:tav tm="100000">
                                          <p:val>
                                            <p:fltVal val="0"/>
                                          </p:val>
                                        </p:tav>
                                      </p:tavLst>
                                    </p:anim>
                                    <p:animEffect transition="in" filter="fade">
                                      <p:cBhvr>
                                        <p:cTn id="37" dur="1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ìm hiểu nhà rông Tây Nguyên - Văn hoá kiến trúc độc đáo">
            <a:extLst>
              <a:ext uri="{FF2B5EF4-FFF2-40B4-BE49-F238E27FC236}">
                <a16:creationId xmlns:a16="http://schemas.microsoft.com/office/drawing/2014/main" id="{8FE4804D-D32C-EFBC-9EAD-FDD9F3BF3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14975" cy="3207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hà rông - Nét văn hóa đặc sắc của đồng bào dân tộc Tây Nguyên">
            <a:extLst>
              <a:ext uri="{FF2B5EF4-FFF2-40B4-BE49-F238E27FC236}">
                <a16:creationId xmlns:a16="http://schemas.microsoft.com/office/drawing/2014/main" id="{FF98F3C3-4D0C-0EBC-FDFE-773388B41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3190874"/>
            <a:ext cx="6686550" cy="3667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ễ hội đua voi">
            <a:extLst>
              <a:ext uri="{FF2B5EF4-FFF2-40B4-BE49-F238E27FC236}">
                <a16:creationId xmlns:a16="http://schemas.microsoft.com/office/drawing/2014/main" id="{E5FE34DD-5B2B-1419-8141-EA4236FDF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18312"/>
            <a:ext cx="5514975" cy="36711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Ễ HỘI ĐUA VOI Ở BẢN ĐÔN - 123tadi: Chia sẻ kinh nghiệm du lịch">
            <a:extLst>
              <a:ext uri="{FF2B5EF4-FFF2-40B4-BE49-F238E27FC236}">
                <a16:creationId xmlns:a16="http://schemas.microsoft.com/office/drawing/2014/main" id="{9AE8DED2-2DD8-0B98-4842-AA4F70364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2593" y="0"/>
            <a:ext cx="667940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99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43251" y="1457325"/>
            <a:ext cx="5800724" cy="1569660"/>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hãy cho biết những hình ảnh </a:t>
            </a:r>
            <a:r>
              <a:rPr lang="en-US" sz="3200" b="1" dirty="0" err="1">
                <a:solidFill>
                  <a:prstClr val="white"/>
                </a:solidFill>
                <a:latin typeface="Calibri" panose="020F0502020204030204" pitchFamily="34" charset="0"/>
                <a:ea typeface="Times New Roman" panose="02020603050405020304" pitchFamily="18" charset="0"/>
                <a:cs typeface="Calibri" panose="020F0502020204030204" pitchFamily="34" charset="0"/>
              </a:rPr>
              <a:t>vừa</a:t>
            </a:r>
            <a:r>
              <a:rPr lang="en-US"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prstClr val="white"/>
                </a:solidFill>
                <a:latin typeface="Calibri" panose="020F0502020204030204" pitchFamily="34" charset="0"/>
                <a:ea typeface="Times New Roman" panose="02020603050405020304" pitchFamily="18" charset="0"/>
                <a:cs typeface="Calibri" panose="020F0502020204030204" pitchFamily="34" charset="0"/>
              </a:rPr>
              <a:t>xem</a:t>
            </a: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nói về vùng nào của đất nước ta?</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9" name="TextBox 8">
            <a:extLst>
              <a:ext uri="{FF2B5EF4-FFF2-40B4-BE49-F238E27FC236}">
                <a16:creationId xmlns:a16="http://schemas.microsoft.com/office/drawing/2014/main" id="{BEEB81A7-14C8-E4DC-9CFE-02AEA19459DD}"/>
              </a:ext>
            </a:extLst>
          </p:cNvPr>
          <p:cNvSpPr txBox="1"/>
          <p:nvPr/>
        </p:nvSpPr>
        <p:spPr>
          <a:xfrm>
            <a:off x="3114676" y="3076575"/>
            <a:ext cx="5800724" cy="2062103"/>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biết gì về con người và phong tục tập quán của người Tây Nguyên (ăn, ở, trang phục, lễ hội)?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73" y="247903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a16="http://schemas.microsoft.com/office/drawing/2014/main" id="{B524ECAC-99E3-08B5-371F-DDD14A87C39E}"/>
              </a:ext>
            </a:extLst>
          </p:cNvPr>
          <p:cNvPicPr>
            <a:picLocks noChangeAspect="1"/>
          </p:cNvPicPr>
          <p:nvPr/>
        </p:nvPicPr>
        <p:blipFill>
          <a:blip r:embed="rId6"/>
          <a:stretch>
            <a:fillRect/>
          </a:stretch>
        </p:blipFill>
        <p:spPr>
          <a:xfrm>
            <a:off x="1791471" y="619386"/>
            <a:ext cx="8590008" cy="2761727"/>
          </a:xfrm>
          <a:prstGeom prst="rect">
            <a:avLst/>
          </a:prstGeom>
        </p:spPr>
      </p:pic>
    </p:spTree>
    <p:extLst>
      <p:ext uri="{BB962C8B-B14F-4D97-AF65-F5344CB8AC3E}">
        <p14:creationId xmlns:p14="http://schemas.microsoft.com/office/powerpoint/2010/main" val="13331452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3" y="-161924"/>
            <a:ext cx="9892213" cy="62361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356" y="3737987"/>
            <a:ext cx="2945729" cy="3120013"/>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3209206" y="2106778"/>
            <a:ext cx="6496769" cy="341632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1: </a:t>
            </a:r>
          </a:p>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một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số</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nét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văn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hóa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của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đồng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bào</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Tây</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Nguyên</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4181997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grpSp>
        <p:nvGrpSpPr>
          <p:cNvPr id="5" name="Group 4">
            <a:extLst>
              <a:ext uri="{FF2B5EF4-FFF2-40B4-BE49-F238E27FC236}">
                <a16:creationId xmlns:a16="http://schemas.microsoft.com/office/drawing/2014/main" id="{A080DD9E-A9DE-80E0-27B7-99DA37368B94}"/>
              </a:ext>
            </a:extLst>
          </p:cNvPr>
          <p:cNvGrpSpPr/>
          <p:nvPr/>
        </p:nvGrpSpPr>
        <p:grpSpPr>
          <a:xfrm>
            <a:off x="0" y="163801"/>
            <a:ext cx="11744325" cy="1191816"/>
            <a:chOff x="949299" y="926145"/>
            <a:chExt cx="14104748" cy="597296"/>
          </a:xfrm>
        </p:grpSpPr>
        <p:sp>
          <p:nvSpPr>
            <p:cNvPr id="6" name="TextBox 5">
              <a:extLst>
                <a:ext uri="{FF2B5EF4-FFF2-40B4-BE49-F238E27FC236}">
                  <a16:creationId xmlns:a16="http://schemas.microsoft.com/office/drawing/2014/main" id="{573C199E-23B3-8D23-64FF-C81A30ABA549}"/>
                </a:ext>
              </a:extLst>
            </p:cNvPr>
            <p:cNvSpPr txBox="1"/>
            <p:nvPr/>
          </p:nvSpPr>
          <p:spPr>
            <a:xfrm>
              <a:off x="2032724" y="926145"/>
              <a:ext cx="13021323" cy="59729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Đọc thông tin và quan sát các hình từ 1 đến 6, em hãy mô tả những nét chính về văn hóa của đồng bào Tây Nguyên.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a:extLst>
                <a:ext uri="{FF2B5EF4-FFF2-40B4-BE49-F238E27FC236}">
                  <a16:creationId xmlns:a16="http://schemas.microsoft.com/office/drawing/2014/main" id="{06E3F1F0-E47B-940E-4CDE-494201E4E438}"/>
                </a:ext>
              </a:extLst>
            </p:cNvPr>
            <p:cNvPicPr>
              <a:picLocks noChangeAspect="1"/>
            </p:cNvPicPr>
            <p:nvPr/>
          </p:nvPicPr>
          <p:blipFill>
            <a:blip r:embed="rId3"/>
            <a:stretch>
              <a:fillRect/>
            </a:stretch>
          </p:blipFill>
          <p:spPr>
            <a:xfrm>
              <a:off x="949299" y="950271"/>
              <a:ext cx="1342147" cy="471388"/>
            </a:xfrm>
            <a:prstGeom prst="rect">
              <a:avLst/>
            </a:prstGeom>
          </p:spPr>
        </p:pic>
      </p:grpSp>
      <p:pic>
        <p:nvPicPr>
          <p:cNvPr id="3" name="Picture 2">
            <a:extLst>
              <a:ext uri="{FF2B5EF4-FFF2-40B4-BE49-F238E27FC236}">
                <a16:creationId xmlns:a16="http://schemas.microsoft.com/office/drawing/2014/main" id="{F92EAD0C-97E6-78D6-077B-2B3EF5E07A3F}"/>
              </a:ext>
            </a:extLst>
          </p:cNvPr>
          <p:cNvPicPr>
            <a:picLocks noChangeAspect="1"/>
          </p:cNvPicPr>
          <p:nvPr/>
        </p:nvPicPr>
        <p:blipFill>
          <a:blip r:embed="rId4"/>
          <a:stretch>
            <a:fillRect/>
          </a:stretch>
        </p:blipFill>
        <p:spPr>
          <a:xfrm>
            <a:off x="728663" y="1576388"/>
            <a:ext cx="3271838" cy="2810766"/>
          </a:xfrm>
          <a:prstGeom prst="rect">
            <a:avLst/>
          </a:prstGeom>
        </p:spPr>
      </p:pic>
      <p:pic>
        <p:nvPicPr>
          <p:cNvPr id="10" name="Picture 9">
            <a:extLst>
              <a:ext uri="{FF2B5EF4-FFF2-40B4-BE49-F238E27FC236}">
                <a16:creationId xmlns:a16="http://schemas.microsoft.com/office/drawing/2014/main" id="{6109BB7B-D963-21E0-2CB3-05E9744B986A}"/>
              </a:ext>
            </a:extLst>
          </p:cNvPr>
          <p:cNvPicPr>
            <a:picLocks noChangeAspect="1"/>
          </p:cNvPicPr>
          <p:nvPr/>
        </p:nvPicPr>
        <p:blipFill>
          <a:blip r:embed="rId5"/>
          <a:stretch>
            <a:fillRect/>
          </a:stretch>
        </p:blipFill>
        <p:spPr>
          <a:xfrm>
            <a:off x="3848100" y="1633537"/>
            <a:ext cx="4867276" cy="2433638"/>
          </a:xfrm>
          <a:prstGeom prst="rect">
            <a:avLst/>
          </a:prstGeom>
        </p:spPr>
      </p:pic>
      <p:pic>
        <p:nvPicPr>
          <p:cNvPr id="12" name="Picture 11">
            <a:extLst>
              <a:ext uri="{FF2B5EF4-FFF2-40B4-BE49-F238E27FC236}">
                <a16:creationId xmlns:a16="http://schemas.microsoft.com/office/drawing/2014/main" id="{928CF925-7004-FDF5-1A65-B8C44F135206}"/>
              </a:ext>
            </a:extLst>
          </p:cNvPr>
          <p:cNvPicPr>
            <a:picLocks noChangeAspect="1"/>
          </p:cNvPicPr>
          <p:nvPr/>
        </p:nvPicPr>
        <p:blipFill>
          <a:blip r:embed="rId6"/>
          <a:stretch>
            <a:fillRect/>
          </a:stretch>
        </p:blipFill>
        <p:spPr>
          <a:xfrm>
            <a:off x="8739187" y="1666874"/>
            <a:ext cx="2892326" cy="2257425"/>
          </a:xfrm>
          <a:prstGeom prst="rect">
            <a:avLst/>
          </a:prstGeom>
        </p:spPr>
      </p:pic>
      <p:pic>
        <p:nvPicPr>
          <p:cNvPr id="14" name="Picture 13">
            <a:extLst>
              <a:ext uri="{FF2B5EF4-FFF2-40B4-BE49-F238E27FC236}">
                <a16:creationId xmlns:a16="http://schemas.microsoft.com/office/drawing/2014/main" id="{77A00551-75F7-43DA-8DF0-B5F4502195A6}"/>
              </a:ext>
            </a:extLst>
          </p:cNvPr>
          <p:cNvPicPr>
            <a:picLocks noChangeAspect="1"/>
          </p:cNvPicPr>
          <p:nvPr/>
        </p:nvPicPr>
        <p:blipFill>
          <a:blip r:embed="rId7"/>
          <a:stretch>
            <a:fillRect/>
          </a:stretch>
        </p:blipFill>
        <p:spPr>
          <a:xfrm>
            <a:off x="862012" y="4471987"/>
            <a:ext cx="2676525" cy="2085975"/>
          </a:xfrm>
          <a:prstGeom prst="rect">
            <a:avLst/>
          </a:prstGeom>
        </p:spPr>
      </p:pic>
      <p:pic>
        <p:nvPicPr>
          <p:cNvPr id="16" name="Picture 15">
            <a:extLst>
              <a:ext uri="{FF2B5EF4-FFF2-40B4-BE49-F238E27FC236}">
                <a16:creationId xmlns:a16="http://schemas.microsoft.com/office/drawing/2014/main" id="{0C9FD27D-464B-533F-FAFF-68B2C2B664CE}"/>
              </a:ext>
            </a:extLst>
          </p:cNvPr>
          <p:cNvPicPr>
            <a:picLocks noChangeAspect="1"/>
          </p:cNvPicPr>
          <p:nvPr/>
        </p:nvPicPr>
        <p:blipFill>
          <a:blip r:embed="rId8"/>
          <a:stretch>
            <a:fillRect/>
          </a:stretch>
        </p:blipFill>
        <p:spPr>
          <a:xfrm>
            <a:off x="4371975" y="4310062"/>
            <a:ext cx="3181350" cy="2124608"/>
          </a:xfrm>
          <a:prstGeom prst="rect">
            <a:avLst/>
          </a:prstGeom>
        </p:spPr>
      </p:pic>
      <p:pic>
        <p:nvPicPr>
          <p:cNvPr id="18" name="Picture 17">
            <a:extLst>
              <a:ext uri="{FF2B5EF4-FFF2-40B4-BE49-F238E27FC236}">
                <a16:creationId xmlns:a16="http://schemas.microsoft.com/office/drawing/2014/main" id="{8097BCA8-2D9A-4596-E31E-11AB7FD16827}"/>
              </a:ext>
            </a:extLst>
          </p:cNvPr>
          <p:cNvPicPr>
            <a:picLocks noChangeAspect="1"/>
          </p:cNvPicPr>
          <p:nvPr/>
        </p:nvPicPr>
        <p:blipFill>
          <a:blip r:embed="rId9"/>
          <a:stretch>
            <a:fillRect/>
          </a:stretch>
        </p:blipFill>
        <p:spPr>
          <a:xfrm>
            <a:off x="8110537" y="4295775"/>
            <a:ext cx="2976563" cy="2103578"/>
          </a:xfrm>
          <a:prstGeom prst="rect">
            <a:avLst/>
          </a:prstGeom>
        </p:spPr>
      </p:pic>
    </p:spTree>
    <p:extLst>
      <p:ext uri="{BB962C8B-B14F-4D97-AF65-F5344CB8AC3E}">
        <p14:creationId xmlns:p14="http://schemas.microsoft.com/office/powerpoint/2010/main" val="15113421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1" name="TextBox 10">
            <a:extLst>
              <a:ext uri="{FF2B5EF4-FFF2-40B4-BE49-F238E27FC236}">
                <a16:creationId xmlns:a16="http://schemas.microsoft.com/office/drawing/2014/main" id="{FF095F86-480B-5B5A-97D8-65BC8062B656}"/>
              </a:ext>
            </a:extLst>
          </p:cNvPr>
          <p:cNvSpPr txBox="1"/>
          <p:nvPr/>
        </p:nvSpPr>
        <p:spPr>
          <a:xfrm>
            <a:off x="4838701" y="69526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1,</a:t>
            </a:r>
            <a:r>
              <a:rPr lang="en-US" sz="32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2: Tìm hiểu về nhà ở và nhà sinh hoạt cộng đồng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2" name="Picture 1" descr="A picture containing toy, doll&#10;&#10;Description automatically generated">
            <a:extLst>
              <a:ext uri="{FF2B5EF4-FFF2-40B4-BE49-F238E27FC236}">
                <a16:creationId xmlns:a16="http://schemas.microsoft.com/office/drawing/2014/main" id="{114B9205-CAFB-AA08-46A5-8874E65A3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491290"/>
            <a:ext cx="4421716" cy="2242636"/>
          </a:xfrm>
          <a:prstGeom prst="rect">
            <a:avLst/>
          </a:prstGeom>
        </p:spPr>
      </p:pic>
      <p:sp>
        <p:nvSpPr>
          <p:cNvPr id="3" name="TextBox 2">
            <a:extLst>
              <a:ext uri="{FF2B5EF4-FFF2-40B4-BE49-F238E27FC236}">
                <a16:creationId xmlns:a16="http://schemas.microsoft.com/office/drawing/2014/main" id="{AA8C6112-7266-010C-A27A-D1BF01842E2B}"/>
              </a:ext>
            </a:extLst>
          </p:cNvPr>
          <p:cNvSpPr txBox="1"/>
          <p:nvPr/>
        </p:nvSpPr>
        <p:spPr>
          <a:xfrm>
            <a:off x="4857751" y="239071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3,</a:t>
            </a:r>
            <a:r>
              <a:rPr lang="en-US" sz="32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4: Tìm hiểu về trang phục.</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3CC33B7A-0063-F6F7-937E-00103BF5D4A4}"/>
              </a:ext>
            </a:extLst>
          </p:cNvPr>
          <p:cNvSpPr txBox="1"/>
          <p:nvPr/>
        </p:nvSpPr>
        <p:spPr>
          <a:xfrm>
            <a:off x="5000624" y="4291908"/>
            <a:ext cx="6143625"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5.6: Tìm hiểu về lễ hội.</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7424065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2997614" y="154276"/>
            <a:ext cx="6632161" cy="64698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Nhà ở và nhà sinh hoạt cộng đồng: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438150" y="1181995"/>
            <a:ext cx="5619749"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Đồng bào Tây Nguyên thường ở trong những ngôi nhà sàn làm bằng các vật liệu truyền thống như: gỗ, tre, nứa, lá...</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390525" y="3562769"/>
            <a:ext cx="5619749" cy="2962513"/>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Mỗi buôn làng có một ngôi nhà chung được xây dựng ở trung tâm buôn làng, ví dụ như: nhà Rông của người Ba Na, Gia Rai</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nhà Dài của người Ê Đê,....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9" name="Picture 8">
            <a:extLst>
              <a:ext uri="{FF2B5EF4-FFF2-40B4-BE49-F238E27FC236}">
                <a16:creationId xmlns:a16="http://schemas.microsoft.com/office/drawing/2014/main" id="{D3EA339A-BD5D-8BDC-83BA-4FD2F23C1DA0}"/>
              </a:ext>
            </a:extLst>
          </p:cNvPr>
          <p:cNvPicPr>
            <a:picLocks noChangeAspect="1"/>
          </p:cNvPicPr>
          <p:nvPr/>
        </p:nvPicPr>
        <p:blipFill>
          <a:blip r:embed="rId3"/>
          <a:stretch>
            <a:fillRect/>
          </a:stretch>
        </p:blipFill>
        <p:spPr>
          <a:xfrm>
            <a:off x="6996113" y="1147763"/>
            <a:ext cx="3271838" cy="2810766"/>
          </a:xfrm>
          <a:prstGeom prst="rect">
            <a:avLst/>
          </a:prstGeom>
        </p:spPr>
      </p:pic>
      <p:pic>
        <p:nvPicPr>
          <p:cNvPr id="11" name="Picture 10">
            <a:extLst>
              <a:ext uri="{FF2B5EF4-FFF2-40B4-BE49-F238E27FC236}">
                <a16:creationId xmlns:a16="http://schemas.microsoft.com/office/drawing/2014/main" id="{18C0ED7C-2B5E-8109-833F-1765DFE214A4}"/>
              </a:ext>
            </a:extLst>
          </p:cNvPr>
          <p:cNvPicPr>
            <a:picLocks noChangeAspect="1"/>
          </p:cNvPicPr>
          <p:nvPr/>
        </p:nvPicPr>
        <p:blipFill>
          <a:blip r:embed="rId4"/>
          <a:stretch>
            <a:fillRect/>
          </a:stretch>
        </p:blipFill>
        <p:spPr>
          <a:xfrm>
            <a:off x="6353175" y="4062412"/>
            <a:ext cx="4867276" cy="2433638"/>
          </a:xfrm>
          <a:prstGeom prst="rect">
            <a:avLst/>
          </a:prstGeom>
        </p:spPr>
      </p:pic>
    </p:spTree>
    <p:extLst>
      <p:ext uri="{BB962C8B-B14F-4D97-AF65-F5344CB8AC3E}">
        <p14:creationId xmlns:p14="http://schemas.microsoft.com/office/powerpoint/2010/main" val="35185780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882</Words>
  <Application>Microsoft Office PowerPoint</Application>
  <PresentationFormat>Widescreen</PresentationFormat>
  <Paragraphs>65</Paragraphs>
  <Slides>19</Slides>
  <Notes>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19</vt:i4>
      </vt:variant>
    </vt:vector>
  </HeadingPairs>
  <TitlesOfParts>
    <vt:vector size="36" baseType="lpstr">
      <vt:lpstr>微软雅黑</vt:lpstr>
      <vt:lpstr>Arial</vt:lpstr>
      <vt:lpstr>Calibri</vt:lpstr>
      <vt:lpstr>Calibri Light</vt:lpstr>
      <vt:lpstr>Cambria</vt:lpstr>
      <vt:lpstr>等线</vt:lpstr>
      <vt:lpstr>等线 Light</vt:lpstr>
      <vt:lpstr>DFPOP1-W9</vt:lpstr>
      <vt:lpstr>iCiel Altus</vt:lpstr>
      <vt:lpstr>Roboto</vt:lpstr>
      <vt:lpstr>Times New Roman</vt:lpstr>
      <vt:lpstr>印品黑体</vt:lpstr>
      <vt:lpstr>思源黑体 CN Medium</vt:lpstr>
      <vt:lpstr>2_Office Theme</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2023-11-15T10:30:55Z</dcterms:created>
  <dcterms:modified xsi:type="dcterms:W3CDTF">2025-03-24T08:23:45Z</dcterms:modified>
</cp:coreProperties>
</file>