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2" r:id="rId2"/>
    <p:sldId id="272" r:id="rId3"/>
    <p:sldId id="277" r:id="rId4"/>
    <p:sldId id="278" r:id="rId5"/>
    <p:sldId id="279" r:id="rId6"/>
    <p:sldId id="280" r:id="rId7"/>
    <p:sldId id="281" r:id="rId8"/>
    <p:sldId id="282" r:id="rId9"/>
    <p:sldId id="303" r:id="rId10"/>
    <p:sldId id="286" r:id="rId11"/>
    <p:sldId id="287" r:id="rId12"/>
    <p:sldId id="288" r:id="rId13"/>
    <p:sldId id="296" r:id="rId14"/>
    <p:sldId id="297" r:id="rId15"/>
    <p:sldId id="298" r:id="rId16"/>
    <p:sldId id="299" r:id="rId17"/>
    <p:sldId id="300" r:id="rId18"/>
    <p:sldId id="305" r:id="rId19"/>
    <p:sldId id="306" r:id="rId20"/>
    <p:sldId id="289" r:id="rId21"/>
    <p:sldId id="290" r:id="rId22"/>
    <p:sldId id="295" r:id="rId23"/>
    <p:sldId id="292" r:id="rId24"/>
    <p:sldId id="291" r:id="rId25"/>
    <p:sldId id="293" r:id="rId26"/>
    <p:sldId id="294" r:id="rId27"/>
  </p:sldIdLst>
  <p:sldSz cx="12192000" cy="6858000"/>
  <p:notesSz cx="6858000" cy="9144000"/>
  <p:embeddedFontLst>
    <p:embeddedFont>
      <p:font typeface=".VnHelvetInsH" panose="020B7200000000000000" pitchFamily="34" charset="0"/>
      <p:regular r:id="rId28"/>
    </p:embeddedFont>
    <p:embeddedFont>
      <p:font typeface="Impact" panose="020B0806030902050204" pitchFamily="34" charset="0"/>
      <p:regular r:id="rId29"/>
    </p:embeddedFont>
    <p:embeddedFont>
      <p:font typeface="Roboto" panose="020B0604020202020204" charset="0"/>
      <p:regular r:id="rId30"/>
      <p: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CC00FF"/>
    <a:srgbClr val="00FF00"/>
    <a:srgbClr val="FF00FF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62605" autoAdjust="0"/>
  </p:normalViewPr>
  <p:slideViewPr>
    <p:cSldViewPr snapToGrid="0">
      <p:cViewPr varScale="1">
        <p:scale>
          <a:sx n="71" d="100"/>
          <a:sy n="71" d="100"/>
        </p:scale>
        <p:origin x="5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24/3/2025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image" Target="../media/image13.png"/><Relationship Id="rId26" Type="http://schemas.openxmlformats.org/officeDocument/2006/relationships/slide" Target="slide6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8.gif"/><Relationship Id="rId17" Type="http://schemas.openxmlformats.org/officeDocument/2006/relationships/slide" Target="slide9.xml"/><Relationship Id="rId25" Type="http://schemas.openxmlformats.org/officeDocument/2006/relationships/image" Target="../media/image17.png"/><Relationship Id="rId2" Type="http://schemas.openxmlformats.org/officeDocument/2006/relationships/audio" Target="../media/media1.wma"/><Relationship Id="rId16" Type="http://schemas.openxmlformats.org/officeDocument/2006/relationships/image" Target="../media/image12.gif"/><Relationship Id="rId20" Type="http://schemas.openxmlformats.org/officeDocument/2006/relationships/slide" Target="slide3.xml"/><Relationship Id="rId29" Type="http://schemas.openxmlformats.org/officeDocument/2006/relationships/image" Target="../media/image19.png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slide" Target="slide5.xml"/><Relationship Id="rId32" Type="http://schemas.openxmlformats.org/officeDocument/2006/relationships/image" Target="../media/image21.png"/><Relationship Id="rId5" Type="http://schemas.openxmlformats.org/officeDocument/2006/relationships/image" Target="../media/image1.jpe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28" Type="http://schemas.openxmlformats.org/officeDocument/2006/relationships/slide" Target="slide8.xml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slide" Target="slide4.xml"/><Relationship Id="rId27" Type="http://schemas.openxmlformats.org/officeDocument/2006/relationships/image" Target="../media/image18.png"/><Relationship Id="rId30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4.png"/><Relationship Id="rId5" Type="http://schemas.openxmlformats.org/officeDocument/2006/relationships/image" Target="../media/image4.svg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3.png"/><Relationship Id="rId5" Type="http://schemas.openxmlformats.org/officeDocument/2006/relationships/image" Target="../media/image4.svg"/><Relationship Id="rId10" Type="http://schemas.openxmlformats.org/officeDocument/2006/relationships/image" Target="../media/image47.png"/><Relationship Id="rId4" Type="http://schemas.openxmlformats.org/officeDocument/2006/relationships/image" Target="../media/image25.png"/><Relationship Id="rId9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9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2968" y="481080"/>
            <a:ext cx="11147952" cy="5834424"/>
            <a:chOff x="0" y="0"/>
            <a:chExt cx="5656553" cy="29604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56553" cy="2960430"/>
            </a:xfrm>
            <a:custGeom>
              <a:avLst/>
              <a:gdLst/>
              <a:ahLst/>
              <a:cxnLst/>
              <a:rect l="l" t="t" r="r" b="b"/>
              <a:pathLst>
                <a:path w="5656553" h="2960430">
                  <a:moveTo>
                    <a:pt x="0" y="0"/>
                  </a:moveTo>
                  <a:lnTo>
                    <a:pt x="5656553" y="0"/>
                  </a:lnTo>
                  <a:lnTo>
                    <a:pt x="5656553" y="2960430"/>
                  </a:lnTo>
                  <a:lnTo>
                    <a:pt x="0" y="2960430"/>
                  </a:lnTo>
                  <a:close/>
                </a:path>
              </a:pathLst>
            </a:custGeom>
            <a:solidFill>
              <a:srgbClr val="F6EAB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7048322" cy="2246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2322" y="0"/>
            <a:ext cx="7048322" cy="22466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238570"/>
            <a:ext cx="2709118" cy="2933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38800" y="1123326"/>
            <a:ext cx="2370633" cy="47412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952462" y="3920618"/>
            <a:ext cx="3556971" cy="3246544"/>
          </a:xfrm>
          <a:prstGeom prst="rect">
            <a:avLst/>
          </a:prstGeom>
        </p:spPr>
      </p:pic>
      <p:pic>
        <p:nvPicPr>
          <p:cNvPr id="10" name="Picture 9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518FE9A3-1C73-DC3F-87B1-34FB0D814B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28" y="1658973"/>
            <a:ext cx="8509709" cy="2892707"/>
          </a:xfrm>
          <a:prstGeom prst="rect">
            <a:avLst/>
          </a:prstGeom>
        </p:spPr>
      </p:pic>
      <p:pic>
        <p:nvPicPr>
          <p:cNvPr id="12" name="Picture 1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BE83D73-7D75-8559-4C82-7681E22AC1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045" y="5737245"/>
            <a:ext cx="1120755" cy="11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3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A95B79-51CC-8472-142B-1B9D42D2A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/>
          <a:stretch/>
        </p:blipFill>
        <p:spPr>
          <a:xfrm>
            <a:off x="391885" y="1817914"/>
            <a:ext cx="7466029" cy="3987990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A02ED2A5-EA8C-E532-2A0A-E4F181EB6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568" y="1790767"/>
            <a:ext cx="3988715" cy="5099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9D6D54-94C5-A399-86EC-D2647136C87A}"/>
              </a:ext>
            </a:extLst>
          </p:cNvPr>
          <p:cNvSpPr txBox="1"/>
          <p:nvPr/>
        </p:nvSpPr>
        <p:spPr>
          <a:xfrm>
            <a:off x="849086" y="2656114"/>
            <a:ext cx="6455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Hoạt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động</a:t>
            </a:r>
            <a:r>
              <a:rPr lang="en-US" sz="4800" b="1" dirty="0">
                <a:solidFill>
                  <a:srgbClr val="002060"/>
                </a:solidFill>
              </a:rPr>
              <a:t> 3: </a:t>
            </a:r>
            <a:r>
              <a:rPr lang="en-US" sz="4800" b="1" dirty="0" err="1" smtClean="0">
                <a:solidFill>
                  <a:srgbClr val="002060"/>
                </a:solidFill>
              </a:rPr>
              <a:t>Một</a:t>
            </a:r>
            <a:r>
              <a:rPr lang="en-US" sz="4800" b="1" smtClean="0">
                <a:solidFill>
                  <a:srgbClr val="002060"/>
                </a:solidFill>
              </a:rPr>
              <a:t> số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công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trình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tiêu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biểu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240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id="{632F8808-F38D-C201-3CD9-9E381F180D3A}"/>
              </a:ext>
            </a:extLst>
          </p:cNvPr>
          <p:cNvSpPr/>
          <p:nvPr/>
        </p:nvSpPr>
        <p:spPr>
          <a:xfrm>
            <a:off x="566057" y="0"/>
            <a:ext cx="10798629" cy="1785257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46">
              <a:defRPr/>
            </a:pPr>
            <a:r>
              <a:rPr lang="vi-VN" sz="3600" b="1" dirty="0">
                <a:solidFill>
                  <a:srgbClr val="000066"/>
                </a:solidFill>
                <a:latin typeface="Calibri" panose="020F0502020204030204"/>
              </a:rPr>
              <a:t>Đọc thông tin và quan sát các hình từ 2 đến 4, em hãy:</a:t>
            </a:r>
          </a:p>
          <a:p>
            <a:pPr lvl="0" algn="just" defTabSz="914446">
              <a:defRPr/>
            </a:pPr>
            <a:r>
              <a:rPr lang="vi-VN" sz="3600" dirty="0">
                <a:solidFill>
                  <a:srgbClr val="000066"/>
                </a:solidFill>
                <a:latin typeface="Calibri" panose="020F0502020204030204"/>
              </a:rPr>
              <a:t>- Kể tên một số công trình tiêu biểu của Lào.</a:t>
            </a:r>
          </a:p>
          <a:p>
            <a:pPr lvl="0" algn="just" defTabSz="914446">
              <a:defRPr/>
            </a:pPr>
            <a:r>
              <a:rPr lang="vi-VN" sz="3600" dirty="0">
                <a:solidFill>
                  <a:srgbClr val="000066"/>
                </a:solidFill>
                <a:latin typeface="Calibri" panose="020F0502020204030204"/>
              </a:rPr>
              <a:t>- Mô tả một công trình mà em ấn tượng nhất.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34CA9-A8A8-7ACF-C2BB-FD8BB048C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5" y="2375126"/>
            <a:ext cx="5486400" cy="3609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506506-CF7D-2E0E-4EFF-90DC77064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049791"/>
            <a:ext cx="5563961" cy="25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383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3069" y="6302326"/>
            <a:ext cx="4834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Chùa</a:t>
            </a:r>
            <a:r>
              <a:rPr lang="en-US" sz="3200" dirty="0" smtClean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/>
              <a:t>Wat </a:t>
            </a:r>
            <a:r>
              <a:rPr lang="en-US" sz="4000" b="1" dirty="0" err="1" smtClean="0"/>
              <a:t>Xayaphoum</a:t>
            </a:r>
            <a:r>
              <a:rPr lang="en-US" sz="3200" b="1" dirty="0"/>
              <a:t>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03" y="168812"/>
            <a:ext cx="6850965" cy="61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731520"/>
            <a:ext cx="6101245" cy="4715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7974" y="5678771"/>
            <a:ext cx="3810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Chùa</a:t>
            </a:r>
            <a:r>
              <a:rPr lang="en-US" sz="3200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Wat Ong </a:t>
            </a:r>
            <a:r>
              <a:rPr lang="en-US" sz="3200" dirty="0" err="1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Theu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731520"/>
            <a:ext cx="6052457" cy="4715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95947" y="5540271"/>
            <a:ext cx="3005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Chùa</a:t>
            </a:r>
            <a:r>
              <a:rPr lang="en-US" sz="3200" i="1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Sỉ</a:t>
            </a:r>
            <a:r>
              <a:rPr lang="en-US" sz="3200" i="1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Mương</a:t>
            </a:r>
            <a:r>
              <a:rPr lang="en-US" sz="3200" i="1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88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7" y="143692"/>
            <a:ext cx="10293532" cy="59827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2139" y="6222665"/>
            <a:ext cx="3494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Chùa</a:t>
            </a:r>
            <a:r>
              <a:rPr lang="en-US" sz="3200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Wat </a:t>
            </a:r>
            <a:r>
              <a:rPr lang="en-US" sz="3200" dirty="0" err="1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Sisaket</a:t>
            </a:r>
            <a:r>
              <a:rPr lang="en-US" sz="3200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98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33337"/>
            <a:ext cx="10267406" cy="62498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8086" y="6283234"/>
            <a:ext cx="2813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Chùa</a:t>
            </a:r>
            <a:r>
              <a:rPr lang="en-US" sz="3200" i="1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Phra</a:t>
            </a:r>
            <a:r>
              <a:rPr lang="en-US" sz="3200" i="1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38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21532" cy="5394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9" y="0"/>
            <a:ext cx="5982788" cy="53949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4627" y="5674025"/>
            <a:ext cx="4717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Phật</a:t>
            </a:r>
            <a:r>
              <a:rPr lang="en-US" sz="3600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98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99632" cy="5980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2" y="0"/>
            <a:ext cx="5724144" cy="5953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33187" y="6240953"/>
            <a:ext cx="3339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3600" dirty="0" smtClean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49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0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94" y="1063266"/>
            <a:ext cx="6893992" cy="4606913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0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63" y="728771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16" y="-1017330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68" y="686650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22" name="mau6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20" y="3010156"/>
            <a:ext cx="2651990" cy="2651990"/>
          </a:xfrm>
          <a:prstGeom prst="rect">
            <a:avLst/>
          </a:prstGeom>
        </p:spPr>
      </p:pic>
      <p:pic>
        <p:nvPicPr>
          <p:cNvPr id="23" name="den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12" y="3382632"/>
            <a:ext cx="2639810" cy="2639810"/>
          </a:xfrm>
          <a:prstGeom prst="rect">
            <a:avLst/>
          </a:prstGeom>
        </p:spPr>
      </p:pic>
      <p:pic>
        <p:nvPicPr>
          <p:cNvPr id="24" name="mau5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76" y="3340511"/>
            <a:ext cx="2633741" cy="263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2968" y="481080"/>
            <a:ext cx="11147952" cy="5834424"/>
            <a:chOff x="0" y="0"/>
            <a:chExt cx="5656553" cy="29604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56553" cy="2960430"/>
            </a:xfrm>
            <a:custGeom>
              <a:avLst/>
              <a:gdLst/>
              <a:ahLst/>
              <a:cxnLst/>
              <a:rect l="l" t="t" r="r" b="b"/>
              <a:pathLst>
                <a:path w="5656553" h="2960430">
                  <a:moveTo>
                    <a:pt x="0" y="0"/>
                  </a:moveTo>
                  <a:lnTo>
                    <a:pt x="5656553" y="0"/>
                  </a:lnTo>
                  <a:lnTo>
                    <a:pt x="5656553" y="2960430"/>
                  </a:lnTo>
                  <a:lnTo>
                    <a:pt x="0" y="2960430"/>
                  </a:lnTo>
                  <a:close/>
                </a:path>
              </a:pathLst>
            </a:custGeom>
            <a:solidFill>
              <a:srgbClr val="F6EAB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7048322" cy="2246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2322" y="0"/>
            <a:ext cx="7048322" cy="22466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238570"/>
            <a:ext cx="2709118" cy="2933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38800" y="1123326"/>
            <a:ext cx="2370633" cy="47412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952462" y="3920618"/>
            <a:ext cx="3556971" cy="3246544"/>
          </a:xfrm>
          <a:prstGeom prst="rect">
            <a:avLst/>
          </a:prstGeom>
        </p:spPr>
      </p:pic>
      <p:pic>
        <p:nvPicPr>
          <p:cNvPr id="12" name="Picture 1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A6D7213-0665-5671-F99E-24407923E0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069" y="0"/>
            <a:ext cx="1698465" cy="1698465"/>
          </a:xfrm>
          <a:prstGeom prst="rect">
            <a:avLst/>
          </a:prstGeom>
        </p:spPr>
      </p:pic>
      <p:pic>
        <p:nvPicPr>
          <p:cNvPr id="11" name="Picture 10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8279A74A-5B79-8D2C-FC2A-348F5FF528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20" y="2177144"/>
            <a:ext cx="7679013" cy="20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8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2C5401A-4E87-BAEA-60B2-015A431192BB}"/>
              </a:ext>
            </a:extLst>
          </p:cNvPr>
          <p:cNvGrpSpPr/>
          <p:nvPr/>
        </p:nvGrpSpPr>
        <p:grpSpPr>
          <a:xfrm>
            <a:off x="526730" y="97974"/>
            <a:ext cx="11044785" cy="1208314"/>
            <a:chOff x="442452" y="1258528"/>
            <a:chExt cx="2989006" cy="1538582"/>
          </a:xfrm>
          <a:solidFill>
            <a:srgbClr val="FFFF00"/>
          </a:solidFill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E6DD87A5-FDBF-C5F8-641D-60460D9E1F9B}"/>
                </a:ext>
              </a:extLst>
            </p:cNvPr>
            <p:cNvSpPr/>
            <p:nvPr/>
          </p:nvSpPr>
          <p:spPr>
            <a:xfrm>
              <a:off x="442452" y="1258528"/>
              <a:ext cx="2989006" cy="1538582"/>
            </a:xfrm>
            <a:prstGeom prst="wedgeRoundRectCallout">
              <a:avLst>
                <a:gd name="adj1" fmla="val -2412"/>
                <a:gd name="adj2" fmla="val 49999"/>
                <a:gd name="adj3" fmla="val 16667"/>
              </a:avLst>
            </a:prstGeom>
            <a:grpFill/>
            <a:ln w="19050">
              <a:solidFill>
                <a:srgbClr val="F296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A3D3E8-E849-974B-6BD5-DD4B45511D2C}"/>
                </a:ext>
              </a:extLst>
            </p:cNvPr>
            <p:cNvSpPr txBox="1"/>
            <p:nvPr/>
          </p:nvSpPr>
          <p:spPr>
            <a:xfrm>
              <a:off x="458987" y="1258528"/>
              <a:ext cx="2955114" cy="137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sát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1,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hãy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kể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tên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định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trên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lược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nguyên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sông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Lào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6ADF4772-8370-EB5E-0B93-10DD23974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87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06" y="1329282"/>
            <a:ext cx="4651854" cy="552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304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0"/>
            <a:ext cx="7759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2C5401A-4E87-BAEA-60B2-015A431192BB}"/>
              </a:ext>
            </a:extLst>
          </p:cNvPr>
          <p:cNvGrpSpPr/>
          <p:nvPr/>
        </p:nvGrpSpPr>
        <p:grpSpPr>
          <a:xfrm>
            <a:off x="526730" y="97974"/>
            <a:ext cx="11044785" cy="1208314"/>
            <a:chOff x="442452" y="1258528"/>
            <a:chExt cx="2989006" cy="1538582"/>
          </a:xfrm>
          <a:solidFill>
            <a:srgbClr val="FFFF00"/>
          </a:solidFill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E6DD87A5-FDBF-C5F8-641D-60460D9E1F9B}"/>
                </a:ext>
              </a:extLst>
            </p:cNvPr>
            <p:cNvSpPr/>
            <p:nvPr/>
          </p:nvSpPr>
          <p:spPr>
            <a:xfrm>
              <a:off x="442452" y="1258528"/>
              <a:ext cx="2989006" cy="1538582"/>
            </a:xfrm>
            <a:prstGeom prst="wedgeRoundRectCallout">
              <a:avLst>
                <a:gd name="adj1" fmla="val -2412"/>
                <a:gd name="adj2" fmla="val 49999"/>
                <a:gd name="adj3" fmla="val 16667"/>
              </a:avLst>
            </a:prstGeom>
            <a:grpFill/>
            <a:ln w="19050">
              <a:solidFill>
                <a:srgbClr val="F296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A3D3E8-E849-974B-6BD5-DD4B45511D2C}"/>
                </a:ext>
              </a:extLst>
            </p:cNvPr>
            <p:cNvSpPr txBox="1"/>
            <p:nvPr/>
          </p:nvSpPr>
          <p:spPr>
            <a:xfrm>
              <a:off x="458987" y="1258528"/>
              <a:ext cx="2955114" cy="137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 thành bảng (theo gợi ý dưới dưới đây vào vở) về một số công trình tiêu biểu </a:t>
              </a:r>
              <a:r>
                <a:rPr kumimoji="0" lang="vi-VN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Lào.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F0CA59-20B5-81CD-CD4D-052FC38CABA3}"/>
              </a:ext>
            </a:extLst>
          </p:cNvPr>
          <p:cNvGraphicFramePr>
            <a:graphicFrameLocks noGrp="1"/>
          </p:cNvGraphicFramePr>
          <p:nvPr/>
        </p:nvGraphicFramePr>
        <p:xfrm>
          <a:off x="783771" y="1649980"/>
          <a:ext cx="10515600" cy="3844578"/>
        </p:xfrm>
        <a:graphic>
          <a:graphicData uri="http://schemas.openxmlformats.org/drawingml/2006/table">
            <a:tbl>
              <a:tblPr/>
              <a:tblGrid>
                <a:gridCol w="4060372">
                  <a:extLst>
                    <a:ext uri="{9D8B030D-6E8A-4147-A177-3AD203B41FA5}">
                      <a16:colId xmlns:a16="http://schemas.microsoft.com/office/drawing/2014/main" val="869187983"/>
                    </a:ext>
                  </a:extLst>
                </a:gridCol>
                <a:gridCol w="6455228">
                  <a:extLst>
                    <a:ext uri="{9D8B030D-6E8A-4147-A177-3AD203B41FA5}">
                      <a16:colId xmlns:a16="http://schemas.microsoft.com/office/drawing/2014/main" val="1955825196"/>
                    </a:ext>
                  </a:extLst>
                </a:gridCol>
              </a:tblGrid>
              <a:tr h="74994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Nét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01830"/>
                  </a:ext>
                </a:extLst>
              </a:tr>
              <a:tr h="1344761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 di tích khảo cổ học, lưu giữ khoảng 2 000 chiếc chum,...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173982"/>
                  </a:ext>
                </a:extLst>
              </a:tr>
              <a:tr h="749945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Cố đô Luông Pha-băng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655418"/>
                  </a:ext>
                </a:extLst>
              </a:tr>
              <a:tr h="999927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Thạt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Luổng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82878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ADF4772-8370-EB5E-0B93-10DD23974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87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700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CE9EA1-667D-9798-2C88-B3C1D160B1A5}"/>
              </a:ext>
            </a:extLst>
          </p:cNvPr>
          <p:cNvGraphicFramePr>
            <a:graphicFrameLocks noGrp="1"/>
          </p:cNvGraphicFramePr>
          <p:nvPr/>
        </p:nvGraphicFramePr>
        <p:xfrm>
          <a:off x="772886" y="583180"/>
          <a:ext cx="10515600" cy="5374889"/>
        </p:xfrm>
        <a:graphic>
          <a:graphicData uri="http://schemas.openxmlformats.org/drawingml/2006/table">
            <a:tbl>
              <a:tblPr/>
              <a:tblGrid>
                <a:gridCol w="4060372">
                  <a:extLst>
                    <a:ext uri="{9D8B030D-6E8A-4147-A177-3AD203B41FA5}">
                      <a16:colId xmlns:a16="http://schemas.microsoft.com/office/drawing/2014/main" val="869187983"/>
                    </a:ext>
                  </a:extLst>
                </a:gridCol>
                <a:gridCol w="6455228">
                  <a:extLst>
                    <a:ext uri="{9D8B030D-6E8A-4147-A177-3AD203B41FA5}">
                      <a16:colId xmlns:a16="http://schemas.microsoft.com/office/drawing/2014/main" val="1955825196"/>
                    </a:ext>
                  </a:extLst>
                </a:gridCol>
              </a:tblGrid>
              <a:tr h="110721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Nét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01830"/>
                  </a:ext>
                </a:extLst>
              </a:tr>
              <a:tr h="1684178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 di tích khảo cổ học, lưu giữ khoảng 2 000 chiếc chum,...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173982"/>
                  </a:ext>
                </a:extLst>
              </a:tr>
              <a:tr h="1107213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Cố đô Luông Pha-băng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655418"/>
                  </a:ext>
                </a:extLst>
              </a:tr>
              <a:tr h="1476285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Thạt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Luổng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8287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3A4EB8-1263-9ECD-6A49-EACE9DDAE0EC}"/>
              </a:ext>
            </a:extLst>
          </p:cNvPr>
          <p:cNvSpPr txBox="1"/>
          <p:nvPr/>
        </p:nvSpPr>
        <p:spPr>
          <a:xfrm>
            <a:off x="5040085" y="3363686"/>
            <a:ext cx="6128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nơi lưu giữ 58 làng cổ với hệ thống cung điện, chùa, tháp,...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5EE61-117B-6115-0B36-FEAFA0D122C4}"/>
              </a:ext>
            </a:extLst>
          </p:cNvPr>
          <p:cNvSpPr txBox="1"/>
          <p:nvPr/>
        </p:nvSpPr>
        <p:spPr>
          <a:xfrm>
            <a:off x="4985658" y="4539343"/>
            <a:ext cx="6128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Tháp có hình nậm rượu đặt trên hình hoa sen, đáy vuông, được dát vàng rực rỡ, xung quanh là những tháp nhỏ.</a:t>
            </a:r>
          </a:p>
        </p:txBody>
      </p:sp>
    </p:spTree>
    <p:extLst>
      <p:ext uri="{BB962C8B-B14F-4D97-AF65-F5344CB8AC3E}">
        <p14:creationId xmlns:p14="http://schemas.microsoft.com/office/powerpoint/2010/main" val="31231459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2968" y="481080"/>
            <a:ext cx="11147952" cy="5834424"/>
            <a:chOff x="0" y="0"/>
            <a:chExt cx="5656553" cy="29604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56553" cy="2960430"/>
            </a:xfrm>
            <a:custGeom>
              <a:avLst/>
              <a:gdLst/>
              <a:ahLst/>
              <a:cxnLst/>
              <a:rect l="l" t="t" r="r" b="b"/>
              <a:pathLst>
                <a:path w="5656553" h="2960430">
                  <a:moveTo>
                    <a:pt x="0" y="0"/>
                  </a:moveTo>
                  <a:lnTo>
                    <a:pt x="5656553" y="0"/>
                  </a:lnTo>
                  <a:lnTo>
                    <a:pt x="5656553" y="2960430"/>
                  </a:lnTo>
                  <a:lnTo>
                    <a:pt x="0" y="2960430"/>
                  </a:lnTo>
                  <a:close/>
                </a:path>
              </a:pathLst>
            </a:custGeom>
            <a:solidFill>
              <a:srgbClr val="F6EAB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7048322" cy="2246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2322" y="0"/>
            <a:ext cx="7048322" cy="22466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238570"/>
            <a:ext cx="2709118" cy="2933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38800" y="1123326"/>
            <a:ext cx="2370633" cy="47412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952462" y="3920618"/>
            <a:ext cx="3556971" cy="3246544"/>
          </a:xfrm>
          <a:prstGeom prst="rect">
            <a:avLst/>
          </a:prstGeom>
        </p:spPr>
      </p:pic>
      <p:pic>
        <p:nvPicPr>
          <p:cNvPr id="10" name="Picture 9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BBE4D293-E86F-0E81-A470-C0D53C1A55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6" y="1875064"/>
            <a:ext cx="7456714" cy="2475862"/>
          </a:xfrm>
          <a:prstGeom prst="rect">
            <a:avLst/>
          </a:prstGeom>
        </p:spPr>
      </p:pic>
      <p:pic>
        <p:nvPicPr>
          <p:cNvPr id="12" name="Picture 1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A6D7213-0665-5671-F99E-24407923E09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069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4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id="{632F8808-F38D-C201-3CD9-9E381F180D3A}"/>
              </a:ext>
            </a:extLst>
          </p:cNvPr>
          <p:cNvSpPr/>
          <p:nvPr/>
        </p:nvSpPr>
        <p:spPr>
          <a:xfrm>
            <a:off x="3611940" y="1518487"/>
            <a:ext cx="8133746" cy="2705170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46">
              <a:defRPr/>
            </a:pPr>
            <a:r>
              <a:rPr lang="vi-VN" sz="4800" b="1" dirty="0">
                <a:solidFill>
                  <a:srgbClr val="000066"/>
                </a:solidFill>
                <a:latin typeface="Calibri" panose="020F0502020204030204"/>
              </a:rPr>
              <a:t>Giới thiệu với người thân về một công trình tiêu biểu của Lào mà em ấn tượng.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22" descr="Ảnh có chứa mẫu họa&#10;&#10;Mô tả được tạo tự động">
            <a:extLst>
              <a:ext uri="{FF2B5EF4-FFF2-40B4-BE49-F238E27FC236}">
                <a16:creationId xmlns:a16="http://schemas.microsoft.com/office/drawing/2014/main" id="{455C42CF-E6A1-D35C-1F55-DEC432A9F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15" b="96643" l="8537" r="92988">
                        <a14:foregroundMark x1="92988" y1="12950" x2="92988" y2="12950"/>
                        <a14:foregroundMark x1="53963" y1="6715" x2="53963" y2="6715"/>
                        <a14:foregroundMark x1="48171" y1="91847" x2="48171" y2="91847"/>
                        <a14:foregroundMark x1="60061" y1="94724" x2="60061" y2="94724"/>
                        <a14:foregroundMark x1="50000" y1="46523" x2="50000" y2="46523"/>
                        <a14:foregroundMark x1="64024" y1="91847" x2="58232" y2="96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2140"/>
            <a:ext cx="4127924" cy="52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014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29227" y="383930"/>
            <a:ext cx="10522857" cy="1626871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chemeClr val="bg1"/>
                </a:solidFill>
              </a:rPr>
              <a:t>Câu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hỏi</a:t>
            </a:r>
            <a:r>
              <a:rPr lang="en-US" sz="3200" b="1" dirty="0">
                <a:solidFill>
                  <a:schemeClr val="bg1"/>
                </a:solidFill>
              </a:rPr>
              <a:t> 1.  </a:t>
            </a:r>
            <a:r>
              <a:rPr lang="en-US" sz="3200" b="1" dirty="0" err="1">
                <a:solidFill>
                  <a:schemeClr val="bg1"/>
                </a:solidFill>
              </a:rPr>
              <a:t>Lào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tiếp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giáp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với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quốc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nào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037806"/>
            <a:ext cx="10528202" cy="347672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AutoNum type="alphaUcPeriod"/>
            </a:pPr>
            <a:r>
              <a:rPr lang="en-US" sz="3200" b="1" dirty="0" err="1">
                <a:solidFill>
                  <a:schemeClr val="bg1"/>
                </a:solidFill>
              </a:rPr>
              <a:t>Trung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Quốc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Mi</a:t>
            </a:r>
            <a:r>
              <a:rPr lang="en-US" sz="3200" b="1" dirty="0">
                <a:solidFill>
                  <a:schemeClr val="bg1"/>
                </a:solidFill>
              </a:rPr>
              <a:t>-an-ma, </a:t>
            </a:r>
            <a:r>
              <a:rPr lang="en-US" sz="3200" b="1" dirty="0" err="1">
                <a:solidFill>
                  <a:schemeClr val="bg1"/>
                </a:solidFill>
              </a:rPr>
              <a:t>Thái</a:t>
            </a:r>
            <a:r>
              <a:rPr lang="en-US" sz="3200" b="1" dirty="0">
                <a:solidFill>
                  <a:schemeClr val="bg1"/>
                </a:solidFill>
              </a:rPr>
              <a:t> Lan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Việt</a:t>
            </a:r>
            <a:r>
              <a:rPr lang="en-US" sz="3200" b="1" dirty="0">
                <a:solidFill>
                  <a:schemeClr val="bg1"/>
                </a:solidFill>
              </a:rPr>
              <a:t> Nam.</a:t>
            </a:r>
          </a:p>
          <a:p>
            <a:pPr marL="514350" lvl="0" indent="-514350">
              <a:buAutoNum type="alphaUcPeriod"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Trung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Quốc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Mi</a:t>
            </a:r>
            <a:r>
              <a:rPr lang="en-US" sz="3200" b="1" dirty="0">
                <a:solidFill>
                  <a:schemeClr val="bg1"/>
                </a:solidFill>
              </a:rPr>
              <a:t>-an-ma, </a:t>
            </a:r>
            <a:r>
              <a:rPr lang="en-US" sz="3200" b="1" dirty="0" err="1">
                <a:solidFill>
                  <a:schemeClr val="bg1"/>
                </a:solidFill>
              </a:rPr>
              <a:t>Thái</a:t>
            </a:r>
            <a:r>
              <a:rPr lang="en-US" sz="3200" b="1" dirty="0">
                <a:solidFill>
                  <a:schemeClr val="bg1"/>
                </a:solidFill>
              </a:rPr>
              <a:t> Lan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Cam-</a:t>
            </a:r>
            <a:r>
              <a:rPr lang="en-US" sz="3200" b="1" dirty="0" err="1">
                <a:solidFill>
                  <a:schemeClr val="bg1"/>
                </a:solidFill>
              </a:rPr>
              <a:t>pu</a:t>
            </a:r>
            <a:r>
              <a:rPr lang="en-US" sz="3200" b="1" dirty="0">
                <a:solidFill>
                  <a:schemeClr val="bg1"/>
                </a:solidFill>
              </a:rPr>
              <a:t>-chia</a:t>
            </a:r>
          </a:p>
          <a:p>
            <a:pPr marL="514350" indent="-514350">
              <a:buFontTx/>
              <a:buAutoNum type="alphaUcPeriod"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Trung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Quốc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Thái</a:t>
            </a:r>
            <a:r>
              <a:rPr lang="en-US" sz="3200" b="1" dirty="0">
                <a:solidFill>
                  <a:schemeClr val="bg1"/>
                </a:solidFill>
              </a:rPr>
              <a:t> Lan,  Cam-</a:t>
            </a:r>
            <a:r>
              <a:rPr lang="en-US" sz="3200" b="1" dirty="0" err="1">
                <a:solidFill>
                  <a:schemeClr val="bg1"/>
                </a:solidFill>
              </a:rPr>
              <a:t>pu</a:t>
            </a:r>
            <a:r>
              <a:rPr lang="en-US" sz="3200" b="1" dirty="0">
                <a:solidFill>
                  <a:schemeClr val="bg1"/>
                </a:solidFill>
              </a:rPr>
              <a:t>-chia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Việt</a:t>
            </a:r>
            <a:r>
              <a:rPr lang="en-US" sz="3200" b="1" dirty="0">
                <a:solidFill>
                  <a:schemeClr val="bg1"/>
                </a:solidFill>
              </a:rPr>
              <a:t> Nam.</a:t>
            </a:r>
          </a:p>
          <a:p>
            <a:pPr marL="514350" lvl="0" indent="-514350">
              <a:buAutoNum type="alphaUcPeriod"/>
            </a:pPr>
            <a:r>
              <a:rPr lang="en-US" sz="3200" b="1" dirty="0" err="1">
                <a:solidFill>
                  <a:schemeClr val="bg1"/>
                </a:solidFill>
              </a:rPr>
              <a:t>Trung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Quốc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Mi</a:t>
            </a:r>
            <a:r>
              <a:rPr lang="en-US" sz="3200" b="1" dirty="0">
                <a:solidFill>
                  <a:schemeClr val="bg1"/>
                </a:solidFill>
              </a:rPr>
              <a:t>-an-ma, </a:t>
            </a:r>
            <a:r>
              <a:rPr lang="en-US" sz="3200" b="1" dirty="0" err="1">
                <a:solidFill>
                  <a:schemeClr val="bg1"/>
                </a:solidFill>
              </a:rPr>
              <a:t>Thái</a:t>
            </a:r>
            <a:r>
              <a:rPr lang="en-US" sz="3200" b="1" dirty="0">
                <a:solidFill>
                  <a:schemeClr val="bg1"/>
                </a:solidFill>
              </a:rPr>
              <a:t> Lan,  Cam-</a:t>
            </a:r>
            <a:r>
              <a:rPr lang="en-US" sz="3200" b="1" dirty="0" err="1">
                <a:solidFill>
                  <a:schemeClr val="bg1"/>
                </a:solidFill>
              </a:rPr>
              <a:t>pu</a:t>
            </a:r>
            <a:r>
              <a:rPr lang="en-US" sz="3200" b="1" dirty="0">
                <a:solidFill>
                  <a:schemeClr val="bg1"/>
                </a:solidFill>
              </a:rPr>
              <a:t>-chia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Việt</a:t>
            </a:r>
            <a:r>
              <a:rPr lang="en-US" sz="3200" b="1" dirty="0">
                <a:solidFill>
                  <a:schemeClr val="bg1"/>
                </a:solidFill>
              </a:rPr>
              <a:t> Nam.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2" name="ttsmaker-file-2025-3-11-23-43-10">
            <a:hlinkClick r:id="" action="ppaction://media"/>
            <a:extLst>
              <a:ext uri="{FF2B5EF4-FFF2-40B4-BE49-F238E27FC236}">
                <a16:creationId xmlns:a16="http://schemas.microsoft.com/office/drawing/2014/main" id="{1ADA13E2-9B12-1EC0-8282-C3AFC44115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47350" y="769221"/>
            <a:ext cx="406400" cy="406400"/>
          </a:xfrm>
          <a:prstGeom prst="rect">
            <a:avLst/>
          </a:prstGeom>
        </p:spPr>
      </p:pic>
      <p:sp>
        <p:nvSpPr>
          <p:cNvPr id="6" name="WordArt 33"/>
          <p:cNvSpPr>
            <a:spLocks noChangeArrowheads="1" noChangeShapeType="1" noTextEdit="1"/>
          </p:cNvSpPr>
          <p:nvPr/>
        </p:nvSpPr>
        <p:spPr bwMode="auto">
          <a:xfrm>
            <a:off x="5624946" y="56798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" name="WordArt 34"/>
          <p:cNvSpPr>
            <a:spLocks noChangeArrowheads="1" noChangeShapeType="1" noTextEdit="1"/>
          </p:cNvSpPr>
          <p:nvPr/>
        </p:nvSpPr>
        <p:spPr bwMode="auto">
          <a:xfrm>
            <a:off x="5624946" y="56798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8" name="WordArt 35"/>
          <p:cNvSpPr>
            <a:spLocks noChangeArrowheads="1" noChangeShapeType="1" noTextEdit="1"/>
          </p:cNvSpPr>
          <p:nvPr/>
        </p:nvSpPr>
        <p:spPr bwMode="auto">
          <a:xfrm>
            <a:off x="5629709" y="565124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" name="WordArt 36"/>
          <p:cNvSpPr>
            <a:spLocks noChangeArrowheads="1" noChangeShapeType="1" noTextEdit="1"/>
          </p:cNvSpPr>
          <p:nvPr/>
        </p:nvSpPr>
        <p:spPr bwMode="auto">
          <a:xfrm>
            <a:off x="5624946" y="56798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0" name="WordArt 37"/>
          <p:cNvSpPr>
            <a:spLocks noChangeArrowheads="1" noChangeShapeType="1" noTextEdit="1"/>
          </p:cNvSpPr>
          <p:nvPr/>
        </p:nvSpPr>
        <p:spPr bwMode="auto">
          <a:xfrm>
            <a:off x="5672571" y="56798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1" name="WordArt 38"/>
          <p:cNvSpPr>
            <a:spLocks noChangeArrowheads="1" noChangeShapeType="1" noTextEdit="1"/>
          </p:cNvSpPr>
          <p:nvPr/>
        </p:nvSpPr>
        <p:spPr bwMode="auto">
          <a:xfrm>
            <a:off x="5639234" y="56657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10752428" y="2201141"/>
            <a:ext cx="1752600" cy="1179513"/>
            <a:chOff x="4320" y="2928"/>
            <a:chExt cx="1104" cy="1104"/>
          </a:xfrm>
        </p:grpSpPr>
        <p:sp>
          <p:nvSpPr>
            <p:cNvPr id="18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giáp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biển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không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1008742" y="2638878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4000" b="1" dirty="0">
              <a:solidFill>
                <a:prstClr val="white"/>
              </a:solidFill>
            </a:endParaRPr>
          </a:p>
        </p:txBody>
      </p:sp>
      <p:pic>
        <p:nvPicPr>
          <p:cNvPr id="46" name="Picture 4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7554" y="3136379"/>
            <a:ext cx="222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B. </a:t>
            </a:r>
            <a:r>
              <a:rPr lang="en-US" sz="3200" dirty="0" err="1">
                <a:solidFill>
                  <a:schemeClr val="bg1"/>
                </a:solidFill>
              </a:rPr>
              <a:t>Không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0480" y="3168074"/>
            <a:ext cx="3056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A. </a:t>
            </a:r>
            <a:r>
              <a:rPr lang="en-US" sz="3200" dirty="0" err="1">
                <a:solidFill>
                  <a:schemeClr val="bg1"/>
                </a:solidFill>
              </a:rPr>
              <a:t>Có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C3">
            <a:hlinkClick r:id="" action="ppaction://media"/>
            <a:extLst>
              <a:ext uri="{FF2B5EF4-FFF2-40B4-BE49-F238E27FC236}">
                <a16:creationId xmlns:a16="http://schemas.microsoft.com/office/drawing/2014/main" id="{87E32DEF-0FD4-C10A-90E7-3042FABDDF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34320" y="1316627"/>
            <a:ext cx="406400" cy="406400"/>
          </a:xfrm>
          <a:prstGeom prst="rect">
            <a:avLst/>
          </a:prstGeom>
        </p:spPr>
      </p:pic>
      <p:grpSp>
        <p:nvGrpSpPr>
          <p:cNvPr id="20" name="Group 49"/>
          <p:cNvGrpSpPr>
            <a:grpSpLocks/>
          </p:cNvGrpSpPr>
          <p:nvPr/>
        </p:nvGrpSpPr>
        <p:grpSpPr bwMode="auto">
          <a:xfrm>
            <a:off x="10752428" y="2201141"/>
            <a:ext cx="1752600" cy="1179513"/>
            <a:chOff x="4320" y="2928"/>
            <a:chExt cx="1104" cy="1104"/>
          </a:xfrm>
        </p:grpSpPr>
        <p:sp>
          <p:nvSpPr>
            <p:cNvPr id="2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WordArt 33"/>
          <p:cNvSpPr>
            <a:spLocks noChangeArrowheads="1" noChangeShapeType="1" noTextEdit="1"/>
          </p:cNvSpPr>
          <p:nvPr/>
        </p:nvSpPr>
        <p:spPr bwMode="auto">
          <a:xfrm>
            <a:off x="5610880" y="493308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35" name="WordArt 34"/>
          <p:cNvSpPr>
            <a:spLocks noChangeArrowheads="1" noChangeShapeType="1" noTextEdit="1"/>
          </p:cNvSpPr>
          <p:nvPr/>
        </p:nvSpPr>
        <p:spPr bwMode="auto">
          <a:xfrm>
            <a:off x="5610880" y="493308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6" name="WordArt 35"/>
          <p:cNvSpPr>
            <a:spLocks noChangeArrowheads="1" noChangeShapeType="1" noTextEdit="1"/>
          </p:cNvSpPr>
          <p:nvPr/>
        </p:nvSpPr>
        <p:spPr bwMode="auto">
          <a:xfrm>
            <a:off x="5615643" y="490450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7" name="WordArt 36"/>
          <p:cNvSpPr>
            <a:spLocks noChangeArrowheads="1" noChangeShapeType="1" noTextEdit="1"/>
          </p:cNvSpPr>
          <p:nvPr/>
        </p:nvSpPr>
        <p:spPr bwMode="auto">
          <a:xfrm>
            <a:off x="5610880" y="493308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8" name="WordArt 37"/>
          <p:cNvSpPr>
            <a:spLocks noChangeArrowheads="1" noChangeShapeType="1" noTextEdit="1"/>
          </p:cNvSpPr>
          <p:nvPr/>
        </p:nvSpPr>
        <p:spPr bwMode="auto">
          <a:xfrm>
            <a:off x="5658505" y="493308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9" name="WordArt 38"/>
          <p:cNvSpPr>
            <a:spLocks noChangeArrowheads="1" noChangeShapeType="1" noTextEdit="1"/>
          </p:cNvSpPr>
          <p:nvPr/>
        </p:nvSpPr>
        <p:spPr bwMode="auto">
          <a:xfrm>
            <a:off x="5625168" y="493308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Lào có số dân khoảng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2021)?</a:t>
            </a:r>
            <a:endParaRPr lang="en-US" sz="3200" b="1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34572" y="307630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Khoảng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7,3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triệu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14350" indent="-514350" algn="ctr">
              <a:buFontTx/>
              <a:buAutoNum type="alphaUcPeriod"/>
              <a:defRPr/>
            </a:pPr>
            <a:r>
              <a:rPr lang="en-US" sz="3200" b="1" dirty="0" err="1">
                <a:solidFill>
                  <a:prstClr val="white"/>
                </a:solidFill>
              </a:rPr>
              <a:t>Khoảng</a:t>
            </a:r>
            <a:r>
              <a:rPr lang="en-US" sz="3200" b="1" dirty="0">
                <a:solidFill>
                  <a:prstClr val="white"/>
                </a:solidFill>
              </a:rPr>
              <a:t> 7,4 </a:t>
            </a:r>
            <a:r>
              <a:rPr lang="en-US" sz="3200" b="1" dirty="0" err="1">
                <a:solidFill>
                  <a:prstClr val="white"/>
                </a:solidFill>
              </a:rPr>
              <a:t>triệu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người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</a:p>
          <a:p>
            <a:pPr marL="514350" indent="-514350" algn="ctr">
              <a:buFontTx/>
              <a:buAutoNum type="alphaUcPeriod"/>
              <a:defRPr/>
            </a:pPr>
            <a:r>
              <a:rPr lang="en-US" sz="3200" b="1" dirty="0" err="1">
                <a:solidFill>
                  <a:prstClr val="white"/>
                </a:solidFill>
              </a:rPr>
              <a:t>Khoảng</a:t>
            </a:r>
            <a:r>
              <a:rPr lang="en-US" sz="3200" b="1" dirty="0">
                <a:solidFill>
                  <a:prstClr val="white"/>
                </a:solidFill>
              </a:rPr>
              <a:t> 7,5 </a:t>
            </a:r>
            <a:r>
              <a:rPr lang="en-US" sz="3200" b="1" dirty="0" err="1">
                <a:solidFill>
                  <a:prstClr val="white"/>
                </a:solidFill>
              </a:rPr>
              <a:t>triệu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người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</a:p>
          <a:p>
            <a:pPr marL="514350" indent="-514350" algn="ctr">
              <a:buFontTx/>
              <a:buAutoNum type="alphaUcPeriod"/>
              <a:defRPr/>
            </a:pPr>
            <a:r>
              <a:rPr lang="en-US" sz="3200" b="1" dirty="0" err="1">
                <a:solidFill>
                  <a:prstClr val="white"/>
                </a:solidFill>
              </a:rPr>
              <a:t>Khoảng</a:t>
            </a:r>
            <a:r>
              <a:rPr lang="en-US" sz="3200" b="1" dirty="0">
                <a:solidFill>
                  <a:prstClr val="white"/>
                </a:solidFill>
              </a:rPr>
              <a:t> 7,6 </a:t>
            </a:r>
            <a:r>
              <a:rPr lang="en-US" sz="3200" b="1" dirty="0" err="1">
                <a:solidFill>
                  <a:prstClr val="white"/>
                </a:solidFill>
              </a:rPr>
              <a:t>triệu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người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baseline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3" name="C2">
            <a:hlinkClick r:id="" action="ppaction://media"/>
            <a:extLst>
              <a:ext uri="{FF2B5EF4-FFF2-40B4-BE49-F238E27FC236}">
                <a16:creationId xmlns:a16="http://schemas.microsoft.com/office/drawing/2014/main" id="{897C868B-B3B6-6E5C-5E94-414B76C58F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3920" y="848360"/>
            <a:ext cx="406400" cy="406400"/>
          </a:xfrm>
          <a:prstGeom prst="rect">
            <a:avLst/>
          </a:prstGeom>
        </p:spPr>
      </p:pic>
      <p:sp>
        <p:nvSpPr>
          <p:cNvPr id="6" name="WordArt 33"/>
          <p:cNvSpPr>
            <a:spLocks noChangeArrowheads="1" noChangeShapeType="1" noTextEdit="1"/>
          </p:cNvSpPr>
          <p:nvPr/>
        </p:nvSpPr>
        <p:spPr bwMode="auto">
          <a:xfrm>
            <a:off x="6103247" y="5496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" name="WordArt 34"/>
          <p:cNvSpPr>
            <a:spLocks noChangeArrowheads="1" noChangeShapeType="1" noTextEdit="1"/>
          </p:cNvSpPr>
          <p:nvPr/>
        </p:nvSpPr>
        <p:spPr bwMode="auto">
          <a:xfrm>
            <a:off x="6103247" y="5496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8" name="WordArt 35"/>
          <p:cNvSpPr>
            <a:spLocks noChangeArrowheads="1" noChangeShapeType="1" noTextEdit="1"/>
          </p:cNvSpPr>
          <p:nvPr/>
        </p:nvSpPr>
        <p:spPr bwMode="auto">
          <a:xfrm>
            <a:off x="6108010" y="54683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" name="WordArt 36"/>
          <p:cNvSpPr>
            <a:spLocks noChangeArrowheads="1" noChangeShapeType="1" noTextEdit="1"/>
          </p:cNvSpPr>
          <p:nvPr/>
        </p:nvSpPr>
        <p:spPr bwMode="auto">
          <a:xfrm>
            <a:off x="6103247" y="5496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0" name="WordArt 37"/>
          <p:cNvSpPr>
            <a:spLocks noChangeArrowheads="1" noChangeShapeType="1" noTextEdit="1"/>
          </p:cNvSpPr>
          <p:nvPr/>
        </p:nvSpPr>
        <p:spPr bwMode="auto">
          <a:xfrm>
            <a:off x="6150872" y="5496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1" name="WordArt 38"/>
          <p:cNvSpPr>
            <a:spLocks noChangeArrowheads="1" noChangeShapeType="1" noTextEdit="1"/>
          </p:cNvSpPr>
          <p:nvPr/>
        </p:nvSpPr>
        <p:spPr bwMode="auto">
          <a:xfrm>
            <a:off x="6117535" y="54969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10752428" y="2201141"/>
            <a:ext cx="1752600" cy="1179513"/>
            <a:chOff x="4320" y="2928"/>
            <a:chExt cx="1104" cy="1104"/>
          </a:xfrm>
        </p:grpSpPr>
        <p:sp>
          <p:nvSpPr>
            <p:cNvPr id="1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701635" y="578087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Địa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a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Lào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701635" y="3255955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Đồng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bằng</a:t>
            </a:r>
            <a:endParaRPr lang="en-US" sz="3200" b="1" dirty="0">
              <a:solidFill>
                <a:prstClr val="white"/>
              </a:solidFill>
              <a:latin typeface="Calibri" panose="020F0502020204030204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lũng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Núi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Núi</a:t>
            </a: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nguyên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2" name="C4">
            <a:hlinkClick r:id="" action="ppaction://media"/>
            <a:extLst>
              <a:ext uri="{FF2B5EF4-FFF2-40B4-BE49-F238E27FC236}">
                <a16:creationId xmlns:a16="http://schemas.microsoft.com/office/drawing/2014/main" id="{448A591A-3AD4-F513-5491-B97B989F44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42880" y="1198880"/>
            <a:ext cx="406400" cy="406400"/>
          </a:xfrm>
          <a:prstGeom prst="rect">
            <a:avLst/>
          </a:prstGeom>
        </p:spPr>
      </p:pic>
      <p:sp>
        <p:nvSpPr>
          <p:cNvPr id="6" name="WordArt 33"/>
          <p:cNvSpPr>
            <a:spLocks noChangeArrowheads="1" noChangeShapeType="1" noTextEdit="1"/>
          </p:cNvSpPr>
          <p:nvPr/>
        </p:nvSpPr>
        <p:spPr bwMode="auto">
          <a:xfrm>
            <a:off x="5343592" y="56516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" name="WordArt 34"/>
          <p:cNvSpPr>
            <a:spLocks noChangeArrowheads="1" noChangeShapeType="1" noTextEdit="1"/>
          </p:cNvSpPr>
          <p:nvPr/>
        </p:nvSpPr>
        <p:spPr bwMode="auto">
          <a:xfrm>
            <a:off x="5343592" y="56516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8" name="WordArt 35"/>
          <p:cNvSpPr>
            <a:spLocks noChangeArrowheads="1" noChangeShapeType="1" noTextEdit="1"/>
          </p:cNvSpPr>
          <p:nvPr/>
        </p:nvSpPr>
        <p:spPr bwMode="auto">
          <a:xfrm>
            <a:off x="5348355" y="56231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" name="WordArt 36"/>
          <p:cNvSpPr>
            <a:spLocks noChangeArrowheads="1" noChangeShapeType="1" noTextEdit="1"/>
          </p:cNvSpPr>
          <p:nvPr/>
        </p:nvSpPr>
        <p:spPr bwMode="auto">
          <a:xfrm>
            <a:off x="5343592" y="56516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0" name="WordArt 37"/>
          <p:cNvSpPr>
            <a:spLocks noChangeArrowheads="1" noChangeShapeType="1" noTextEdit="1"/>
          </p:cNvSpPr>
          <p:nvPr/>
        </p:nvSpPr>
        <p:spPr bwMode="auto">
          <a:xfrm>
            <a:off x="5391217" y="56516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1" name="WordArt 38"/>
          <p:cNvSpPr>
            <a:spLocks noChangeArrowheads="1" noChangeShapeType="1" noTextEdit="1"/>
          </p:cNvSpPr>
          <p:nvPr/>
        </p:nvSpPr>
        <p:spPr bwMode="auto">
          <a:xfrm>
            <a:off x="5357880" y="56516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10752428" y="2201141"/>
            <a:ext cx="1752600" cy="1179513"/>
            <a:chOff x="4320" y="2928"/>
            <a:chExt cx="1104" cy="1104"/>
          </a:xfrm>
        </p:grpSpPr>
        <p:sp>
          <p:nvSpPr>
            <p:cNvPr id="1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Khí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hậu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Lào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A.Hàn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đới</a:t>
            </a:r>
            <a:endParaRPr lang="en-US" sz="3200" b="1" dirty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Ôn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đới</a:t>
            </a:r>
            <a:endParaRPr lang="en-US" sz="3200" b="1" noProof="0" dirty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C. </a:t>
            </a:r>
            <a:r>
              <a:rPr kumimoji="0" lang="en-US" sz="3200" b="1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Nhiệt</a:t>
            </a: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đới</a:t>
            </a: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gió</a:t>
            </a:r>
            <a:r>
              <a:rPr kumimoji="0" lang="en-US" sz="32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mùa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2" name="C5">
            <a:hlinkClick r:id="" action="ppaction://media"/>
            <a:extLst>
              <a:ext uri="{FF2B5EF4-FFF2-40B4-BE49-F238E27FC236}">
                <a16:creationId xmlns:a16="http://schemas.microsoft.com/office/drawing/2014/main" id="{3AEA1B25-C614-6B63-E5CE-F1CF544CD3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03840" y="1321706"/>
            <a:ext cx="406400" cy="406400"/>
          </a:xfrm>
          <a:prstGeom prst="rect">
            <a:avLst/>
          </a:prstGeom>
        </p:spPr>
      </p:pic>
      <p:sp>
        <p:nvSpPr>
          <p:cNvPr id="6" name="WordArt 33"/>
          <p:cNvSpPr>
            <a:spLocks noChangeArrowheads="1" noChangeShapeType="1" noTextEdit="1"/>
          </p:cNvSpPr>
          <p:nvPr/>
        </p:nvSpPr>
        <p:spPr bwMode="auto">
          <a:xfrm>
            <a:off x="6229853" y="521559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" name="WordArt 34"/>
          <p:cNvSpPr>
            <a:spLocks noChangeArrowheads="1" noChangeShapeType="1" noTextEdit="1"/>
          </p:cNvSpPr>
          <p:nvPr/>
        </p:nvSpPr>
        <p:spPr bwMode="auto">
          <a:xfrm>
            <a:off x="6229853" y="521559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8" name="WordArt 35"/>
          <p:cNvSpPr>
            <a:spLocks noChangeArrowheads="1" noChangeShapeType="1" noTextEdit="1"/>
          </p:cNvSpPr>
          <p:nvPr/>
        </p:nvSpPr>
        <p:spPr bwMode="auto">
          <a:xfrm>
            <a:off x="6234616" y="518701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" name="WordArt 36"/>
          <p:cNvSpPr>
            <a:spLocks noChangeArrowheads="1" noChangeShapeType="1" noTextEdit="1"/>
          </p:cNvSpPr>
          <p:nvPr/>
        </p:nvSpPr>
        <p:spPr bwMode="auto">
          <a:xfrm>
            <a:off x="6229853" y="521559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0" name="WordArt 37"/>
          <p:cNvSpPr>
            <a:spLocks noChangeArrowheads="1" noChangeShapeType="1" noTextEdit="1"/>
          </p:cNvSpPr>
          <p:nvPr/>
        </p:nvSpPr>
        <p:spPr bwMode="auto">
          <a:xfrm>
            <a:off x="6277478" y="521559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1" name="WordArt 38"/>
          <p:cNvSpPr>
            <a:spLocks noChangeArrowheads="1" noChangeShapeType="1" noTextEdit="1"/>
          </p:cNvSpPr>
          <p:nvPr/>
        </p:nvSpPr>
        <p:spPr bwMode="auto">
          <a:xfrm>
            <a:off x="6244141" y="521559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10752428" y="2201141"/>
            <a:ext cx="1752600" cy="1179513"/>
            <a:chOff x="4320" y="2928"/>
            <a:chExt cx="1104" cy="1104"/>
          </a:xfrm>
        </p:grpSpPr>
        <p:sp>
          <p:nvSpPr>
            <p:cNvPr id="1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34572" y="2899570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Hồng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baseline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baseline="0" dirty="0" err="1">
                <a:solidFill>
                  <a:prstClr val="white"/>
                </a:solidFill>
                <a:latin typeface="Calibri" panose="020F0502020204030204"/>
              </a:rPr>
              <a:t>Sông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Cả</a:t>
            </a:r>
            <a:endParaRPr lang="en-US" sz="3200" b="1" dirty="0">
              <a:solidFill>
                <a:prstClr val="white"/>
              </a:solidFill>
              <a:latin typeface="Calibri" panose="020F0502020204030204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Mê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Sông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Mã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2" name="C6">
            <a:hlinkClick r:id="" action="ppaction://media"/>
            <a:extLst>
              <a:ext uri="{FF2B5EF4-FFF2-40B4-BE49-F238E27FC236}">
                <a16:creationId xmlns:a16="http://schemas.microsoft.com/office/drawing/2014/main" id="{8BF76272-CFA0-06E8-8802-A00AD2D84B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53750" y="1321706"/>
            <a:ext cx="406400" cy="406400"/>
          </a:xfrm>
          <a:prstGeom prst="rect">
            <a:avLst/>
          </a:prstGeom>
        </p:spPr>
      </p:pic>
      <p:sp>
        <p:nvSpPr>
          <p:cNvPr id="6" name="WordArt 33"/>
          <p:cNvSpPr>
            <a:spLocks noChangeArrowheads="1" noChangeShapeType="1" noTextEdit="1"/>
          </p:cNvSpPr>
          <p:nvPr/>
        </p:nvSpPr>
        <p:spPr bwMode="auto">
          <a:xfrm>
            <a:off x="6187654" y="528592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" name="WordArt 34"/>
          <p:cNvSpPr>
            <a:spLocks noChangeArrowheads="1" noChangeShapeType="1" noTextEdit="1"/>
          </p:cNvSpPr>
          <p:nvPr/>
        </p:nvSpPr>
        <p:spPr bwMode="auto">
          <a:xfrm>
            <a:off x="6187654" y="528592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8" name="WordArt 35"/>
          <p:cNvSpPr>
            <a:spLocks noChangeArrowheads="1" noChangeShapeType="1" noTextEdit="1"/>
          </p:cNvSpPr>
          <p:nvPr/>
        </p:nvSpPr>
        <p:spPr bwMode="auto">
          <a:xfrm>
            <a:off x="6192417" y="529955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" name="WordArt 36"/>
          <p:cNvSpPr>
            <a:spLocks noChangeArrowheads="1" noChangeShapeType="1" noTextEdit="1"/>
          </p:cNvSpPr>
          <p:nvPr/>
        </p:nvSpPr>
        <p:spPr bwMode="auto">
          <a:xfrm>
            <a:off x="6187654" y="528592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0" name="WordArt 37"/>
          <p:cNvSpPr>
            <a:spLocks noChangeArrowheads="1" noChangeShapeType="1" noTextEdit="1"/>
          </p:cNvSpPr>
          <p:nvPr/>
        </p:nvSpPr>
        <p:spPr bwMode="auto">
          <a:xfrm>
            <a:off x="6242072" y="53142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1" name="WordArt 38"/>
          <p:cNvSpPr>
            <a:spLocks noChangeArrowheads="1" noChangeShapeType="1" noTextEdit="1"/>
          </p:cNvSpPr>
          <p:nvPr/>
        </p:nvSpPr>
        <p:spPr bwMode="auto">
          <a:xfrm>
            <a:off x="6246835" y="525954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10752428" y="2201141"/>
            <a:ext cx="1752600" cy="1179513"/>
            <a:chOff x="4320" y="2928"/>
            <a:chExt cx="1104" cy="1104"/>
          </a:xfrm>
        </p:grpSpPr>
        <p:sp>
          <p:nvSpPr>
            <p:cNvPr id="1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474</Words>
  <Application>Microsoft Office PowerPoint</Application>
  <PresentationFormat>Widescreen</PresentationFormat>
  <Paragraphs>100</Paragraphs>
  <Slides>26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.VnHelvetInsH</vt:lpstr>
      <vt:lpstr>Impact</vt:lpstr>
      <vt:lpstr>Times New Roman</vt:lpstr>
      <vt:lpstr>Roboto</vt:lpstr>
      <vt:lpstr>Arial</vt:lpstr>
      <vt:lpstr>Calibri Light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159</cp:revision>
  <dcterms:created xsi:type="dcterms:W3CDTF">2018-10-29T09:59:25Z</dcterms:created>
  <dcterms:modified xsi:type="dcterms:W3CDTF">2025-03-24T03:28:30Z</dcterms:modified>
</cp:coreProperties>
</file>