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00" r:id="rId3"/>
  </p:sldMasterIdLst>
  <p:notesMasterIdLst>
    <p:notesMasterId r:id="rId26"/>
  </p:notesMasterIdLst>
  <p:handoutMasterIdLst>
    <p:handoutMasterId r:id="rId27"/>
  </p:handoutMasterIdLst>
  <p:sldIdLst>
    <p:sldId id="283" r:id="rId4"/>
    <p:sldId id="282" r:id="rId5"/>
    <p:sldId id="284" r:id="rId6"/>
    <p:sldId id="310" r:id="rId7"/>
    <p:sldId id="311" r:id="rId8"/>
    <p:sldId id="312" r:id="rId9"/>
    <p:sldId id="288" r:id="rId10"/>
    <p:sldId id="313" r:id="rId11"/>
    <p:sldId id="314" r:id="rId12"/>
    <p:sldId id="315" r:id="rId13"/>
    <p:sldId id="317" r:id="rId14"/>
    <p:sldId id="318" r:id="rId15"/>
    <p:sldId id="320" r:id="rId16"/>
    <p:sldId id="319" r:id="rId17"/>
    <p:sldId id="316" r:id="rId18"/>
    <p:sldId id="398" r:id="rId19"/>
    <p:sldId id="321" r:id="rId20"/>
    <p:sldId id="322" r:id="rId21"/>
    <p:sldId id="323" r:id="rId22"/>
    <p:sldId id="324" r:id="rId23"/>
    <p:sldId id="396" r:id="rId24"/>
    <p:sldId id="39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46F37"/>
    <a:srgbClr val="E8F0C9"/>
    <a:srgbClr val="6BA42C"/>
    <a:srgbClr val="3798C5"/>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1"/>
    <p:restoredTop sz="94646"/>
  </p:normalViewPr>
  <p:slideViewPr>
    <p:cSldViewPr snapToGrid="0">
      <p:cViewPr varScale="1">
        <p:scale>
          <a:sx n="69" d="100"/>
          <a:sy n="69" d="100"/>
        </p:scale>
        <p:origin x="750" y="7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24/3/2025</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2025/3/24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41035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178255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016040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477606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2025/3/24</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279436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98528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7187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61148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3683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3832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54894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85737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9267719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94699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73206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825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46318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98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53857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979073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76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646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9080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0192494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031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07432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61150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8413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37959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24/3/2025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4127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3994557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13217384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21734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6280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769651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pPr/>
              <a:t>2025/3/24</a:t>
            </a:fld>
            <a:endParaRPr lang="zh-CN" alt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1568218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white circle with leaves and blue text&#10;&#10;Description automatically generated">
            <a:extLst>
              <a:ext uri="{FF2B5EF4-FFF2-40B4-BE49-F238E27FC236}">
                <a16:creationId xmlns:a16="http://schemas.microsoft.com/office/drawing/2014/main" id="{8270E437-5F21-908B-2309-666FFE8B86A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7227" y="199338"/>
            <a:ext cx="1224110" cy="1224110"/>
          </a:xfrm>
          <a:prstGeom prst="rect">
            <a:avLst/>
          </a:prstGeom>
        </p:spPr>
      </p:pic>
    </p:spTree>
    <p:extLst>
      <p:ext uri="{BB962C8B-B14F-4D97-AF65-F5344CB8AC3E}">
        <p14:creationId xmlns:p14="http://schemas.microsoft.com/office/powerpoint/2010/main" val="34049130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40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4967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027F19-D270-4F77-01C4-30776BD0DA9D}"/>
              </a:ext>
            </a:extLst>
          </p:cNvPr>
          <p:cNvSpPr/>
          <p:nvPr/>
        </p:nvSpPr>
        <p:spPr>
          <a:xfrm>
            <a:off x="2672080" y="1051166"/>
            <a:ext cx="8351520"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等线"/>
              <a:ea typeface="微软雅黑"/>
            </a:endParaRPr>
          </a:p>
        </p:txBody>
      </p:sp>
      <p:pic>
        <p:nvPicPr>
          <p:cNvPr id="10" name="Picture 9">
            <a:extLst>
              <a:ext uri="{FF2B5EF4-FFF2-40B4-BE49-F238E27FC236}">
                <a16:creationId xmlns:a16="http://schemas.microsoft.com/office/drawing/2014/main" id="{4790E9FA-90CC-A75F-1610-ED4F7086D6B7}"/>
              </a:ext>
            </a:extLst>
          </p:cNvPr>
          <p:cNvPicPr>
            <a:picLocks noChangeAspect="1"/>
          </p:cNvPicPr>
          <p:nvPr/>
        </p:nvPicPr>
        <p:blipFill>
          <a:blip r:embed="rId2"/>
          <a:stretch>
            <a:fillRect/>
          </a:stretch>
        </p:blipFill>
        <p:spPr>
          <a:xfrm>
            <a:off x="2385560" y="940696"/>
            <a:ext cx="8974090" cy="2761727"/>
          </a:xfrm>
          <a:prstGeom prst="rect">
            <a:avLst/>
          </a:prstGeom>
        </p:spPr>
      </p:pic>
    </p:spTree>
    <p:extLst>
      <p:ext uri="{BB962C8B-B14F-4D97-AF65-F5344CB8AC3E}">
        <p14:creationId xmlns:p14="http://schemas.microsoft.com/office/powerpoint/2010/main" val="3433735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853440" y="341554"/>
            <a:ext cx="5069840" cy="6205023"/>
          </a:xfrm>
          <a:prstGeom prst="rect">
            <a:avLst/>
          </a:prstGeom>
        </p:spPr>
      </p:pic>
      <p:sp>
        <p:nvSpPr>
          <p:cNvPr id="2" name="TextBox 1">
            <a:extLst>
              <a:ext uri="{FF2B5EF4-FFF2-40B4-BE49-F238E27FC236}">
                <a16:creationId xmlns:a16="http://schemas.microsoft.com/office/drawing/2014/main" id="{07612143-C217-8EB1-47BE-7A77CA84EF30}"/>
              </a:ext>
            </a:extLst>
          </p:cNvPr>
          <p:cNvSpPr txBox="1"/>
          <p:nvPr/>
        </p:nvSpPr>
        <p:spPr>
          <a:xfrm>
            <a:off x="6177280" y="939902"/>
            <a:ext cx="573024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Y-a-ly; Sê san 3; Sê san 4 (ở tỉnh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BBC01B5D-F80C-8CE4-0817-E4635CE0524F}"/>
              </a:ext>
            </a:extLst>
          </p:cNvPr>
          <p:cNvSpPr/>
          <p:nvPr/>
        </p:nvSpPr>
        <p:spPr>
          <a:xfrm>
            <a:off x="1950720" y="1960880"/>
            <a:ext cx="89408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83B2BD-4F08-280C-E1AB-3E6A7CBFE544}"/>
              </a:ext>
            </a:extLst>
          </p:cNvPr>
          <p:cNvSpPr txBox="1"/>
          <p:nvPr/>
        </p:nvSpPr>
        <p:spPr>
          <a:xfrm>
            <a:off x="6207760" y="2524862"/>
            <a:ext cx="574040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Srê Pôk 3 và Buôn Kuốp (ở tỉnh Đăk Lăk).</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F60FA6EF-64D7-3DF6-E796-9472A1AB7DF4}"/>
              </a:ext>
            </a:extLst>
          </p:cNvPr>
          <p:cNvSpPr/>
          <p:nvPr/>
        </p:nvSpPr>
        <p:spPr>
          <a:xfrm>
            <a:off x="2164080" y="4003040"/>
            <a:ext cx="118872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FD3715-8470-043F-7F63-0A065F385742}"/>
              </a:ext>
            </a:extLst>
          </p:cNvPr>
          <p:cNvSpPr txBox="1"/>
          <p:nvPr/>
        </p:nvSpPr>
        <p:spPr>
          <a:xfrm>
            <a:off x="6146800" y="4125459"/>
            <a:ext cx="57404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Đa Nhim; Đồng Nai 2, Đồng Nai 3; Đồng Nai 4; Đồng Nai 5 (ở tỉnh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3A03658B-7A16-5D91-0D58-62565443AC46}"/>
              </a:ext>
            </a:extLst>
          </p:cNvPr>
          <p:cNvSpPr/>
          <p:nvPr/>
        </p:nvSpPr>
        <p:spPr>
          <a:xfrm>
            <a:off x="2113280" y="5201920"/>
            <a:ext cx="171704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783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Đến thăm công trình thuỷ điện Yaly hoành tráng ở Gia Lai - Vntrip.vn">
            <a:extLst>
              <a:ext uri="{FF2B5EF4-FFF2-40B4-BE49-F238E27FC236}">
                <a16:creationId xmlns:a16="http://schemas.microsoft.com/office/drawing/2014/main" id="{75E09DB3-DA29-481E-AF1A-60F54348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80" y="578484"/>
            <a:ext cx="7483682" cy="4653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ECA004-B610-9357-DCE6-1879716F49B8}"/>
              </a:ext>
            </a:extLst>
          </p:cNvPr>
          <p:cNvSpPr txBox="1"/>
          <p:nvPr/>
        </p:nvSpPr>
        <p:spPr>
          <a:xfrm>
            <a:off x="3204845" y="5477521"/>
            <a:ext cx="596963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máy</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thuỷ</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điện</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Y-a-</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ly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59440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3296285" y="541656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Srê Pôk 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Nhà máy Thủy điện SrêPốk 3">
            <a:extLst>
              <a:ext uri="{FF2B5EF4-FFF2-40B4-BE49-F238E27FC236}">
                <a16:creationId xmlns:a16="http://schemas.microsoft.com/office/drawing/2014/main" id="{21FBE5D3-18A0-63FE-2FAB-601BA66D3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49" y="781368"/>
            <a:ext cx="8230649" cy="423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69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87387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Buôn Kuốp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Công ty CP Thủy điện Đa Nhim - Hàm Thuận - Đa Mi: 20 năm tiến về phía trước">
            <a:extLst>
              <a:ext uri="{FF2B5EF4-FFF2-40B4-BE49-F238E27FC236}">
                <a16:creationId xmlns:a16="http://schemas.microsoft.com/office/drawing/2014/main" id="{B5BBEE90-F849-DA9E-BDEB-13FE9A716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515938"/>
            <a:ext cx="8006079"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Nhim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6" name="Picture 4" descr="Thủy điện Buôn Kuốp đảm bảo cung cấp nước cho hạ du trong mùa cạn - TỔNG CÔNG  TY PHÁT ĐIỆN 3">
            <a:extLst>
              <a:ext uri="{FF2B5EF4-FFF2-40B4-BE49-F238E27FC236}">
                <a16:creationId xmlns:a16="http://schemas.microsoft.com/office/drawing/2014/main" id="{27365860-7C3C-E651-358D-C3B22EE5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14" y="403543"/>
            <a:ext cx="7291705" cy="456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9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798830" y="583191"/>
            <a:ext cx="9107170" cy="1464231"/>
          </a:xfrm>
          <a:prstGeom prst="wedgeRoundRectCallout">
            <a:avLst>
              <a:gd name="adj1" fmla="val -41609"/>
              <a:gd name="adj2" fmla="val 103725"/>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Giải thích vì sao vùng Tây Nguyên có nhiều nhà máy thuỷ điện.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915920" y="2557725"/>
            <a:ext cx="6807199" cy="3915966"/>
          </a:xfrm>
          <a:prstGeom prst="wedgeRoundRectCallout">
            <a:avLst>
              <a:gd name="adj1" fmla="val 61426"/>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200" b="1" dirty="0">
                <a:solidFill>
                  <a:prstClr val="black"/>
                </a:solidFill>
                <a:ea typeface="Roboto" panose="02000000000000000000" pitchFamily="2" charset="0"/>
                <a:cs typeface="Arial" panose="020B0604020202020204" pitchFamily="34" charset="0"/>
              </a:rPr>
              <a:t>Do sông ngòi ở vùng Tây Nguyên chảy qua nhiều bậc địa hình có độ dốc lớn nên có khả năng phát triển thuỷ điện. Nhiều nhà máy thuỷ điện đã được xây dựng, cung cấp điện cho sinh hoạt và sản 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18287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 name="connsiteX0" fmla="*/ 0 w 9172575"/>
              <a:gd name="connsiteY0" fmla="*/ 431453 h 2857500"/>
              <a:gd name="connsiteX1" fmla="*/ 900623 w 9172575"/>
              <a:gd name="connsiteY1" fmla="*/ 0 h 2857500"/>
              <a:gd name="connsiteX2" fmla="*/ 8271951 w 9172575"/>
              <a:gd name="connsiteY2" fmla="*/ 0 h 2857500"/>
              <a:gd name="connsiteX3" fmla="*/ 9172575 w 9172575"/>
              <a:gd name="connsiteY3" fmla="*/ 431453 h 2857500"/>
              <a:gd name="connsiteX4" fmla="*/ 9172575 w 9172575"/>
              <a:gd name="connsiteY4" fmla="*/ 2426046 h 2857500"/>
              <a:gd name="connsiteX5" fmla="*/ 8271951 w 9172575"/>
              <a:gd name="connsiteY5" fmla="*/ 2857500 h 2857500"/>
              <a:gd name="connsiteX6" fmla="*/ 900623 w 9172575"/>
              <a:gd name="connsiteY6" fmla="*/ 2857500 h 2857500"/>
              <a:gd name="connsiteX7" fmla="*/ 0 w 9172575"/>
              <a:gd name="connsiteY7" fmla="*/ 2426046 h 2857500"/>
              <a:gd name="connsiteX8" fmla="*/ 0 w 9172575"/>
              <a:gd name="connsiteY8" fmla="*/ 431453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2575" h="2857500" fill="none" extrusionOk="0">
                <a:moveTo>
                  <a:pt x="0" y="431453"/>
                </a:moveTo>
                <a:cubicBezTo>
                  <a:pt x="-41518" y="237790"/>
                  <a:pt x="419037" y="108428"/>
                  <a:pt x="900623" y="0"/>
                </a:cubicBezTo>
                <a:cubicBezTo>
                  <a:pt x="3602124" y="149251"/>
                  <a:pt x="6608729" y="378891"/>
                  <a:pt x="8271951" y="0"/>
                </a:cubicBezTo>
                <a:cubicBezTo>
                  <a:pt x="8783028" y="22715"/>
                  <a:pt x="9192830" y="209818"/>
                  <a:pt x="9172575" y="431453"/>
                </a:cubicBezTo>
                <a:cubicBezTo>
                  <a:pt x="9051276" y="1404348"/>
                  <a:pt x="9092535" y="2063772"/>
                  <a:pt x="9172575" y="2426046"/>
                </a:cubicBezTo>
                <a:cubicBezTo>
                  <a:pt x="9230996" y="2712513"/>
                  <a:pt x="8633460" y="2798614"/>
                  <a:pt x="8271951" y="2857500"/>
                </a:cubicBezTo>
                <a:cubicBezTo>
                  <a:pt x="7400219" y="2816734"/>
                  <a:pt x="4349215" y="3366703"/>
                  <a:pt x="900623" y="2857500"/>
                </a:cubicBezTo>
                <a:cubicBezTo>
                  <a:pt x="314136" y="2872445"/>
                  <a:pt x="1219" y="2615411"/>
                  <a:pt x="0" y="2426046"/>
                </a:cubicBezTo>
                <a:cubicBezTo>
                  <a:pt x="-20090" y="1490695"/>
                  <a:pt x="-6038" y="827826"/>
                  <a:pt x="0" y="431453"/>
                </a:cubicBezTo>
                <a:close/>
              </a:path>
              <a:path w="9172575" h="2857500" stroke="0" extrusionOk="0">
                <a:moveTo>
                  <a:pt x="0" y="431453"/>
                </a:moveTo>
                <a:cubicBezTo>
                  <a:pt x="38326" y="263733"/>
                  <a:pt x="381376" y="56857"/>
                  <a:pt x="900623" y="0"/>
                </a:cubicBezTo>
                <a:cubicBezTo>
                  <a:pt x="2147606" y="70915"/>
                  <a:pt x="6793505" y="60578"/>
                  <a:pt x="8271951" y="0"/>
                </a:cubicBezTo>
                <a:cubicBezTo>
                  <a:pt x="8816347" y="-10014"/>
                  <a:pt x="9134591" y="214611"/>
                  <a:pt x="9172575" y="431453"/>
                </a:cubicBezTo>
                <a:cubicBezTo>
                  <a:pt x="9261442" y="1099367"/>
                  <a:pt x="9052189" y="2133244"/>
                  <a:pt x="9172575" y="2426046"/>
                </a:cubicBezTo>
                <a:cubicBezTo>
                  <a:pt x="9208281" y="2657459"/>
                  <a:pt x="8740304" y="2945837"/>
                  <a:pt x="8271951" y="2857500"/>
                </a:cubicBezTo>
                <a:cubicBezTo>
                  <a:pt x="5444671" y="2833603"/>
                  <a:pt x="3950732" y="2930078"/>
                  <a:pt x="900623" y="2857500"/>
                </a:cubicBezTo>
                <a:cubicBezTo>
                  <a:pt x="353375" y="2892051"/>
                  <a:pt x="-29293" y="2625674"/>
                  <a:pt x="0" y="2426046"/>
                </a:cubicBezTo>
                <a:cubicBezTo>
                  <a:pt x="-153755" y="2017314"/>
                  <a:pt x="-11152" y="1123611"/>
                  <a:pt x="0" y="431453"/>
                </a:cubicBezTo>
                <a:close/>
              </a:path>
              <a:path w="9172575" h="2857500" fill="none" stroke="0" extrusionOk="0">
                <a:moveTo>
                  <a:pt x="0" y="431453"/>
                </a:moveTo>
                <a:cubicBezTo>
                  <a:pt x="35013" y="260164"/>
                  <a:pt x="404280" y="123992"/>
                  <a:pt x="900623" y="0"/>
                </a:cubicBezTo>
                <a:cubicBezTo>
                  <a:pt x="3772182" y="391084"/>
                  <a:pt x="6526032" y="61408"/>
                  <a:pt x="8271951" y="0"/>
                </a:cubicBezTo>
                <a:cubicBezTo>
                  <a:pt x="8807449" y="6068"/>
                  <a:pt x="9193682" y="174113"/>
                  <a:pt x="9172575" y="431453"/>
                </a:cubicBezTo>
                <a:cubicBezTo>
                  <a:pt x="9095303" y="1322012"/>
                  <a:pt x="9087191" y="1990211"/>
                  <a:pt x="9172575" y="2426046"/>
                </a:cubicBezTo>
                <a:cubicBezTo>
                  <a:pt x="9271010" y="2690327"/>
                  <a:pt x="8670345" y="2869700"/>
                  <a:pt x="8271951" y="2857500"/>
                </a:cubicBezTo>
                <a:cubicBezTo>
                  <a:pt x="6981658" y="3201923"/>
                  <a:pt x="4314168" y="2598798"/>
                  <a:pt x="900623" y="2857500"/>
                </a:cubicBezTo>
                <a:cubicBezTo>
                  <a:pt x="338012" y="2867813"/>
                  <a:pt x="-3836" y="2621659"/>
                  <a:pt x="0" y="2426046"/>
                </a:cubicBezTo>
                <a:cubicBezTo>
                  <a:pt x="-12598" y="1492639"/>
                  <a:pt x="26452" y="794337"/>
                  <a:pt x="0" y="43145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Ngoài vai trò cung cấp điện cho sinh hoạt sản xuất, các nhà máy thủy điện ở Tây Nguyên góp phần điều tiết nguồn nước giữa mùa lũ và mùa cạn, hạn chế lũ lụt cung cấp nước vào mùa khô.</a:t>
            </a:r>
            <a:endParaRPr kumimoji="0" lang="en-US" sz="36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620F4B0E-441C-D3C1-90C6-50793C36C748}"/>
              </a:ext>
            </a:extLst>
          </p:cNvPr>
          <p:cNvPicPr>
            <a:picLocks noChangeAspect="1"/>
          </p:cNvPicPr>
          <p:nvPr/>
        </p:nvPicPr>
        <p:blipFill>
          <a:blip r:embed="rId3"/>
          <a:stretch>
            <a:fillRect/>
          </a:stretch>
        </p:blipFill>
        <p:spPr>
          <a:xfrm>
            <a:off x="1617701" y="929506"/>
            <a:ext cx="9364268" cy="3078747"/>
          </a:xfrm>
          <a:prstGeom prst="rect">
            <a:avLst/>
          </a:prstGeom>
        </p:spPr>
      </p:pic>
    </p:spTree>
    <p:extLst>
      <p:ext uri="{BB962C8B-B14F-4D97-AF65-F5344CB8AC3E}">
        <p14:creationId xmlns:p14="http://schemas.microsoft.com/office/powerpoint/2010/main" val="4255901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Chọn ý ở cột A sao cho phù hợp với ý ở cột B và ghi kết quả vào vở.</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064CC29-CC4E-D297-85C6-EFE8077896D6}"/>
              </a:ext>
            </a:extLst>
          </p:cNvPr>
          <p:cNvPicPr>
            <a:picLocks noChangeAspect="1"/>
          </p:cNvPicPr>
          <p:nvPr/>
        </p:nvPicPr>
        <p:blipFill>
          <a:blip r:embed="rId2"/>
          <a:stretch>
            <a:fillRect/>
          </a:stretch>
        </p:blipFill>
        <p:spPr>
          <a:xfrm>
            <a:off x="1049654" y="2068512"/>
            <a:ext cx="9893419" cy="3367088"/>
          </a:xfrm>
          <a:prstGeom prst="rect">
            <a:avLst/>
          </a:prstGeom>
        </p:spPr>
      </p:pic>
      <p:cxnSp>
        <p:nvCxnSpPr>
          <p:cNvPr id="8" name="Straight Connector 7">
            <a:extLst>
              <a:ext uri="{FF2B5EF4-FFF2-40B4-BE49-F238E27FC236}">
                <a16:creationId xmlns:a16="http://schemas.microsoft.com/office/drawing/2014/main" id="{C35E00F0-4C75-C6F0-18EC-C5A89CA9B250}"/>
              </a:ext>
            </a:extLst>
          </p:cNvPr>
          <p:cNvCxnSpPr>
            <a:cxnSpLocks/>
          </p:cNvCxnSpPr>
          <p:nvPr/>
        </p:nvCxnSpPr>
        <p:spPr>
          <a:xfrm>
            <a:off x="4338320" y="3484880"/>
            <a:ext cx="1615440" cy="163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161A16-B729-AEF0-65E1-5AAD68B44B1F}"/>
              </a:ext>
            </a:extLst>
          </p:cNvPr>
          <p:cNvCxnSpPr>
            <a:cxnSpLocks/>
          </p:cNvCxnSpPr>
          <p:nvPr/>
        </p:nvCxnSpPr>
        <p:spPr>
          <a:xfrm flipV="1">
            <a:off x="3789680" y="3180080"/>
            <a:ext cx="2214880" cy="985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1DBA38-B011-17A5-1EF6-F2477B4440F2}"/>
              </a:ext>
            </a:extLst>
          </p:cNvPr>
          <p:cNvCxnSpPr>
            <a:cxnSpLocks/>
          </p:cNvCxnSpPr>
          <p:nvPr/>
        </p:nvCxnSpPr>
        <p:spPr>
          <a:xfrm flipV="1">
            <a:off x="4277360" y="4124960"/>
            <a:ext cx="1818640" cy="975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5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E6428F3C-E585-D4BC-45EA-5DC858DB6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Sưu tầm một số thông tin, hình ảnh về một sản phẩm của cây công nghiệp nổi tiếng ở vùng Tây Nguyên và chia sẻ với các bạn.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44A2E37-D9EA-E81C-84A0-EEA25A015BA1}"/>
              </a:ext>
            </a:extLst>
          </p:cNvPr>
          <p:cNvPicPr>
            <a:picLocks noChangeAspect="1"/>
          </p:cNvPicPr>
          <p:nvPr/>
        </p:nvPicPr>
        <p:blipFill>
          <a:blip r:embed="rId2"/>
          <a:stretch>
            <a:fillRect/>
          </a:stretch>
        </p:blipFill>
        <p:spPr>
          <a:xfrm>
            <a:off x="1556385" y="1735772"/>
            <a:ext cx="8896350" cy="4524375"/>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609974" y="3334881"/>
            <a:ext cx="5141281" cy="343739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B13142-04D7-B4E2-CC5F-547A4E1F2D63}"/>
              </a:ext>
            </a:extLst>
          </p:cNvPr>
          <p:cNvPicPr>
            <a:picLocks noChangeAspect="1"/>
          </p:cNvPicPr>
          <p:nvPr/>
        </p:nvPicPr>
        <p:blipFill>
          <a:blip r:embed="rId3"/>
          <a:stretch>
            <a:fillRect/>
          </a:stretch>
        </p:blipFill>
        <p:spPr>
          <a:xfrm>
            <a:off x="4572000" y="-131928"/>
            <a:ext cx="6196949" cy="1734070"/>
          </a:xfrm>
          <a:prstGeom prst="rect">
            <a:avLst/>
          </a:prstGeom>
        </p:spPr>
      </p:pic>
      <p:sp>
        <p:nvSpPr>
          <p:cNvPr id="7" name="TextBox 6">
            <a:extLst>
              <a:ext uri="{FF2B5EF4-FFF2-40B4-BE49-F238E27FC236}">
                <a16:creationId xmlns:a16="http://schemas.microsoft.com/office/drawing/2014/main" id="{7365BAF6-3522-C047-2E20-F3D53F50B5E7}"/>
              </a:ext>
            </a:extLst>
          </p:cNvPr>
          <p:cNvSpPr txBox="1"/>
          <p:nvPr/>
        </p:nvSpPr>
        <p:spPr>
          <a:xfrm>
            <a:off x="2343784" y="1717686"/>
            <a:ext cx="7762876" cy="1464231"/>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Ôn</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lại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đã</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endPar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Chuẩn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bị</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22</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a:ea typeface="微软雅黑"/>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EFEE131A-4B8D-3DE5-E835-7CD73EF050AD}"/>
              </a:ext>
            </a:extLst>
          </p:cNvPr>
          <p:cNvPicPr>
            <a:picLocks noChangeAspect="1"/>
          </p:cNvPicPr>
          <p:nvPr/>
        </p:nvPicPr>
        <p:blipFill>
          <a:blip r:embed="rId3"/>
          <a:stretch>
            <a:fillRect/>
          </a:stretch>
        </p:blipFill>
        <p:spPr>
          <a:xfrm>
            <a:off x="1984511" y="944506"/>
            <a:ext cx="8590008" cy="2761727"/>
          </a:xfrm>
          <a:prstGeom prst="rect">
            <a:avLst/>
          </a:prstGeom>
        </p:spPr>
      </p:pic>
    </p:spTree>
    <p:extLst>
      <p:ext uri="{BB962C8B-B14F-4D97-AF65-F5344CB8AC3E}">
        <p14:creationId xmlns:p14="http://schemas.microsoft.com/office/powerpoint/2010/main" val="4249709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chăn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nuôi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gia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súc</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 name="Picture 3" descr="A cartoon of two kids standing on a buffalo&#10;&#10;Description automatically generated">
            <a:extLst>
              <a:ext uri="{FF2B5EF4-FFF2-40B4-BE49-F238E27FC236}">
                <a16:creationId xmlns:a16="http://schemas.microsoft.com/office/drawing/2014/main" id="{26EF13D9-0FC6-185F-E586-F0C7E5A4CB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657600"/>
            <a:ext cx="3200400" cy="3200400"/>
          </a:xfrm>
          <a:prstGeom prst="rect">
            <a:avLst/>
          </a:prstGeom>
        </p:spPr>
      </p:pic>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Xác định trên lược đồ những nơi nuôi nhiều trâu, bò và lợn ở vùng Tây Nguyên.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4033520" y="1636097"/>
            <a:ext cx="3983037" cy="4874875"/>
          </a:xfrm>
          <a:prstGeom prst="rect">
            <a:avLst/>
          </a:prstGeom>
        </p:spPr>
      </p:pic>
    </p:spTree>
    <p:extLst>
      <p:ext uri="{BB962C8B-B14F-4D97-AF65-F5344CB8AC3E}">
        <p14:creationId xmlns:p14="http://schemas.microsoft.com/office/powerpoint/2010/main" val="4122454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193040"/>
            <a:ext cx="11612880" cy="6360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731520" y="406737"/>
            <a:ext cx="5039360" cy="6167718"/>
          </a:xfrm>
          <a:prstGeom prst="rect">
            <a:avLst/>
          </a:prstGeom>
        </p:spPr>
      </p:pic>
      <p:sp>
        <p:nvSpPr>
          <p:cNvPr id="2" name="TextBox 1">
            <a:extLst>
              <a:ext uri="{FF2B5EF4-FFF2-40B4-BE49-F238E27FC236}">
                <a16:creationId xmlns:a16="http://schemas.microsoft.com/office/drawing/2014/main" id="{67781A78-538C-2842-1224-F308C2112DEC}"/>
              </a:ext>
            </a:extLst>
          </p:cNvPr>
          <p:cNvSpPr txBox="1"/>
          <p:nvPr/>
        </p:nvSpPr>
        <p:spPr>
          <a:xfrm>
            <a:off x="5984239" y="939902"/>
            <a:ext cx="5612765"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trâu: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Oval 4">
            <a:extLst>
              <a:ext uri="{FF2B5EF4-FFF2-40B4-BE49-F238E27FC236}">
                <a16:creationId xmlns:a16="http://schemas.microsoft.com/office/drawing/2014/main" id="{381AA587-3439-802E-61CD-E5C4A1EAAEAE}"/>
              </a:ext>
            </a:extLst>
          </p:cNvPr>
          <p:cNvSpPr/>
          <p:nvPr/>
        </p:nvSpPr>
        <p:spPr>
          <a:xfrm>
            <a:off x="2722880" y="1696720"/>
            <a:ext cx="274320" cy="2946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F45A9B-7900-0F56-D824-771697346223}"/>
              </a:ext>
            </a:extLst>
          </p:cNvPr>
          <p:cNvSpPr/>
          <p:nvPr/>
        </p:nvSpPr>
        <p:spPr>
          <a:xfrm>
            <a:off x="2702560" y="248920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616A114-8175-34BF-DB6B-D8ABD9A7445A}"/>
              </a:ext>
            </a:extLst>
          </p:cNvPr>
          <p:cNvSpPr/>
          <p:nvPr/>
        </p:nvSpPr>
        <p:spPr>
          <a:xfrm>
            <a:off x="3058160" y="451104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92C03-1C4B-8804-FC28-4AFCAC827A18}"/>
              </a:ext>
            </a:extLst>
          </p:cNvPr>
          <p:cNvSpPr txBox="1"/>
          <p:nvPr/>
        </p:nvSpPr>
        <p:spPr>
          <a:xfrm>
            <a:off x="5933439" y="265694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bò: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Oval 9">
            <a:extLst>
              <a:ext uri="{FF2B5EF4-FFF2-40B4-BE49-F238E27FC236}">
                <a16:creationId xmlns:a16="http://schemas.microsoft.com/office/drawing/2014/main" id="{80E9CE16-CFE4-6E12-C42A-A07B569B18DB}"/>
              </a:ext>
            </a:extLst>
          </p:cNvPr>
          <p:cNvSpPr/>
          <p:nvPr/>
        </p:nvSpPr>
        <p:spPr>
          <a:xfrm>
            <a:off x="2245360" y="16865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7458FC-995C-7DF1-D5F4-A7A32FF841A1}"/>
              </a:ext>
            </a:extLst>
          </p:cNvPr>
          <p:cNvSpPr/>
          <p:nvPr/>
        </p:nvSpPr>
        <p:spPr>
          <a:xfrm>
            <a:off x="3139440" y="208280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F00DEA-A29C-25D0-CCAE-653059FAD752}"/>
              </a:ext>
            </a:extLst>
          </p:cNvPr>
          <p:cNvSpPr/>
          <p:nvPr/>
        </p:nvSpPr>
        <p:spPr>
          <a:xfrm>
            <a:off x="252984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F89DBB-D3AE-F5D8-8012-C2B56CFBE3F1}"/>
              </a:ext>
            </a:extLst>
          </p:cNvPr>
          <p:cNvSpPr/>
          <p:nvPr/>
        </p:nvSpPr>
        <p:spPr>
          <a:xfrm>
            <a:off x="320040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FED784-7702-657D-3C99-324AA956F8F5}"/>
              </a:ext>
            </a:extLst>
          </p:cNvPr>
          <p:cNvSpPr/>
          <p:nvPr/>
        </p:nvSpPr>
        <p:spPr>
          <a:xfrm>
            <a:off x="3180080" y="53949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9AA4AA-B4BA-C9ED-406E-00119EB460C8}"/>
              </a:ext>
            </a:extLst>
          </p:cNvPr>
          <p:cNvSpPr/>
          <p:nvPr/>
        </p:nvSpPr>
        <p:spPr>
          <a:xfrm>
            <a:off x="2763520" y="59334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147CAE-83D5-60EF-7968-6848D08EE7BA}"/>
              </a:ext>
            </a:extLst>
          </p:cNvPr>
          <p:cNvSpPr txBox="1"/>
          <p:nvPr/>
        </p:nvSpPr>
        <p:spPr>
          <a:xfrm>
            <a:off x="5882639" y="430286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lợn: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Gia Lai,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7" name="Oval 16">
            <a:extLst>
              <a:ext uri="{FF2B5EF4-FFF2-40B4-BE49-F238E27FC236}">
                <a16:creationId xmlns:a16="http://schemas.microsoft.com/office/drawing/2014/main" id="{F36248CA-0AE1-2BB6-0DD1-A0B2B2670DEC}"/>
              </a:ext>
            </a:extLst>
          </p:cNvPr>
          <p:cNvSpPr/>
          <p:nvPr/>
        </p:nvSpPr>
        <p:spPr>
          <a:xfrm>
            <a:off x="2438400" y="30073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AD5488-2EF7-C345-8677-A356FEF8722E}"/>
              </a:ext>
            </a:extLst>
          </p:cNvPr>
          <p:cNvSpPr/>
          <p:nvPr/>
        </p:nvSpPr>
        <p:spPr>
          <a:xfrm>
            <a:off x="3383280" y="408432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8FB958-8484-546D-CC54-107964811988}"/>
              </a:ext>
            </a:extLst>
          </p:cNvPr>
          <p:cNvSpPr/>
          <p:nvPr/>
        </p:nvSpPr>
        <p:spPr>
          <a:xfrm>
            <a:off x="2641600" y="405384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546FBC-DADF-A608-3A4A-F49FDFE925BA}"/>
              </a:ext>
            </a:extLst>
          </p:cNvPr>
          <p:cNvSpPr/>
          <p:nvPr/>
        </p:nvSpPr>
        <p:spPr>
          <a:xfrm>
            <a:off x="3088640" y="56489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772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900" decel="100000" fill="hold"/>
                                        <p:tgtEl>
                                          <p:spTgt spid="16"/>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down)">
                                      <p:cBhvr>
                                        <p:cTn id="96" dur="500"/>
                                        <p:tgtEl>
                                          <p:spTgt spid="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00"/>
                                        <p:tgtEl>
                                          <p:spTgt spid="1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down)">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959111"/>
            <a:ext cx="7440929" cy="1464231"/>
          </a:xfrm>
          <a:prstGeom prst="wedgeRoundRectCallout">
            <a:avLst>
              <a:gd name="adj1" fmla="val -50079"/>
              <a:gd name="adj2" fmla="val 87821"/>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Vì sao Tây Nguyên có thể phát triển chăn nuôi trâu, bò.</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804160" y="3523242"/>
            <a:ext cx="6807199" cy="2553891"/>
          </a:xfrm>
          <a:prstGeom prst="wedgeRoundRectCallout">
            <a:avLst>
              <a:gd name="adj1" fmla="val 61127"/>
              <a:gd name="adj2" fmla="val -27435"/>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600" b="1" dirty="0">
                <a:solidFill>
                  <a:prstClr val="black"/>
                </a:solidFill>
                <a:ea typeface="Roboto" panose="02000000000000000000" pitchFamily="2" charset="0"/>
                <a:cs typeface="Arial" panose="020B0604020202020204" pitchFamily="34" charset="0"/>
              </a:rPr>
              <a:t>Tây Nguyên có nhiều đồng cỏ tự nhiên và khí hậu thuận lợi thích hợp cho việc chăn nuôi trâu, bò.</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15539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phát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triển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thủy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điện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298410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5, em hãy:</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Kể tên và chỉ trên lược đồ một số nhà máy thuỷ điện ở vùng Tây Nguyên.</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3891280" y="2099235"/>
            <a:ext cx="3586480" cy="4389525"/>
          </a:xfrm>
          <a:prstGeom prst="rect">
            <a:avLst/>
          </a:prstGeom>
        </p:spPr>
      </p:pic>
    </p:spTree>
    <p:extLst>
      <p:ext uri="{BB962C8B-B14F-4D97-AF65-F5344CB8AC3E}">
        <p14:creationId xmlns:p14="http://schemas.microsoft.com/office/powerpoint/2010/main" val="2479691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619</TotalTime>
  <Words>463</Words>
  <Application>Microsoft Office PowerPoint</Application>
  <PresentationFormat>Widescreen</PresentationFormat>
  <Paragraphs>32</Paragraphs>
  <Slides>22</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微软雅黑</vt:lpstr>
      <vt:lpstr>Arial</vt:lpstr>
      <vt:lpstr>Calibri</vt:lpstr>
      <vt:lpstr>Calibri Light</vt:lpstr>
      <vt:lpstr>Cambria</vt:lpstr>
      <vt:lpstr>等线</vt:lpstr>
      <vt:lpstr>iCiel Altus</vt:lpstr>
      <vt:lpstr>inpin heiti</vt:lpstr>
      <vt:lpstr>Roboto</vt:lpstr>
      <vt:lpstr>印品黑体</vt:lpstr>
      <vt:lpstr>思源黑体 CN Medium</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Dia ly 4</dc:subject>
  <dc:creator>KTUTS</dc:creator>
  <cp:keywords>HaNa</cp:keywords>
  <cp:lastModifiedBy>Admin</cp:lastModifiedBy>
  <cp:revision>85</cp:revision>
  <dcterms:created xsi:type="dcterms:W3CDTF">2017-08-13T08:52:00Z</dcterms:created>
  <dcterms:modified xsi:type="dcterms:W3CDTF">2025-03-24T08:21:48Z</dcterms:modified>
</cp:coreProperties>
</file>