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5" r:id="rId2"/>
    <p:sldMasterId id="2147483707" r:id="rId3"/>
  </p:sldMasterIdLst>
  <p:notesMasterIdLst>
    <p:notesMasterId r:id="rId25"/>
  </p:notesMasterIdLst>
  <p:sldIdLst>
    <p:sldId id="273" r:id="rId4"/>
    <p:sldId id="260" r:id="rId5"/>
    <p:sldId id="333" r:id="rId6"/>
    <p:sldId id="335" r:id="rId7"/>
    <p:sldId id="334" r:id="rId8"/>
    <p:sldId id="271" r:id="rId9"/>
    <p:sldId id="548" r:id="rId10"/>
    <p:sldId id="562" r:id="rId11"/>
    <p:sldId id="309" r:id="rId12"/>
    <p:sldId id="557" r:id="rId13"/>
    <p:sldId id="558" r:id="rId14"/>
    <p:sldId id="567" r:id="rId15"/>
    <p:sldId id="568" r:id="rId16"/>
    <p:sldId id="561" r:id="rId17"/>
    <p:sldId id="569" r:id="rId18"/>
    <p:sldId id="570" r:id="rId19"/>
    <p:sldId id="564" r:id="rId20"/>
    <p:sldId id="571" r:id="rId21"/>
    <p:sldId id="572" r:id="rId22"/>
    <p:sldId id="537" r:id="rId23"/>
    <p:sldId id="538"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E5"/>
    <a:srgbClr val="A42C4E"/>
    <a:srgbClr val="FD6FEC"/>
    <a:srgbClr val="CC00FF"/>
    <a:srgbClr val="FFFFFF"/>
    <a:srgbClr val="F57A0B"/>
    <a:srgbClr val="FFD347"/>
    <a:srgbClr val="E53110"/>
    <a:srgbClr val="FF467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81" autoAdjust="0"/>
  </p:normalViewPr>
  <p:slideViewPr>
    <p:cSldViewPr snapToGrid="0" showGuides="1">
      <p:cViewPr varScale="1">
        <p:scale>
          <a:sx n="67" d="100"/>
          <a:sy n="67" d="100"/>
        </p:scale>
        <p:origin x="83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3EF0-69D4-4EDE-8B03-75CD571F5536}" type="datetimeFigureOut">
              <a:rPr lang="zh-CN" altLang="en-US" smtClean="0"/>
              <a:t>2025/3/24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80C5-5184-450E-8EEB-3232A7B41EA6}" type="slidenum">
              <a:rPr lang="zh-CN" altLang="en-US" smtClean="0"/>
              <a:t>‹#›</a:t>
            </a:fld>
            <a:endParaRPr lang="zh-CN" altLang="en-US"/>
          </a:p>
        </p:txBody>
      </p:sp>
    </p:spTree>
    <p:extLst>
      <p:ext uri="{BB962C8B-B14F-4D97-AF65-F5344CB8AC3E}">
        <p14:creationId xmlns:p14="http://schemas.microsoft.com/office/powerpoint/2010/main" val="84556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6069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764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29443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02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5608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0786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883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6281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86460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35704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665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29867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0900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973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263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752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1392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126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3755835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2000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740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2486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081818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24/3/2025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237816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68210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57456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5630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9473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2369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p:txBody>
          <a:bodyPr/>
          <a:lstStyle/>
          <a:p>
            <a:fld id="{C5CBB71E-DD0D-449F-9555-68C53AE47418}" type="datetimeFigureOut">
              <a:rPr lang="en-US" smtClean="0"/>
              <a:t>24/3/2025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427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E96ED1A-E3F8-8187-0BCB-1C1AF8EBB1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9023395-5BD3-4E81-3C81-CFB1AD29D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33FC4-F624-86A0-AB72-20D66B83E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A3E7B-6D36-3609-F890-AE00802DD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CBB71E-DD0D-449F-9555-68C53AE47418}" type="datetimeFigureOut">
              <a:rPr lang="en-US" smtClean="0"/>
              <a:t>24/3/2025</a:t>
            </a:fld>
            <a:endParaRPr lang="en-US"/>
          </a:p>
        </p:txBody>
      </p:sp>
      <p:sp>
        <p:nvSpPr>
          <p:cNvPr id="5" name="Footer Placeholder 4">
            <a:extLst>
              <a:ext uri="{FF2B5EF4-FFF2-40B4-BE49-F238E27FC236}">
                <a16:creationId xmlns:a16="http://schemas.microsoft.com/office/drawing/2014/main" id="{872A939F-5424-910A-0F17-957C51E82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FA99DB-BB23-551C-EC6F-8F74A47BE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34DA7-9D24-47B7-A6A6-4E0ED53E683D}" type="slidenum">
              <a:rPr lang="en-US" smtClean="0"/>
              <a:t>‹#›</a:t>
            </a:fld>
            <a:endParaRPr lang="en-US"/>
          </a:p>
        </p:txBody>
      </p:sp>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CF2067D-7964-61D9-F052-A6C4C21A307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368309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57D647B-41E7-6DC2-F7A5-10DEE936D6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7811684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28793122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0.xml"/><Relationship Id="rId5" Type="http://schemas.openxmlformats.org/officeDocument/2006/relationships/slideLayout" Target="../slideLayouts/slideLayout30.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slide" Target="slide10.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30.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slide" Target="slide10.xml"/><Relationship Id="rId12"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30.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3A28A13D-EA1D-3CBD-DB35-DC5716FD3ECE}"/>
              </a:ext>
            </a:extLst>
          </p:cNvPr>
          <p:cNvPicPr>
            <a:picLocks noChangeAspect="1"/>
          </p:cNvPicPr>
          <p:nvPr/>
        </p:nvPicPr>
        <p:blipFill>
          <a:blip r:embed="rId4"/>
          <a:stretch>
            <a:fillRect/>
          </a:stretch>
        </p:blipFill>
        <p:spPr>
          <a:xfrm>
            <a:off x="1329494" y="1790769"/>
            <a:ext cx="9851990" cy="3078747"/>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6803305"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614879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Hoạt động 2</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Tìm hiểu về một số công trình tiêu biểu của Cam-pu-chia</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Góc Mô Hình Shop: MÔ HÌNH GIẤY Angkor Wat : 112.000 VNĐ">
            <a:extLst>
              <a:ext uri="{FF2B5EF4-FFF2-40B4-BE49-F238E27FC236}">
                <a16:creationId xmlns:a16="http://schemas.microsoft.com/office/drawing/2014/main" id="{AB04CCE9-EA2C-4BB0-660B-70207BBE60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0948" y="1740664"/>
            <a:ext cx="4623741" cy="328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7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1"/>
            <a:ext cx="11484428" cy="1976691"/>
            <a:chOff x="442452" y="1258528"/>
            <a:chExt cx="2989006" cy="1538582"/>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31758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Đọc thông tin và quan sát các hình từ 3 đến 5, em hãy:</a:t>
              </a:r>
            </a:p>
            <a:p>
              <a:pPr algn="just"/>
              <a:r>
                <a:rPr lang="vi-VN" sz="3600" b="0" i="0" dirty="0">
                  <a:solidFill>
                    <a:srgbClr val="000000"/>
                  </a:solidFill>
                  <a:effectLst/>
                  <a:latin typeface="Cambria" panose="02040503050406030204" pitchFamily="18" charset="0"/>
                  <a:ea typeface="Cambria" panose="02040503050406030204" pitchFamily="18" charset="0"/>
                </a:rPr>
                <a:t>- Kể tên một số công trình tiêu biểu của Cam-pu-chia.</a:t>
              </a:r>
            </a:p>
            <a:p>
              <a:pPr algn="just"/>
              <a:r>
                <a:rPr lang="vi-VN" sz="3600" b="0" i="0" dirty="0">
                  <a:solidFill>
                    <a:srgbClr val="000000"/>
                  </a:solidFill>
                  <a:effectLst/>
                  <a:latin typeface="Cambria" panose="02040503050406030204" pitchFamily="18" charset="0"/>
                  <a:ea typeface="Cambria" panose="02040503050406030204" pitchFamily="18" charset="0"/>
                </a:rPr>
                <a:t>- Mô tả một công trình mà em ấn tượng nhất.</a:t>
              </a:r>
            </a:p>
          </p:txBody>
        </p:sp>
      </p:grpSp>
      <p:pic>
        <p:nvPicPr>
          <p:cNvPr id="8" name="Picture 7">
            <a:extLst>
              <a:ext uri="{FF2B5EF4-FFF2-40B4-BE49-F238E27FC236}">
                <a16:creationId xmlns:a16="http://schemas.microsoft.com/office/drawing/2014/main" id="{5542C6F6-550C-2D22-A7E2-2F76ADCF776B}"/>
              </a:ext>
            </a:extLst>
          </p:cNvPr>
          <p:cNvPicPr>
            <a:picLocks noChangeAspect="1"/>
          </p:cNvPicPr>
          <p:nvPr/>
        </p:nvPicPr>
        <p:blipFill>
          <a:blip r:embed="rId2"/>
          <a:stretch>
            <a:fillRect/>
          </a:stretch>
        </p:blipFill>
        <p:spPr>
          <a:xfrm>
            <a:off x="608682" y="2234072"/>
            <a:ext cx="4205689" cy="2666106"/>
          </a:xfrm>
          <a:prstGeom prst="rect">
            <a:avLst/>
          </a:prstGeom>
        </p:spPr>
      </p:pic>
      <p:pic>
        <p:nvPicPr>
          <p:cNvPr id="10" name="Picture 9">
            <a:extLst>
              <a:ext uri="{FF2B5EF4-FFF2-40B4-BE49-F238E27FC236}">
                <a16:creationId xmlns:a16="http://schemas.microsoft.com/office/drawing/2014/main" id="{DE09A296-3498-E291-8214-2A108840EF2F}"/>
              </a:ext>
            </a:extLst>
          </p:cNvPr>
          <p:cNvPicPr>
            <a:picLocks noChangeAspect="1"/>
          </p:cNvPicPr>
          <p:nvPr/>
        </p:nvPicPr>
        <p:blipFill>
          <a:blip r:embed="rId3"/>
          <a:stretch>
            <a:fillRect/>
          </a:stretch>
        </p:blipFill>
        <p:spPr>
          <a:xfrm>
            <a:off x="4783961" y="2274581"/>
            <a:ext cx="3572445" cy="2683009"/>
          </a:xfrm>
          <a:prstGeom prst="rect">
            <a:avLst/>
          </a:prstGeom>
        </p:spPr>
      </p:pic>
      <p:pic>
        <p:nvPicPr>
          <p:cNvPr id="12" name="Picture 11">
            <a:extLst>
              <a:ext uri="{FF2B5EF4-FFF2-40B4-BE49-F238E27FC236}">
                <a16:creationId xmlns:a16="http://schemas.microsoft.com/office/drawing/2014/main" id="{F1128B8E-BEE4-1897-F15B-260B63BB9C25}"/>
              </a:ext>
            </a:extLst>
          </p:cNvPr>
          <p:cNvPicPr>
            <a:picLocks noChangeAspect="1"/>
          </p:cNvPicPr>
          <p:nvPr/>
        </p:nvPicPr>
        <p:blipFill>
          <a:blip r:embed="rId4"/>
          <a:stretch>
            <a:fillRect/>
          </a:stretch>
        </p:blipFill>
        <p:spPr>
          <a:xfrm>
            <a:off x="8475013" y="2083278"/>
            <a:ext cx="3438525" cy="4410075"/>
          </a:xfrm>
          <a:prstGeom prst="rect">
            <a:avLst/>
          </a:prstGeom>
        </p:spPr>
      </p:pic>
    </p:spTree>
    <p:extLst>
      <p:ext uri="{BB962C8B-B14F-4D97-AF65-F5344CB8AC3E}">
        <p14:creationId xmlns:p14="http://schemas.microsoft.com/office/powerpoint/2010/main" val="766355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96346" y="2032964"/>
                <a:ext cx="4858499" cy="45161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công trình kiến trúc độc đáo tiêu biểu ở Cam-pu-chia như </a:t>
                </a:r>
                <a:r>
                  <a:rPr lang="en-US" sz="3600" b="1" i="1" dirty="0">
                    <a:solidFill>
                      <a:prstClr val="black"/>
                    </a:solidFill>
                    <a:latin typeface="Cambria" panose="02040503050406030204" pitchFamily="18" charset="0"/>
                    <a:ea typeface="Cambria" panose="02040503050406030204" pitchFamily="18" charset="0"/>
                  </a:rPr>
                  <a:t>Ă</a:t>
                </a: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ng-co Vát (Angkor Wat), Ăng-co Thom (Angkor Thom), chùa Bạc, Tượng đài hữu nghị Việt Nam-Cam-pu-chia,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4" name="Picture 10" descr="Free vector happy cute girl with stationery logo cartoon character illustration">
            <a:extLst>
              <a:ext uri="{FF2B5EF4-FFF2-40B4-BE49-F238E27FC236}">
                <a16:creationId xmlns:a16="http://schemas.microsoft.com/office/drawing/2014/main" id="{653140E1-50A3-CBEE-B5C2-4D34160A99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p:blipFill>
        <p:spPr bwMode="auto">
          <a:xfrm>
            <a:off x="127877" y="3229268"/>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875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297455"/>
            <a:ext cx="11304270" cy="638528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336D3A8-2AD5-B78A-8271-3D5A86D24DCB}"/>
              </a:ext>
            </a:extLst>
          </p:cNvPr>
          <p:cNvSpPr txBox="1"/>
          <p:nvPr/>
        </p:nvSpPr>
        <p:spPr>
          <a:xfrm>
            <a:off x="550843" y="870332"/>
            <a:ext cx="6125378" cy="526297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 Mô tả công trình mà em ấn tượng nhất: Ăng-co Vát:</a:t>
            </a:r>
          </a:p>
          <a:p>
            <a:pPr algn="just"/>
            <a:r>
              <a:rPr lang="vi-VN" sz="2800" b="0" i="0" dirty="0">
                <a:solidFill>
                  <a:srgbClr val="000000"/>
                </a:solidFill>
                <a:effectLst/>
                <a:latin typeface="Cambria" panose="02040503050406030204" pitchFamily="18" charset="0"/>
                <a:ea typeface="Cambria" panose="02040503050406030204" pitchFamily="18" charset="0"/>
              </a:rPr>
              <a:t>+ Là quần thể đền tháp được xây dựng gồm 3 tầng với những ngọn tháp lớn, kết nối với nhau bởi những dãy hành lang dài, xung quanh là hào nước.</a:t>
            </a:r>
          </a:p>
          <a:p>
            <a:pPr algn="just"/>
            <a:r>
              <a:rPr lang="vi-VN" sz="2800" b="0" i="0" dirty="0">
                <a:solidFill>
                  <a:srgbClr val="000000"/>
                </a:solidFill>
                <a:effectLst/>
                <a:latin typeface="Cambria" panose="02040503050406030204" pitchFamily="18" charset="0"/>
                <a:ea typeface="Cambria" panose="02040503050406030204" pitchFamily="18" charset="0"/>
              </a:rPr>
              <a:t>+ Trung tâm đền gồm tổ hợp 5 ngọn tháp.</a:t>
            </a:r>
          </a:p>
          <a:p>
            <a:pPr algn="just"/>
            <a:r>
              <a:rPr lang="vi-VN" sz="2800" b="0" i="0" dirty="0">
                <a:solidFill>
                  <a:srgbClr val="000000"/>
                </a:solidFill>
                <a:effectLst/>
                <a:latin typeface="Cambria" panose="02040503050406030204" pitchFamily="18" charset="0"/>
                <a:ea typeface="Cambria" panose="02040503050406030204" pitchFamily="18" charset="0"/>
              </a:rPr>
              <a:t>+ Toàn bộ công trình được xây bằng đá, những khối đá được đẽo gọt vuông vức và xếp chồng khít lên nhau mà không cần chất kết dính nào.</a:t>
            </a:r>
          </a:p>
        </p:txBody>
      </p:sp>
      <p:pic>
        <p:nvPicPr>
          <p:cNvPr id="2050" name="Picture 2" descr="Angkor Wat: Hành trình khám phá “trái tim” của Campuchia">
            <a:extLst>
              <a:ext uri="{FF2B5EF4-FFF2-40B4-BE49-F238E27FC236}">
                <a16:creationId xmlns:a16="http://schemas.microsoft.com/office/drawing/2014/main" id="{FFA52B2D-1E81-E74E-22D7-BA5A0CEAB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423" y="1652529"/>
            <a:ext cx="4871292" cy="365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06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6" name="Picture 5">
            <a:extLst>
              <a:ext uri="{FF2B5EF4-FFF2-40B4-BE49-F238E27FC236}">
                <a16:creationId xmlns:a16="http://schemas.microsoft.com/office/drawing/2014/main" id="{3245F247-D18D-62FA-C0EA-2C4F4DD51FDD}"/>
              </a:ext>
            </a:extLst>
          </p:cNvPr>
          <p:cNvPicPr>
            <a:picLocks noChangeAspect="1"/>
          </p:cNvPicPr>
          <p:nvPr/>
        </p:nvPicPr>
        <p:blipFill>
          <a:blip r:embed="rId4"/>
          <a:stretch>
            <a:fillRect/>
          </a:stretch>
        </p:blipFill>
        <p:spPr>
          <a:xfrm>
            <a:off x="1389480" y="1889626"/>
            <a:ext cx="9413040" cy="307874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A1F930-7311-CACC-5742-EF399DF6A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3833656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8FCDE642-2564-9FF2-CDC7-67F7BE33C5A4}"/>
              </a:ext>
            </a:extLst>
          </p:cNvPr>
          <p:cNvGrpSpPr/>
          <p:nvPr/>
        </p:nvGrpSpPr>
        <p:grpSpPr>
          <a:xfrm>
            <a:off x="337458" y="0"/>
            <a:ext cx="11484428" cy="1454228"/>
            <a:chOff x="442452" y="1258528"/>
            <a:chExt cx="2989006" cy="1538582"/>
          </a:xfrm>
        </p:grpSpPr>
        <p:sp>
          <p:nvSpPr>
            <p:cNvPr id="4" name="Speech Bubble: Rectangle with Corners Rounded 3">
              <a:extLst>
                <a:ext uri="{FF2B5EF4-FFF2-40B4-BE49-F238E27FC236}">
                  <a16:creationId xmlns:a16="http://schemas.microsoft.com/office/drawing/2014/main"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E264C0E-63F6-CD92-43CC-0A0B2D073523}"/>
                </a:ext>
              </a:extLst>
            </p:cNvPr>
            <p:cNvSpPr txBox="1"/>
            <p:nvPr/>
          </p:nvSpPr>
          <p:spPr>
            <a:xfrm>
              <a:off x="482117" y="1360591"/>
              <a:ext cx="2915343" cy="10301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một công trình kiến trúc tiêu biểu của Cam-pu-chia</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a:extLst>
              <a:ext uri="{FF2B5EF4-FFF2-40B4-BE49-F238E27FC236}">
                <a16:creationId xmlns:a16="http://schemas.microsoft.com/office/drawing/2014/main" id="{7A9283A0-1DCE-F651-D5C1-1266589345DD}"/>
              </a:ext>
            </a:extLst>
          </p:cNvPr>
          <p:cNvGraphicFramePr>
            <a:graphicFrameLocks noGrp="1"/>
          </p:cNvGraphicFramePr>
          <p:nvPr>
            <p:extLst>
              <p:ext uri="{D42A27DB-BD31-4B8C-83A1-F6EECF244321}">
                <p14:modId xmlns:p14="http://schemas.microsoft.com/office/powerpoint/2010/main" val="1279913823"/>
              </p:ext>
            </p:extLst>
          </p:nvPr>
        </p:nvGraphicFramePr>
        <p:xfrm>
          <a:off x="820144" y="2030672"/>
          <a:ext cx="10747566" cy="4425211"/>
        </p:xfrm>
        <a:graphic>
          <a:graphicData uri="http://schemas.openxmlformats.org/drawingml/2006/table">
            <a:tbl>
              <a:tblPr firstRow="1" bandRow="1">
                <a:tableStyleId>{5C22544A-7EE6-4342-B048-85BDC9FD1C3A}</a:tableStyleId>
              </a:tblPr>
              <a:tblGrid>
                <a:gridCol w="3582522">
                  <a:extLst>
                    <a:ext uri="{9D8B030D-6E8A-4147-A177-3AD203B41FA5}">
                      <a16:colId xmlns:a16="http://schemas.microsoft.com/office/drawing/2014/main" val="241142098"/>
                    </a:ext>
                  </a:extLst>
                </a:gridCol>
                <a:gridCol w="3582522">
                  <a:extLst>
                    <a:ext uri="{9D8B030D-6E8A-4147-A177-3AD203B41FA5}">
                      <a16:colId xmlns:a16="http://schemas.microsoft.com/office/drawing/2014/main" val="2566909427"/>
                    </a:ext>
                  </a:extLst>
                </a:gridCol>
                <a:gridCol w="3582522">
                  <a:extLst>
                    <a:ext uri="{9D8B030D-6E8A-4147-A177-3AD203B41FA5}">
                      <a16:colId xmlns:a16="http://schemas.microsoft.com/office/drawing/2014/main" val="2296570499"/>
                    </a:ext>
                  </a:extLst>
                </a:gridCol>
              </a:tblGrid>
              <a:tr h="112075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82292"/>
                  </a:ext>
                </a:extLst>
              </a:tr>
              <a:tr h="1101487">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281262"/>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606404"/>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389872"/>
                  </a:ext>
                </a:extLst>
              </a:tr>
            </a:tbl>
          </a:graphicData>
        </a:graphic>
      </p:graphicFrame>
    </p:spTree>
    <p:extLst>
      <p:ext uri="{BB962C8B-B14F-4D97-AF65-F5344CB8AC3E}">
        <p14:creationId xmlns:p14="http://schemas.microsoft.com/office/powerpoint/2010/main" val="95134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7A9283A0-1DCE-F651-D5C1-1266589345DD}"/>
              </a:ext>
            </a:extLst>
          </p:cNvPr>
          <p:cNvGraphicFramePr>
            <a:graphicFrameLocks noGrp="1"/>
          </p:cNvGraphicFramePr>
          <p:nvPr>
            <p:extLst>
              <p:ext uri="{D42A27DB-BD31-4B8C-83A1-F6EECF244321}">
                <p14:modId xmlns:p14="http://schemas.microsoft.com/office/powerpoint/2010/main" val="1319857139"/>
              </p:ext>
            </p:extLst>
          </p:nvPr>
        </p:nvGraphicFramePr>
        <p:xfrm>
          <a:off x="1" y="0"/>
          <a:ext cx="12360924" cy="6841475"/>
        </p:xfrm>
        <a:graphic>
          <a:graphicData uri="http://schemas.openxmlformats.org/drawingml/2006/table">
            <a:tbl>
              <a:tblPr firstRow="1" bandRow="1">
                <a:tableStyleId>{5C22544A-7EE6-4342-B048-85BDC9FD1C3A}</a:tableStyleId>
              </a:tblPr>
              <a:tblGrid>
                <a:gridCol w="2423710">
                  <a:extLst>
                    <a:ext uri="{9D8B030D-6E8A-4147-A177-3AD203B41FA5}">
                      <a16:colId xmlns:a16="http://schemas.microsoft.com/office/drawing/2014/main" val="241142098"/>
                    </a:ext>
                  </a:extLst>
                </a:gridCol>
                <a:gridCol w="2038120">
                  <a:extLst>
                    <a:ext uri="{9D8B030D-6E8A-4147-A177-3AD203B41FA5}">
                      <a16:colId xmlns:a16="http://schemas.microsoft.com/office/drawing/2014/main" val="2566909427"/>
                    </a:ext>
                  </a:extLst>
                </a:gridCol>
                <a:gridCol w="7899094">
                  <a:extLst>
                    <a:ext uri="{9D8B030D-6E8A-4147-A177-3AD203B41FA5}">
                      <a16:colId xmlns:a16="http://schemas.microsoft.com/office/drawing/2014/main" val="2296570499"/>
                    </a:ext>
                  </a:extLst>
                </a:gridCol>
              </a:tblGrid>
              <a:tr h="108434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8682292"/>
                  </a:ext>
                </a:extLst>
              </a:tr>
              <a:tr h="2319872">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9281262"/>
                  </a:ext>
                </a:extLst>
              </a:tr>
              <a:tr h="1787251">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9606404"/>
                  </a:ext>
                </a:extLst>
              </a:tr>
              <a:tr h="1650012">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3389872"/>
                  </a:ext>
                </a:extLst>
              </a:tr>
            </a:tbl>
          </a:graphicData>
        </a:graphic>
      </p:graphicFrame>
      <p:sp>
        <p:nvSpPr>
          <p:cNvPr id="8" name="TextBox 7">
            <a:extLst>
              <a:ext uri="{FF2B5EF4-FFF2-40B4-BE49-F238E27FC236}">
                <a16:creationId xmlns:a16="http://schemas.microsoft.com/office/drawing/2014/main" id="{5C7ACD0C-1B2D-02EC-3DC2-72029DD155A0}"/>
              </a:ext>
            </a:extLst>
          </p:cNvPr>
          <p:cNvSpPr txBox="1"/>
          <p:nvPr/>
        </p:nvSpPr>
        <p:spPr>
          <a:xfrm>
            <a:off x="132203" y="1498294"/>
            <a:ext cx="2478795"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a:t>
            </a:r>
            <a:r>
              <a:rPr lang="en-US" sz="3600" dirty="0" err="1">
                <a:solidFill>
                  <a:srgbClr val="FF0000"/>
                </a:solidFill>
                <a:latin typeface="Cambria" panose="02040503050406030204" pitchFamily="18" charset="0"/>
                <a:ea typeface="Cambria" panose="02040503050406030204" pitchFamily="18" charset="0"/>
              </a:rPr>
              <a:t>vát</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4268BBD-D741-0B6E-6BC4-5612D3565644}"/>
              </a:ext>
            </a:extLst>
          </p:cNvPr>
          <p:cNvSpPr txBox="1"/>
          <p:nvPr/>
        </p:nvSpPr>
        <p:spPr>
          <a:xfrm>
            <a:off x="2401677" y="1322025"/>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XII</a:t>
            </a:r>
          </a:p>
        </p:txBody>
      </p:sp>
      <p:sp>
        <p:nvSpPr>
          <p:cNvPr id="10" name="TextBox 9">
            <a:extLst>
              <a:ext uri="{FF2B5EF4-FFF2-40B4-BE49-F238E27FC236}">
                <a16:creationId xmlns:a16="http://schemas.microsoft.com/office/drawing/2014/main" id="{004F1329-16CD-C265-89B4-CD44973BD675}"/>
              </a:ext>
            </a:extLst>
          </p:cNvPr>
          <p:cNvSpPr txBox="1"/>
          <p:nvPr/>
        </p:nvSpPr>
        <p:spPr>
          <a:xfrm>
            <a:off x="4560983" y="1178805"/>
            <a:ext cx="7744858" cy="2554545"/>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Khu đền chính gồm ba tầng với những ngọn tháp lớn, kết nối với nhau bởi những dãy hành lang dài, xung quanh là hào nước.</a:t>
            </a:r>
            <a:endParaRPr lang="en-US" sz="2000" dirty="0">
              <a:solidFill>
                <a:srgbClr val="FF0000"/>
              </a:solidFill>
              <a:latin typeface="Cambria" panose="02040503050406030204" pitchFamily="18" charset="0"/>
              <a:ea typeface="Cambria" panose="02040503050406030204" pitchFamily="18" charset="0"/>
            </a:endParaRPr>
          </a:p>
          <a:p>
            <a:pPr algn="just"/>
            <a:r>
              <a:rPr lang="en-US" sz="2000" dirty="0">
                <a:solidFill>
                  <a:srgbClr val="FF0000"/>
                </a:solidFill>
                <a:latin typeface="Cambria" panose="02040503050406030204" pitchFamily="18" charset="0"/>
                <a:ea typeface="Cambria" panose="02040503050406030204" pitchFamily="18" charset="0"/>
              </a:rPr>
              <a:t>T</a:t>
            </a:r>
            <a:r>
              <a:rPr lang="vi-VN" sz="2000" dirty="0">
                <a:solidFill>
                  <a:srgbClr val="FF0000"/>
                </a:solidFill>
                <a:latin typeface="Cambria" panose="02040503050406030204" pitchFamily="18" charset="0"/>
                <a:ea typeface="Cambria" panose="02040503050406030204" pitchFamily="18" charset="0"/>
              </a:rPr>
              <a:t>rung tâm ngôi đền là tổ hợp năm ngọn tháp, tháp ở giữa cao tới 65 m và bốn tháp ở bốn góc. Toàn bộ công trình được xây bằng đá. Những khối đá được đẽo gọt vuông vức và xếp chồng khít lên nhau mà không cần bất cứ chất kết dính nào. Ăng-co Vát trở thành biểu tượng của đất nước Cam-pu-chia.</a:t>
            </a:r>
          </a:p>
          <a:p>
            <a:pPr algn="just"/>
            <a:endParaRPr lang="en-US" sz="20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BD0ED9E-2557-63A8-2693-0242C721A7E7}"/>
              </a:ext>
            </a:extLst>
          </p:cNvPr>
          <p:cNvSpPr txBox="1"/>
          <p:nvPr/>
        </p:nvSpPr>
        <p:spPr>
          <a:xfrm>
            <a:off x="-77118" y="3459297"/>
            <a:ext cx="2478795"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 Thom</a:t>
            </a:r>
          </a:p>
        </p:txBody>
      </p:sp>
      <p:sp>
        <p:nvSpPr>
          <p:cNvPr id="12" name="TextBox 11">
            <a:extLst>
              <a:ext uri="{FF2B5EF4-FFF2-40B4-BE49-F238E27FC236}">
                <a16:creationId xmlns:a16="http://schemas.microsoft.com/office/drawing/2014/main" id="{7253DBC4-3F80-7528-B03F-C0FF691AD174}"/>
              </a:ext>
            </a:extLst>
          </p:cNvPr>
          <p:cNvSpPr txBox="1"/>
          <p:nvPr/>
        </p:nvSpPr>
        <p:spPr>
          <a:xfrm>
            <a:off x="2434728" y="3547432"/>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XII</a:t>
            </a:r>
          </a:p>
        </p:txBody>
      </p:sp>
      <p:sp>
        <p:nvSpPr>
          <p:cNvPr id="13" name="TextBox 12">
            <a:extLst>
              <a:ext uri="{FF2B5EF4-FFF2-40B4-BE49-F238E27FC236}">
                <a16:creationId xmlns:a16="http://schemas.microsoft.com/office/drawing/2014/main" id="{A7CFB9EC-7BE6-6AAF-8834-D4C2439505D5}"/>
              </a:ext>
            </a:extLst>
          </p:cNvPr>
          <p:cNvSpPr txBox="1"/>
          <p:nvPr/>
        </p:nvSpPr>
        <p:spPr>
          <a:xfrm>
            <a:off x="4461830" y="3547432"/>
            <a:ext cx="7730169" cy="163121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Là kinh đô cuối cùng của đế quốc Khơ-me (Khmer), thuộc thành phố Xiêm Riệp ngày nay.</a:t>
            </a:r>
          </a:p>
          <a:p>
            <a:pPr algn="just"/>
            <a:r>
              <a:rPr lang="en-US" sz="2000" dirty="0">
                <a:solidFill>
                  <a:srgbClr val="FF0000"/>
                </a:solidFill>
                <a:latin typeface="Cambria" panose="02040503050406030204" pitchFamily="18" charset="0"/>
                <a:ea typeface="Cambria" panose="02040503050406030204" pitchFamily="18" charset="0"/>
              </a:rPr>
              <a:t>- </a:t>
            </a:r>
            <a:r>
              <a:rPr lang="vi-VN" sz="2000" dirty="0">
                <a:solidFill>
                  <a:srgbClr val="FF0000"/>
                </a:solidFill>
                <a:latin typeface="Cambria" panose="02040503050406030204" pitchFamily="18" charset="0"/>
                <a:ea typeface="Cambria" panose="02040503050406030204" pitchFamily="18" charset="0"/>
              </a:rPr>
              <a:t>Khu thành có hình vuông với diện tích gần 9 km, được bao quanh bởi bốn bức tường đá ong cao tới 9 m và năm cửa ra vào. Dọc hai bên đường dẫn vào thành là các tượng thần bằng đá.</a:t>
            </a:r>
          </a:p>
        </p:txBody>
      </p:sp>
      <p:sp>
        <p:nvSpPr>
          <p:cNvPr id="14" name="TextBox 13">
            <a:extLst>
              <a:ext uri="{FF2B5EF4-FFF2-40B4-BE49-F238E27FC236}">
                <a16:creationId xmlns:a16="http://schemas.microsoft.com/office/drawing/2014/main" id="{BADEB339-F29B-72E6-7FC6-F89875A30015}"/>
              </a:ext>
            </a:extLst>
          </p:cNvPr>
          <p:cNvSpPr txBox="1"/>
          <p:nvPr/>
        </p:nvSpPr>
        <p:spPr>
          <a:xfrm>
            <a:off x="0" y="5244030"/>
            <a:ext cx="2478795" cy="1200329"/>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Tượng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hữu</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nghị</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Việt</a:t>
            </a:r>
            <a:r>
              <a:rPr lang="en-US" sz="2400" dirty="0">
                <a:solidFill>
                  <a:srgbClr val="FF0000"/>
                </a:solidFill>
                <a:latin typeface="Cambria" panose="02040503050406030204" pitchFamily="18" charset="0"/>
                <a:ea typeface="Cambria" panose="02040503050406030204" pitchFamily="18" charset="0"/>
              </a:rPr>
              <a:t> Nam – Cam-</a:t>
            </a:r>
            <a:r>
              <a:rPr lang="en-US" sz="2400" dirty="0" err="1">
                <a:solidFill>
                  <a:srgbClr val="FF0000"/>
                </a:solidFill>
                <a:latin typeface="Cambria" panose="02040503050406030204" pitchFamily="18" charset="0"/>
                <a:ea typeface="Cambria" panose="02040503050406030204" pitchFamily="18" charset="0"/>
              </a:rPr>
              <a:t>pu</a:t>
            </a:r>
            <a:r>
              <a:rPr lang="en-US" sz="2400" dirty="0">
                <a:solidFill>
                  <a:srgbClr val="FF0000"/>
                </a:solidFill>
                <a:latin typeface="Cambria" panose="02040503050406030204" pitchFamily="18" charset="0"/>
                <a:ea typeface="Cambria" panose="02040503050406030204" pitchFamily="18" charset="0"/>
              </a:rPr>
              <a:t>-chia</a:t>
            </a:r>
          </a:p>
        </p:txBody>
      </p:sp>
      <p:sp>
        <p:nvSpPr>
          <p:cNvPr id="15" name="TextBox 14">
            <a:extLst>
              <a:ext uri="{FF2B5EF4-FFF2-40B4-BE49-F238E27FC236}">
                <a16:creationId xmlns:a16="http://schemas.microsoft.com/office/drawing/2014/main" id="{5B1EAE2F-6FFA-287F-82AF-66536A2FB2FE}"/>
              </a:ext>
            </a:extLst>
          </p:cNvPr>
          <p:cNvSpPr txBox="1"/>
          <p:nvPr/>
        </p:nvSpPr>
        <p:spPr>
          <a:xfrm>
            <a:off x="2511846" y="5332165"/>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 1970</a:t>
            </a:r>
          </a:p>
        </p:txBody>
      </p:sp>
      <p:sp>
        <p:nvSpPr>
          <p:cNvPr id="16" name="TextBox 15">
            <a:extLst>
              <a:ext uri="{FF2B5EF4-FFF2-40B4-BE49-F238E27FC236}">
                <a16:creationId xmlns:a16="http://schemas.microsoft.com/office/drawing/2014/main" id="{C50B88A3-5180-EA55-B829-7DFA40C9FE42}"/>
              </a:ext>
            </a:extLst>
          </p:cNvPr>
          <p:cNvSpPr txBox="1"/>
          <p:nvPr/>
        </p:nvSpPr>
        <p:spPr>
          <a:xfrm>
            <a:off x="4538948" y="5332165"/>
            <a:ext cx="7730169"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Điểm nổi bật nhất của tượng đài là khối đá tạc hình hai người chiến sĩ Cam-pu-chia và Việt Nam đứng bảo vệ một người phụ nữ bế con nhỏ trên tay. Phần chóp của tượng đài được mạ đồng màu vàng nổi bật giữa bầu trời.</a:t>
            </a:r>
          </a:p>
        </p:txBody>
      </p:sp>
    </p:spTree>
    <p:extLst>
      <p:ext uri="{BB962C8B-B14F-4D97-AF65-F5344CB8AC3E}">
        <p14:creationId xmlns:p14="http://schemas.microsoft.com/office/powerpoint/2010/main" val="472244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41233DB5-7AEC-3324-032F-22D49C2EC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215266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7" y="1894902"/>
            <a:ext cx="8758410" cy="3046988"/>
          </a:xfrm>
          <a:prstGeom prst="rect">
            <a:avLst/>
          </a:prstGeom>
          <a:noFill/>
        </p:spPr>
        <p:txBody>
          <a:bodyPr wrap="square" rtlCol="0">
            <a:spAutoFit/>
          </a:bodyPr>
          <a:lstStyle/>
          <a:p>
            <a:pPr lvl="0" algn="ctr"/>
            <a:r>
              <a:rPr lang="vi-VN" sz="4800" b="1" dirty="0">
                <a:solidFill>
                  <a:prstClr val="black"/>
                </a:solidFill>
                <a:latin typeface="Cambria" panose="02040503050406030204" pitchFamily="18" charset="0"/>
                <a:ea typeface="Cambria" panose="02040503050406030204" pitchFamily="18" charset="0"/>
              </a:rPr>
              <a:t>2. Sưu tầm tranh, ảnh, tư liệu viết về một số công trình tiêu biểu khác của Cam-pu-chia và chia sẻ với bạn.</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751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269F3E3-D689-640B-929C-35803735EC1B}"/>
              </a:ext>
            </a:extLst>
          </p:cNvPr>
          <p:cNvSpPr txBox="1"/>
          <p:nvPr/>
        </p:nvSpPr>
        <p:spPr>
          <a:xfrm>
            <a:off x="782195" y="176270"/>
            <a:ext cx="6213513" cy="649408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 Cung điện Hoàng Gia</a:t>
            </a:r>
          </a:p>
          <a:p>
            <a:pPr algn="just"/>
            <a:r>
              <a:rPr lang="vi-VN" sz="3200" dirty="0">
                <a:latin typeface="Cambria" panose="02040503050406030204" pitchFamily="18" charset="0"/>
                <a:ea typeface="Cambria" panose="02040503050406030204" pitchFamily="18" charset="0"/>
              </a:rPr>
              <a:t>+ Là nơi mà Quốc Vương và các thành viên trong hoàng tộc cùng sinh hoạt và làm các nghi lễ quan trọng</a:t>
            </a:r>
          </a:p>
          <a:p>
            <a:pPr algn="just"/>
            <a:r>
              <a:rPr lang="vi-VN" sz="3200" dirty="0">
                <a:latin typeface="Cambria" panose="02040503050406030204" pitchFamily="18" charset="0"/>
                <a:ea typeface="Cambria" panose="02040503050406030204" pitchFamily="18" charset="0"/>
              </a:rPr>
              <a:t>+ Cung điện được trang trí công phu với những hoa văn rất tinh xảo kèm theo đó là những vườn hoa rực rỡ. Có nhiều công trình lộng lẫy tọa lạc ngay trong cung điện Hoàng gia như: chùa Bạc, phòng khánh tiết, cung điện đồng, điện nghỉ yên tĩnh,…</a:t>
            </a:r>
            <a:endParaRPr lang="en-US" sz="3200" dirty="0">
              <a:latin typeface="Cambria" panose="02040503050406030204" pitchFamily="18" charset="0"/>
              <a:ea typeface="Cambria" panose="02040503050406030204" pitchFamily="18" charset="0"/>
            </a:endParaRPr>
          </a:p>
        </p:txBody>
      </p:sp>
      <p:pic>
        <p:nvPicPr>
          <p:cNvPr id="3074" name="Picture 2" descr="Khám phá vẻ đẹp Cung điện Hoàng Gia Campuchia">
            <a:extLst>
              <a:ext uri="{FF2B5EF4-FFF2-40B4-BE49-F238E27FC236}">
                <a16:creationId xmlns:a16="http://schemas.microsoft.com/office/drawing/2014/main" id="{184A224D-98BA-72C9-6823-257FB5CB8B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1063">
            <a:off x="7202579" y="506775"/>
            <a:ext cx="4680948" cy="263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Cung Điện Hoàng Gia - Viên Ngọc Quý Của Đất Nước Campuchia">
            <a:extLst>
              <a:ext uri="{FF2B5EF4-FFF2-40B4-BE49-F238E27FC236}">
                <a16:creationId xmlns:a16="http://schemas.microsoft.com/office/drawing/2014/main" id="{AADC09B5-F67C-7C92-D6D5-C3CE91106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1044">
            <a:off x="7424053" y="3404213"/>
            <a:ext cx="4405653" cy="2477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77921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id="{1A938A3D-729D-DD34-EA17-2FC9A569E3FE}"/>
              </a:ext>
            </a:extLst>
          </p:cNvPr>
          <p:cNvPicPr>
            <a:picLocks noChangeAspect="1"/>
          </p:cNvPicPr>
          <p:nvPr/>
        </p:nvPicPr>
        <p:blipFill>
          <a:blip r:embed="rId4"/>
          <a:stretch>
            <a:fillRect/>
          </a:stretch>
        </p:blipFill>
        <p:spPr>
          <a:xfrm>
            <a:off x="2912651" y="778560"/>
            <a:ext cx="6498899" cy="1731414"/>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E7AFF-09A8-E548-644D-549FCC8848DA}"/>
              </a:ext>
            </a:extLst>
          </p:cNvPr>
          <p:cNvPicPr>
            <a:picLocks noChangeAspect="1"/>
          </p:cNvPicPr>
          <p:nvPr/>
        </p:nvPicPr>
        <p:blipFill>
          <a:blip r:embed="rId2"/>
          <a:stretch>
            <a:fillRect/>
          </a:stretch>
        </p:blipFill>
        <p:spPr>
          <a:xfrm>
            <a:off x="620583" y="1575411"/>
            <a:ext cx="11045344" cy="400263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Đồng</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bằng</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Trung du</a:t>
            </a: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Núi</a:t>
            </a:r>
            <a:r>
              <a:rPr kumimoji="0" lang="en-US" sz="36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6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cao</a:t>
            </a:r>
            <a:endPar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Sông</a:t>
            </a:r>
            <a:r>
              <a:rPr kumimoji="0" lang="en-US" sz="4267"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4267"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suối</a:t>
            </a:r>
            <a:endParaRPr kumimoji="0" lang="en-US" sz="4267"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Địa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hình</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chủ</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yếu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của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Cam-</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pu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10077" y="3852536"/>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Hồ</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nước</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ngọt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lớn</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nhất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Đông</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Nam Á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là</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Bi-</a:t>
            </a:r>
            <a:r>
              <a:rPr lang="en-US" sz="3200" kern="0" noProof="0" dirty="0" err="1">
                <a:ln w="0"/>
                <a:solidFill>
                  <a:srgbClr val="000000"/>
                </a:solidFill>
                <a:effectLst>
                  <a:outerShdw blurRad="38100" dist="19050" dir="2700000" algn="tl" rotWithShape="0">
                    <a:srgbClr val="191919">
                      <a:alpha val="40000"/>
                    </a:srgbClr>
                  </a:outerShdw>
                </a:effectLst>
                <a:latin typeface="Arial"/>
                <a:cs typeface="Arial"/>
                <a:sym typeface="Arial"/>
              </a:rPr>
              <a:t>wa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Bai ca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95172" y="4095704"/>
            <a:ext cx="304281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Tôn-</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lê</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Sáp</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Vic-to-</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ri</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07164" y="3495240"/>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Năm</a:t>
            </a:r>
            <a:r>
              <a:rPr kumimoji="0" lang="en-US" sz="48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2021, Cam-</a:t>
            </a:r>
            <a:r>
              <a:rPr kumimoji="0" lang="en-US" sz="48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pu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có</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số</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dân</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bao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nhiêu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48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612660" y="4036805"/>
            <a:ext cx="3525791"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14,5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580482" y="5528822"/>
            <a:ext cx="341522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17,5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74558" y="4036764"/>
            <a:ext cx="344925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15,5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262419" y="5521664"/>
            <a:ext cx="3327832" cy="110799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Khoảng</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16,5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triệu</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dân</a:t>
            </a:r>
            <a:endParaRPr kumimoji="0" lang="en-US" sz="32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6821C036-0F87-CADF-4138-10F649E16DF2}"/>
              </a:ext>
            </a:extLst>
          </p:cNvPr>
          <p:cNvGrpSpPr/>
          <p:nvPr/>
        </p:nvGrpSpPr>
        <p:grpSpPr>
          <a:xfrm>
            <a:off x="412743" y="527246"/>
            <a:ext cx="7352190" cy="6124435"/>
            <a:chOff x="412743" y="527246"/>
            <a:chExt cx="7352190" cy="6124435"/>
          </a:xfrm>
        </p:grpSpPr>
        <p:grpSp>
          <p:nvGrpSpPr>
            <p:cNvPr id="9" name="Google Shape;960;p37">
              <a:extLst>
                <a:ext uri="{FF2B5EF4-FFF2-40B4-BE49-F238E27FC236}">
                  <a16:creationId xmlns:a16="http://schemas.microsoft.com/office/drawing/2014/main"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2;p37">
                <a:extLst>
                  <a:ext uri="{FF2B5EF4-FFF2-40B4-BE49-F238E27FC236}">
                    <a16:creationId xmlns:a16="http://schemas.microsoft.com/office/drawing/2014/main"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8CE9F08B-034D-1B64-FAFF-AB9856EABC5A}"/>
                </a:ext>
              </a:extLst>
            </p:cNvPr>
            <p:cNvSpPr txBox="1"/>
            <p:nvPr/>
          </p:nvSpPr>
          <p:spPr>
            <a:xfrm>
              <a:off x="1366118" y="1526275"/>
              <a:ext cx="5946507" cy="3046988"/>
            </a:xfrm>
            <a:prstGeom prst="rect">
              <a:avLst/>
            </a:prstGeom>
            <a:noFill/>
          </p:spPr>
          <p:txBody>
            <a:bodyPr wrap="square" rtlCol="0">
              <a:spAutoFit/>
            </a:bodyPr>
            <a:lstStyle/>
            <a:p>
              <a:pPr algn="ctr"/>
              <a:r>
                <a:rPr lang="vi-VN" sz="4800" b="1" dirty="0">
                  <a:solidFill>
                    <a:srgbClr val="FF0000"/>
                  </a:solidFill>
                  <a:latin typeface="Cambria" panose="02040503050406030204" pitchFamily="18" charset="0"/>
                  <a:ea typeface="Cambria" panose="02040503050406030204" pitchFamily="18" charset="0"/>
                </a:rPr>
                <a:t>Hoạt động 1: Tìm hiểu về đặc điểm tự nhiên và dân cư của Cam-pu-chia</a:t>
              </a:r>
              <a:endParaRPr lang="en-US" sz="4800" b="1" dirty="0">
                <a:solidFill>
                  <a:srgbClr val="FF0000"/>
                </a:solidFill>
                <a:latin typeface="Cambria" panose="02040503050406030204" pitchFamily="18" charset="0"/>
                <a:ea typeface="Cambria" panose="02040503050406030204" pitchFamily="18" charset="0"/>
              </a:endParaRPr>
            </a:p>
          </p:txBody>
        </p:sp>
      </p:grpSp>
      <p:pic>
        <p:nvPicPr>
          <p:cNvPr id="1026" name="Picture 2" descr="DANH SÁCH CÁC CẢNG BIỂN TẠI CAMPUCHIA (CAMBODIA)">
            <a:extLst>
              <a:ext uri="{FF2B5EF4-FFF2-40B4-BE49-F238E27FC236}">
                <a16:creationId xmlns:a16="http://schemas.microsoft.com/office/drawing/2014/main" id="{E00C7B08-5656-4DB3-47DB-E5A48D6D9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914" y="2102307"/>
            <a:ext cx="5379005" cy="4304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8022139E-2AA5-929C-3885-F8B2482C6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91653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id="{4DA9D2CC-D29D-3FC9-ED0E-A8827DA265E4}"/>
              </a:ext>
            </a:extLst>
          </p:cNvPr>
          <p:cNvSpPr txBox="1"/>
          <p:nvPr/>
        </p:nvSpPr>
        <p:spPr>
          <a:xfrm>
            <a:off x="154237" y="1894902"/>
            <a:ext cx="8758410" cy="2862322"/>
          </a:xfrm>
          <a:prstGeom prst="rect">
            <a:avLst/>
          </a:prstGeom>
          <a:noFill/>
        </p:spPr>
        <p:txBody>
          <a:bodyPr wrap="square" rtlCol="0">
            <a:spAutoFit/>
          </a:bodyPr>
          <a:lstStyle/>
          <a:p>
            <a:pPr algn="ctr"/>
            <a:r>
              <a:rPr lang="vi-VN" sz="6000" b="1" dirty="0">
                <a:latin typeface="Cambria" panose="02040503050406030204" pitchFamily="18" charset="0"/>
                <a:ea typeface="Cambria" panose="02040503050406030204" pitchFamily="18" charset="0"/>
              </a:rPr>
              <a:t>Đọc thông tin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mục</a:t>
            </a:r>
            <a:r>
              <a:rPr lang="en-US" sz="6000" b="1" dirty="0">
                <a:latin typeface="Cambria" panose="02040503050406030204" pitchFamily="18" charset="0"/>
                <a:ea typeface="Cambria" panose="02040503050406030204" pitchFamily="18" charset="0"/>
              </a:rPr>
              <a:t> 2: </a:t>
            </a:r>
            <a:r>
              <a:rPr lang="vi-VN" sz="6000" dirty="0">
                <a:latin typeface="Cambria" panose="02040503050406030204" pitchFamily="18" charset="0"/>
                <a:ea typeface="Cambria" panose="02040503050406030204" pitchFamily="18" charset="0"/>
              </a:rPr>
              <a:t>Em hãy nêu một số đặc điểm dân cư của Cam-pu-chia.</a:t>
            </a:r>
          </a:p>
        </p:txBody>
      </p:sp>
    </p:spTree>
    <p:extLst>
      <p:ext uri="{BB962C8B-B14F-4D97-AF65-F5344CB8AC3E}">
        <p14:creationId xmlns:p14="http://schemas.microsoft.com/office/powerpoint/2010/main" val="343513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96346" y="2032964"/>
                <a:ext cx="4858499" cy="4516126"/>
              </a:xfrm>
              <a:prstGeom prst="rect">
                <a:avLst/>
              </a:prstGeom>
              <a:noFill/>
            </p:spPr>
            <p:txBody>
              <a:bodyPr wrap="square">
                <a:spAutoFit/>
              </a:bodyPr>
              <a:lstStyle/>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Cam-</a:t>
                </a:r>
                <a:r>
                  <a:rPr lang="en-US" sz="3600" b="1" i="1" dirty="0" err="1">
                    <a:effectLst/>
                    <a:latin typeface="Cambria" panose="02040503050406030204" pitchFamily="18" charset="0"/>
                    <a:ea typeface="Cambria" panose="02040503050406030204" pitchFamily="18" charset="0"/>
                  </a:rPr>
                  <a:t>pu</a:t>
                </a:r>
                <a:r>
                  <a:rPr lang="en-US" sz="3600" b="1" i="1" dirty="0">
                    <a:effectLst/>
                    <a:latin typeface="Cambria" panose="02040503050406030204" pitchFamily="18" charset="0"/>
                    <a:ea typeface="Cambria" panose="02040503050406030204" pitchFamily="18" charset="0"/>
                  </a:rPr>
                  <a:t>-chia </a:t>
                </a:r>
                <a:r>
                  <a:rPr lang="en-US" sz="3600" b="1" i="1" dirty="0" err="1">
                    <a:effectLst/>
                    <a:latin typeface="Cambria" panose="02040503050406030204" pitchFamily="18" charset="0"/>
                    <a:ea typeface="Cambria" panose="02040503050406030204" pitchFamily="18" charset="0"/>
                  </a:rPr>
                  <a:t>có</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khoảng</a:t>
                </a:r>
                <a:r>
                  <a:rPr lang="en-US" sz="3600" b="1" i="1" dirty="0">
                    <a:effectLst/>
                    <a:latin typeface="Cambria" panose="02040503050406030204" pitchFamily="18" charset="0"/>
                    <a:ea typeface="Cambria" panose="02040503050406030204" pitchFamily="18" charset="0"/>
                  </a:rPr>
                  <a:t> 16,5 </a:t>
                </a:r>
                <a:r>
                  <a:rPr lang="en-US" sz="3600" b="1" i="1" dirty="0" err="1">
                    <a:effectLst/>
                    <a:latin typeface="Cambria" panose="02040503050406030204" pitchFamily="18" charset="0"/>
                    <a:ea typeface="Cambria" panose="02040503050406030204" pitchFamily="18" charset="0"/>
                  </a:rPr>
                  <a:t>triệu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người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năm</a:t>
                </a:r>
                <a:r>
                  <a:rPr lang="en-US" sz="3600" b="1" i="1" dirty="0">
                    <a:effectLst/>
                    <a:latin typeface="Cambria" panose="02040503050406030204" pitchFamily="18" charset="0"/>
                    <a:ea typeface="Cambria" panose="02040503050406030204" pitchFamily="18" charset="0"/>
                  </a:rPr>
                  <a:t> 2021).</a:t>
                </a:r>
                <a:endParaRPr lang="en-US" sz="36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tộc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chủ</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yếu</a:t>
                </a:r>
                <a:r>
                  <a:rPr lang="en-US" sz="3600" b="1" i="1" dirty="0">
                    <a:effectLst/>
                    <a:latin typeface="Cambria" panose="02040503050406030204" pitchFamily="18" charset="0"/>
                    <a:ea typeface="Cambria" panose="02040503050406030204" pitchFamily="18" charset="0"/>
                  </a:rPr>
                  <a:t> ở Cam-</a:t>
                </a:r>
                <a:r>
                  <a:rPr lang="en-US" sz="3600" b="1" i="1" dirty="0" err="1">
                    <a:effectLst/>
                    <a:latin typeface="Cambria" panose="02040503050406030204" pitchFamily="18" charset="0"/>
                    <a:ea typeface="Cambria" panose="02040503050406030204" pitchFamily="18" charset="0"/>
                  </a:rPr>
                  <a:t>pu</a:t>
                </a:r>
                <a:r>
                  <a:rPr lang="en-US" sz="3600" b="1" i="1" dirty="0">
                    <a:effectLst/>
                    <a:latin typeface="Cambria" panose="02040503050406030204" pitchFamily="18" charset="0"/>
                    <a:ea typeface="Cambria" panose="02040503050406030204" pitchFamily="18" charset="0"/>
                  </a:rPr>
                  <a:t>-chia </a:t>
                </a:r>
                <a:r>
                  <a:rPr lang="en-US" sz="3600" b="1" i="1" dirty="0" err="1">
                    <a:effectLst/>
                    <a:latin typeface="Cambria" panose="02040503050406030204" pitchFamily="18" charset="0"/>
                    <a:ea typeface="Cambria" panose="02040503050406030204" pitchFamily="18" charset="0"/>
                  </a:rPr>
                  <a:t>là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người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Khơ</a:t>
                </a:r>
                <a:r>
                  <a:rPr lang="en-US" sz="3600" b="1" i="1" dirty="0">
                    <a:effectLst/>
                    <a:latin typeface="Cambria" panose="02040503050406030204" pitchFamily="18" charset="0"/>
                    <a:ea typeface="Cambria" panose="02040503050406030204" pitchFamily="18" charset="0"/>
                  </a:rPr>
                  <a:t>-me.</a:t>
                </a:r>
                <a:endParaRPr lang="en-US" sz="36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Phần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lớn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sống</a:t>
                </a:r>
                <a:r>
                  <a:rPr lang="en-US" sz="3600" b="1" i="1" dirty="0">
                    <a:effectLst/>
                    <a:latin typeface="Cambria" panose="02040503050406030204" pitchFamily="18" charset="0"/>
                    <a:ea typeface="Cambria" panose="02040503050406030204" pitchFamily="18" charset="0"/>
                  </a:rPr>
                  <a:t> ở </a:t>
                </a:r>
                <a:r>
                  <a:rPr lang="en-US" sz="3600" b="1" i="1" dirty="0" err="1">
                    <a:effectLst/>
                    <a:latin typeface="Cambria" panose="02040503050406030204" pitchFamily="18" charset="0"/>
                    <a:ea typeface="Cambria" panose="02040503050406030204" pitchFamily="18" charset="0"/>
                  </a:rPr>
                  <a:t>nông</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thôn</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578029"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F66748-8307-08A4-B7EF-83338B9C6890}"/>
              </a:ext>
            </a:extLst>
          </p:cNvPr>
          <p:cNvPicPr>
            <a:picLocks noChangeAspect="1"/>
          </p:cNvPicPr>
          <p:nvPr/>
        </p:nvPicPr>
        <p:blipFill>
          <a:blip r:embed="rId6"/>
          <a:stretch>
            <a:fillRect/>
          </a:stretch>
        </p:blipFill>
        <p:spPr>
          <a:xfrm>
            <a:off x="1331348" y="150265"/>
            <a:ext cx="9419136" cy="938865"/>
          </a:xfrm>
          <a:prstGeom prst="rect">
            <a:avLst/>
          </a:prstGeom>
        </p:spPr>
      </p:pic>
    </p:spTree>
    <p:extLst>
      <p:ext uri="{BB962C8B-B14F-4D97-AF65-F5344CB8AC3E}">
        <p14:creationId xmlns:p14="http://schemas.microsoft.com/office/powerpoint/2010/main" val="667427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7123</TotalTime>
  <Words>734</Words>
  <Application>Microsoft Office PowerPoint</Application>
  <PresentationFormat>Widescreen</PresentationFormat>
  <Paragraphs>67</Paragraphs>
  <Slides>21</Slides>
  <Notes>1</Notes>
  <HiddenSlides>0</HiddenSlides>
  <MMClips>12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微软雅黑</vt:lpstr>
      <vt:lpstr>Aptos</vt:lpstr>
      <vt:lpstr>Aptos Display</vt:lpstr>
      <vt:lpstr>Arial</vt:lpstr>
      <vt:lpstr>Bebas Neue</vt:lpstr>
      <vt:lpstr>Calibri</vt:lpstr>
      <vt:lpstr>Cambria</vt:lpstr>
      <vt:lpstr>Chau Philomene One</vt:lpstr>
      <vt:lpstr>等线</vt:lpstr>
      <vt:lpstr>Oi</vt:lpstr>
      <vt:lpstr>Signika Negative</vt:lpstr>
      <vt:lpstr>Times New Roman</vt:lpstr>
      <vt:lpstr>Custom Design</vt:lpstr>
      <vt:lpstr>Office 主题</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 Thao - 0972115126</dc:creator>
  <cp:keywords>www.jpppt.com</cp:keywords>
  <dc:description>9Slide.vn</dc:description>
  <cp:lastModifiedBy>Admin</cp:lastModifiedBy>
  <cp:revision>159</cp:revision>
  <dcterms:created xsi:type="dcterms:W3CDTF">2019-07-14T13:31:00Z</dcterms:created>
  <dcterms:modified xsi:type="dcterms:W3CDTF">2025-03-24T07:08:43Z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