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7" r:id="rId2"/>
    <p:sldId id="285" r:id="rId3"/>
    <p:sldId id="256" r:id="rId4"/>
    <p:sldId id="266" r:id="rId5"/>
    <p:sldId id="293" r:id="rId6"/>
    <p:sldId id="292" r:id="rId7"/>
    <p:sldId id="304" r:id="rId8"/>
    <p:sldId id="294" r:id="rId9"/>
    <p:sldId id="295" r:id="rId10"/>
    <p:sldId id="296" r:id="rId11"/>
    <p:sldId id="300" r:id="rId12"/>
    <p:sldId id="297" r:id="rId13"/>
    <p:sldId id="298" r:id="rId14"/>
    <p:sldId id="299" r:id="rId15"/>
    <p:sldId id="301" r:id="rId16"/>
    <p:sldId id="302" r:id="rId17"/>
    <p:sldId id="303" r:id="rId18"/>
    <p:sldId id="268" r:id="rId19"/>
    <p:sldId id="305" r:id="rId20"/>
    <p:sldId id="306" r:id="rId21"/>
    <p:sldId id="307" r:id="rId22"/>
    <p:sldId id="308" r:id="rId23"/>
    <p:sldId id="309" r:id="rId24"/>
    <p:sldId id="271" r:id="rId25"/>
    <p:sldId id="310" r:id="rId26"/>
    <p:sldId id="311" r:id="rId27"/>
    <p:sldId id="312" r:id="rId28"/>
    <p:sldId id="313" r:id="rId29"/>
    <p:sldId id="314" r:id="rId30"/>
    <p:sldId id="282" r:id="rId31"/>
    <p:sldId id="316" r:id="rId32"/>
    <p:sldId id="317" r:id="rId33"/>
    <p:sldId id="318" r:id="rId34"/>
    <p:sldId id="319" r:id="rId35"/>
    <p:sldId id="28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99FF99"/>
    <a:srgbClr val="FF0066"/>
    <a:srgbClr val="F6C6E3"/>
    <a:srgbClr val="AFDC7E"/>
    <a:srgbClr val="C4E59F"/>
    <a:srgbClr val="A9DA74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560" autoAdjust="0"/>
  </p:normalViewPr>
  <p:slideViewPr>
    <p:cSldViewPr>
      <p:cViewPr varScale="1">
        <p:scale>
          <a:sx n="72" d="100"/>
          <a:sy n="72" d="100"/>
        </p:scale>
        <p:origin x="12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31/03/2021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GV </a:t>
            </a:r>
            <a:r>
              <a:rPr lang="en-US" altLang="en-US" dirty="0" err="1" smtClean="0"/>
              <a:t>mời</a:t>
            </a:r>
            <a:r>
              <a:rPr lang="en-US" altLang="en-US" baseline="0" dirty="0" smtClean="0"/>
              <a:t>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kittens,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kites. GV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Tommy </a:t>
            </a:r>
            <a:r>
              <a:rPr lang="en-US" altLang="en-US" baseline="0" dirty="0" err="1" smtClean="0"/>
              <a:t>làm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mẫu</a:t>
            </a:r>
            <a:r>
              <a:rPr lang="en-US" altLang="en-US" baseline="0" dirty="0" smtClean="0"/>
              <a:t>. </a:t>
            </a:r>
            <a:r>
              <a:rPr lang="en-US" altLang="en-US" baseline="0" dirty="0" err="1" smtClean="0"/>
              <a:t>Sau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dành</a:t>
            </a:r>
            <a:r>
              <a:rPr lang="en-US" altLang="en-US" baseline="0" dirty="0" smtClean="0"/>
              <a:t> 1-2 </a:t>
            </a:r>
            <a:r>
              <a:rPr lang="en-US" altLang="en-US" baseline="0" dirty="0" err="1" smtClean="0"/>
              <a:t>phút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work in pairs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mời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các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xung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phong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lên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bảng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97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GV </a:t>
            </a:r>
            <a:r>
              <a:rPr lang="en-US" altLang="en-US" dirty="0" err="1" smtClean="0"/>
              <a:t>mời</a:t>
            </a:r>
            <a:r>
              <a:rPr lang="en-US" altLang="en-US" baseline="0" dirty="0" smtClean="0"/>
              <a:t>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kittens,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kites. GV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Tommy </a:t>
            </a:r>
            <a:r>
              <a:rPr lang="en-US" altLang="en-US" baseline="0" dirty="0" err="1" smtClean="0"/>
              <a:t>làm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mẫu</a:t>
            </a:r>
            <a:r>
              <a:rPr lang="en-US" altLang="en-US" baseline="0" dirty="0" smtClean="0"/>
              <a:t>. </a:t>
            </a:r>
            <a:r>
              <a:rPr lang="en-US" altLang="en-US" baseline="0" dirty="0" err="1" smtClean="0"/>
              <a:t>Sau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dành</a:t>
            </a:r>
            <a:r>
              <a:rPr lang="en-US" altLang="en-US" baseline="0" dirty="0" smtClean="0"/>
              <a:t> 1-2 </a:t>
            </a:r>
            <a:r>
              <a:rPr lang="en-US" altLang="en-US" baseline="0" dirty="0" err="1" smtClean="0"/>
              <a:t>phút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work in pairs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mời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các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xung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phong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lên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bảng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45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GV </a:t>
            </a:r>
            <a:r>
              <a:rPr lang="en-US" altLang="en-US" dirty="0" err="1" smtClean="0"/>
              <a:t>mời</a:t>
            </a:r>
            <a:r>
              <a:rPr lang="en-US" altLang="en-US" baseline="0" dirty="0" smtClean="0"/>
              <a:t>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kittens,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kites. GV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Tommy </a:t>
            </a:r>
            <a:r>
              <a:rPr lang="en-US" altLang="en-US" baseline="0" dirty="0" err="1" smtClean="0"/>
              <a:t>làm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mẫu</a:t>
            </a:r>
            <a:r>
              <a:rPr lang="en-US" altLang="en-US" baseline="0" dirty="0" smtClean="0"/>
              <a:t>. </a:t>
            </a:r>
            <a:r>
              <a:rPr lang="en-US" altLang="en-US" baseline="0" dirty="0" err="1" smtClean="0"/>
              <a:t>Sau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dành</a:t>
            </a:r>
            <a:r>
              <a:rPr lang="en-US" altLang="en-US" baseline="0" dirty="0" smtClean="0"/>
              <a:t> 1-2 </a:t>
            </a:r>
            <a:r>
              <a:rPr lang="en-US" altLang="en-US" baseline="0" dirty="0" err="1" smtClean="0"/>
              <a:t>phút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work in pairs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mời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các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xung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phong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lên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bảng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58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GV </a:t>
            </a:r>
            <a:r>
              <a:rPr lang="en-US" altLang="en-US" dirty="0" err="1" smtClean="0"/>
              <a:t>mời</a:t>
            </a:r>
            <a:r>
              <a:rPr lang="en-US" altLang="en-US" baseline="0" dirty="0" smtClean="0"/>
              <a:t>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kittens,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kites. GV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Tommy </a:t>
            </a:r>
            <a:r>
              <a:rPr lang="en-US" altLang="en-US" baseline="0" dirty="0" err="1" smtClean="0"/>
              <a:t>làm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mẫu</a:t>
            </a:r>
            <a:r>
              <a:rPr lang="en-US" altLang="en-US" baseline="0" dirty="0" smtClean="0"/>
              <a:t>. </a:t>
            </a:r>
            <a:r>
              <a:rPr lang="en-US" altLang="en-US" baseline="0" dirty="0" err="1" smtClean="0"/>
              <a:t>Sau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dành</a:t>
            </a:r>
            <a:r>
              <a:rPr lang="en-US" altLang="en-US" baseline="0" dirty="0" smtClean="0"/>
              <a:t> 1-2 </a:t>
            </a:r>
            <a:r>
              <a:rPr lang="en-US" altLang="en-US" baseline="0" dirty="0" err="1" smtClean="0"/>
              <a:t>phút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work in pairs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mời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các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xung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phong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lên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bảng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816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GV </a:t>
            </a:r>
            <a:r>
              <a:rPr lang="en-US" altLang="en-US" dirty="0" err="1" smtClean="0"/>
              <a:t>mời</a:t>
            </a:r>
            <a:r>
              <a:rPr lang="en-US" altLang="en-US" baseline="0" dirty="0" smtClean="0"/>
              <a:t>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kittens,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kites. GV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Tommy </a:t>
            </a:r>
            <a:r>
              <a:rPr lang="en-US" altLang="en-US" baseline="0" dirty="0" err="1" smtClean="0"/>
              <a:t>làm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mẫu</a:t>
            </a:r>
            <a:r>
              <a:rPr lang="en-US" altLang="en-US" baseline="0" dirty="0" smtClean="0"/>
              <a:t>. </a:t>
            </a:r>
            <a:r>
              <a:rPr lang="en-US" altLang="en-US" baseline="0" dirty="0" err="1" smtClean="0"/>
              <a:t>Sau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dành</a:t>
            </a:r>
            <a:r>
              <a:rPr lang="en-US" altLang="en-US" baseline="0" dirty="0" smtClean="0"/>
              <a:t> 1-2 </a:t>
            </a:r>
            <a:r>
              <a:rPr lang="en-US" altLang="en-US" baseline="0" dirty="0" err="1" smtClean="0"/>
              <a:t>phút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work in pairs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mời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các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xung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phong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lên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bảng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77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GV </a:t>
            </a:r>
            <a:r>
              <a:rPr lang="en-US" altLang="en-US" dirty="0" err="1" smtClean="0"/>
              <a:t>mời</a:t>
            </a:r>
            <a:r>
              <a:rPr lang="en-US" altLang="en-US" baseline="0" dirty="0" smtClean="0"/>
              <a:t>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kittens, 2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kites. GV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 Tommy </a:t>
            </a:r>
            <a:r>
              <a:rPr lang="en-US" altLang="en-US" baseline="0" dirty="0" err="1" smtClean="0"/>
              <a:t>làm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mẫu</a:t>
            </a:r>
            <a:r>
              <a:rPr lang="en-US" altLang="en-US" baseline="0" dirty="0" smtClean="0"/>
              <a:t>. </a:t>
            </a:r>
            <a:r>
              <a:rPr lang="en-US" altLang="en-US" baseline="0" dirty="0" err="1" smtClean="0"/>
              <a:t>Sau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dành</a:t>
            </a:r>
            <a:r>
              <a:rPr lang="en-US" altLang="en-US" baseline="0" dirty="0" smtClean="0"/>
              <a:t> 1-2 </a:t>
            </a:r>
            <a:r>
              <a:rPr lang="en-US" altLang="en-US" baseline="0" dirty="0" err="1" smtClean="0"/>
              <a:t>phút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work in pairs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mời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các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xung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phong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lên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bảng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đóng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vai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91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35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404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4.jpe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4.jpe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4.jpe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phonics.hcm@vpbox.edu.vn" TargetMode="External"/><Relationship Id="rId5" Type="http://schemas.openxmlformats.org/officeDocument/2006/relationships/hyperlink" Target="mailto:phonics.hanoi@vpbox.edu.vn" TargetMode="Externa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12" Type="http://schemas.openxmlformats.org/officeDocument/2006/relationships/image" Target="../media/image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2" b="32813" l="83382" r="90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1" t="18616" r="9040" b="65505"/>
          <a:stretch/>
        </p:blipFill>
        <p:spPr bwMode="auto">
          <a:xfrm>
            <a:off x="7502236" y="3124200"/>
            <a:ext cx="1641764" cy="1537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56" b="34375" l="22182" r="2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22175" r="70141" b="64136"/>
          <a:stretch/>
        </p:blipFill>
        <p:spPr bwMode="auto">
          <a:xfrm>
            <a:off x="381000" y="1828800"/>
            <a:ext cx="1702981" cy="140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587364" y="933172"/>
            <a:ext cx="4448175" cy="581891"/>
          </a:xfrm>
          <a:prstGeom prst="wedgeRoundRectCallout">
            <a:avLst>
              <a:gd name="adj1" fmla="val -45049"/>
              <a:gd name="adj2" fmla="val 1259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What is it ?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10200" y="2133600"/>
            <a:ext cx="3505200" cy="702163"/>
          </a:xfrm>
          <a:prstGeom prst="wedgeRoundRectCallout">
            <a:avLst>
              <a:gd name="adj1" fmla="val 19878"/>
              <a:gd name="adj2" fmla="val 12564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It’s a </a:t>
            </a:r>
            <a:r>
              <a:rPr lang="en-US" sz="4000" dirty="0" smtClean="0">
                <a:solidFill>
                  <a:schemeClr val="tx1"/>
                </a:solidFill>
              </a:rPr>
              <a:t>wall.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5" name="Action Button: End 14">
            <a:hlinkClick r:id="rId6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:\Users\MyPC\Desktop\wall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98" b="73052"/>
          <a:stretch/>
        </p:blipFill>
        <p:spPr bwMode="auto">
          <a:xfrm>
            <a:off x="2007781" y="3233126"/>
            <a:ext cx="4648200" cy="3278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1419" y="873845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6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819" y="685800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4.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>
            <a:off x="2819400" y="1905000"/>
            <a:ext cx="3962400" cy="3200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39000" y="5257800"/>
            <a:ext cx="160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+2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2" b="32813" l="83382" r="90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1" t="18616" r="9040" b="65505"/>
          <a:stretch/>
        </p:blipFill>
        <p:spPr bwMode="auto">
          <a:xfrm>
            <a:off x="7502236" y="3124200"/>
            <a:ext cx="1641764" cy="1537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56" b="34375" l="22182" r="2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22175" r="70141" b="64136"/>
          <a:stretch/>
        </p:blipFill>
        <p:spPr bwMode="auto">
          <a:xfrm>
            <a:off x="381000" y="1828800"/>
            <a:ext cx="1702981" cy="140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564698" y="942109"/>
            <a:ext cx="4448175" cy="581891"/>
          </a:xfrm>
          <a:prstGeom prst="wedgeRoundRectCallout">
            <a:avLst>
              <a:gd name="adj1" fmla="val -45049"/>
              <a:gd name="adj2" fmla="val 1259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What is it ?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10200" y="2133600"/>
            <a:ext cx="3505200" cy="702163"/>
          </a:xfrm>
          <a:prstGeom prst="wedgeRoundRectCallout">
            <a:avLst>
              <a:gd name="adj1" fmla="val 19878"/>
              <a:gd name="adj2" fmla="val 12564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It’s a </a:t>
            </a:r>
            <a:r>
              <a:rPr lang="en-US" sz="4000" dirty="0" smtClean="0">
                <a:solidFill>
                  <a:schemeClr val="tx1"/>
                </a:solidFill>
              </a:rPr>
              <a:t>window.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5" name="Action Button: End 14">
            <a:hlinkClick r:id="rId6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:\Users\MyPC\Desktop\window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03" b="72247"/>
          <a:stretch/>
        </p:blipFill>
        <p:spPr bwMode="auto">
          <a:xfrm>
            <a:off x="1752600" y="3233126"/>
            <a:ext cx="5217102" cy="358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6230" y="973501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25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2" b="32813" l="83382" r="90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1" t="18616" r="9040" b="65505"/>
          <a:stretch/>
        </p:blipFill>
        <p:spPr bwMode="auto">
          <a:xfrm>
            <a:off x="7502236" y="3124200"/>
            <a:ext cx="1641764" cy="1537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56" b="34375" l="22182" r="2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22175" r="70141" b="64136"/>
          <a:stretch/>
        </p:blipFill>
        <p:spPr bwMode="auto">
          <a:xfrm>
            <a:off x="381000" y="1828800"/>
            <a:ext cx="1702981" cy="140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564698" y="942109"/>
            <a:ext cx="4448175" cy="581891"/>
          </a:xfrm>
          <a:prstGeom prst="wedgeRoundRectCallout">
            <a:avLst>
              <a:gd name="adj1" fmla="val -45049"/>
              <a:gd name="adj2" fmla="val 1259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What is it ?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10200" y="2133600"/>
            <a:ext cx="3505200" cy="702163"/>
          </a:xfrm>
          <a:prstGeom prst="wedgeRoundRectCallout">
            <a:avLst>
              <a:gd name="adj1" fmla="val 19878"/>
              <a:gd name="adj2" fmla="val 12564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It’s a </a:t>
            </a:r>
            <a:r>
              <a:rPr lang="en-US" sz="4000" dirty="0" smtClean="0">
                <a:solidFill>
                  <a:schemeClr val="tx1"/>
                </a:solidFill>
              </a:rPr>
              <a:t>wall.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5" name="Action Button: End 14">
            <a:hlinkClick r:id="rId6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:\Users\MyPC\Desktop\wall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98" b="73052"/>
          <a:stretch/>
        </p:blipFill>
        <p:spPr bwMode="auto">
          <a:xfrm>
            <a:off x="1905000" y="3158836"/>
            <a:ext cx="4648200" cy="3278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3260" y="911074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6.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89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2" b="32813" l="83382" r="90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1" t="18616" r="9040" b="65505"/>
          <a:stretch/>
        </p:blipFill>
        <p:spPr bwMode="auto">
          <a:xfrm>
            <a:off x="7502236" y="3000183"/>
            <a:ext cx="1641764" cy="1537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56" b="34375" l="22182" r="2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22175" r="70141" b="64136"/>
          <a:stretch/>
        </p:blipFill>
        <p:spPr bwMode="auto">
          <a:xfrm>
            <a:off x="381000" y="1828800"/>
            <a:ext cx="1702981" cy="140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564698" y="942109"/>
            <a:ext cx="4448175" cy="581891"/>
          </a:xfrm>
          <a:prstGeom prst="wedgeRoundRectCallout">
            <a:avLst>
              <a:gd name="adj1" fmla="val -45049"/>
              <a:gd name="adj2" fmla="val 1259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Where is the cat ?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895600" y="2209799"/>
            <a:ext cx="6096000" cy="617783"/>
          </a:xfrm>
          <a:prstGeom prst="wedgeRoundRectCallout">
            <a:avLst>
              <a:gd name="adj1" fmla="val 26105"/>
              <a:gd name="adj2" fmla="val 14142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The cat is next to the </a:t>
            </a:r>
            <a:r>
              <a:rPr lang="en-US" sz="4000" dirty="0" smtClean="0">
                <a:solidFill>
                  <a:schemeClr val="tx1"/>
                </a:solidFill>
              </a:rPr>
              <a:t>box.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5" name="Action Button: End 14">
            <a:hlinkClick r:id="rId6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9764" y="878129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7"/>
          <a:srcRect l="36246" t="35687" r="35599" b="31504"/>
          <a:stretch/>
        </p:blipFill>
        <p:spPr bwMode="auto">
          <a:xfrm>
            <a:off x="1828800" y="3352800"/>
            <a:ext cx="4793674" cy="3091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7565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ction Button: End 14">
            <a:hlinkClick r:id="rId3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3819" y="1021773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8.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270912" y="907143"/>
            <a:ext cx="4891888" cy="4038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7225146" y="4924961"/>
            <a:ext cx="160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+1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44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2" b="32813" l="83382" r="90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1" t="18616" r="9040" b="65505"/>
          <a:stretch/>
        </p:blipFill>
        <p:spPr bwMode="auto">
          <a:xfrm>
            <a:off x="7502236" y="3124200"/>
            <a:ext cx="1641764" cy="1537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56" b="34375" l="22182" r="2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22175" r="70141" b="64136"/>
          <a:stretch/>
        </p:blipFill>
        <p:spPr bwMode="auto">
          <a:xfrm>
            <a:off x="381000" y="1828800"/>
            <a:ext cx="1702981" cy="140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564698" y="762001"/>
            <a:ext cx="5293302" cy="762000"/>
          </a:xfrm>
          <a:prstGeom prst="wedgeRoundRectCallout">
            <a:avLst>
              <a:gd name="adj1" fmla="val -45049"/>
              <a:gd name="adj2" fmla="val 1259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Where are the dogs ?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895600" y="2133600"/>
            <a:ext cx="6019800" cy="702163"/>
          </a:xfrm>
          <a:prstGeom prst="wedgeRoundRectCallout">
            <a:avLst>
              <a:gd name="adj1" fmla="val 19878"/>
              <a:gd name="adj2" fmla="val 12564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They are next to the </a:t>
            </a:r>
            <a:r>
              <a:rPr lang="en-US" sz="4000" dirty="0" smtClean="0">
                <a:solidFill>
                  <a:schemeClr val="tx1"/>
                </a:solidFill>
              </a:rPr>
              <a:t>sofa.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5" name="Action Button: End 14">
            <a:hlinkClick r:id="rId6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0945" y="911073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9.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7"/>
          <a:srcRect l="24585" t="59979" r="54928" b="16479"/>
          <a:stretch/>
        </p:blipFill>
        <p:spPr bwMode="auto">
          <a:xfrm>
            <a:off x="1437192" y="3445363"/>
            <a:ext cx="4735007" cy="3031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7878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ction Button: End 14">
            <a:hlinkClick r:id="rId3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86343" y="457200"/>
            <a:ext cx="48570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10. 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6C6E3"/>
                </a:solidFill>
              </a:rPr>
              <a:t>Let’s sing !!!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6C6E3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20008" t="33400" r="33973" b="9929"/>
          <a:stretch/>
        </p:blipFill>
        <p:spPr bwMode="auto">
          <a:xfrm>
            <a:off x="0" y="1982470"/>
            <a:ext cx="9144000" cy="4875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99" y="180975"/>
            <a:ext cx="1795101" cy="179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08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909" y="1066800"/>
            <a:ext cx="5144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52400" y="2155465"/>
            <a:ext cx="8915400" cy="3788135"/>
            <a:chOff x="152400" y="2155465"/>
            <a:chExt cx="8915400" cy="3788135"/>
          </a:xfrm>
        </p:grpSpPr>
        <p:pic>
          <p:nvPicPr>
            <p:cNvPr id="22" name="Picture 21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" t="19570" r="67961" b="21144"/>
            <a:stretch/>
          </p:blipFill>
          <p:spPr bwMode="auto">
            <a:xfrm>
              <a:off x="152400" y="2155465"/>
              <a:ext cx="2971800" cy="37881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31" t="20146" r="5825" b="21719"/>
            <a:stretch/>
          </p:blipFill>
          <p:spPr bwMode="auto">
            <a:xfrm>
              <a:off x="6248400" y="2155467"/>
              <a:ext cx="2819400" cy="37881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4" t="20146" r="36246" b="20568"/>
            <a:stretch/>
          </p:blipFill>
          <p:spPr bwMode="auto">
            <a:xfrm>
              <a:off x="3200400" y="2155465"/>
              <a:ext cx="2971800" cy="37881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1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9204" y="1154115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0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909" y="1066800"/>
            <a:ext cx="5144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19570" r="67961" b="21144"/>
          <a:stretch/>
        </p:blipFill>
        <p:spPr bwMode="auto">
          <a:xfrm>
            <a:off x="152400" y="2003065"/>
            <a:ext cx="2971800" cy="3587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1" t="20146" r="5825" b="21719"/>
          <a:stretch/>
        </p:blipFill>
        <p:spPr bwMode="auto">
          <a:xfrm>
            <a:off x="6248400" y="2003066"/>
            <a:ext cx="2819400" cy="3587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20146" r="36246" b="20568"/>
          <a:stretch/>
        </p:blipFill>
        <p:spPr bwMode="auto">
          <a:xfrm>
            <a:off x="3200400" y="2003065"/>
            <a:ext cx="2971800" cy="3587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" y="5715302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I see an o</a:t>
            </a:r>
            <a:r>
              <a:rPr lang="vi-VN" sz="2800" b="1" dirty="0" smtClean="0">
                <a:solidFill>
                  <a:srgbClr val="FF0066"/>
                </a:solidFill>
              </a:rPr>
              <a:t>x</a:t>
            </a:r>
            <a:r>
              <a:rPr lang="vi-VN" sz="2800" b="1" dirty="0" smtClean="0"/>
              <a:t> and</a:t>
            </a:r>
          </a:p>
          <a:p>
            <a:pPr algn="ctr"/>
            <a:r>
              <a:rPr lang="vi-VN" sz="2800" b="1" dirty="0" smtClean="0"/>
              <a:t> a fo</a:t>
            </a:r>
            <a:r>
              <a:rPr lang="vi-VN" sz="2800" b="1" dirty="0" smtClean="0">
                <a:solidFill>
                  <a:srgbClr val="FF0066"/>
                </a:solidFill>
              </a:rPr>
              <a:t>x</a:t>
            </a:r>
            <a:r>
              <a:rPr lang="vi-VN" sz="2800" b="1" dirty="0" smtClean="0"/>
              <a:t>.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5715301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The o</a:t>
            </a:r>
            <a:r>
              <a:rPr lang="vi-VN" sz="2800" b="1" dirty="0" smtClean="0">
                <a:solidFill>
                  <a:srgbClr val="FF0066"/>
                </a:solidFill>
              </a:rPr>
              <a:t>x</a:t>
            </a:r>
            <a:r>
              <a:rPr lang="vi-VN" sz="2800" b="1" dirty="0" smtClean="0"/>
              <a:t> has got four legs.</a:t>
            </a:r>
            <a:endParaRPr lang="vi-VN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96000" y="5656143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The fo</a:t>
            </a:r>
            <a:r>
              <a:rPr lang="vi-VN" sz="2800" b="1" dirty="0" smtClean="0">
                <a:solidFill>
                  <a:srgbClr val="FF0066"/>
                </a:solidFill>
              </a:rPr>
              <a:t>x </a:t>
            </a:r>
            <a:r>
              <a:rPr lang="vi-VN" sz="2800" b="1" dirty="0" smtClean="0"/>
              <a:t>has got four legs, too.</a:t>
            </a:r>
            <a:endParaRPr lang="vi-VN" sz="2800" b="1" dirty="0"/>
          </a:p>
        </p:txBody>
      </p:sp>
      <p:pic>
        <p:nvPicPr>
          <p:cNvPr id="4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76" end="11712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7900" y="2312126"/>
            <a:ext cx="609600" cy="609600"/>
          </a:xfrm>
          <a:prstGeom prst="rect">
            <a:avLst/>
          </a:prstGeom>
        </p:spPr>
      </p:pic>
      <p:pic>
        <p:nvPicPr>
          <p:cNvPr id="13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70" end="552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5900" y="2360711"/>
            <a:ext cx="609600" cy="609600"/>
          </a:xfrm>
          <a:prstGeom prst="rect">
            <a:avLst/>
          </a:prstGeom>
        </p:spPr>
      </p:pic>
      <p:pic>
        <p:nvPicPr>
          <p:cNvPr id="14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228600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2046671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3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2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10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909" y="1066800"/>
            <a:ext cx="5144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19570" r="67961" b="21144"/>
          <a:stretch/>
        </p:blipFill>
        <p:spPr bwMode="auto">
          <a:xfrm>
            <a:off x="152400" y="2003065"/>
            <a:ext cx="2971800" cy="3587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1" t="20146" r="5825" b="21719"/>
          <a:stretch/>
        </p:blipFill>
        <p:spPr bwMode="auto">
          <a:xfrm>
            <a:off x="6248400" y="2003066"/>
            <a:ext cx="2819400" cy="3587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20146" r="36246" b="20568"/>
          <a:stretch/>
        </p:blipFill>
        <p:spPr bwMode="auto">
          <a:xfrm>
            <a:off x="3200400" y="2003065"/>
            <a:ext cx="2971800" cy="3587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" y="5715302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I see an o</a:t>
            </a:r>
            <a:r>
              <a:rPr lang="vi-VN" sz="2800" b="1" dirty="0" smtClean="0">
                <a:solidFill>
                  <a:srgbClr val="FF0066"/>
                </a:solidFill>
              </a:rPr>
              <a:t>x</a:t>
            </a:r>
            <a:r>
              <a:rPr lang="vi-VN" sz="2800" b="1" dirty="0" smtClean="0"/>
              <a:t> and</a:t>
            </a:r>
          </a:p>
          <a:p>
            <a:pPr algn="ctr"/>
            <a:r>
              <a:rPr lang="vi-VN" sz="2800" b="1" dirty="0" smtClean="0"/>
              <a:t> a fo</a:t>
            </a:r>
            <a:r>
              <a:rPr lang="vi-VN" sz="2800" b="1" dirty="0" smtClean="0">
                <a:solidFill>
                  <a:srgbClr val="FF0066"/>
                </a:solidFill>
              </a:rPr>
              <a:t>x</a:t>
            </a:r>
            <a:r>
              <a:rPr lang="vi-VN" sz="2800" b="1" dirty="0" smtClean="0"/>
              <a:t>.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5715301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The o</a:t>
            </a:r>
            <a:r>
              <a:rPr lang="vi-VN" sz="2800" b="1" dirty="0" smtClean="0">
                <a:solidFill>
                  <a:srgbClr val="FF0066"/>
                </a:solidFill>
              </a:rPr>
              <a:t>x</a:t>
            </a:r>
            <a:r>
              <a:rPr lang="vi-VN" sz="2800" b="1" dirty="0" smtClean="0"/>
              <a:t> has got four legs.</a:t>
            </a:r>
            <a:endParaRPr lang="vi-VN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96000" y="5656143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The fo</a:t>
            </a:r>
            <a:r>
              <a:rPr lang="vi-VN" sz="2800" b="1" dirty="0" smtClean="0">
                <a:solidFill>
                  <a:srgbClr val="FF0066"/>
                </a:solidFill>
              </a:rPr>
              <a:t>x </a:t>
            </a:r>
            <a:r>
              <a:rPr lang="vi-VN" sz="2800" b="1" dirty="0" smtClean="0"/>
              <a:t>has got four legs, too.</a:t>
            </a:r>
            <a:endParaRPr lang="vi-VN" sz="2800" b="1" dirty="0"/>
          </a:p>
        </p:txBody>
      </p:sp>
      <p:pic>
        <p:nvPicPr>
          <p:cNvPr id="4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1193559"/>
            <a:ext cx="609600" cy="609600"/>
          </a:xfrm>
          <a:prstGeom prst="rect">
            <a:avLst/>
          </a:prstGeom>
        </p:spPr>
      </p:pic>
      <p:pic>
        <p:nvPicPr>
          <p:cNvPr id="15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76" end="11712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7900" y="2312126"/>
            <a:ext cx="609600" cy="609600"/>
          </a:xfrm>
          <a:prstGeom prst="rect">
            <a:avLst/>
          </a:prstGeom>
        </p:spPr>
      </p:pic>
      <p:pic>
        <p:nvPicPr>
          <p:cNvPr id="16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70" end="552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5900" y="2360711"/>
            <a:ext cx="609600" cy="609600"/>
          </a:xfrm>
          <a:prstGeom prst="rect">
            <a:avLst/>
          </a:prstGeom>
        </p:spPr>
      </p:pic>
      <p:pic>
        <p:nvPicPr>
          <p:cNvPr id="17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2286000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201819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3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10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051156"/>
            <a:ext cx="5144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35052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/>
              <a:t>I see an o</a:t>
            </a:r>
            <a:r>
              <a:rPr lang="vi-VN" sz="4000" b="1" dirty="0" smtClean="0">
                <a:solidFill>
                  <a:srgbClr val="FF0066"/>
                </a:solidFill>
              </a:rPr>
              <a:t>x</a:t>
            </a:r>
            <a:r>
              <a:rPr lang="vi-VN" sz="4000" b="1" dirty="0" smtClean="0"/>
              <a:t> and</a:t>
            </a:r>
          </a:p>
          <a:p>
            <a:pPr algn="ctr"/>
            <a:r>
              <a:rPr lang="vi-VN" sz="4000" b="1" dirty="0" smtClean="0"/>
              <a:t> a fo</a:t>
            </a:r>
            <a:r>
              <a:rPr lang="vi-VN" sz="4000" b="1" dirty="0" smtClean="0">
                <a:solidFill>
                  <a:srgbClr val="FF0066"/>
                </a:solidFill>
              </a:rPr>
              <a:t>x</a:t>
            </a:r>
            <a:r>
              <a:rPr lang="vi-VN" sz="4000" b="1" dirty="0" smtClean="0"/>
              <a:t>.</a:t>
            </a:r>
            <a:endParaRPr lang="vi-VN" sz="4000" b="1" dirty="0">
              <a:solidFill>
                <a:srgbClr val="FF0066"/>
              </a:solidFill>
            </a:endParaRPr>
          </a:p>
        </p:txBody>
      </p:sp>
      <p:pic>
        <p:nvPicPr>
          <p:cNvPr id="15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76" end="11712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039" y="1973378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21695" r="68993" b="22856"/>
          <a:stretch/>
        </p:blipFill>
        <p:spPr bwMode="auto">
          <a:xfrm>
            <a:off x="4800600" y="1966752"/>
            <a:ext cx="4245179" cy="4891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92704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909" y="1066800"/>
            <a:ext cx="5144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20146" r="36246" b="20568"/>
          <a:stretch/>
        </p:blipFill>
        <p:spPr bwMode="auto">
          <a:xfrm>
            <a:off x="4495800" y="1979116"/>
            <a:ext cx="4495800" cy="4778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66116" y="3658850"/>
            <a:ext cx="4153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/>
              <a:t>The o</a:t>
            </a:r>
            <a:r>
              <a:rPr lang="vi-VN" sz="4000" b="1" dirty="0" smtClean="0">
                <a:solidFill>
                  <a:srgbClr val="FF0066"/>
                </a:solidFill>
              </a:rPr>
              <a:t>x</a:t>
            </a:r>
            <a:r>
              <a:rPr lang="vi-VN" sz="4000" b="1" dirty="0" smtClean="0"/>
              <a:t> has got four legs.</a:t>
            </a:r>
            <a:endParaRPr lang="vi-VN" sz="4000" b="1" dirty="0"/>
          </a:p>
        </p:txBody>
      </p:sp>
      <p:pic>
        <p:nvPicPr>
          <p:cNvPr id="16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70" end="5523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909" y="210716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263073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030783"/>
            <a:ext cx="5144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1" t="20146" r="5825" b="21719"/>
          <a:stretch/>
        </p:blipFill>
        <p:spPr bwMode="auto">
          <a:xfrm>
            <a:off x="4495800" y="1828800"/>
            <a:ext cx="4572000" cy="4854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6200" y="34290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/>
              <a:t>The fo</a:t>
            </a:r>
            <a:r>
              <a:rPr lang="vi-VN" sz="4000" b="1" dirty="0" smtClean="0">
                <a:solidFill>
                  <a:srgbClr val="FF0066"/>
                </a:solidFill>
              </a:rPr>
              <a:t>x </a:t>
            </a:r>
            <a:r>
              <a:rPr lang="vi-VN" sz="4000" b="1" dirty="0" smtClean="0"/>
              <a:t>has got four legs, too.</a:t>
            </a:r>
            <a:endParaRPr lang="vi-VN" sz="4000" b="1" dirty="0"/>
          </a:p>
        </p:txBody>
      </p:sp>
      <p:pic>
        <p:nvPicPr>
          <p:cNvPr id="17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444" y="205809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198562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23024" r="7443" b="14237"/>
          <a:stretch/>
        </p:blipFill>
        <p:spPr bwMode="auto">
          <a:xfrm>
            <a:off x="152400" y="2064841"/>
            <a:ext cx="8839200" cy="4640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07536" y="1257717"/>
            <a:ext cx="4774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stick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7008" y="728840"/>
            <a:ext cx="5144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303308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2915" y="978893"/>
            <a:ext cx="4774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stick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" y="2133600"/>
            <a:ext cx="6934200" cy="3905636"/>
            <a:chOff x="1352550" y="2819400"/>
            <a:chExt cx="6049464" cy="3698597"/>
          </a:xfrm>
        </p:grpSpPr>
        <p:pic>
          <p:nvPicPr>
            <p:cNvPr id="14" name="Picture 13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6" t="44021" r="41101" b="19757"/>
            <a:stretch/>
          </p:blipFill>
          <p:spPr bwMode="auto">
            <a:xfrm>
              <a:off x="1352550" y="2819400"/>
              <a:ext cx="6049464" cy="36985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2209801" y="5486400"/>
              <a:ext cx="914400" cy="9553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233505" y="5486400"/>
              <a:ext cx="914400" cy="9553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36916" y="6039236"/>
            <a:ext cx="697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a. The duck has got two legs</a:t>
            </a:r>
            <a:endParaRPr lang="vi-VN" sz="3200" dirty="0"/>
          </a:p>
        </p:txBody>
      </p:sp>
      <p:pic>
        <p:nvPicPr>
          <p:cNvPr id="16" name="Picture 1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498" b="79160" l="27555" r="32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69415" r="67288" b="19757"/>
          <a:stretch/>
        </p:blipFill>
        <p:spPr bwMode="auto">
          <a:xfrm>
            <a:off x="2201824" y="4975658"/>
            <a:ext cx="1073340" cy="957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0204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47868" y="1138734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7259878"/>
      </p:ext>
    </p:extLst>
  </p:cSld>
  <p:clrMapOvr>
    <a:masterClrMapping/>
  </p:clrMapOvr>
  <p:transition spd="slow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8765" y="6075808"/>
            <a:ext cx="697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b. The fox has got a ball</a:t>
            </a:r>
            <a:endParaRPr lang="vi-VN" sz="3200" dirty="0"/>
          </a:p>
        </p:txBody>
      </p:sp>
      <p:pic>
        <p:nvPicPr>
          <p:cNvPr id="5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77" end="1445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6979" y="1103305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8"/>
          <a:srcRect l="44337" t="12662" r="9708" b="46471"/>
          <a:stretch/>
        </p:blipFill>
        <p:spPr bwMode="auto">
          <a:xfrm>
            <a:off x="428346" y="2061157"/>
            <a:ext cx="8031420" cy="396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98" b="79160" l="27555" r="32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69415" r="67288" b="19757"/>
          <a:stretch/>
        </p:blipFill>
        <p:spPr bwMode="auto">
          <a:xfrm>
            <a:off x="2438400" y="4876800"/>
            <a:ext cx="1073340" cy="957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915" y="978893"/>
            <a:ext cx="4774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stick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211718"/>
      </p:ext>
    </p:extLst>
  </p:cSld>
  <p:clrMapOvr>
    <a:masterClrMapping/>
  </p:clrMapOvr>
  <p:transition spd="slow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8765" y="6120825"/>
            <a:ext cx="697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</a:t>
            </a:r>
            <a:r>
              <a:rPr lang="vi-VN" sz="3200" dirty="0" smtClean="0"/>
              <a:t>. The ox has got grass</a:t>
            </a:r>
            <a:endParaRPr lang="vi-VN" sz="3200" dirty="0"/>
          </a:p>
        </p:txBody>
      </p:sp>
      <p:pic>
        <p:nvPicPr>
          <p:cNvPr id="5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81" end="651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6979" y="1077179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0" y="2075116"/>
            <a:ext cx="8077200" cy="4155194"/>
            <a:chOff x="609600" y="1920614"/>
            <a:chExt cx="8077200" cy="4155194"/>
          </a:xfrm>
        </p:grpSpPr>
        <p:pic>
          <p:nvPicPr>
            <p:cNvPr id="10" name="Picture 9"/>
            <p:cNvPicPr/>
            <p:nvPr/>
          </p:nvPicPr>
          <p:blipFill rotWithShape="1">
            <a:blip r:embed="rId8"/>
            <a:srcRect l="5502" t="54103" r="56957" b="9059"/>
            <a:stretch/>
          </p:blipFill>
          <p:spPr bwMode="auto">
            <a:xfrm>
              <a:off x="609600" y="1920614"/>
              <a:ext cx="8077200" cy="41551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2000" y="20574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c.</a:t>
              </a:r>
              <a:endParaRPr lang="vi-VN" sz="3200" dirty="0"/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98" b="79160" l="27555" r="32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69415" r="67288" b="19757"/>
          <a:stretch/>
        </p:blipFill>
        <p:spPr bwMode="auto">
          <a:xfrm>
            <a:off x="5674921" y="4926702"/>
            <a:ext cx="1073340" cy="957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2915" y="978893"/>
            <a:ext cx="4774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stick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32489"/>
      </p:ext>
    </p:extLst>
  </p:cSld>
  <p:clrMapOvr>
    <a:masterClrMapping/>
  </p:clrMapOvr>
  <p:transition spd="slow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8765" y="6273225"/>
            <a:ext cx="697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</a:t>
            </a:r>
            <a:r>
              <a:rPr lang="vi-VN" sz="3200" dirty="0" smtClean="0"/>
              <a:t>. The bird has got five eggs.</a:t>
            </a:r>
            <a:endParaRPr lang="vi-VN" sz="3200" dirty="0"/>
          </a:p>
        </p:txBody>
      </p:sp>
      <p:pic>
        <p:nvPicPr>
          <p:cNvPr id="5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59" end="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0536" y="11226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8"/>
          <a:srcRect l="46603" t="54103" r="10678" b="9059"/>
          <a:stretch/>
        </p:blipFill>
        <p:spPr bwMode="auto">
          <a:xfrm>
            <a:off x="609600" y="2020688"/>
            <a:ext cx="8077200" cy="4239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98" b="79160" l="27555" r="32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69415" r="67288" b="19757"/>
          <a:stretch/>
        </p:blipFill>
        <p:spPr bwMode="auto">
          <a:xfrm>
            <a:off x="2438400" y="4830654"/>
            <a:ext cx="1073340" cy="957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15" y="978893"/>
            <a:ext cx="4774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stick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576827"/>
      </p:ext>
    </p:extLst>
  </p:cSld>
  <p:clrMapOvr>
    <a:masterClrMapping/>
  </p:clrMapOvr>
  <p:transition spd="slow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23024" r="7443" b="14237"/>
          <a:stretch/>
        </p:blipFill>
        <p:spPr bwMode="auto">
          <a:xfrm>
            <a:off x="152400" y="1911737"/>
            <a:ext cx="8839200" cy="4946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" end="0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8578" y="1046267"/>
            <a:ext cx="609600" cy="609600"/>
          </a:xfrm>
          <a:prstGeom prst="rect">
            <a:avLst/>
          </a:prstGeom>
        </p:spPr>
      </p:pic>
      <p:pic>
        <p:nvPicPr>
          <p:cNvPr id="10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0204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1906865"/>
            <a:ext cx="609600" cy="609600"/>
          </a:xfrm>
          <a:prstGeom prst="rect">
            <a:avLst/>
          </a:prstGeom>
        </p:spPr>
      </p:pic>
      <p:pic>
        <p:nvPicPr>
          <p:cNvPr id="13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77" end="14453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4734" y="2009597"/>
            <a:ext cx="609600" cy="609600"/>
          </a:xfrm>
          <a:prstGeom prst="rect">
            <a:avLst/>
          </a:prstGeom>
        </p:spPr>
      </p:pic>
      <p:pic>
        <p:nvPicPr>
          <p:cNvPr id="14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81" end="6515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297" y="4500359"/>
            <a:ext cx="609600" cy="609600"/>
          </a:xfrm>
          <a:prstGeom prst="rect">
            <a:avLst/>
          </a:prstGeom>
        </p:spPr>
      </p:pic>
      <p:pic>
        <p:nvPicPr>
          <p:cNvPr id="15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59" end="0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0516" y="450035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98" b="79160" l="27555" r="32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69415" r="67288" b="19757"/>
          <a:stretch/>
        </p:blipFill>
        <p:spPr bwMode="auto">
          <a:xfrm>
            <a:off x="5698870" y="6019800"/>
            <a:ext cx="625730" cy="609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98" b="79160" l="27555" r="32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69415" r="67288" b="19757"/>
          <a:stretch/>
        </p:blipFill>
        <p:spPr bwMode="auto">
          <a:xfrm>
            <a:off x="3291390" y="5943600"/>
            <a:ext cx="671010" cy="695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98" b="79160" l="27555" r="32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69415" r="67288" b="19757"/>
          <a:stretch/>
        </p:blipFill>
        <p:spPr bwMode="auto">
          <a:xfrm>
            <a:off x="7239000" y="3660134"/>
            <a:ext cx="692340" cy="583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2915" y="978893"/>
            <a:ext cx="4774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stick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185194"/>
      </p:ext>
    </p:extLst>
  </p:cSld>
  <p:clrMapOvr>
    <a:masterClrMapping/>
  </p:clrMapOvr>
  <p:transition spd="slow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4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7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85109" y="415200"/>
            <a:ext cx="457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sing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447800" cy="10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0008" t="33400" r="33973" b="9929"/>
          <a:stretch/>
        </p:blipFill>
        <p:spPr bwMode="auto">
          <a:xfrm>
            <a:off x="0" y="1982470"/>
            <a:ext cx="9144000" cy="4875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800" y="494111"/>
            <a:ext cx="914400" cy="8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466709" y="685800"/>
            <a:ext cx="4511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0556" y="1752600"/>
            <a:ext cx="3644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Point and say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4"/>
          <a:srcRect l="5178" t="19570" r="5178" b="9056"/>
          <a:stretch/>
        </p:blipFill>
        <p:spPr bwMode="auto">
          <a:xfrm>
            <a:off x="0" y="2554218"/>
            <a:ext cx="9143999" cy="4303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03688" y="1219200"/>
            <a:ext cx="47740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stick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914400" y="1155412"/>
            <a:ext cx="3644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Point and say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40776" t="41442" r="35922" b="18266"/>
          <a:stretch/>
        </p:blipFill>
        <p:spPr bwMode="auto">
          <a:xfrm>
            <a:off x="4419600" y="2514600"/>
            <a:ext cx="4666984" cy="426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43" b="48744" l="7475" r="19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6476" r="80907" b="48773"/>
          <a:stretch/>
        </p:blipFill>
        <p:spPr bwMode="auto">
          <a:xfrm>
            <a:off x="-17417" y="4747719"/>
            <a:ext cx="1197973" cy="137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86154" y="2819400"/>
            <a:ext cx="3700319" cy="1600200"/>
          </a:xfrm>
          <a:prstGeom prst="wedgeRoundRectCallout">
            <a:avLst>
              <a:gd name="adj1" fmla="val -40451"/>
              <a:gd name="adj2" fmla="val 7229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b. The fox has got two </a:t>
            </a:r>
            <a:r>
              <a:rPr lang="en-US" sz="3200" dirty="0" smtClean="0">
                <a:solidFill>
                  <a:schemeClr val="tx1"/>
                </a:solidFill>
              </a:rPr>
              <a:t>apples.</a:t>
            </a:r>
            <a:endParaRPr lang="vi-VN" sz="3200" dirty="0">
              <a:solidFill>
                <a:schemeClr val="tx1"/>
              </a:solidFill>
            </a:endParaRPr>
          </a:p>
          <a:p>
            <a:pPr algn="ctr"/>
            <a:endParaRPr lang="vi-VN" dirty="0"/>
          </a:p>
        </p:txBody>
      </p:sp>
      <p:sp>
        <p:nvSpPr>
          <p:cNvPr id="14" name="Rectangle 13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650301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43" b="48744" l="7475" r="19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6476" r="80907" b="48773"/>
          <a:stretch/>
        </p:blipFill>
        <p:spPr bwMode="auto">
          <a:xfrm>
            <a:off x="128451" y="4953000"/>
            <a:ext cx="1109255" cy="1254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81800" y="2967760"/>
            <a:ext cx="3700319" cy="1600200"/>
          </a:xfrm>
          <a:prstGeom prst="wedgeRoundRectCallout">
            <a:avLst>
              <a:gd name="adj1" fmla="val -40451"/>
              <a:gd name="adj2" fmla="val 7229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donkey </a:t>
            </a:r>
            <a:r>
              <a:rPr lang="en-US" sz="3200" dirty="0">
                <a:solidFill>
                  <a:schemeClr val="tx1"/>
                </a:solidFill>
              </a:rPr>
              <a:t>has got two </a:t>
            </a:r>
            <a:r>
              <a:rPr lang="en-US" sz="3200" dirty="0" smtClean="0">
                <a:solidFill>
                  <a:schemeClr val="tx1"/>
                </a:solidFill>
              </a:rPr>
              <a:t>legs.</a:t>
            </a:r>
            <a:endParaRPr lang="vi-VN" sz="3200" dirty="0">
              <a:solidFill>
                <a:schemeClr val="tx1"/>
              </a:solidFill>
            </a:endParaRPr>
          </a:p>
          <a:p>
            <a:pPr algn="ctr"/>
            <a:endParaRPr lang="vi-VN" dirty="0"/>
          </a:p>
        </p:txBody>
      </p:sp>
      <p:pic>
        <p:nvPicPr>
          <p:cNvPr id="13" name="Picture 12"/>
          <p:cNvPicPr/>
          <p:nvPr/>
        </p:nvPicPr>
        <p:blipFill rotWithShape="1">
          <a:blip r:embed="rId6"/>
          <a:srcRect l="63107" t="56985" r="12945" b="9056"/>
          <a:stretch/>
        </p:blipFill>
        <p:spPr bwMode="auto">
          <a:xfrm>
            <a:off x="4572000" y="2460486"/>
            <a:ext cx="4495799" cy="4299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14400" y="1155412"/>
            <a:ext cx="3644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Point and say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35662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43" b="48744" l="7475" r="19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6476" r="80907" b="48773"/>
          <a:stretch/>
        </p:blipFill>
        <p:spPr bwMode="auto">
          <a:xfrm>
            <a:off x="128451" y="4953000"/>
            <a:ext cx="1109255" cy="1254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61264" y="2590800"/>
            <a:ext cx="3700319" cy="1992715"/>
          </a:xfrm>
          <a:prstGeom prst="wedgeRoundRectCallout">
            <a:avLst>
              <a:gd name="adj1" fmla="val -40451"/>
              <a:gd name="adj2" fmla="val 7229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d. </a:t>
            </a:r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chicken </a:t>
            </a:r>
            <a:r>
              <a:rPr lang="en-US" sz="3200" dirty="0">
                <a:solidFill>
                  <a:schemeClr val="tx1"/>
                </a:solidFill>
              </a:rPr>
              <a:t>has got </a:t>
            </a:r>
            <a:r>
              <a:rPr lang="en-US" sz="3200" dirty="0" smtClean="0">
                <a:solidFill>
                  <a:schemeClr val="tx1"/>
                </a:solidFill>
              </a:rPr>
              <a:t>three eggs.</a:t>
            </a:r>
            <a:endParaRPr lang="vi-VN" sz="3200" dirty="0">
              <a:solidFill>
                <a:schemeClr val="tx1"/>
              </a:solidFill>
            </a:endParaRPr>
          </a:p>
          <a:p>
            <a:pPr algn="ctr"/>
            <a:endParaRPr lang="vi-VN" dirty="0"/>
          </a:p>
        </p:txBody>
      </p:sp>
      <p:pic>
        <p:nvPicPr>
          <p:cNvPr id="12" name="Picture 11"/>
          <p:cNvPicPr/>
          <p:nvPr/>
        </p:nvPicPr>
        <p:blipFill rotWithShape="1">
          <a:blip r:embed="rId6"/>
          <a:srcRect l="56635" t="20724" r="12945" b="43015"/>
          <a:stretch/>
        </p:blipFill>
        <p:spPr bwMode="auto">
          <a:xfrm>
            <a:off x="4191000" y="2667001"/>
            <a:ext cx="4867275" cy="3320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14400" y="1155412"/>
            <a:ext cx="3644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Point and say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7023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5178" t="19570" r="5178" b="9056"/>
          <a:stretch/>
        </p:blipFill>
        <p:spPr bwMode="auto">
          <a:xfrm>
            <a:off x="0" y="2554218"/>
            <a:ext cx="9143999" cy="4303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14400" y="1155412"/>
            <a:ext cx="3644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Point and say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221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057400" y="649288"/>
            <a:ext cx="6579520" cy="4494212"/>
            <a:chOff x="2151996" y="1580346"/>
            <a:chExt cx="6251303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151996" y="1580346"/>
              <a:ext cx="6251303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6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t="25981" r="9114" b="22361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28800" y="76200"/>
            <a:ext cx="6181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11: 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8200" y="2057400"/>
            <a:ext cx="3124200" cy="2895600"/>
            <a:chOff x="990600" y="2667000"/>
            <a:chExt cx="1117600" cy="1981200"/>
          </a:xfrm>
        </p:grpSpPr>
        <p:pic>
          <p:nvPicPr>
            <p:cNvPr id="2" name="Picture 11" descr="bigc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667000"/>
              <a:ext cx="11176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1" descr="bigc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810000"/>
              <a:ext cx="11176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Wave 5"/>
          <p:cNvSpPr/>
          <p:nvPr/>
        </p:nvSpPr>
        <p:spPr>
          <a:xfrm>
            <a:off x="4648200" y="2209800"/>
            <a:ext cx="3962400" cy="2362200"/>
          </a:xfrm>
          <a:prstGeom prst="wav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RACING GAME</a:t>
            </a:r>
            <a:endParaRPr lang="vi-VN" sz="4000" b="1" dirty="0">
              <a:solidFill>
                <a:srgbClr val="FFFF00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048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198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0109" y="4121726"/>
            <a:ext cx="8832272" cy="838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/>
          <p:cNvSpPr/>
          <p:nvPr/>
        </p:nvSpPr>
        <p:spPr>
          <a:xfrm>
            <a:off x="152400" y="5652654"/>
            <a:ext cx="8915400" cy="838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152400" y="2286000"/>
            <a:ext cx="8763000" cy="838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98" name="Rectangle 39"/>
          <p:cNvSpPr>
            <a:spLocks noChangeArrowheads="1"/>
          </p:cNvSpPr>
          <p:nvPr/>
        </p:nvSpPr>
        <p:spPr bwMode="auto">
          <a:xfrm>
            <a:off x="0" y="2209800"/>
            <a:ext cx="152400" cy="43434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4099" name="Picture 11" descr="bigca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2860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2209800" y="848591"/>
            <a:ext cx="1752600" cy="4572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Yellow Car Move</a:t>
            </a: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4533900" y="848591"/>
            <a:ext cx="1752600" cy="457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Blue Car Move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6823364" y="813956"/>
            <a:ext cx="17526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Orange Car Move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962400" y="1077191"/>
            <a:ext cx="533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286500" y="1070264"/>
            <a:ext cx="533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1148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bigc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09" y="56388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458200" y="174048"/>
            <a:ext cx="457200" cy="435552"/>
          </a:xfrm>
          <a:prstGeom prst="actionButtonForwardNex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074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4197927" y="1066800"/>
            <a:ext cx="10668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5943600" y="3657600"/>
            <a:ext cx="1066800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6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225636" y="3657600"/>
            <a:ext cx="1066800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5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286991" y="2362200"/>
            <a:ext cx="10668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2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2362200" y="3657600"/>
            <a:ext cx="1066800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4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6837218" y="5029200"/>
            <a:ext cx="10668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10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5181600" y="5029200"/>
            <a:ext cx="10668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9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86991" y="5029200"/>
            <a:ext cx="10668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8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hlinkClick r:id="rId10" action="ppaction://hlinksldjump"/>
          </p:cNvPr>
          <p:cNvSpPr/>
          <p:nvPr/>
        </p:nvSpPr>
        <p:spPr>
          <a:xfrm>
            <a:off x="1413164" y="5029200"/>
            <a:ext cx="10668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7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hlinkClick r:id="rId11" action="ppaction://hlinksldjump"/>
          </p:cNvPr>
          <p:cNvSpPr/>
          <p:nvPr/>
        </p:nvSpPr>
        <p:spPr>
          <a:xfrm>
            <a:off x="5181600" y="2362200"/>
            <a:ext cx="10668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3</a:t>
            </a:r>
            <a:endParaRPr lang="vi-VN" sz="4400" b="1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00200" y="200174"/>
            <a:ext cx="2077749" cy="1628626"/>
            <a:chOff x="1600200" y="200174"/>
            <a:chExt cx="2077749" cy="1628626"/>
          </a:xfrm>
        </p:grpSpPr>
        <p:sp>
          <p:nvSpPr>
            <p:cNvPr id="13" name="Wave 12"/>
            <p:cNvSpPr/>
            <p:nvPr/>
          </p:nvSpPr>
          <p:spPr>
            <a:xfrm>
              <a:off x="1600200" y="200174"/>
              <a:ext cx="2077749" cy="914400"/>
            </a:xfrm>
            <a:prstGeom prst="wav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RACING GAME</a:t>
              </a:r>
              <a:endParaRPr lang="vi-VN" sz="24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00200" y="304800"/>
              <a:ext cx="0" cy="1524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37218" y="140710"/>
            <a:ext cx="2082103" cy="1643063"/>
            <a:chOff x="6837218" y="140710"/>
            <a:chExt cx="2082103" cy="1643063"/>
          </a:xfrm>
        </p:grpSpPr>
        <p:sp>
          <p:nvSpPr>
            <p:cNvPr id="14" name="Wave 13"/>
            <p:cNvSpPr/>
            <p:nvPr/>
          </p:nvSpPr>
          <p:spPr>
            <a:xfrm>
              <a:off x="6841572" y="140710"/>
              <a:ext cx="2077749" cy="914400"/>
            </a:xfrm>
            <a:prstGeom prst="wav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RACING GAME</a:t>
              </a:r>
              <a:endParaRPr lang="vi-VN" sz="24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6837218" y="259773"/>
              <a:ext cx="0" cy="1524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41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2" b="32813" l="83382" r="90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1" t="18616" r="9040" b="65505"/>
          <a:stretch/>
        </p:blipFill>
        <p:spPr bwMode="auto">
          <a:xfrm>
            <a:off x="7502236" y="3124200"/>
            <a:ext cx="1641764" cy="1537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56" b="34375" l="22182" r="2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22175" r="70141" b="64136"/>
          <a:stretch/>
        </p:blipFill>
        <p:spPr bwMode="auto">
          <a:xfrm>
            <a:off x="381000" y="1828800"/>
            <a:ext cx="1702981" cy="140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564698" y="942109"/>
            <a:ext cx="4448175" cy="581891"/>
          </a:xfrm>
          <a:prstGeom prst="wedgeRoundRectCallout">
            <a:avLst>
              <a:gd name="adj1" fmla="val -45049"/>
              <a:gd name="adj2" fmla="val 1259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What is it ?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10200" y="2133600"/>
            <a:ext cx="3505200" cy="702163"/>
          </a:xfrm>
          <a:prstGeom prst="wedgeRoundRectCallout">
            <a:avLst>
              <a:gd name="adj1" fmla="val 19878"/>
              <a:gd name="adj2" fmla="val 12564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It’s a </a:t>
            </a:r>
            <a:r>
              <a:rPr lang="en-US" sz="4000" dirty="0" smtClean="0">
                <a:solidFill>
                  <a:schemeClr val="tx1"/>
                </a:solidFill>
              </a:rPr>
              <a:t>fox.</a:t>
            </a:r>
            <a:endParaRPr lang="vi-VN" sz="4000" dirty="0">
              <a:solidFill>
                <a:schemeClr val="tx1"/>
              </a:solidFill>
            </a:endParaRPr>
          </a:p>
        </p:txBody>
      </p:sp>
      <p:pic>
        <p:nvPicPr>
          <p:cNvPr id="12" name="Picture 11" descr="C:\Users\MyPC\Desktop\fox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86" b="78449"/>
          <a:stretch/>
        </p:blipFill>
        <p:spPr bwMode="auto">
          <a:xfrm>
            <a:off x="2238375" y="3144982"/>
            <a:ext cx="4924425" cy="3472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Action Button: End 14">
            <a:hlinkClick r:id="rId7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0940" y="905470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8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4048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2" b="32813" l="83382" r="90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1" t="18616" r="9040" b="65505"/>
          <a:stretch/>
        </p:blipFill>
        <p:spPr bwMode="auto">
          <a:xfrm>
            <a:off x="7502236" y="3124200"/>
            <a:ext cx="1641764" cy="1537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56" b="34375" l="22182" r="2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22175" r="70141" b="64136"/>
          <a:stretch/>
        </p:blipFill>
        <p:spPr bwMode="auto">
          <a:xfrm>
            <a:off x="381000" y="1828800"/>
            <a:ext cx="1702981" cy="140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564698" y="942109"/>
            <a:ext cx="4448175" cy="581891"/>
          </a:xfrm>
          <a:prstGeom prst="wedgeRoundRectCallout">
            <a:avLst>
              <a:gd name="adj1" fmla="val -45049"/>
              <a:gd name="adj2" fmla="val 1259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What is it ?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10200" y="2133600"/>
            <a:ext cx="3505200" cy="702163"/>
          </a:xfrm>
          <a:prstGeom prst="wedgeRoundRectCallout">
            <a:avLst>
              <a:gd name="adj1" fmla="val 19878"/>
              <a:gd name="adj2" fmla="val 12564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It’s an </a:t>
            </a:r>
            <a:r>
              <a:rPr lang="en-US" sz="4000" dirty="0" smtClean="0">
                <a:solidFill>
                  <a:schemeClr val="tx1"/>
                </a:solidFill>
              </a:rPr>
              <a:t>ox.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5" name="Action Button: End 14">
            <a:hlinkClick r:id="rId6" action="ppaction://hlinksldjump" highlightClick="1"/>
          </p:cNvPr>
          <p:cNvSpPr/>
          <p:nvPr/>
        </p:nvSpPr>
        <p:spPr>
          <a:xfrm>
            <a:off x="8382000" y="6248400"/>
            <a:ext cx="609600" cy="457200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:\Users\MyPC\Desktop\ox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3" b="75212"/>
          <a:stretch/>
        </p:blipFill>
        <p:spPr bwMode="auto">
          <a:xfrm>
            <a:off x="1564698" y="3233126"/>
            <a:ext cx="4686300" cy="3370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22840" y="905470"/>
            <a:ext cx="6992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97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814</Words>
  <Application>Microsoft Office PowerPoint</Application>
  <PresentationFormat>On-screen Show (4:3)</PresentationFormat>
  <Paragraphs>127</Paragraphs>
  <Slides>35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Windows User</cp:lastModifiedBy>
  <cp:revision>93</cp:revision>
  <dcterms:created xsi:type="dcterms:W3CDTF">2006-08-16T00:00:00Z</dcterms:created>
  <dcterms:modified xsi:type="dcterms:W3CDTF">2021-03-31T15:42:10Z</dcterms:modified>
</cp:coreProperties>
</file>