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2.wav" ContentType="audio/x-wav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285" r:id="rId3"/>
    <p:sldId id="324" r:id="rId4"/>
    <p:sldId id="319" r:id="rId5"/>
    <p:sldId id="320" r:id="rId6"/>
    <p:sldId id="321" r:id="rId7"/>
    <p:sldId id="322" r:id="rId8"/>
    <p:sldId id="323" r:id="rId9"/>
    <p:sldId id="286" r:id="rId10"/>
    <p:sldId id="268" r:id="rId11"/>
    <p:sldId id="304" r:id="rId12"/>
    <p:sldId id="305" r:id="rId13"/>
    <p:sldId id="271" r:id="rId14"/>
    <p:sldId id="306" r:id="rId15"/>
    <p:sldId id="307" r:id="rId16"/>
    <p:sldId id="318" r:id="rId17"/>
    <p:sldId id="325" r:id="rId18"/>
    <p:sldId id="293" r:id="rId19"/>
    <p:sldId id="292" r:id="rId20"/>
    <p:sldId id="327" r:id="rId21"/>
    <p:sldId id="329" r:id="rId22"/>
    <p:sldId id="330" r:id="rId23"/>
    <p:sldId id="336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A9DA74"/>
    <a:srgbClr val="0000FF"/>
    <a:srgbClr val="F6C6E3"/>
    <a:srgbClr val="FF0066"/>
    <a:srgbClr val="FF3399"/>
    <a:srgbClr val="FF85FF"/>
    <a:srgbClr val="FF8AD8"/>
    <a:srgbClr val="AFDC7E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7"/>
    <p:restoredTop sz="75488" autoAdjust="0"/>
  </p:normalViewPr>
  <p:slideViewPr>
    <p:cSldViewPr>
      <p:cViewPr varScale="1">
        <p:scale>
          <a:sx n="53" d="100"/>
          <a:sy n="53" d="100"/>
        </p:scale>
        <p:origin x="15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31/03/2021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 says “ Hello, everyone. How are you? How’s the weather? Is it sunny? Great!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Warm up: “Let’s play a game called “ Where?”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Split the class into 2 groups – “Today, we will have 2 groups – group 1 and group 2. You are group 1, you are Group 2.”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>
                <a:latin typeface="+mn-lt"/>
              </a:rPr>
              <a:t>Introduce the game : “Where?”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>
                <a:latin typeface="+mn-lt"/>
              </a:rPr>
              <a:t>T says ”you can see  number 1 &amp; number 2. you need to choose the number to find the animals.”</a:t>
            </a:r>
          </a:p>
          <a:p>
            <a:endParaRPr lang="en-US" baseline="0" dirty="0" smtClean="0">
              <a:latin typeface="+mn-lt"/>
            </a:endParaRPr>
          </a:p>
          <a:p>
            <a:endParaRPr lang="en-US" baseline="0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58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Part 1: Look, listen and repeat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Teacher asks </a:t>
            </a:r>
            <a:r>
              <a:rPr lang="en-US" dirty="0" err="1" smtClean="0"/>
              <a:t>Sts</a:t>
            </a:r>
            <a:r>
              <a:rPr lang="en-US" dirty="0" smtClean="0"/>
              <a:t> to listen the audio file 2 </a:t>
            </a:r>
            <a:r>
              <a:rPr lang="mr-IN" dirty="0" smtClean="0"/>
              <a:t>–</a:t>
            </a:r>
            <a:r>
              <a:rPr lang="en-US" dirty="0" smtClean="0"/>
              <a:t> 3 times for each.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Then asks them to repeat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violin</a:t>
            </a:r>
            <a:r>
              <a:rPr lang="vi-VN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third sound icon 2 times , then T says: “listen and repeat, please”. violin </a:t>
            </a:r>
            <a:r>
              <a:rPr lang="mr-IN" baseline="0" dirty="0" smtClean="0"/>
              <a:t>–</a:t>
            </a:r>
            <a:r>
              <a:rPr lang="en-US" baseline="0" dirty="0" smtClean="0"/>
              <a:t> excellent. What color is the violin? Pink. Good “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vest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fourth sound icon 2 times , then T says: “listen and repeat, please”. vest </a:t>
            </a:r>
            <a:r>
              <a:rPr lang="mr-IN" baseline="0" dirty="0" smtClean="0"/>
              <a:t>–</a:t>
            </a:r>
            <a:r>
              <a:rPr lang="en-US" baseline="0" dirty="0" smtClean="0"/>
              <a:t> well done. “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Game “ What’s missing?”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Work in groups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There is a missing picture. Students say aloud the missing picture.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>
                <a:sym typeface="Wingdings"/>
              </a:rPr>
              <a:t>T says: “What is missing? - /v/ (click) </a:t>
            </a:r>
            <a:r>
              <a:rPr lang="mr-IN" altLang="en-US" dirty="0" smtClean="0">
                <a:sym typeface="Wingdings"/>
              </a:rPr>
              <a:t>–</a:t>
            </a:r>
            <a:r>
              <a:rPr lang="en-US" altLang="en-US" dirty="0" smtClean="0">
                <a:sym typeface="Wingdings"/>
              </a:rPr>
              <a:t> Excellent.”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dirty="0" smtClean="0"/>
              <a:t>Teacher checks if it is right </a:t>
            </a:r>
            <a:r>
              <a:rPr lang="en-US" altLang="en-US" dirty="0" smtClean="0">
                <a:sym typeface="Wingdings"/>
              </a:rPr>
              <a:t> That team gets 1 point.</a:t>
            </a:r>
          </a:p>
          <a:p>
            <a:pPr marL="228600" indent="-228600">
              <a:buFont typeface="+mj-lt"/>
              <a:buAutoNum type="arabicPeriod"/>
            </a:pPr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408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Game “ What’s missing?”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 Work in groups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>
                <a:sym typeface="Wingdings"/>
              </a:rPr>
              <a:t>T says: “What is missing? - /violin/ (click) </a:t>
            </a:r>
            <a:r>
              <a:rPr lang="mr-IN" altLang="en-US" dirty="0" smtClean="0">
                <a:sym typeface="Wingdings"/>
              </a:rPr>
              <a:t>–</a:t>
            </a:r>
            <a:r>
              <a:rPr lang="en-US" altLang="en-US" dirty="0" smtClean="0">
                <a:sym typeface="Wingdings"/>
              </a:rPr>
              <a:t> Excellent.”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dirty="0" smtClean="0"/>
              <a:t>Teacher checks if it is right </a:t>
            </a:r>
            <a:r>
              <a:rPr lang="en-US" altLang="en-US" dirty="0" smtClean="0">
                <a:sym typeface="Wingdings"/>
              </a:rPr>
              <a:t> That team gets 1 point.</a:t>
            </a:r>
          </a:p>
          <a:p>
            <a:pPr marL="171450" indent="-171450">
              <a:buFontTx/>
              <a:buChar char="-"/>
            </a:pPr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58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Game “ What’s missing?”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 Work in groups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dirty="0" smtClean="0"/>
              <a:t>T says: “What is missing?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vest (click)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Yes, it’s right.”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en-US" dirty="0" smtClean="0"/>
              <a:t>Teacher checks if it is right </a:t>
            </a:r>
            <a:r>
              <a:rPr lang="en-US" altLang="en-US" dirty="0" smtClean="0">
                <a:sym typeface="Wingdings"/>
              </a:rPr>
              <a:t> That team gets 1 point.</a:t>
            </a:r>
          </a:p>
          <a:p>
            <a:pPr marL="171450" indent="-171450">
              <a:buFontTx/>
              <a:buChar char="-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12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Part 1: Look, listen and repeat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-Teacher asks </a:t>
            </a:r>
            <a:r>
              <a:rPr lang="en-US" dirty="0" err="1" smtClean="0"/>
              <a:t>Sts</a:t>
            </a:r>
            <a:r>
              <a:rPr lang="en-US" dirty="0" smtClean="0"/>
              <a:t> to listen the audio file 2 </a:t>
            </a:r>
            <a:r>
              <a:rPr lang="mr-IN" dirty="0" smtClean="0"/>
              <a:t>–</a:t>
            </a:r>
            <a:r>
              <a:rPr lang="en-US" dirty="0" smtClean="0"/>
              <a:t> 3 times for each.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Then asks them to repeat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 says: “Now, we go to part 1:</a:t>
            </a:r>
            <a:r>
              <a:rPr lang="en-US" baseline="0" dirty="0" smtClean="0"/>
              <a:t> Look, listen and repeat”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Letter </a:t>
            </a:r>
            <a:r>
              <a:rPr lang="en-US" baseline="0" dirty="0" err="1" smtClean="0"/>
              <a:t>Vv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first sound icon 2 times , then  T says: ““listen and repeat, please”.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Vv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good”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Sound /v/ 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second sound icon 2 times , then T says:  “listen and repeat, please” /v/ very good”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violin</a:t>
            </a:r>
            <a:r>
              <a:rPr lang="vi-VN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third sound icon2 times , then T says: “listen and repeat, please”. violin </a:t>
            </a:r>
            <a:r>
              <a:rPr lang="mr-IN" baseline="0" dirty="0" smtClean="0"/>
              <a:t>–</a:t>
            </a:r>
            <a:r>
              <a:rPr lang="en-US" baseline="0" dirty="0" smtClean="0"/>
              <a:t> excellent.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vest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fourth sound icon 2 times , then T says: “listen and repeat, please”. vest </a:t>
            </a:r>
            <a:r>
              <a:rPr lang="mr-IN" baseline="0" dirty="0" smtClean="0"/>
              <a:t>–</a:t>
            </a:r>
            <a:r>
              <a:rPr lang="en-US" baseline="0" dirty="0" smtClean="0"/>
              <a:t> well done. 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 using: Look, point and say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 Teacher guides the students use the book. Look,</a:t>
            </a:r>
            <a:r>
              <a:rPr lang="en-US" baseline="0" dirty="0" smtClean="0"/>
              <a:t> point and say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 Work in pairs or in individual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students can use their fingers point and say.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 says:” Look at your book page 42, please. Point and say with your friends.”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37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2: Let’s chant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-Teacher will play the audio file twice and asks the students to listen.(click the blue sound icon)</a:t>
            </a:r>
          </a:p>
          <a:p>
            <a:r>
              <a:rPr lang="en-US" dirty="0" smtClean="0"/>
              <a:t>After that, The whole class will repeat sentence by sentence.(click the sound icon in each line)</a:t>
            </a:r>
          </a:p>
          <a:p>
            <a:r>
              <a:rPr lang="en-US" dirty="0" smtClean="0"/>
              <a:t>Teacher can ask the students to chant in teams and put them in a competition.</a:t>
            </a:r>
          </a:p>
          <a:p>
            <a:r>
              <a:rPr lang="en-US" dirty="0" smtClean="0"/>
              <a:t>Or Teacher can change the style of the chant, </a:t>
            </a:r>
            <a:r>
              <a:rPr lang="en-US" baseline="0" dirty="0" smtClean="0"/>
              <a:t>for example: Clap hands, using instruments.</a:t>
            </a:r>
          </a:p>
          <a:p>
            <a:r>
              <a:rPr lang="en-US" baseline="0" dirty="0" smtClean="0"/>
              <a:t>2. T says: “Let’s go to part 2: Let’s chant”</a:t>
            </a:r>
          </a:p>
          <a:p>
            <a:r>
              <a:rPr lang="en-US" baseline="0" dirty="0" smtClean="0"/>
              <a:t>Now we will listen the chant 2 times. Listen. (click the icon 2 times) Ok</a:t>
            </a:r>
          </a:p>
          <a:p>
            <a:r>
              <a:rPr lang="en-US" baseline="0" dirty="0" smtClean="0"/>
              <a:t>Now listen and repeat.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00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</a:t>
            </a:r>
            <a:r>
              <a:rPr lang="en-US" baseline="0" dirty="0" smtClean="0"/>
              <a:t> tells the students that they are going to play game.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 click on “Remove box” to move the cover boxes.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 asks students to say a loud the words.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 gives the stars to the fastest group which get the correct answers.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 asks students to review the words.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9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asks students to review the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57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guides students to do the task.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9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Teacher asks : “ Where is my</a:t>
            </a:r>
            <a:r>
              <a:rPr lang="en-US" baseline="0" dirty="0" smtClean="0"/>
              <a:t> uncle</a:t>
            </a:r>
            <a:r>
              <a:rPr lang="en-US" dirty="0" smtClean="0"/>
              <a:t>? Number 1 or number 2?”</a:t>
            </a:r>
          </a:p>
          <a:p>
            <a:r>
              <a:rPr lang="en-US" dirty="0" smtClean="0"/>
              <a:t>2. Then the students choose the number.</a:t>
            </a:r>
          </a:p>
          <a:p>
            <a:r>
              <a:rPr lang="en-US" dirty="0" smtClean="0"/>
              <a:t>3. Keep doing that for other questions.</a:t>
            </a:r>
          </a:p>
          <a:p>
            <a:r>
              <a:rPr lang="en-US" dirty="0" smtClean="0"/>
              <a:t>4. T says: “ Where is my</a:t>
            </a:r>
            <a:r>
              <a:rPr lang="en-US" baseline="0" dirty="0" smtClean="0"/>
              <a:t> </a:t>
            </a:r>
            <a:r>
              <a:rPr lang="en-US" dirty="0" smtClean="0"/>
              <a:t>uncle? Number 1 or number 2?”</a:t>
            </a:r>
          </a:p>
          <a:p>
            <a:r>
              <a:rPr lang="en-US" dirty="0" smtClean="0"/>
              <a:t>Number 2. Ok (click), Oh, There is no hippo here. Uncle</a:t>
            </a:r>
            <a:r>
              <a:rPr lang="en-US" baseline="0" dirty="0" smtClean="0"/>
              <a:t> is</a:t>
            </a:r>
            <a:r>
              <a:rPr lang="en-US" dirty="0" smtClean="0"/>
              <a:t> in the number 1? </a:t>
            </a:r>
          </a:p>
          <a:p>
            <a:r>
              <a:rPr lang="en-US" dirty="0" smtClean="0"/>
              <a:t>Ok let’s check. (click) .(Click the sound to say yeah)</a:t>
            </a:r>
          </a:p>
          <a:p>
            <a:r>
              <a:rPr lang="en-US" dirty="0" smtClean="0"/>
              <a:t>Here is my</a:t>
            </a:r>
            <a:r>
              <a:rPr lang="en-US" baseline="0" dirty="0" smtClean="0"/>
              <a:t> uncle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Continue the rest of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25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asks students to review the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78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75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1.T says: “Where is grandma? Number 1 or 2?”</a:t>
            </a:r>
          </a:p>
          <a:p>
            <a:r>
              <a:rPr lang="en-US" dirty="0" smtClean="0"/>
              <a:t>  “Number 2 (click) </a:t>
            </a:r>
            <a:r>
              <a:rPr lang="mr-IN" dirty="0" smtClean="0"/>
              <a:t>–</a:t>
            </a:r>
            <a:r>
              <a:rPr lang="en-US" dirty="0" smtClean="0"/>
              <a:t>Yeah this is grandma”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(Click the sound to say yeah)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5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82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658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 says” Welcome to Unit 9, lesson 1 today.”</a:t>
            </a:r>
            <a:endParaRPr lang="en-US" alt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788548A7-E856-C541-A289-9EF4584E0FC5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81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Part 1: Look, listen and repeat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-Teacher asks </a:t>
            </a:r>
            <a:r>
              <a:rPr lang="en-US" dirty="0" err="1" smtClean="0"/>
              <a:t>Sts</a:t>
            </a:r>
            <a:r>
              <a:rPr lang="en-US" dirty="0" smtClean="0"/>
              <a:t> to listen the audio file 2 </a:t>
            </a:r>
            <a:r>
              <a:rPr lang="mr-IN" dirty="0" smtClean="0"/>
              <a:t>–</a:t>
            </a:r>
            <a:r>
              <a:rPr lang="en-US" dirty="0" smtClean="0"/>
              <a:t> 3 times for each.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Then asks them to repeat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 says: “Now, we go to part 1:</a:t>
            </a:r>
            <a:r>
              <a:rPr lang="en-US" baseline="0" dirty="0" smtClean="0"/>
              <a:t> Look, listen and repeat”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Letter </a:t>
            </a:r>
            <a:r>
              <a:rPr lang="en-US" baseline="0" dirty="0" err="1" smtClean="0"/>
              <a:t>Vv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first sound icon 2 times , then  T says: ““listen and repeat, please”.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Vv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good”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Sound /v/ 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second sound icon 2 times , then T says:  “listen and repeat, please” /v/ very good”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violin</a:t>
            </a:r>
            <a:r>
              <a:rPr lang="vi-VN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third sound icon2 times , then T says: “listen and repeat, please”. vest </a:t>
            </a:r>
            <a:r>
              <a:rPr lang="mr-IN" baseline="0" dirty="0" smtClean="0"/>
              <a:t>–</a:t>
            </a:r>
            <a:r>
              <a:rPr lang="en-US" baseline="0" dirty="0" smtClean="0"/>
              <a:t> excellent. What color is the ink? Purple. Good”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violin</a:t>
            </a:r>
            <a:r>
              <a:rPr lang="mr-IN" baseline="0" dirty="0" smtClean="0"/>
              <a:t>–</a:t>
            </a:r>
            <a:r>
              <a:rPr lang="en-US" baseline="0" dirty="0" smtClean="0"/>
              <a:t> click the fourth sound icon 2 times , then T says: “listen and repeat, please”. vest </a:t>
            </a:r>
            <a:r>
              <a:rPr lang="mr-IN" baseline="0" dirty="0" smtClean="0"/>
              <a:t>–</a:t>
            </a:r>
            <a:r>
              <a:rPr lang="en-US" baseline="0" dirty="0" smtClean="0"/>
              <a:t> well done. 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11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Part 1: Look, listen and repeat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Teacher asks </a:t>
            </a:r>
            <a:r>
              <a:rPr lang="en-US" sz="1200" dirty="0" err="1" smtClean="0"/>
              <a:t>Sts</a:t>
            </a:r>
            <a:r>
              <a:rPr lang="en-US" sz="1200" dirty="0" smtClean="0"/>
              <a:t> to listen the audio file 2 </a:t>
            </a:r>
            <a:r>
              <a:rPr lang="mr-IN" sz="1200" dirty="0" smtClean="0"/>
              <a:t>–</a:t>
            </a:r>
            <a:r>
              <a:rPr lang="en-US" sz="1200" dirty="0" smtClean="0"/>
              <a:t> 3 times for each.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Then asks them to repeat.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Letter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Vv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mr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click the first sound icon 2 times , then T says: “listen and repeat, please”. </a:t>
            </a:r>
            <a:r>
              <a:rPr kumimoji="0" lang="mr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Vv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mr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good “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Sound /v/ </a:t>
            </a:r>
            <a:r>
              <a:rPr kumimoji="0" lang="mr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click the second sound icon 2 times 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says: “listen and repeat, please” /v/ very good”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42645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  <p:sldLayoutId id="214748366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jpe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10" Type="http://schemas.openxmlformats.org/officeDocument/2006/relationships/image" Target="../media/image28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jpe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6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3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1869" y="237530"/>
            <a:ext cx="2858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2554" y="237530"/>
            <a:ext cx="8402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520" y="1056368"/>
            <a:ext cx="65405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69" y="1964707"/>
            <a:ext cx="3180631" cy="22422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17" y="1931919"/>
            <a:ext cx="3180631" cy="2242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36323" y="2427239"/>
            <a:ext cx="195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Vv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83389" y="2286000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4273828"/>
            <a:ext cx="3180631" cy="22422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17" y="4206918"/>
            <a:ext cx="3275545" cy="2309120"/>
          </a:xfrm>
          <a:prstGeom prst="rect">
            <a:avLst/>
          </a:prstGeom>
        </p:spPr>
      </p:pic>
      <p:pic>
        <p:nvPicPr>
          <p:cNvPr id="27" name="Track 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61718" y="1354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381" y="206364"/>
            <a:ext cx="5872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638" y="1150798"/>
            <a:ext cx="65982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28" y="2790428"/>
            <a:ext cx="3962400" cy="27933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3392351"/>
            <a:ext cx="2313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Vv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43" y="2790428"/>
            <a:ext cx="3962400" cy="2793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14241" y="3392351"/>
            <a:ext cx="1592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pic>
        <p:nvPicPr>
          <p:cNvPr id="11" name="Track 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82" end="12102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109" y="2117467"/>
            <a:ext cx="609600" cy="609600"/>
          </a:xfrm>
          <a:prstGeom prst="rect">
            <a:avLst/>
          </a:prstGeom>
        </p:spPr>
      </p:pic>
      <p:pic>
        <p:nvPicPr>
          <p:cNvPr id="12" name="Track 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815" end="7884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7901" y="2116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0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8239" y="1168500"/>
            <a:ext cx="66271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listen and repeat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8" y="3075070"/>
            <a:ext cx="4023794" cy="28366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09" y="3095198"/>
            <a:ext cx="4021491" cy="2834980"/>
          </a:xfrm>
          <a:prstGeom prst="rect">
            <a:avLst/>
          </a:prstGeom>
        </p:spPr>
      </p:pic>
      <p:pic>
        <p:nvPicPr>
          <p:cNvPr id="9" name="Track 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37" end="3279.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7750" y="2194572"/>
            <a:ext cx="609600" cy="609600"/>
          </a:xfrm>
          <a:prstGeom prst="rect">
            <a:avLst/>
          </a:prstGeom>
        </p:spPr>
      </p:pic>
      <p:pic>
        <p:nvPicPr>
          <p:cNvPr id="10" name="Track 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36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8820" y="2200323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75381" y="206364"/>
            <a:ext cx="5872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2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25651" y="2115837"/>
            <a:ext cx="3285698" cy="10306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70" y="3828038"/>
            <a:ext cx="3180631" cy="22422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414" y="1104541"/>
            <a:ext cx="65982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listen and repeat.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69000" y="4097764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49707" y="3895218"/>
            <a:ext cx="2982805" cy="2107849"/>
          </a:xfrm>
          <a:prstGeom prst="roundRect">
            <a:avLst/>
          </a:prstGeom>
          <a:solidFill>
            <a:srgbClr val="F6C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?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7197" y="2084916"/>
            <a:ext cx="812800" cy="81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93" y="3828038"/>
            <a:ext cx="3180631" cy="22422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69076" y="4164313"/>
            <a:ext cx="2313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Vv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5381" y="206364"/>
            <a:ext cx="5872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25651" y="2115837"/>
            <a:ext cx="3285698" cy="10306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254" y="1076093"/>
            <a:ext cx="65982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listen and repeat.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23" y="3758996"/>
            <a:ext cx="3275545" cy="2309120"/>
          </a:xfrm>
          <a:prstGeom prst="rect">
            <a:avLst/>
          </a:prstGeom>
        </p:spPr>
      </p:pic>
      <p:pic>
        <p:nvPicPr>
          <p:cNvPr id="4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7197" y="2084916"/>
            <a:ext cx="812800" cy="812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66400" y="3828046"/>
            <a:ext cx="3087348" cy="2171019"/>
          </a:xfrm>
          <a:prstGeom prst="roundRect">
            <a:avLst/>
          </a:prstGeom>
          <a:solidFill>
            <a:srgbClr val="F6C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?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24" y="3758996"/>
            <a:ext cx="3275545" cy="2309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75381" y="206364"/>
            <a:ext cx="5872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029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210" y="961149"/>
            <a:ext cx="65982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3058735" y="1788756"/>
            <a:ext cx="3285698" cy="10306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25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0462" y="1868200"/>
            <a:ext cx="812800" cy="812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21" y="3011008"/>
            <a:ext cx="2845130" cy="18233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36022" y="3446994"/>
            <a:ext cx="1563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Vv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7999" y="3733799"/>
            <a:ext cx="1048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94" y="2984760"/>
            <a:ext cx="2956648" cy="185605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39074" y="3286035"/>
            <a:ext cx="104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21" y="4800885"/>
            <a:ext cx="2918070" cy="20571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18" y="4822979"/>
            <a:ext cx="2916400" cy="205593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4979178" y="4913634"/>
            <a:ext cx="2753007" cy="1874628"/>
          </a:xfrm>
          <a:prstGeom prst="roundRect">
            <a:avLst/>
          </a:prstGeom>
          <a:solidFill>
            <a:srgbClr val="F6C6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?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5381" y="206364"/>
            <a:ext cx="5872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47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8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76B8E206-E6A5-439F-B7A7-19A61FB9FD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859B35-250E-43AB-982C-C94866C08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63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69" y="1964707"/>
            <a:ext cx="3180631" cy="22422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17" y="1931919"/>
            <a:ext cx="3180631" cy="2242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36323" y="2427239"/>
            <a:ext cx="195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Vv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83389" y="2286000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4273828"/>
            <a:ext cx="3180631" cy="22422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17" y="4206918"/>
            <a:ext cx="3275545" cy="2309120"/>
          </a:xfrm>
          <a:prstGeom prst="rect">
            <a:avLst/>
          </a:prstGeom>
        </p:spPr>
      </p:pic>
      <p:pic>
        <p:nvPicPr>
          <p:cNvPr id="15" name="Track 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37" end="3279.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957" y="4495800"/>
            <a:ext cx="609600" cy="609600"/>
          </a:xfrm>
          <a:prstGeom prst="rect">
            <a:avLst/>
          </a:prstGeom>
        </p:spPr>
      </p:pic>
      <p:pic>
        <p:nvPicPr>
          <p:cNvPr id="16" name="Track 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82" end="12102.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7339" y="2162547"/>
            <a:ext cx="609600" cy="609600"/>
          </a:xfrm>
          <a:prstGeom prst="rect">
            <a:avLst/>
          </a:prstGeom>
        </p:spPr>
      </p:pic>
      <p:pic>
        <p:nvPicPr>
          <p:cNvPr id="17" name="Track 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815" end="7884.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86190" y="2122439"/>
            <a:ext cx="609600" cy="609600"/>
          </a:xfrm>
          <a:prstGeom prst="rect">
            <a:avLst/>
          </a:prstGeom>
        </p:spPr>
      </p:pic>
      <p:pic>
        <p:nvPicPr>
          <p:cNvPr id="18" name="Track 5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36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25610" y="4206918"/>
            <a:ext cx="609600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75381" y="206364"/>
            <a:ext cx="5872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179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6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291"/>
            <a:ext cx="9126747" cy="598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88668"/>
            <a:ext cx="10668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42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475381" y="206364"/>
            <a:ext cx="5872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976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284206"/>
            <a:ext cx="39291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2. Let’s chant.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91454" y="290331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3200" b="1" dirty="0" err="1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en-US" sz="3200" b="1" dirty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91454" y="3566961"/>
            <a:ext cx="311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est.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1454" y="491353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lang="en-US" sz="3200" b="1" dirty="0">
              <a:solidFill>
                <a:srgbClr val="FF006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0170" y="5582929"/>
            <a:ext cx="360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is the sound 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of V.</a:t>
            </a:r>
            <a:endParaRPr lang="en-US" sz="3200" b="1" dirty="0">
              <a:solidFill>
                <a:srgbClr val="FF33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7998" y="432875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 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iolin.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771" y="2276227"/>
            <a:ext cx="634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Let’s chant the sound of </a:t>
            </a:r>
            <a:r>
              <a:rPr lang="en-US" sz="3200" b="1" dirty="0" smtClean="0">
                <a:solidFill>
                  <a:srgbClr val="FF3399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lang="en-US" sz="3200" b="1" dirty="0">
              <a:solidFill>
                <a:srgbClr val="FF339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Track 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62578" y="1345111"/>
            <a:ext cx="609600" cy="609600"/>
          </a:xfrm>
          <a:prstGeom prst="rect">
            <a:avLst/>
          </a:prstGeom>
        </p:spPr>
      </p:pic>
      <p:pic>
        <p:nvPicPr>
          <p:cNvPr id="20" name="Track 5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875" end="21605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8216" y="2290897"/>
            <a:ext cx="609600" cy="609600"/>
          </a:xfrm>
          <a:prstGeom prst="rect">
            <a:avLst/>
          </a:prstGeom>
        </p:spPr>
      </p:pic>
      <p:pic>
        <p:nvPicPr>
          <p:cNvPr id="21" name="Track 5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7333" end="17603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2957361"/>
            <a:ext cx="609600" cy="609600"/>
          </a:xfrm>
          <a:prstGeom prst="rect">
            <a:avLst/>
          </a:prstGeom>
        </p:spPr>
      </p:pic>
      <p:pic>
        <p:nvPicPr>
          <p:cNvPr id="26" name="Track 5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0550" end="15413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859" y="3623825"/>
            <a:ext cx="603616" cy="603616"/>
          </a:xfrm>
          <a:prstGeom prst="rect">
            <a:avLst/>
          </a:prstGeom>
        </p:spPr>
      </p:pic>
      <p:pic>
        <p:nvPicPr>
          <p:cNvPr id="27" name="Track 5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3347" end="13394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2875" y="4328757"/>
            <a:ext cx="609600" cy="609600"/>
          </a:xfrm>
          <a:prstGeom prst="rect">
            <a:avLst/>
          </a:prstGeom>
        </p:spPr>
      </p:pic>
      <p:pic>
        <p:nvPicPr>
          <p:cNvPr id="28" name="Track 5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4800" end="10852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8216" y="4926118"/>
            <a:ext cx="609600" cy="609600"/>
          </a:xfrm>
          <a:prstGeom prst="rect">
            <a:avLst/>
          </a:prstGeom>
        </p:spPr>
      </p:pic>
      <p:pic>
        <p:nvPicPr>
          <p:cNvPr id="29" name="Track 5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8200" end="4466.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310" y="5608210"/>
            <a:ext cx="609600" cy="6096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475381" y="206364"/>
            <a:ext cx="5872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3945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8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9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5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8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71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8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78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0" grpId="0"/>
      <p:bldP spid="22" grpId="0"/>
      <p:bldP spid="23" grpId="0"/>
      <p:bldP spid="24" grpId="0"/>
      <p:bldP spid="2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2" y="368387"/>
            <a:ext cx="3937272" cy="27756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62689" y="954293"/>
            <a:ext cx="1900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Vv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9880" y="3594"/>
            <a:ext cx="4459857" cy="35066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80" y="368387"/>
            <a:ext cx="4044041" cy="277561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23377" y="1032917"/>
            <a:ext cx="1499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495800" y="0"/>
            <a:ext cx="4648200" cy="34936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6" y="3722296"/>
            <a:ext cx="3928593" cy="2845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49" y="3722296"/>
            <a:ext cx="4023500" cy="2830906"/>
          </a:xfrm>
          <a:prstGeom prst="rect">
            <a:avLst/>
          </a:prstGeom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4043" y="3439782"/>
            <a:ext cx="4459857" cy="3336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4495800" y="3493696"/>
            <a:ext cx="4648200" cy="32823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Remove Box</a:t>
            </a:r>
          </a:p>
        </p:txBody>
      </p:sp>
      <p:sp>
        <p:nvSpPr>
          <p:cNvPr id="6164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1918268640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</p:childTnLst>
        </p:cTn>
      </p:par>
    </p:tnLst>
    <p:bldLst>
      <p:bldP spid="22" grpId="0"/>
      <p:bldP spid="7170" grpId="0" animBg="1"/>
      <p:bldP spid="7171" grpId="0" animBg="1"/>
      <p:bldP spid="7174" grpId="0" animBg="1"/>
      <p:bldP spid="71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Next Slide</a:t>
            </a: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300" y="132014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Activity Book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4046" y="1982799"/>
            <a:ext cx="486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Listen and tick (</a:t>
            </a: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r>
              <a:rPr lang="en-US" sz="3600" b="1" dirty="0" smtClean="0">
                <a:sym typeface="Wingdings" panose="05000000000000000000" pitchFamily="2" charset="2"/>
              </a:rPr>
              <a:t>).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5" y="2592153"/>
            <a:ext cx="8976621" cy="37883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777" y="5512001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  <p:pic>
        <p:nvPicPr>
          <p:cNvPr id="8" name="Trac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6800" y="2079603"/>
            <a:ext cx="609600" cy="609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52177" y="5512001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  <p:sp>
        <p:nvSpPr>
          <p:cNvPr id="20" name="Rectangle 19"/>
          <p:cNvSpPr/>
          <p:nvPr/>
        </p:nvSpPr>
        <p:spPr>
          <a:xfrm>
            <a:off x="6577546" y="5486400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1475381" y="206364"/>
            <a:ext cx="5872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183401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5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Next Slide</a:t>
            </a: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" y="1006839"/>
            <a:ext cx="456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. Circle and say.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8" y="1643106"/>
            <a:ext cx="8763000" cy="49856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5325" y="5943600"/>
            <a:ext cx="600075" cy="60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52550" y="5943600"/>
            <a:ext cx="600075" cy="60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22756" y="5943600"/>
            <a:ext cx="600075" cy="60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20571" y="5943600"/>
            <a:ext cx="600075" cy="60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64791" y="5943600"/>
            <a:ext cx="475747" cy="60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73261" y="5943600"/>
            <a:ext cx="494749" cy="60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62348" y="5943600"/>
            <a:ext cx="489252" cy="60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57097" y="5943600"/>
            <a:ext cx="475688" cy="60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06469" y="5943600"/>
            <a:ext cx="497001" cy="60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03471" y="5943600"/>
            <a:ext cx="449372" cy="60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75381" y="206364"/>
            <a:ext cx="5872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477027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Next Slide</a:t>
            </a: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" y="1006839"/>
            <a:ext cx="456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. Circle and say.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8" y="1643106"/>
            <a:ext cx="8763000" cy="5214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2475" y="6096000"/>
            <a:ext cx="3133725" cy="5327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vest</a:t>
            </a:r>
            <a:endParaRPr lang="en-US" sz="4400" b="1" dirty="0"/>
          </a:p>
        </p:txBody>
      </p:sp>
      <p:sp>
        <p:nvSpPr>
          <p:cNvPr id="22" name="Rectangle 21"/>
          <p:cNvSpPr/>
          <p:nvPr/>
        </p:nvSpPr>
        <p:spPr>
          <a:xfrm>
            <a:off x="5024860" y="6096000"/>
            <a:ext cx="3736850" cy="5327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violin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1475381" y="206364"/>
            <a:ext cx="5872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650566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279196" y="649288"/>
            <a:ext cx="6357723" cy="4494212"/>
            <a:chOff x="2362728" y="1580346"/>
            <a:chExt cx="6040571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362728" y="1580346"/>
              <a:ext cx="604057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6" b="83333"/>
          <a:stretch/>
        </p:blipFill>
        <p:spPr>
          <a:xfrm>
            <a:off x="0" y="16933"/>
            <a:ext cx="9144000" cy="6860114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84886" y="800319"/>
            <a:ext cx="8632114" cy="5448081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 smtClean="0">
              <a:solidFill>
                <a:srgbClr val="FF0066"/>
              </a:solidFill>
            </a:endParaRPr>
          </a:p>
          <a:p>
            <a:pPr algn="ctr"/>
            <a:r>
              <a:rPr lang="en-US" sz="7200" b="1" dirty="0" smtClean="0">
                <a:solidFill>
                  <a:srgbClr val="FF0066"/>
                </a:solidFill>
              </a:rPr>
              <a:t>Let’s play game</a:t>
            </a:r>
          </a:p>
          <a:p>
            <a:pPr algn="ctr"/>
            <a:r>
              <a:rPr lang="en-US" sz="7200" b="1" dirty="0" smtClean="0">
                <a:solidFill>
                  <a:srgbClr val="FF0066"/>
                </a:solidFill>
              </a:rPr>
              <a:t>“Where</a:t>
            </a:r>
            <a:r>
              <a:rPr lang="mr-IN" sz="7200" b="1" dirty="0" smtClean="0">
                <a:solidFill>
                  <a:srgbClr val="FF0066"/>
                </a:solidFill>
              </a:rPr>
              <a:t>…</a:t>
            </a:r>
            <a:r>
              <a:rPr lang="vi-VN" sz="7200" b="1" dirty="0" smtClean="0">
                <a:solidFill>
                  <a:srgbClr val="FF0066"/>
                </a:solidFill>
              </a:rPr>
              <a:t>?</a:t>
            </a:r>
            <a:endParaRPr lang="en-US" sz="7200" b="1" dirty="0" smtClean="0">
              <a:solidFill>
                <a:srgbClr val="FF0066"/>
              </a:solidFill>
            </a:endParaRPr>
          </a:p>
          <a:p>
            <a:pPr algn="ctr"/>
            <a:endParaRPr lang="en-US" sz="7200" b="1" dirty="0">
              <a:solidFill>
                <a:srgbClr val="FF0066"/>
              </a:solidFill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0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t="53308"/>
          <a:stretch>
            <a:fillRect/>
          </a:stretch>
        </p:blipFill>
        <p:spPr bwMode="auto">
          <a:xfrm>
            <a:off x="1593850" y="1570753"/>
            <a:ext cx="6400800" cy="5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779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864740" y="1818736"/>
            <a:ext cx="2942166" cy="4648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16600" dirty="0">
                <a:solidFill>
                  <a:srgbClr val="FF0000"/>
                </a:solidFill>
                <a:latin typeface="Calibri" charset="0"/>
              </a:rPr>
              <a:t>2</a:t>
            </a:r>
            <a:endParaRPr lang="vi-VN" altLang="x-none" sz="16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529104"/>
            <a:ext cx="5283200" cy="707886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is my uncle?</a:t>
            </a:r>
            <a:endParaRPr lang="en-US" sz="4000" dirty="0"/>
          </a:p>
        </p:txBody>
      </p:sp>
      <p:pic>
        <p:nvPicPr>
          <p:cNvPr id="10" name="Picture 9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85" b="94778" l="9951" r="89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47240"/>
            <a:ext cx="3291840" cy="3343960"/>
          </a:xfrm>
          <a:prstGeom prst="rect">
            <a:avLst/>
          </a:prstGeom>
        </p:spPr>
      </p:pic>
      <p:pic>
        <p:nvPicPr>
          <p:cNvPr id="3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90478" y="1795118"/>
            <a:ext cx="3077634" cy="46482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19900" dirty="0">
                <a:solidFill>
                  <a:srgbClr val="FF0000"/>
                </a:solidFill>
                <a:latin typeface="Calibri" charset="0"/>
              </a:rPr>
              <a:t>1</a:t>
            </a:r>
            <a:endParaRPr lang="vi-VN" altLang="x-none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953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2 0.03888 L 0.41042 0.038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0.01667 L -0.42501 0.01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t="53308"/>
          <a:stretch>
            <a:fillRect/>
          </a:stretch>
        </p:blipFill>
        <p:spPr bwMode="auto">
          <a:xfrm>
            <a:off x="1447800" y="1608667"/>
            <a:ext cx="6400800" cy="5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779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45064" y="1828800"/>
            <a:ext cx="3077634" cy="46482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19900" dirty="0">
                <a:latin typeface="Calibri" charset="0"/>
              </a:rPr>
              <a:t>1</a:t>
            </a:r>
            <a:endParaRPr lang="vi-VN" altLang="x-none" sz="19900" dirty="0"/>
          </a:p>
        </p:txBody>
      </p:sp>
      <p:sp>
        <p:nvSpPr>
          <p:cNvPr id="2" name="TextBox 1"/>
          <p:cNvSpPr txBox="1"/>
          <p:nvPr/>
        </p:nvSpPr>
        <p:spPr>
          <a:xfrm>
            <a:off x="1752599" y="529104"/>
            <a:ext cx="5913755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is my grandma?</a:t>
            </a:r>
            <a:endParaRPr lang="en-US" sz="4000" dirty="0"/>
          </a:p>
        </p:txBody>
      </p:sp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6707"/>
            <a:ext cx="3018155" cy="2962275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83668" y="1851804"/>
            <a:ext cx="2942166" cy="464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16600" dirty="0">
                <a:latin typeface="Calibri" charset="0"/>
              </a:rPr>
              <a:t>2</a:t>
            </a:r>
            <a:endParaRPr lang="vi-VN" altLang="x-none" sz="16600" dirty="0"/>
          </a:p>
        </p:txBody>
      </p:sp>
      <p:pic>
        <p:nvPicPr>
          <p:cNvPr id="8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3763" y="4241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749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1 0.03889 L 0.41041 0.038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0.01666 L -0.425 0.0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t="53308"/>
          <a:stretch>
            <a:fillRect/>
          </a:stretch>
        </p:blipFill>
        <p:spPr bwMode="auto">
          <a:xfrm>
            <a:off x="1447800" y="1608667"/>
            <a:ext cx="6400800" cy="5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779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2497" y="1827681"/>
            <a:ext cx="3077634" cy="464820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19900" dirty="0">
                <a:solidFill>
                  <a:srgbClr val="00B0F0"/>
                </a:solidFill>
                <a:latin typeface="Calibri" charset="0"/>
              </a:rPr>
              <a:t>1</a:t>
            </a:r>
            <a:endParaRPr lang="vi-VN" altLang="x-none" sz="199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599" y="529104"/>
            <a:ext cx="5100955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is my brother?</a:t>
            </a:r>
            <a:endParaRPr lang="en-US" sz="4000" dirty="0"/>
          </a:p>
        </p:txBody>
      </p:sp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84296"/>
            <a:ext cx="3018155" cy="2934970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24189" y="1827682"/>
            <a:ext cx="2942166" cy="4648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16600" dirty="0">
                <a:solidFill>
                  <a:srgbClr val="00B0F0"/>
                </a:solidFill>
                <a:latin typeface="Calibri" charset="0"/>
              </a:rPr>
              <a:t>2</a:t>
            </a:r>
            <a:endParaRPr lang="vi-VN" altLang="x-none" sz="16600" dirty="0">
              <a:solidFill>
                <a:srgbClr val="00B0F0"/>
              </a:solidFill>
            </a:endParaRPr>
          </a:p>
        </p:txBody>
      </p:sp>
      <p:pic>
        <p:nvPicPr>
          <p:cNvPr id="10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35800" y="4826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30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2 0.03889 L 0.41042 0.038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0.01666 L -0.425 0.0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t="53308"/>
          <a:stretch>
            <a:fillRect/>
          </a:stretch>
        </p:blipFill>
        <p:spPr bwMode="auto">
          <a:xfrm>
            <a:off x="1447800" y="1608667"/>
            <a:ext cx="6400800" cy="5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779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94250" y="1828800"/>
            <a:ext cx="2942166" cy="4648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16600" dirty="0">
                <a:solidFill>
                  <a:srgbClr val="FF3399"/>
                </a:solidFill>
                <a:latin typeface="Calibri" charset="0"/>
              </a:rPr>
              <a:t>2</a:t>
            </a:r>
            <a:endParaRPr lang="vi-VN" altLang="x-none" sz="16600" dirty="0">
              <a:solidFill>
                <a:srgbClr val="FF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529104"/>
            <a:ext cx="5410200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is my grandpa?</a:t>
            </a:r>
            <a:endParaRPr lang="en-US" sz="4000" dirty="0"/>
          </a:p>
        </p:txBody>
      </p:sp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48" y="2514600"/>
            <a:ext cx="3018155" cy="3032125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11948" y="1828799"/>
            <a:ext cx="3077634" cy="464820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19900" dirty="0">
                <a:solidFill>
                  <a:srgbClr val="FF3399"/>
                </a:solidFill>
                <a:latin typeface="Calibri" charset="0"/>
              </a:rPr>
              <a:t>1</a:t>
            </a:r>
            <a:endParaRPr lang="vi-VN" altLang="x-none" sz="19900" dirty="0">
              <a:solidFill>
                <a:srgbClr val="FF3399"/>
              </a:solidFill>
            </a:endParaRPr>
          </a:p>
        </p:txBody>
      </p:sp>
      <p:pic>
        <p:nvPicPr>
          <p:cNvPr id="8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42200" y="5602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89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2 0.03888 L 0.41042 0.038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0.01666 L -0.425 0.0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3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lap hands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26281" y="22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50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/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28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00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1972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44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655639" y="3093302"/>
            <a:ext cx="6096000" cy="827088"/>
            <a:chOff x="0" y="1204000"/>
            <a:chExt cx="6096000" cy="828000"/>
          </a:xfrm>
        </p:grpSpPr>
        <p:sp>
          <p:nvSpPr>
            <p:cNvPr id="11" name="Rectangle 10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/>
            <a:lstStyle>
              <a:lvl1pPr marL="342900" indent="-342900"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285750" indent="-285750"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defTabSz="13335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2828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7400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1972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654425" indent="1588" defTabSz="1333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ct val="20000"/>
                </a:spcAft>
                <a:buFontTx/>
                <a:buChar char="•"/>
              </a:pPr>
              <a:endParaRPr lang="x-none" altLang="x-none" sz="3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Rounded Rectangle 8"/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>
            <a:lvl1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defTabSz="17335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28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00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1972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4425" indent="1588" defTabSz="173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x-none" altLang="x-none" sz="3900">
              <a:solidFill>
                <a:srgbClr val="FFFFFF"/>
              </a:solidFill>
            </a:endParaRPr>
          </a:p>
        </p:txBody>
      </p:sp>
      <p:pic>
        <p:nvPicPr>
          <p:cNvPr id="17412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0" y="182252"/>
            <a:ext cx="990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47" b="71512" l="167" r="99667">
                        <a14:foregroundMark x1="49667" y1="28198" x2="48833" y2="23547"/>
                        <a14:foregroundMark x1="22000" y1="54360" x2="22000" y2="54360"/>
                        <a14:foregroundMark x1="25333" y1="62500" x2="25333" y2="62500"/>
                        <a14:foregroundMark x1="40167" y1="54360" x2="40167" y2="54360"/>
                        <a14:foregroundMark x1="53667" y1="52035" x2="53667" y2="52035"/>
                        <a14:foregroundMark x1="63667" y1="50872" x2="63667" y2="50872"/>
                        <a14:foregroundMark x1="67333" y1="44767" x2="67333" y2="44767"/>
                        <a14:foregroundMark x1="75667" y1="42733" x2="75667" y2="42733"/>
                        <a14:foregroundMark x1="79333" y1="44477" x2="79333" y2="44477"/>
                        <a14:foregroundMark x1="81833" y1="40988" x2="81833" y2="40988"/>
                        <a14:foregroundMark x1="84500" y1="47674" x2="84500" y2="47674"/>
                        <a14:foregroundMark x1="80167" y1="37791" x2="80167" y2="37791"/>
                        <a14:foregroundMark x1="90833" y1="38372" x2="90833" y2="38372"/>
                        <a14:foregroundMark x1="92333" y1="31105" x2="92333" y2="31105"/>
                        <a14:backgroundMark x1="26500" y1="56105" x2="26500" y2="56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1" b="28676"/>
          <a:stretch/>
        </p:blipFill>
        <p:spPr>
          <a:xfrm rot="20386424">
            <a:off x="46665" y="1207891"/>
            <a:ext cx="5152021" cy="1317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193340"/>
            <a:ext cx="59871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UNIT 9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LESSON 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12872" r="34812" b="12758"/>
          <a:stretch/>
        </p:blipFill>
        <p:spPr>
          <a:xfrm rot="10800000" flipH="1" flipV="1">
            <a:off x="2733469" y="5643618"/>
            <a:ext cx="1000332" cy="1188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929" b="38051" l="56293" r="100000">
                        <a14:foregroundMark x1="80492" y1="11929" x2="80492" y2="11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54" t="16666" b="62100"/>
          <a:stretch/>
        </p:blipFill>
        <p:spPr>
          <a:xfrm>
            <a:off x="2602445" y="2514600"/>
            <a:ext cx="6541556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1471</Words>
  <Application>Microsoft Office PowerPoint</Application>
  <PresentationFormat>On-screen Show (4:3)</PresentationFormat>
  <Paragraphs>190</Paragraphs>
  <Slides>24</Slides>
  <Notes>21</Notes>
  <HiddenSlides>0</HiddenSlides>
  <MMClips>26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Mangal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 User</cp:lastModifiedBy>
  <cp:revision>143</cp:revision>
  <dcterms:created xsi:type="dcterms:W3CDTF">2006-08-16T00:00:00Z</dcterms:created>
  <dcterms:modified xsi:type="dcterms:W3CDTF">2021-03-31T14:08:12Z</dcterms:modified>
</cp:coreProperties>
</file>