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 id="2147483732" r:id="rId7"/>
  </p:sldMasterIdLst>
  <p:notesMasterIdLst>
    <p:notesMasterId r:id="rId24"/>
  </p:notesMasterIdLst>
  <p:sldIdLst>
    <p:sldId id="287" r:id="rId8"/>
    <p:sldId id="257" r:id="rId9"/>
    <p:sldId id="286" r:id="rId10"/>
    <p:sldId id="315" r:id="rId11"/>
    <p:sldId id="330" r:id="rId12"/>
    <p:sldId id="331" r:id="rId13"/>
    <p:sldId id="319" r:id="rId14"/>
    <p:sldId id="320" r:id="rId15"/>
    <p:sldId id="328" r:id="rId16"/>
    <p:sldId id="332" r:id="rId17"/>
    <p:sldId id="327" r:id="rId18"/>
    <p:sldId id="333" r:id="rId19"/>
    <p:sldId id="321" r:id="rId20"/>
    <p:sldId id="325" r:id="rId21"/>
    <p:sldId id="300" r:id="rId22"/>
    <p:sldId id="28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BAD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3" d="100"/>
          <a:sy n="83" d="100"/>
        </p:scale>
        <p:origin x="61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4.xml"/><Relationship Id="rId7" Type="http://schemas.openxmlformats.org/officeDocument/2006/relationships/slideMaster" Target="slideMasters/slideMaster7.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tableStyles" Target="tableStyles.xml"/><Relationship Id="rId10" Type="http://schemas.openxmlformats.org/officeDocument/2006/relationships/slide" Target="slides/slide3.xml"/><Relationship Id="rId19" Type="http://schemas.openxmlformats.org/officeDocument/2006/relationships/slide" Target="slides/slide12.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AEAE7-03DD-4CEC-828F-A41906C2DDD7}" type="datetimeFigureOut">
              <a:rPr lang="en-US" smtClean="0"/>
              <a:t>11/24/2025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E1DB52-92C8-46DC-8947-A463987C513B}" type="slidenum">
              <a:rPr lang="en-US" smtClean="0"/>
              <a:t>‹#›</a:t>
            </a:fld>
            <a:endParaRPr lang="en-US"/>
          </a:p>
        </p:txBody>
      </p:sp>
    </p:spTree>
    <p:extLst>
      <p:ext uri="{BB962C8B-B14F-4D97-AF65-F5344CB8AC3E}">
        <p14:creationId xmlns:p14="http://schemas.microsoft.com/office/powerpoint/2010/main" val="2776162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9320317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72602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2389353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5557761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199804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6477845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2550934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3036851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8</a:t>
            </a:fld>
            <a:endParaRPr lang="en-US"/>
          </a:p>
        </p:txBody>
      </p:sp>
    </p:spTree>
    <p:extLst>
      <p:ext uri="{BB962C8B-B14F-4D97-AF65-F5344CB8AC3E}">
        <p14:creationId xmlns:p14="http://schemas.microsoft.com/office/powerpoint/2010/main" val="12100402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A373866-77D8-49C7-A20B-163E78F6769B}" type="slidenum">
              <a:rPr kumimoji="0" lang="zh-CN" altLang="en-US" sz="1200" b="0" i="0" u="none" strike="noStrike" kern="1200" cap="none" spc="0" normalizeH="0" baseline="0" noProof="0" smtClean="0">
                <a:ln>
                  <a:noFill/>
                </a:ln>
                <a:solidFill>
                  <a:prstClr val="black"/>
                </a:solidFill>
                <a:effectLst/>
                <a:uLnTx/>
                <a:uFillTx/>
                <a:latin typeface="等线"/>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a:ea typeface="等线" panose="02010600030101010101" pitchFamily="2" charset="-122"/>
              <a:cs typeface="+mn-cs"/>
            </a:endParaRPr>
          </a:p>
        </p:txBody>
      </p:sp>
    </p:spTree>
    <p:extLst>
      <p:ext uri="{BB962C8B-B14F-4D97-AF65-F5344CB8AC3E}">
        <p14:creationId xmlns:p14="http://schemas.microsoft.com/office/powerpoint/2010/main" val="13149074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err="1"/>
              <a:t>Thiết</a:t>
            </a:r>
            <a:r>
              <a:rPr lang="en-US" dirty="0"/>
              <a:t> </a:t>
            </a:r>
            <a:r>
              <a:rPr lang="en-US" dirty="0" err="1"/>
              <a:t>kế</a:t>
            </a:r>
            <a:r>
              <a:rPr lang="en-US" dirty="0"/>
              <a:t>: </a:t>
            </a:r>
            <a:r>
              <a:rPr lang="en-US" dirty="0" err="1"/>
              <a:t>Hương</a:t>
            </a:r>
            <a:r>
              <a:rPr lang="en-US" dirty="0"/>
              <a:t> </a:t>
            </a:r>
            <a:r>
              <a:rPr lang="en-US" dirty="0" err="1"/>
              <a:t>Thảo</a:t>
            </a:r>
            <a:r>
              <a:rPr lang="en-US" dirty="0"/>
              <a:t> – </a:t>
            </a:r>
            <a:r>
              <a:rPr lang="en-US" dirty="0" err="1"/>
              <a:t>Zalo</a:t>
            </a:r>
            <a:r>
              <a:rPr lang="en-US" dirty="0"/>
              <a:t> 0972.115.126. </a:t>
            </a:r>
            <a:r>
              <a:rPr lang="en-US" dirty="0" err="1"/>
              <a:t>Các</a:t>
            </a:r>
            <a:r>
              <a:rPr lang="en-US" dirty="0"/>
              <a:t> nick </a:t>
            </a:r>
            <a:r>
              <a:rPr lang="en-US" dirty="0" err="1"/>
              <a:t>khác</a:t>
            </a:r>
            <a:r>
              <a:rPr lang="en-US" dirty="0"/>
              <a:t> </a:t>
            </a:r>
            <a:r>
              <a:rPr lang="en-US" dirty="0" err="1"/>
              <a:t>đều</a:t>
            </a:r>
            <a:r>
              <a:rPr lang="en-US" dirty="0"/>
              <a:t> </a:t>
            </a:r>
            <a:r>
              <a:rPr lang="en-US" dirty="0" err="1"/>
              <a:t>là</a:t>
            </a:r>
            <a:r>
              <a:rPr lang="en-US" dirty="0"/>
              <a:t> </a:t>
            </a:r>
            <a:r>
              <a:rPr lang="en-US" dirty="0" err="1"/>
              <a:t>giả</a:t>
            </a:r>
            <a:r>
              <a:rPr lang="en-US" dirty="0"/>
              <a:t> </a:t>
            </a:r>
            <a:r>
              <a:rPr lang="en-US" dirty="0" err="1"/>
              <a:t>mạo</a:t>
            </a:r>
            <a:r>
              <a:rPr lang="en-US" dirty="0"/>
              <a:t>, </a:t>
            </a:r>
            <a:r>
              <a:rPr lang="en-US" dirty="0" err="1"/>
              <a:t>ăn</a:t>
            </a:r>
            <a:r>
              <a:rPr lang="en-US" dirty="0"/>
              <a:t> </a:t>
            </a:r>
            <a:r>
              <a:rPr lang="en-US" dirty="0" err="1"/>
              <a:t>cắp</a:t>
            </a:r>
            <a:r>
              <a:rPr lang="en-US" dirty="0"/>
              <a:t> </a:t>
            </a:r>
            <a:r>
              <a:rPr lang="en-US" dirty="0" err="1"/>
              <a:t>chất</a:t>
            </a:r>
            <a:r>
              <a:rPr lang="en-US" dirty="0"/>
              <a:t> </a:t>
            </a:r>
            <a:r>
              <a:rPr lang="en-US" dirty="0" err="1"/>
              <a:t>xám</a:t>
            </a:r>
            <a:endParaRPr lang="en-US" dirty="0"/>
          </a:p>
        </p:txBody>
      </p:sp>
      <p:sp>
        <p:nvSpPr>
          <p:cNvPr id="4" name="Slide Number Placeholder 3"/>
          <p:cNvSpPr>
            <a:spLocks noGrp="1"/>
          </p:cNvSpPr>
          <p:nvPr>
            <p:ph type="sldNum" sz="quarter" idx="5"/>
          </p:nvPr>
        </p:nvSpPr>
        <p:spPr/>
        <p:txBody>
          <a:bodyPr/>
          <a:lstStyle/>
          <a:p>
            <a:fld id="{64E1DB52-92C8-46DC-8947-A463987C513B}" type="slidenum">
              <a:rPr lang="en-US" smtClean="0"/>
              <a:t>11</a:t>
            </a:fld>
            <a:endParaRPr lang="en-US"/>
          </a:p>
        </p:txBody>
      </p:sp>
    </p:spTree>
    <p:extLst>
      <p:ext uri="{BB962C8B-B14F-4D97-AF65-F5344CB8AC3E}">
        <p14:creationId xmlns:p14="http://schemas.microsoft.com/office/powerpoint/2010/main" val="1350876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75811891"/>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1959009"/>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94651743"/>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4007812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903222497"/>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61873376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842415486"/>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24551289"/>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21089868"/>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282534980"/>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4623974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08353406"/>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21827702"/>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60156062"/>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81017825"/>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88009409"/>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57296597"/>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27444755"/>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1465988"/>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73791734"/>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55930292"/>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2736215023"/>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48861090"/>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31417106"/>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70636352"/>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531615953"/>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98826861"/>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33356175"/>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35156788"/>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77403109"/>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23128457"/>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900582287"/>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173105091"/>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18077461"/>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4110976195"/>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10913789"/>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9339308"/>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96702213"/>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315168427"/>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26769361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19522526"/>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5760334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20722032"/>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139380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2413367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73435126"/>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52756325"/>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69941586"/>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70866518"/>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02693149"/>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003274341"/>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81102202"/>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767303224"/>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021997424"/>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742319124"/>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58173568"/>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02725219"/>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20104255"/>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358443115"/>
      </p:ext>
    </p:extLst>
  </p:cSld>
  <p:clrMapOvr>
    <a:masterClrMapping/>
  </p:clrMapOvr>
  <p:transition spd="slow">
    <p:push dir="u"/>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921010367"/>
      </p:ext>
    </p:extLst>
  </p:cSld>
  <p:clrMapOvr>
    <a:masterClrMapping/>
  </p:clrMapOvr>
  <p:transition spd="slow">
    <p:push dir="u"/>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539713837"/>
      </p:ext>
    </p:extLst>
  </p:cSld>
  <p:clrMapOvr>
    <a:masterClrMapping/>
  </p:clrMapOvr>
  <p:transition spd="slow">
    <p:push dir="u"/>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587921646"/>
      </p:ext>
    </p:extLst>
  </p:cSld>
  <p:clrMapOvr>
    <a:masterClrMapping/>
  </p:clrMapOvr>
  <p:transition spd="slow">
    <p:push dir="u"/>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59840686"/>
      </p:ext>
    </p:extLst>
  </p:cSld>
  <p:clrMapOvr>
    <a:masterClrMapping/>
  </p:clrMapOvr>
  <p:transition spd="slow">
    <p:push dir="u"/>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94405512"/>
      </p:ext>
    </p:extLst>
  </p:cSld>
  <p:clrMapOvr>
    <a:masterClrMapping/>
  </p:clrMapOvr>
  <p:transition spd="slow">
    <p:push dir="u"/>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482469819"/>
      </p:ext>
    </p:extLst>
  </p:cSld>
  <p:clrMapOvr>
    <a:masterClrMapping/>
  </p:clrMapOvr>
  <p:transition spd="slow">
    <p:push dir="u"/>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78212759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816584258"/>
      </p:ext>
    </p:extLst>
  </p:cSld>
  <p:clrMapOvr>
    <a:masterClrMapping/>
  </p:clrMapOvr>
  <p:transition spd="slow">
    <p:push dir="u"/>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028480676"/>
      </p:ext>
    </p:extLst>
  </p:cSld>
  <p:clrMapOvr>
    <a:masterClrMapping/>
  </p:clrMapOvr>
  <p:transition spd="slow">
    <p:push dir="u"/>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67362460"/>
      </p:ext>
    </p:extLst>
  </p:cSld>
  <p:clrMapOvr>
    <a:masterClrMapping/>
  </p:clrMapOvr>
  <p:transition spd="slow">
    <p:push dir="u"/>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1"/>
        </a:solid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287361078"/>
      </p:ext>
    </p:extLst>
  </p:cSld>
  <p:clrMapOvr>
    <a:masterClrMapping/>
  </p:clrMapOvr>
  <p:transition spd="slow">
    <p:push dir="u"/>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
        <p:nvSpPr>
          <p:cNvPr id="5" name="图文框 4">
            <a:extLst>
              <a:ext uri="{FF2B5EF4-FFF2-40B4-BE49-F238E27FC236}">
                <a16:creationId xmlns:a16="http://schemas.microsoft.com/office/drawing/2014/main" id="{5782E323-1CBE-4649-A0E4-9F6B9E0FA3BE}"/>
              </a:ext>
            </a:extLst>
          </p:cNvPr>
          <p:cNvSpPr/>
          <p:nvPr userDrawn="1"/>
        </p:nvSpPr>
        <p:spPr>
          <a:xfrm>
            <a:off x="0" y="1"/>
            <a:ext cx="12192000" cy="6858000"/>
          </a:xfrm>
          <a:prstGeom prst="frame">
            <a:avLst/>
          </a:prstGeom>
          <a:blipFill dpi="0" rotWithShape="1">
            <a:blip r:embed="rId2"/>
            <a:srcRect/>
            <a:tile tx="0" ty="0" sx="100000" sy="100000" flip="none" algn="tl"/>
          </a:blip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pic>
        <p:nvPicPr>
          <p:cNvPr id="7" name="图片 6">
            <a:extLst>
              <a:ext uri="{FF2B5EF4-FFF2-40B4-BE49-F238E27FC236}">
                <a16:creationId xmlns:a16="http://schemas.microsoft.com/office/drawing/2014/main" id="{69293D47-44E1-424C-ADA9-25489A036006}"/>
              </a:ext>
            </a:extLst>
          </p:cNvPr>
          <p:cNvPicPr>
            <a:picLocks noChangeAspect="1"/>
          </p:cNvPicPr>
          <p:nvPr userDrawn="1"/>
        </p:nvPicPr>
        <p:blipFill rotWithShape="1">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l="52830" t="2835" r="9756" b="69378"/>
          <a:stretch/>
        </p:blipFill>
        <p:spPr>
          <a:xfrm>
            <a:off x="9940413" y="26636"/>
            <a:ext cx="1983657" cy="2217027"/>
          </a:xfrm>
          <a:prstGeom prst="rect">
            <a:avLst/>
          </a:prstGeom>
        </p:spPr>
      </p:pic>
    </p:spTree>
    <p:extLst>
      <p:ext uri="{BB962C8B-B14F-4D97-AF65-F5344CB8AC3E}">
        <p14:creationId xmlns:p14="http://schemas.microsoft.com/office/powerpoint/2010/main" val="3905893696"/>
      </p:ext>
    </p:extLst>
  </p:cSld>
  <p:clrMapOvr>
    <a:masterClrMapping/>
  </p:clrMapOvr>
  <p:transition spd="slow">
    <p:push dir="u"/>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149155489"/>
      </p:ext>
    </p:extLst>
  </p:cSld>
  <p:clrMapOvr>
    <a:masterClrMapping/>
  </p:clrMapOvr>
  <p:transition spd="slow">
    <p:push dir="u"/>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73494754"/>
      </p:ext>
    </p:extLst>
  </p:cSld>
  <p:clrMapOvr>
    <a:masterClrMapping/>
  </p:clrMapOvr>
  <p:transition spd="slow">
    <p:push dir="u"/>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4166825264"/>
      </p:ext>
    </p:extLst>
  </p:cSld>
  <p:clrMapOvr>
    <a:masterClrMapping/>
  </p:clrMapOvr>
  <p:transition spd="slow">
    <p:push dir="u"/>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029227126"/>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24667470"/>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D997B5FA-0921-464F-AAE1-844C04324D75}" type="datetimeFigureOut">
              <a:rPr lang="zh-CN" altLang="en-US" smtClean="0"/>
              <a:t>2025/11/24</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805219348"/>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white circle with leaves and blue text&#10;&#10;Description automatically generated">
            <a:extLst>
              <a:ext uri="{FF2B5EF4-FFF2-40B4-BE49-F238E27FC236}">
                <a16:creationId xmlns:a16="http://schemas.microsoft.com/office/drawing/2014/main" id="{EBC225F0-2EE7-59A6-3CF1-D43FC3BDEBC4}"/>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34875" y="251661"/>
            <a:ext cx="1196140" cy="1196140"/>
          </a:xfrm>
          <a:prstGeom prst="rect">
            <a:avLst/>
          </a:prstGeom>
        </p:spPr>
      </p:pic>
    </p:spTree>
    <p:extLst>
      <p:ext uri="{BB962C8B-B14F-4D97-AF65-F5344CB8AC3E}">
        <p14:creationId xmlns:p14="http://schemas.microsoft.com/office/powerpoint/2010/main" val="38622362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5" name="9Slide.vn - 2019">
            <a:extLst>
              <a:ext uri="{FF2B5EF4-FFF2-40B4-BE49-F238E27FC236}">
                <a16:creationId xmlns:a16="http://schemas.microsoft.com/office/drawing/2014/main" id="{8EBBC0C0-46D6-44AD-9284-E2595F934F69}"/>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pic>
        <p:nvPicPr>
          <p:cNvPr id="7" name="Picture 6" descr="A white circle with leaves and blue text&#10;&#10;Description automatically generated">
            <a:extLst>
              <a:ext uri="{FF2B5EF4-FFF2-40B4-BE49-F238E27FC236}">
                <a16:creationId xmlns:a16="http://schemas.microsoft.com/office/drawing/2014/main" id="{C7B31F37-FCA2-85B2-2B90-996661FFBE12}"/>
              </a:ext>
            </a:extLst>
          </p:cNvPr>
          <p:cNvPicPr>
            <a:picLocks noChangeAspect="1"/>
          </p:cNvPicPr>
          <p:nvPr userDrawn="1"/>
        </p:nvPicPr>
        <p:blipFill>
          <a:blip r:embed="rId13" cstate="hqprint">
            <a:extLst>
              <a:ext uri="{28A0092B-C50C-407E-A947-70E740481C1C}">
                <a14:useLocalDpi xmlns:a14="http://schemas.microsoft.com/office/drawing/2010/main" val="0"/>
              </a:ext>
            </a:extLst>
          </a:blip>
          <a:stretch>
            <a:fillRect/>
          </a:stretch>
        </p:blipFill>
        <p:spPr>
          <a:xfrm>
            <a:off x="12334875" y="251661"/>
            <a:ext cx="1196140" cy="1196140"/>
          </a:xfrm>
          <a:prstGeom prst="rect">
            <a:avLst/>
          </a:prstGeom>
        </p:spPr>
      </p:pic>
    </p:spTree>
    <p:extLst>
      <p:ext uri="{BB962C8B-B14F-4D97-AF65-F5344CB8AC3E}">
        <p14:creationId xmlns:p14="http://schemas.microsoft.com/office/powerpoint/2010/main" val="36174720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6" name="9Slide.vn - 2019">
            <a:extLst>
              <a:ext uri="{FF2B5EF4-FFF2-40B4-BE49-F238E27FC236}">
                <a16:creationId xmlns:a16="http://schemas.microsoft.com/office/drawing/2014/main" id="{72D73981-CCDD-4E0C-8C4D-D0AB5CDCA4DF}"/>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11506542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4" name="9Slide.vn - 2019">
            <a:extLst>
              <a:ext uri="{FF2B5EF4-FFF2-40B4-BE49-F238E27FC236}">
                <a16:creationId xmlns:a16="http://schemas.microsoft.com/office/drawing/2014/main" id="{55892E42-AC5F-42A2-BD45-EAC047DB52DC}"/>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945960976"/>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3" name="9Slide.vn - 2019">
            <a:extLst>
              <a:ext uri="{FF2B5EF4-FFF2-40B4-BE49-F238E27FC236}">
                <a16:creationId xmlns:a16="http://schemas.microsoft.com/office/drawing/2014/main" id="{61FB3F2A-10F8-4876-92EE-38795114D5B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36204985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9Slide.vn - 2019">
            <a:extLst>
              <a:ext uri="{FF2B5EF4-FFF2-40B4-BE49-F238E27FC236}">
                <a16:creationId xmlns:a16="http://schemas.microsoft.com/office/drawing/2014/main" id="{CF108E74-EDE0-4ED1-B31F-34F0FC1D5A76}"/>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17790276"/>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9Slide.vn - 2019">
            <a:extLst>
              <a:ext uri="{FF2B5EF4-FFF2-40B4-BE49-F238E27FC236}">
                <a16:creationId xmlns:a16="http://schemas.microsoft.com/office/drawing/2014/main" id="{F7383A6F-51EA-4AC2-83BD-6E1A6EE1D955}"/>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2025/11/24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227045971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ransition spd="slow">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51.xml"/><Relationship Id="rId4" Type="http://schemas.openxmlformats.org/officeDocument/2006/relationships/image" Target="../media/image24.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51.xml"/><Relationship Id="rId5" Type="http://schemas.openxmlformats.org/officeDocument/2006/relationships/image" Target="../media/image25.png"/><Relationship Id="rId4" Type="http://schemas.openxmlformats.org/officeDocument/2006/relationships/image" Target="../media/image24.png"/></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0.xml"/><Relationship Id="rId1" Type="http://schemas.openxmlformats.org/officeDocument/2006/relationships/slideLayout" Target="../slideLayouts/slideLayout40.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8" Type="http://schemas.openxmlformats.org/officeDocument/2006/relationships/image" Target="../media/image33.png"/><Relationship Id="rId3" Type="http://schemas.microsoft.com/office/2007/relationships/hdphoto" Target="../media/hdphoto1.wdp"/><Relationship Id="rId7"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slideLayout" Target="../slideLayouts/slideLayout62.xml"/><Relationship Id="rId6" Type="http://schemas.openxmlformats.org/officeDocument/2006/relationships/image" Target="../media/image31.png"/><Relationship Id="rId5" Type="http://schemas.microsoft.com/office/2007/relationships/hdphoto" Target="../media/hdphoto2.wdp"/><Relationship Id="rId4" Type="http://schemas.openxmlformats.org/officeDocument/2006/relationships/image" Target="../media/image30.png"/><Relationship Id="rId9" Type="http://schemas.microsoft.com/office/2007/relationships/hdphoto" Target="../media/hdphoto3.wdp"/></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jp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16.png"/><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51.xml"/><Relationship Id="rId4" Type="http://schemas.openxmlformats.org/officeDocument/2006/relationships/image" Target="../media/image18.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1.xml"/></Relationships>
</file>

<file path=ppt/slides/_rels/slide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7.xml"/><Relationship Id="rId1" Type="http://schemas.openxmlformats.org/officeDocument/2006/relationships/slideLayout" Target="../slideLayouts/slideLayout51.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audio" Target="../media/audio2.wav"/><Relationship Id="rId1" Type="http://schemas.openxmlformats.org/officeDocument/2006/relationships/slideLayout" Target="../slideLayouts/slideLayout51.xml"/><Relationship Id="rId5" Type="http://schemas.openxmlformats.org/officeDocument/2006/relationships/audio" Target="../media/audio2.wav"/><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1" name="图片 20">
            <a:extLst>
              <a:ext uri="{FF2B5EF4-FFF2-40B4-BE49-F238E27FC236}">
                <a16:creationId xmlns:a16="http://schemas.microsoft.com/office/drawing/2014/main" id="{D4727AE0-E047-474C-8C51-CDEF3FBF99D8}"/>
              </a:ext>
            </a:extLst>
          </p:cNvPr>
          <p:cNvPicPr>
            <a:picLocks noChangeAspect="1"/>
          </p:cNvPicPr>
          <p:nvPr/>
        </p:nvPicPr>
        <p:blipFill>
          <a:blip r:embed="rId3"/>
          <a:stretch>
            <a:fillRect/>
          </a:stretch>
        </p:blipFill>
        <p:spPr>
          <a:xfrm>
            <a:off x="0" y="-1"/>
            <a:ext cx="12192000" cy="6857999"/>
          </a:xfrm>
          <a:prstGeom prst="rect">
            <a:avLst/>
          </a:prstGeom>
        </p:spPr>
      </p:pic>
      <p:pic>
        <p:nvPicPr>
          <p:cNvPr id="15" name="图片 14">
            <a:extLst>
              <a:ext uri="{FF2B5EF4-FFF2-40B4-BE49-F238E27FC236}">
                <a16:creationId xmlns:a16="http://schemas.microsoft.com/office/drawing/2014/main" id="{ECE3D2D9-0FF8-4FD0-8B83-9A3A06CC43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797040" y="1956458"/>
            <a:ext cx="3969213" cy="5023462"/>
          </a:xfrm>
          <a:prstGeom prst="rect">
            <a:avLst/>
          </a:prstGeom>
        </p:spPr>
      </p:pic>
      <p:pic>
        <p:nvPicPr>
          <p:cNvPr id="2" name="Picture 1">
            <a:extLst>
              <a:ext uri="{FF2B5EF4-FFF2-40B4-BE49-F238E27FC236}">
                <a16:creationId xmlns:a16="http://schemas.microsoft.com/office/drawing/2014/main" id="{F97F3F4E-C78B-DD52-5A45-13C7E029F3E7}"/>
              </a:ext>
            </a:extLst>
          </p:cNvPr>
          <p:cNvPicPr>
            <a:picLocks noChangeAspect="1"/>
          </p:cNvPicPr>
          <p:nvPr/>
        </p:nvPicPr>
        <p:blipFill>
          <a:blip r:embed="rId5"/>
          <a:stretch>
            <a:fillRect/>
          </a:stretch>
        </p:blipFill>
        <p:spPr>
          <a:xfrm>
            <a:off x="1184512" y="2332792"/>
            <a:ext cx="9175275" cy="1639966"/>
          </a:xfrm>
          <a:prstGeom prst="rect">
            <a:avLst/>
          </a:prstGeom>
        </p:spPr>
      </p:pic>
    </p:spTree>
    <p:extLst>
      <p:ext uri="{BB962C8B-B14F-4D97-AF65-F5344CB8AC3E}">
        <p14:creationId xmlns:p14="http://schemas.microsoft.com/office/powerpoint/2010/main" val="27763579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790576" y="282340"/>
            <a:ext cx="9991724"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790575" y="282340"/>
            <a:ext cx="96964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3. </a:t>
            </a:r>
            <a:r>
              <a:rPr lang="vi-VN" altLang="en-US" b="1" dirty="0">
                <a:solidFill>
                  <a:srgbClr val="C00000"/>
                </a:solidFill>
                <a:latin typeface="Calibri" panose="020F0502020204030204" pitchFamily="34" charset="0"/>
                <a:cs typeface="Calibri" panose="020F0502020204030204" pitchFamily="34" charset="0"/>
              </a:rPr>
              <a:t>Trao đổi về những điểm cần lưu ý khi viết đoạn văn tưởng tượng dựa vào câu chuyện đã đọc hoặc đã nghe.</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pic>
        <p:nvPicPr>
          <p:cNvPr id="3" name="Graphic 2">
            <a:extLst>
              <a:ext uri="{FF2B5EF4-FFF2-40B4-BE49-F238E27FC236}">
                <a16:creationId xmlns:a16="http://schemas.microsoft.com/office/drawing/2014/main" id="{0EB546E1-292F-FFD6-4D1E-F05519391958}"/>
              </a:ext>
            </a:extLst>
          </p:cNvPr>
          <p:cNvPicPr>
            <a:picLocks noChangeAspect="1"/>
          </p:cNvPicPr>
          <p:nvPr/>
        </p:nvPicPr>
        <p:blipFill>
          <a:blip r:embed="rId3">
            <a:extLst>
              <a:ext uri="{96DAC541-7B7A-43D3-8B79-37D633B846F1}">
                <asvg:svgBlip xmlns:asvg="http://schemas.microsoft.com/office/drawing/2016/SVG/main" xmlns="" r:embed="rId4"/>
              </a:ext>
            </a:extLst>
          </a:blip>
          <a:stretch>
            <a:fillRect/>
          </a:stretch>
        </p:blipFill>
        <p:spPr>
          <a:xfrm>
            <a:off x="574026" y="3114721"/>
            <a:ext cx="3045474" cy="3254746"/>
          </a:xfrm>
          <a:prstGeom prst="rect">
            <a:avLst/>
          </a:prstGeom>
        </p:spPr>
      </p:pic>
      <p:sp>
        <p:nvSpPr>
          <p:cNvPr id="6" name="Speech Bubble: Rectangle with Corners Rounded 5">
            <a:extLst>
              <a:ext uri="{FF2B5EF4-FFF2-40B4-BE49-F238E27FC236}">
                <a16:creationId xmlns:a16="http://schemas.microsoft.com/office/drawing/2014/main" id="{EF7021B0-47C0-FE79-5B01-AEB93B6E75F2}"/>
              </a:ext>
            </a:extLst>
          </p:cNvPr>
          <p:cNvSpPr/>
          <p:nvPr/>
        </p:nvSpPr>
        <p:spPr>
          <a:xfrm>
            <a:off x="3762703" y="2038350"/>
            <a:ext cx="8104541" cy="1628775"/>
          </a:xfrm>
          <a:custGeom>
            <a:avLst/>
            <a:gdLst>
              <a:gd name="connsiteX0" fmla="*/ 0 w 8104541"/>
              <a:gd name="connsiteY0" fmla="*/ 271468 h 1628775"/>
              <a:gd name="connsiteX1" fmla="*/ 271468 w 8104541"/>
              <a:gd name="connsiteY1" fmla="*/ 0 h 1628775"/>
              <a:gd name="connsiteX2" fmla="*/ 1350757 w 8104541"/>
              <a:gd name="connsiteY2" fmla="*/ 0 h 1628775"/>
              <a:gd name="connsiteX3" fmla="*/ 1350757 w 8104541"/>
              <a:gd name="connsiteY3" fmla="*/ 0 h 1628775"/>
              <a:gd name="connsiteX4" fmla="*/ 3376892 w 8104541"/>
              <a:gd name="connsiteY4" fmla="*/ 0 h 1628775"/>
              <a:gd name="connsiteX5" fmla="*/ 7833073 w 8104541"/>
              <a:gd name="connsiteY5" fmla="*/ 0 h 1628775"/>
              <a:gd name="connsiteX6" fmla="*/ 8104541 w 8104541"/>
              <a:gd name="connsiteY6" fmla="*/ 271468 h 1628775"/>
              <a:gd name="connsiteX7" fmla="*/ 8104541 w 8104541"/>
              <a:gd name="connsiteY7" fmla="*/ 950119 h 1628775"/>
              <a:gd name="connsiteX8" fmla="*/ 8104541 w 8104541"/>
              <a:gd name="connsiteY8" fmla="*/ 950119 h 1628775"/>
              <a:gd name="connsiteX9" fmla="*/ 8104541 w 8104541"/>
              <a:gd name="connsiteY9" fmla="*/ 1357313 h 1628775"/>
              <a:gd name="connsiteX10" fmla="*/ 8104541 w 8104541"/>
              <a:gd name="connsiteY10" fmla="*/ 1357307 h 1628775"/>
              <a:gd name="connsiteX11" fmla="*/ 7833073 w 8104541"/>
              <a:gd name="connsiteY11" fmla="*/ 1628775 h 1628775"/>
              <a:gd name="connsiteX12" fmla="*/ 3376892 w 8104541"/>
              <a:gd name="connsiteY12" fmla="*/ 1628775 h 1628775"/>
              <a:gd name="connsiteX13" fmla="*/ 1350757 w 8104541"/>
              <a:gd name="connsiteY13" fmla="*/ 1628775 h 1628775"/>
              <a:gd name="connsiteX14" fmla="*/ 1350757 w 8104541"/>
              <a:gd name="connsiteY14" fmla="*/ 1628775 h 1628775"/>
              <a:gd name="connsiteX15" fmla="*/ 271468 w 8104541"/>
              <a:gd name="connsiteY15" fmla="*/ 1628775 h 1628775"/>
              <a:gd name="connsiteX16" fmla="*/ 0 w 8104541"/>
              <a:gd name="connsiteY16" fmla="*/ 1357307 h 1628775"/>
              <a:gd name="connsiteX17" fmla="*/ 0 w 8104541"/>
              <a:gd name="connsiteY17" fmla="*/ 1357313 h 1628775"/>
              <a:gd name="connsiteX18" fmla="*/ -658413 w 8104541"/>
              <a:gd name="connsiteY18" fmla="*/ 1476452 h 1628775"/>
              <a:gd name="connsiteX19" fmla="*/ 0 w 8104541"/>
              <a:gd name="connsiteY19" fmla="*/ 950119 h 1628775"/>
              <a:gd name="connsiteX20" fmla="*/ 0 w 8104541"/>
              <a:gd name="connsiteY20" fmla="*/ 271468 h 1628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628775" fill="none" extrusionOk="0">
                <a:moveTo>
                  <a:pt x="0" y="271468"/>
                </a:moveTo>
                <a:cubicBezTo>
                  <a:pt x="7473" y="125585"/>
                  <a:pt x="108870" y="5095"/>
                  <a:pt x="271468" y="0"/>
                </a:cubicBezTo>
                <a:cubicBezTo>
                  <a:pt x="706707" y="-10756"/>
                  <a:pt x="1166946" y="-54771"/>
                  <a:pt x="1350757" y="0"/>
                </a:cubicBezTo>
                <a:lnTo>
                  <a:pt x="1350757" y="0"/>
                </a:lnTo>
                <a:cubicBezTo>
                  <a:pt x="1581551" y="143479"/>
                  <a:pt x="3036263" y="81161"/>
                  <a:pt x="3376892" y="0"/>
                </a:cubicBezTo>
                <a:cubicBezTo>
                  <a:pt x="3889734" y="-117130"/>
                  <a:pt x="6317928" y="123459"/>
                  <a:pt x="7833073" y="0"/>
                </a:cubicBezTo>
                <a:cubicBezTo>
                  <a:pt x="7987489" y="7151"/>
                  <a:pt x="8094226" y="122983"/>
                  <a:pt x="8104541" y="271468"/>
                </a:cubicBezTo>
                <a:cubicBezTo>
                  <a:pt x="8093974" y="347257"/>
                  <a:pt x="8079387" y="713435"/>
                  <a:pt x="8104541" y="950119"/>
                </a:cubicBezTo>
                <a:lnTo>
                  <a:pt x="8104541" y="950119"/>
                </a:lnTo>
                <a:cubicBezTo>
                  <a:pt x="8112966" y="1019661"/>
                  <a:pt x="8130803" y="1251561"/>
                  <a:pt x="8104541" y="1357313"/>
                </a:cubicBezTo>
                <a:lnTo>
                  <a:pt x="8104541" y="1357307"/>
                </a:lnTo>
                <a:cubicBezTo>
                  <a:pt x="8089526" y="1488431"/>
                  <a:pt x="7978599" y="1643111"/>
                  <a:pt x="7833073" y="1628775"/>
                </a:cubicBezTo>
                <a:cubicBezTo>
                  <a:pt x="7218693" y="1762169"/>
                  <a:pt x="4781041" y="1498055"/>
                  <a:pt x="3376892" y="1628775"/>
                </a:cubicBezTo>
                <a:cubicBezTo>
                  <a:pt x="2642826" y="1678474"/>
                  <a:pt x="1632501" y="1604047"/>
                  <a:pt x="1350757" y="1628775"/>
                </a:cubicBezTo>
                <a:lnTo>
                  <a:pt x="1350757" y="1628775"/>
                </a:lnTo>
                <a:cubicBezTo>
                  <a:pt x="1119247" y="1689875"/>
                  <a:pt x="804013" y="1708769"/>
                  <a:pt x="271468" y="1628775"/>
                </a:cubicBezTo>
                <a:cubicBezTo>
                  <a:pt x="98079" y="1628676"/>
                  <a:pt x="3772" y="1499498"/>
                  <a:pt x="0" y="1357307"/>
                </a:cubicBezTo>
                <a:lnTo>
                  <a:pt x="0" y="1357313"/>
                </a:lnTo>
                <a:cubicBezTo>
                  <a:pt x="-210617" y="1441236"/>
                  <a:pt x="-361399" y="1365063"/>
                  <a:pt x="-658413" y="1476452"/>
                </a:cubicBezTo>
                <a:cubicBezTo>
                  <a:pt x="-339664" y="1251015"/>
                  <a:pt x="-101880" y="994518"/>
                  <a:pt x="0" y="950119"/>
                </a:cubicBezTo>
                <a:cubicBezTo>
                  <a:pt x="46095" y="629605"/>
                  <a:pt x="52203" y="523637"/>
                  <a:pt x="0" y="271468"/>
                </a:cubicBezTo>
                <a:close/>
              </a:path>
              <a:path w="8104541" h="1628775" stroke="0" extrusionOk="0">
                <a:moveTo>
                  <a:pt x="0" y="271468"/>
                </a:moveTo>
                <a:cubicBezTo>
                  <a:pt x="-14964" y="147129"/>
                  <a:pt x="127294" y="-3891"/>
                  <a:pt x="271468" y="0"/>
                </a:cubicBezTo>
                <a:cubicBezTo>
                  <a:pt x="384660" y="40171"/>
                  <a:pt x="1119330" y="42710"/>
                  <a:pt x="1350757" y="0"/>
                </a:cubicBezTo>
                <a:lnTo>
                  <a:pt x="1350757" y="0"/>
                </a:lnTo>
                <a:cubicBezTo>
                  <a:pt x="2069381" y="-29929"/>
                  <a:pt x="2640298" y="-87481"/>
                  <a:pt x="3376892" y="0"/>
                </a:cubicBezTo>
                <a:cubicBezTo>
                  <a:pt x="4368469" y="-134364"/>
                  <a:pt x="6023727" y="130381"/>
                  <a:pt x="7833073" y="0"/>
                </a:cubicBezTo>
                <a:cubicBezTo>
                  <a:pt x="7977337" y="-13350"/>
                  <a:pt x="8107935" y="118909"/>
                  <a:pt x="8104541" y="271468"/>
                </a:cubicBezTo>
                <a:cubicBezTo>
                  <a:pt x="8094297" y="419126"/>
                  <a:pt x="8103219" y="685520"/>
                  <a:pt x="8104541" y="950119"/>
                </a:cubicBezTo>
                <a:lnTo>
                  <a:pt x="8104541" y="950119"/>
                </a:lnTo>
                <a:cubicBezTo>
                  <a:pt x="8108331" y="1043993"/>
                  <a:pt x="8095139" y="1205574"/>
                  <a:pt x="8104541" y="1357313"/>
                </a:cubicBezTo>
                <a:lnTo>
                  <a:pt x="8104541" y="1357307"/>
                </a:lnTo>
                <a:cubicBezTo>
                  <a:pt x="8130510" y="1504402"/>
                  <a:pt x="7955628" y="1636706"/>
                  <a:pt x="7833073" y="1628775"/>
                </a:cubicBezTo>
                <a:cubicBezTo>
                  <a:pt x="5685633" y="1591016"/>
                  <a:pt x="5273273" y="1679273"/>
                  <a:pt x="3376892" y="1628775"/>
                </a:cubicBezTo>
                <a:cubicBezTo>
                  <a:pt x="2459734" y="1459740"/>
                  <a:pt x="2133023" y="1682075"/>
                  <a:pt x="1350757" y="1628775"/>
                </a:cubicBezTo>
                <a:lnTo>
                  <a:pt x="1350757" y="1628775"/>
                </a:lnTo>
                <a:cubicBezTo>
                  <a:pt x="888651" y="1608642"/>
                  <a:pt x="400151" y="1660258"/>
                  <a:pt x="271468" y="1628775"/>
                </a:cubicBezTo>
                <a:cubicBezTo>
                  <a:pt x="115095" y="1622897"/>
                  <a:pt x="18213" y="1502971"/>
                  <a:pt x="0" y="1357307"/>
                </a:cubicBezTo>
                <a:lnTo>
                  <a:pt x="0" y="1357313"/>
                </a:lnTo>
                <a:cubicBezTo>
                  <a:pt x="-238413" y="1439724"/>
                  <a:pt x="-377810" y="1486590"/>
                  <a:pt x="-658413" y="1476452"/>
                </a:cubicBezTo>
                <a:cubicBezTo>
                  <a:pt x="-414699" y="1283457"/>
                  <a:pt x="-231046" y="1104851"/>
                  <a:pt x="0" y="950119"/>
                </a:cubicBezTo>
                <a:cubicBezTo>
                  <a:pt x="-642" y="645753"/>
                  <a:pt x="34508" y="380618"/>
                  <a:pt x="0" y="271468"/>
                </a:cubicBez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8124"/>
                      <a:gd name="adj2" fmla="val 40648"/>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Theo em, còn những 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tưởng tượng nào khác ngoài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những</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cách</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được</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nêu</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ở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bài</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a:t>
            </a:r>
            <a:r>
              <a:rPr lang="en-US" sz="3200" b="1" dirty="0" err="1">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tập</a:t>
            </a:r>
            <a:r>
              <a:rPr lang="en-US"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 2.</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
        <p:nvSpPr>
          <p:cNvPr id="7" name="Speech Bubble: Rectangle with Corners Rounded 6">
            <a:extLst>
              <a:ext uri="{FF2B5EF4-FFF2-40B4-BE49-F238E27FC236}">
                <a16:creationId xmlns:a16="http://schemas.microsoft.com/office/drawing/2014/main" id="{A051C2BA-F2EC-00BE-6399-AE7EF12477B7}"/>
              </a:ext>
            </a:extLst>
          </p:cNvPr>
          <p:cNvSpPr/>
          <p:nvPr/>
        </p:nvSpPr>
        <p:spPr>
          <a:xfrm>
            <a:off x="3924628" y="4171951"/>
            <a:ext cx="8104541" cy="1466850"/>
          </a:xfrm>
          <a:custGeom>
            <a:avLst/>
            <a:gdLst>
              <a:gd name="connsiteX0" fmla="*/ 0 w 8104541"/>
              <a:gd name="connsiteY0" fmla="*/ 244480 h 1466850"/>
              <a:gd name="connsiteX1" fmla="*/ 244480 w 8104541"/>
              <a:gd name="connsiteY1" fmla="*/ 0 h 1466850"/>
              <a:gd name="connsiteX2" fmla="*/ 1350757 w 8104541"/>
              <a:gd name="connsiteY2" fmla="*/ 0 h 1466850"/>
              <a:gd name="connsiteX3" fmla="*/ 1350757 w 8104541"/>
              <a:gd name="connsiteY3" fmla="*/ 0 h 1466850"/>
              <a:gd name="connsiteX4" fmla="*/ 3376892 w 8104541"/>
              <a:gd name="connsiteY4" fmla="*/ 0 h 1466850"/>
              <a:gd name="connsiteX5" fmla="*/ 7860061 w 8104541"/>
              <a:gd name="connsiteY5" fmla="*/ 0 h 1466850"/>
              <a:gd name="connsiteX6" fmla="*/ 8104541 w 8104541"/>
              <a:gd name="connsiteY6" fmla="*/ 244480 h 1466850"/>
              <a:gd name="connsiteX7" fmla="*/ 8104541 w 8104541"/>
              <a:gd name="connsiteY7" fmla="*/ 244475 h 1466850"/>
              <a:gd name="connsiteX8" fmla="*/ 8104541 w 8104541"/>
              <a:gd name="connsiteY8" fmla="*/ 244475 h 1466850"/>
              <a:gd name="connsiteX9" fmla="*/ 8104541 w 8104541"/>
              <a:gd name="connsiteY9" fmla="*/ 611188 h 1466850"/>
              <a:gd name="connsiteX10" fmla="*/ 8104541 w 8104541"/>
              <a:gd name="connsiteY10" fmla="*/ 1222370 h 1466850"/>
              <a:gd name="connsiteX11" fmla="*/ 7860061 w 8104541"/>
              <a:gd name="connsiteY11" fmla="*/ 1466850 h 1466850"/>
              <a:gd name="connsiteX12" fmla="*/ 3376892 w 8104541"/>
              <a:gd name="connsiteY12" fmla="*/ 1466850 h 1466850"/>
              <a:gd name="connsiteX13" fmla="*/ 1350757 w 8104541"/>
              <a:gd name="connsiteY13" fmla="*/ 1466850 h 1466850"/>
              <a:gd name="connsiteX14" fmla="*/ 1350757 w 8104541"/>
              <a:gd name="connsiteY14" fmla="*/ 1466850 h 1466850"/>
              <a:gd name="connsiteX15" fmla="*/ 244480 w 8104541"/>
              <a:gd name="connsiteY15" fmla="*/ 1466850 h 1466850"/>
              <a:gd name="connsiteX16" fmla="*/ 0 w 8104541"/>
              <a:gd name="connsiteY16" fmla="*/ 1222370 h 1466850"/>
              <a:gd name="connsiteX17" fmla="*/ 0 w 8104541"/>
              <a:gd name="connsiteY17" fmla="*/ 611188 h 1466850"/>
              <a:gd name="connsiteX18" fmla="*/ -429784 w 8104541"/>
              <a:gd name="connsiteY18" fmla="*/ 483708 h 1466850"/>
              <a:gd name="connsiteX19" fmla="*/ 0 w 8104541"/>
              <a:gd name="connsiteY19" fmla="*/ 244475 h 1466850"/>
              <a:gd name="connsiteX20" fmla="*/ 0 w 8104541"/>
              <a:gd name="connsiteY20" fmla="*/ 244480 h 1466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104541" h="1466850" fill="none" extrusionOk="0">
                <a:moveTo>
                  <a:pt x="0" y="244480"/>
                </a:moveTo>
                <a:cubicBezTo>
                  <a:pt x="10659" y="115226"/>
                  <a:pt x="104968" y="1805"/>
                  <a:pt x="244480" y="0"/>
                </a:cubicBezTo>
                <a:cubicBezTo>
                  <a:pt x="503845" y="78143"/>
                  <a:pt x="1068847" y="38238"/>
                  <a:pt x="1350757" y="0"/>
                </a:cubicBezTo>
                <a:lnTo>
                  <a:pt x="1350757" y="0"/>
                </a:lnTo>
                <a:cubicBezTo>
                  <a:pt x="1581551" y="143479"/>
                  <a:pt x="3036263" y="81161"/>
                  <a:pt x="3376892" y="0"/>
                </a:cubicBezTo>
                <a:cubicBezTo>
                  <a:pt x="5187184" y="-117130"/>
                  <a:pt x="6274243" y="123459"/>
                  <a:pt x="7860061" y="0"/>
                </a:cubicBezTo>
                <a:cubicBezTo>
                  <a:pt x="7999558" y="7128"/>
                  <a:pt x="8099247" y="110197"/>
                  <a:pt x="8104541" y="244480"/>
                </a:cubicBezTo>
                <a:lnTo>
                  <a:pt x="8104541" y="244475"/>
                </a:lnTo>
                <a:lnTo>
                  <a:pt x="8104541" y="244475"/>
                </a:lnTo>
                <a:cubicBezTo>
                  <a:pt x="8133894" y="316649"/>
                  <a:pt x="8095817" y="451802"/>
                  <a:pt x="8104541" y="611188"/>
                </a:cubicBezTo>
                <a:cubicBezTo>
                  <a:pt x="8129583" y="677811"/>
                  <a:pt x="8069797" y="1030157"/>
                  <a:pt x="8104541" y="1222370"/>
                </a:cubicBezTo>
                <a:cubicBezTo>
                  <a:pt x="8101067" y="1353043"/>
                  <a:pt x="7991528" y="1478431"/>
                  <a:pt x="7860061" y="1466850"/>
                </a:cubicBezTo>
                <a:cubicBezTo>
                  <a:pt x="7273510" y="1600244"/>
                  <a:pt x="5440388" y="1336130"/>
                  <a:pt x="3376892" y="1466850"/>
                </a:cubicBezTo>
                <a:cubicBezTo>
                  <a:pt x="2642826" y="1516549"/>
                  <a:pt x="1632501" y="1442122"/>
                  <a:pt x="1350757" y="1466850"/>
                </a:cubicBezTo>
                <a:lnTo>
                  <a:pt x="1350757" y="1466850"/>
                </a:lnTo>
                <a:cubicBezTo>
                  <a:pt x="1155058" y="1416168"/>
                  <a:pt x="609733" y="1565448"/>
                  <a:pt x="244480" y="1466850"/>
                </a:cubicBezTo>
                <a:cubicBezTo>
                  <a:pt x="104843" y="1466831"/>
                  <a:pt x="10398" y="1336065"/>
                  <a:pt x="0" y="1222370"/>
                </a:cubicBezTo>
                <a:cubicBezTo>
                  <a:pt x="27351" y="1120118"/>
                  <a:pt x="45862" y="726664"/>
                  <a:pt x="0" y="611188"/>
                </a:cubicBezTo>
                <a:cubicBezTo>
                  <a:pt x="-186906" y="535133"/>
                  <a:pt x="-357149" y="519876"/>
                  <a:pt x="-429784" y="483708"/>
                </a:cubicBezTo>
                <a:cubicBezTo>
                  <a:pt x="-299970" y="368703"/>
                  <a:pt x="-141545" y="329662"/>
                  <a:pt x="0" y="244475"/>
                </a:cubicBezTo>
                <a:lnTo>
                  <a:pt x="0" y="244480"/>
                </a:lnTo>
                <a:close/>
              </a:path>
              <a:path w="8104541" h="1466850" stroke="0" extrusionOk="0">
                <a:moveTo>
                  <a:pt x="0" y="244480"/>
                </a:moveTo>
                <a:cubicBezTo>
                  <a:pt x="-12630" y="131055"/>
                  <a:pt x="126714" y="-11671"/>
                  <a:pt x="244480" y="0"/>
                </a:cubicBezTo>
                <a:cubicBezTo>
                  <a:pt x="523324" y="10785"/>
                  <a:pt x="875024" y="92872"/>
                  <a:pt x="1350757" y="0"/>
                </a:cubicBezTo>
                <a:lnTo>
                  <a:pt x="1350757" y="0"/>
                </a:lnTo>
                <a:cubicBezTo>
                  <a:pt x="2069381" y="-29929"/>
                  <a:pt x="2640298" y="-87481"/>
                  <a:pt x="3376892" y="0"/>
                </a:cubicBezTo>
                <a:cubicBezTo>
                  <a:pt x="5482401" y="-134364"/>
                  <a:pt x="6157233" y="130381"/>
                  <a:pt x="7860061" y="0"/>
                </a:cubicBezTo>
                <a:cubicBezTo>
                  <a:pt x="7988134" y="-16382"/>
                  <a:pt x="8118116" y="98934"/>
                  <a:pt x="8104541" y="244480"/>
                </a:cubicBezTo>
                <a:lnTo>
                  <a:pt x="8104541" y="244475"/>
                </a:lnTo>
                <a:lnTo>
                  <a:pt x="8104541" y="244475"/>
                </a:lnTo>
                <a:cubicBezTo>
                  <a:pt x="8110222" y="350187"/>
                  <a:pt x="8122784" y="519404"/>
                  <a:pt x="8104541" y="611188"/>
                </a:cubicBezTo>
                <a:cubicBezTo>
                  <a:pt x="8158137" y="839075"/>
                  <a:pt x="8087026" y="1045691"/>
                  <a:pt x="8104541" y="1222370"/>
                </a:cubicBezTo>
                <a:cubicBezTo>
                  <a:pt x="8121172" y="1355579"/>
                  <a:pt x="7971468" y="1473692"/>
                  <a:pt x="7860061" y="1466850"/>
                </a:cubicBezTo>
                <a:cubicBezTo>
                  <a:pt x="6303658" y="1429091"/>
                  <a:pt x="5003561" y="1517348"/>
                  <a:pt x="3376892" y="1466850"/>
                </a:cubicBezTo>
                <a:cubicBezTo>
                  <a:pt x="2459734" y="1297815"/>
                  <a:pt x="2133023" y="1520150"/>
                  <a:pt x="1350757" y="1466850"/>
                </a:cubicBezTo>
                <a:lnTo>
                  <a:pt x="1350757" y="1466850"/>
                </a:lnTo>
                <a:cubicBezTo>
                  <a:pt x="1213088" y="1420859"/>
                  <a:pt x="355358" y="1400667"/>
                  <a:pt x="244480" y="1466850"/>
                </a:cubicBezTo>
                <a:cubicBezTo>
                  <a:pt x="105932" y="1463635"/>
                  <a:pt x="8307" y="1355448"/>
                  <a:pt x="0" y="1222370"/>
                </a:cubicBezTo>
                <a:cubicBezTo>
                  <a:pt x="-46671" y="1103213"/>
                  <a:pt x="-50352" y="847850"/>
                  <a:pt x="0" y="611188"/>
                </a:cubicBezTo>
                <a:cubicBezTo>
                  <a:pt x="-48371" y="614055"/>
                  <a:pt x="-351633" y="521608"/>
                  <a:pt x="-429784" y="483708"/>
                </a:cubicBezTo>
                <a:cubicBezTo>
                  <a:pt x="-262792" y="396373"/>
                  <a:pt x="-183425" y="308635"/>
                  <a:pt x="0" y="244475"/>
                </a:cubicBezTo>
                <a:lnTo>
                  <a:pt x="0" y="244480"/>
                </a:lnTo>
                <a:close/>
              </a:path>
            </a:pathLst>
          </a:custGeom>
          <a:solidFill>
            <a:srgbClr val="F8BAD3">
              <a:alpha val="89000"/>
            </a:srgbClr>
          </a:solidFill>
          <a:ln w="38100">
            <a:solidFill>
              <a:srgbClr val="002060"/>
            </a:solidFill>
            <a:extLst>
              <a:ext uri="{C807C97D-BFC1-408E-A445-0C87EB9F89A2}">
                <ask:lineSketchStyleProps xmlns:ask="http://schemas.microsoft.com/office/drawing/2018/sketchyshapes" xmlns="" sd="2842418190">
                  <a:prstGeom prst="wedgeRoundRectCallout">
                    <a:avLst>
                      <a:gd name="adj1" fmla="val -55303"/>
                      <a:gd name="adj2" fmla="val -17024"/>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lnSpc>
                <a:spcPct val="120000"/>
              </a:lnSpc>
            </a:pPr>
            <a:r>
              <a:rPr lang="vi-VN" sz="3200" b="1"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latin typeface="Calibri" panose="020F0502020204030204" pitchFamily="34" charset="0"/>
                <a:cs typeface="Calibri" panose="020F0502020204030204" pitchFamily="34" charset="0"/>
              </a:rPr>
              <a:t>Làm thế nào để viết được đoạn văn tưởng tượng thú vị, hấp dẫn?</a:t>
            </a:r>
            <a:endParaRPr kumimoji="0" lang="en-US" sz="3200" b="1" i="0" u="none" strike="noStrike" kern="1200" cap="none" spc="0" normalizeH="0" baseline="0" noProof="0" dirty="0">
              <a:ln w="9525">
                <a:solidFill>
                  <a:prstClr val="white"/>
                </a:solidFill>
                <a:prstDash val="solid"/>
              </a:ln>
              <a:solidFill>
                <a:srgbClr val="002060"/>
              </a:solidFill>
              <a:effectLst>
                <a:outerShdw blurRad="12700" dist="38100" dir="2700000" algn="tl" rotWithShape="0">
                  <a:srgbClr val="5B9BD5">
                    <a:lumMod val="60000"/>
                    <a:lumOff val="40000"/>
                  </a:srgbClr>
                </a:outerShdw>
              </a:effectLst>
              <a:uLnTx/>
              <a:uFillTx/>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92149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6" grpId="0" animBg="1"/>
      <p:bldP spid="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0087BFFA-5CF8-53E3-C13F-6C0ADC5D33D2}"/>
              </a:ext>
            </a:extLst>
          </p:cNvPr>
          <p:cNvSpPr/>
          <p:nvPr/>
        </p:nvSpPr>
        <p:spPr>
          <a:xfrm>
            <a:off x="4321450" y="314326"/>
            <a:ext cx="3736700" cy="1720302"/>
          </a:xfrm>
          <a:prstGeom prst="roundRect">
            <a:avLst/>
          </a:prstGeom>
          <a:solidFill>
            <a:schemeClr val="accent2">
              <a:lumMod val="20000"/>
              <a:lumOff val="80000"/>
            </a:schemeClr>
          </a:solidFill>
          <a:ln w="28575">
            <a:solidFill>
              <a:srgbClr val="00206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3600" b="1" dirty="0" err="1">
                <a:solidFill>
                  <a:prstClr val="black"/>
                </a:solidFill>
              </a:rPr>
              <a:t>Một</a:t>
            </a:r>
            <a:r>
              <a:rPr lang="en-US" sz="3600" b="1" dirty="0">
                <a:solidFill>
                  <a:prstClr val="black"/>
                </a:solidFill>
              </a:rPr>
              <a:t> </a:t>
            </a:r>
            <a:r>
              <a:rPr lang="en-US" sz="3600" b="1" dirty="0" err="1">
                <a:solidFill>
                  <a:prstClr val="black"/>
                </a:solidFill>
              </a:rPr>
              <a:t>số</a:t>
            </a:r>
            <a:r>
              <a:rPr lang="en-US" sz="3600" b="1" dirty="0">
                <a:solidFill>
                  <a:prstClr val="black"/>
                </a:solidFill>
              </a:rPr>
              <a:t> </a:t>
            </a:r>
            <a:r>
              <a:rPr lang="en-US" sz="3600" b="1" dirty="0" err="1">
                <a:solidFill>
                  <a:prstClr val="black"/>
                </a:solidFill>
              </a:rPr>
              <a:t>cách</a:t>
            </a:r>
            <a:r>
              <a:rPr lang="en-US" sz="3600" b="1" dirty="0">
                <a:solidFill>
                  <a:prstClr val="black"/>
                </a:solidFill>
              </a:rPr>
              <a:t> </a:t>
            </a:r>
            <a:r>
              <a:rPr lang="en-US" sz="3600" b="1" dirty="0" err="1">
                <a:solidFill>
                  <a:prstClr val="black"/>
                </a:solidFill>
              </a:rPr>
              <a:t>viết</a:t>
            </a:r>
            <a:r>
              <a:rPr lang="en-US" sz="3600" b="1" dirty="0">
                <a:solidFill>
                  <a:prstClr val="black"/>
                </a:solidFill>
              </a:rPr>
              <a:t> </a:t>
            </a:r>
            <a:r>
              <a:rPr lang="en-US" sz="3600" b="1" dirty="0" err="1">
                <a:solidFill>
                  <a:prstClr val="black"/>
                </a:solidFill>
              </a:rPr>
              <a:t>đoạn</a:t>
            </a:r>
            <a:r>
              <a:rPr lang="en-US" sz="3600" b="1" dirty="0">
                <a:solidFill>
                  <a:prstClr val="black"/>
                </a:solidFill>
              </a:rPr>
              <a:t> </a:t>
            </a:r>
            <a:r>
              <a:rPr lang="en-US" sz="3600" b="1" dirty="0" err="1">
                <a:solidFill>
                  <a:prstClr val="black"/>
                </a:solidFill>
              </a:rPr>
              <a:t>văn</a:t>
            </a:r>
            <a:r>
              <a:rPr lang="en-US" sz="3600" b="1" dirty="0">
                <a:solidFill>
                  <a:prstClr val="black"/>
                </a:solidFill>
              </a:rPr>
              <a:t> </a:t>
            </a:r>
            <a:r>
              <a:rPr lang="en-US" sz="3600" b="1" dirty="0" err="1">
                <a:solidFill>
                  <a:prstClr val="black"/>
                </a:solidFill>
              </a:rPr>
              <a:t>tưởng</a:t>
            </a:r>
            <a:r>
              <a:rPr lang="en-US" sz="3600" b="1" dirty="0">
                <a:solidFill>
                  <a:prstClr val="black"/>
                </a:solidFill>
              </a:rPr>
              <a:t> </a:t>
            </a:r>
            <a:r>
              <a:rPr lang="en-US" sz="3600" b="1" dirty="0" err="1">
                <a:solidFill>
                  <a:prstClr val="black"/>
                </a:solidFill>
              </a:rPr>
              <a:t>tượng</a:t>
            </a:r>
            <a:r>
              <a:rPr lang="en-US" sz="3600" b="1" dirty="0">
                <a:solidFill>
                  <a:prstClr val="black"/>
                </a:solidFill>
              </a:rPr>
              <a:t> </a:t>
            </a:r>
            <a:r>
              <a:rPr lang="en-US" sz="3600" b="1" dirty="0" err="1">
                <a:solidFill>
                  <a:prstClr val="black"/>
                </a:solidFill>
              </a:rPr>
              <a:t>khác</a:t>
            </a:r>
            <a:endParaRPr lang="en-US" sz="3600" b="1" dirty="0">
              <a:solidFill>
                <a:prstClr val="black"/>
              </a:solidFill>
            </a:endParaRPr>
          </a:p>
        </p:txBody>
      </p:sp>
      <p:pic>
        <p:nvPicPr>
          <p:cNvPr id="24" name="Picture 23" descr="A red arrow pointing to the right&#10;&#10;Description automatically generated with low confidence">
            <a:extLst>
              <a:ext uri="{FF2B5EF4-FFF2-40B4-BE49-F238E27FC236}">
                <a16:creationId xmlns:a16="http://schemas.microsoft.com/office/drawing/2014/main" id="{769E7C1C-20C9-E606-A1CB-7FF1DD510ED7}"/>
              </a:ext>
            </a:extLst>
          </p:cNvPr>
          <p:cNvPicPr>
            <a:picLocks noChangeAspect="1"/>
          </p:cNvPicPr>
          <p:nvPr/>
        </p:nvPicPr>
        <p:blipFill>
          <a:blip r:embed="rId3"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8868037">
            <a:off x="1485062" y="1898419"/>
            <a:ext cx="3248970" cy="1348495"/>
          </a:xfrm>
          <a:prstGeom prst="rect">
            <a:avLst/>
          </a:prstGeom>
        </p:spPr>
      </p:pic>
      <p:sp>
        <p:nvSpPr>
          <p:cNvPr id="25" name="Rectangle: Rounded Corners 24">
            <a:extLst>
              <a:ext uri="{FF2B5EF4-FFF2-40B4-BE49-F238E27FC236}">
                <a16:creationId xmlns:a16="http://schemas.microsoft.com/office/drawing/2014/main" id="{13210100-C361-6218-994A-0C571100A3B1}"/>
              </a:ext>
            </a:extLst>
          </p:cNvPr>
          <p:cNvSpPr/>
          <p:nvPr/>
        </p:nvSpPr>
        <p:spPr>
          <a:xfrm>
            <a:off x="695325" y="3324223"/>
            <a:ext cx="3138695" cy="2457451"/>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cs typeface="Baloo" panose="03080902040302020200" pitchFamily="66" charset="0"/>
              </a:rPr>
              <a:t>Chọn</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một</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cách</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mở</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đầu</a:t>
            </a:r>
            <a:r>
              <a:rPr lang="en-US" sz="4000" b="1" dirty="0">
                <a:solidFill>
                  <a:srgbClr val="002060"/>
                </a:solidFill>
                <a:cs typeface="Baloo" panose="03080902040302020200" pitchFamily="66" charset="0"/>
              </a:rPr>
              <a:t> </a:t>
            </a:r>
            <a:r>
              <a:rPr lang="en-US" sz="4000" b="1" dirty="0" err="1">
                <a:solidFill>
                  <a:srgbClr val="002060"/>
                </a:solidFill>
                <a:cs typeface="Baloo" panose="03080902040302020200" pitchFamily="66" charset="0"/>
              </a:rPr>
              <a:t>khác</a:t>
            </a:r>
            <a:r>
              <a:rPr lang="en-US" sz="4000" b="1" dirty="0">
                <a:solidFill>
                  <a:srgbClr val="002060"/>
                </a:solidFill>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6" name="Picture 25" descr="A red arrow pointing to the right&#10;&#10;Description automatically generated with low confidence">
            <a:extLst>
              <a:ext uri="{FF2B5EF4-FFF2-40B4-BE49-F238E27FC236}">
                <a16:creationId xmlns:a16="http://schemas.microsoft.com/office/drawing/2014/main" id="{71511EED-2749-2376-D6BB-67FED4E082ED}"/>
              </a:ext>
            </a:extLst>
          </p:cNvPr>
          <p:cNvPicPr>
            <a:picLocks noChangeAspect="1"/>
          </p:cNvPicPr>
          <p:nvPr/>
        </p:nvPicPr>
        <p:blipFill>
          <a:blip r:embed="rId4"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5400000">
            <a:off x="5330179" y="2103016"/>
            <a:ext cx="1724232" cy="1348495"/>
          </a:xfrm>
          <a:prstGeom prst="rect">
            <a:avLst/>
          </a:prstGeom>
        </p:spPr>
      </p:pic>
      <p:sp>
        <p:nvSpPr>
          <p:cNvPr id="27" name="Rectangle: Rounded Corners 26">
            <a:extLst>
              <a:ext uri="{FF2B5EF4-FFF2-40B4-BE49-F238E27FC236}">
                <a16:creationId xmlns:a16="http://schemas.microsoft.com/office/drawing/2014/main" id="{60107B1E-D885-6B22-0F6A-F4A18F6ACF4B}"/>
              </a:ext>
            </a:extLst>
          </p:cNvPr>
          <p:cNvSpPr/>
          <p:nvPr/>
        </p:nvSpPr>
        <p:spPr>
          <a:xfrm>
            <a:off x="4391025" y="3552825"/>
            <a:ext cx="3543299" cy="2209800"/>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000" b="1" dirty="0" err="1">
                <a:solidFill>
                  <a:srgbClr val="002060"/>
                </a:solidFill>
                <a:latin typeface="Calibri" panose="020F0502020204030204"/>
                <a:cs typeface="Baloo" panose="03080902040302020200" pitchFamily="66" charset="0"/>
              </a:rPr>
              <a:t>Phát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triển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một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vài</a:t>
            </a:r>
            <a:r>
              <a:rPr lang="en-US" sz="4000" b="1" dirty="0">
                <a:solidFill>
                  <a:srgbClr val="002060"/>
                </a:solidFill>
                <a:latin typeface="Calibri" panose="020F0502020204030204"/>
                <a:cs typeface="Baloo" panose="03080902040302020200" pitchFamily="66" charset="0"/>
              </a:rPr>
              <a:t> chi </a:t>
            </a:r>
            <a:r>
              <a:rPr lang="en-US" sz="4000" b="1" dirty="0" err="1">
                <a:solidFill>
                  <a:srgbClr val="002060"/>
                </a:solidFill>
                <a:latin typeface="Calibri" panose="020F0502020204030204"/>
                <a:cs typeface="Baloo" panose="03080902040302020200" pitchFamily="66" charset="0"/>
              </a:rPr>
              <a:t>tiết</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quan</a:t>
            </a:r>
            <a:r>
              <a:rPr lang="en-US" sz="4000" b="1" dirty="0">
                <a:solidFill>
                  <a:srgbClr val="002060"/>
                </a:solidFill>
                <a:latin typeface="Calibri" panose="020F0502020204030204"/>
                <a:cs typeface="Baloo" panose="03080902040302020200" pitchFamily="66" charset="0"/>
              </a:rPr>
              <a:t> </a:t>
            </a:r>
            <a:r>
              <a:rPr lang="en-US" sz="4000" b="1" dirty="0" err="1">
                <a:solidFill>
                  <a:srgbClr val="002060"/>
                </a:solidFill>
                <a:latin typeface="Calibri" panose="020F0502020204030204"/>
                <a:cs typeface="Baloo" panose="03080902040302020200" pitchFamily="66" charset="0"/>
              </a:rPr>
              <a:t>trọng</a:t>
            </a:r>
            <a:r>
              <a:rPr lang="en-US" sz="4000" b="1" dirty="0">
                <a:solidFill>
                  <a:srgbClr val="002060"/>
                </a:solidFill>
                <a:latin typeface="Calibri" panose="020F0502020204030204"/>
                <a:cs typeface="Baloo" panose="03080902040302020200" pitchFamily="66" charset="0"/>
              </a:rPr>
              <a:t>.</a:t>
            </a:r>
            <a:endParaRPr kumimoji="0" lang="en-US" sz="40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pic>
        <p:nvPicPr>
          <p:cNvPr id="28" name="Picture 27" descr="A red arrow pointing to the right&#10;&#10;Description automatically generated with low confidence">
            <a:extLst>
              <a:ext uri="{FF2B5EF4-FFF2-40B4-BE49-F238E27FC236}">
                <a16:creationId xmlns:a16="http://schemas.microsoft.com/office/drawing/2014/main" id="{7505E83A-0658-83B0-0990-501C4CBBDEF6}"/>
              </a:ext>
            </a:extLst>
          </p:cNvPr>
          <p:cNvPicPr>
            <a:picLocks noChangeAspect="1"/>
          </p:cNvPicPr>
          <p:nvPr/>
        </p:nvPicPr>
        <p:blipFill>
          <a:blip r:embed="rId5" cstate="hq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rot="2399917">
            <a:off x="7250611" y="1982389"/>
            <a:ext cx="2895193" cy="1348495"/>
          </a:xfrm>
          <a:prstGeom prst="rect">
            <a:avLst/>
          </a:prstGeom>
        </p:spPr>
      </p:pic>
      <p:sp>
        <p:nvSpPr>
          <p:cNvPr id="29" name="Rectangle: Rounded Corners 28">
            <a:extLst>
              <a:ext uri="{FF2B5EF4-FFF2-40B4-BE49-F238E27FC236}">
                <a16:creationId xmlns:a16="http://schemas.microsoft.com/office/drawing/2014/main" id="{06AB6ABC-20CB-BB5D-630E-8FC52FFBCDE0}"/>
              </a:ext>
            </a:extLst>
          </p:cNvPr>
          <p:cNvSpPr/>
          <p:nvPr/>
        </p:nvSpPr>
        <p:spPr>
          <a:xfrm>
            <a:off x="8429625" y="3549926"/>
            <a:ext cx="2847975" cy="2317474"/>
          </a:xfrm>
          <a:prstGeom prst="roundRect">
            <a:avLst/>
          </a:prstGeom>
          <a:solidFill>
            <a:schemeClr val="bg1"/>
          </a:solidFill>
          <a:ln w="762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4400" b="1" dirty="0" err="1">
                <a:solidFill>
                  <a:srgbClr val="002060"/>
                </a:solidFill>
                <a:latin typeface="Calibri" panose="020F0502020204030204"/>
                <a:cs typeface="Baloo" panose="03080902040302020200" pitchFamily="66" charset="0"/>
              </a:rPr>
              <a:t>Thay</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hoặc</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viết</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tiếp</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đoạn</a:t>
            </a:r>
            <a:r>
              <a:rPr lang="en-US" sz="4400" b="1" dirty="0">
                <a:solidFill>
                  <a:srgbClr val="002060"/>
                </a:solidFill>
                <a:latin typeface="Calibri" panose="020F0502020204030204"/>
                <a:cs typeface="Baloo" panose="03080902040302020200" pitchFamily="66" charset="0"/>
              </a:rPr>
              <a:t> </a:t>
            </a:r>
            <a:r>
              <a:rPr lang="en-US" sz="4400" b="1" dirty="0" err="1">
                <a:solidFill>
                  <a:srgbClr val="002060"/>
                </a:solidFill>
                <a:latin typeface="Calibri" panose="020F0502020204030204"/>
                <a:cs typeface="Baloo" panose="03080902040302020200" pitchFamily="66" charset="0"/>
              </a:rPr>
              <a:t>kết</a:t>
            </a:r>
            <a:endParaRPr kumimoji="0" lang="en-US" sz="4400" b="1" i="0" u="none" strike="noStrike" kern="1200" cap="none" spc="0" normalizeH="0" baseline="0" noProof="0" dirty="0">
              <a:ln>
                <a:noFill/>
              </a:ln>
              <a:solidFill>
                <a:srgbClr val="002060"/>
              </a:solidFill>
              <a:effectLst/>
              <a:uLnTx/>
              <a:uFillTx/>
              <a:latin typeface="Calibri" panose="020F0502020204030204"/>
              <a:cs typeface="Baloo" panose="03080902040302020200" pitchFamily="66" charset="0"/>
            </a:endParaRPr>
          </a:p>
        </p:txBody>
      </p:sp>
    </p:spTree>
    <p:extLst>
      <p:ext uri="{BB962C8B-B14F-4D97-AF65-F5344CB8AC3E}">
        <p14:creationId xmlns:p14="http://schemas.microsoft.com/office/powerpoint/2010/main" val="39844053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right)">
                                      <p:cBhvr>
                                        <p:cTn id="11" dur="500"/>
                                        <p:tgtEl>
                                          <p:spTgt spid="24"/>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25"/>
                                        </p:tgtEl>
                                        <p:attrNameLst>
                                          <p:attrName>style.visibility</p:attrName>
                                        </p:attrNameLst>
                                      </p:cBhvr>
                                      <p:to>
                                        <p:strVal val="visible"/>
                                      </p:to>
                                    </p:set>
                                    <p:animEffect transition="in" filter="wipe(right)">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2" fill="hold"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right)">
                                      <p:cBhvr>
                                        <p:cTn id="19" dur="500"/>
                                        <p:tgtEl>
                                          <p:spTgt spid="26"/>
                                        </p:tgtEl>
                                      </p:cBhvr>
                                    </p:animEffect>
                                  </p:childTnLst>
                                </p:cTn>
                              </p:par>
                              <p:par>
                                <p:cTn id="20" presetID="22" presetClass="entr" presetSubtype="2" fill="hold" grpId="0" nodeType="with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right)">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right)">
                                      <p:cBhvr>
                                        <p:cTn id="27" dur="500"/>
                                        <p:tgtEl>
                                          <p:spTgt spid="28"/>
                                        </p:tgtEl>
                                      </p:cBhvr>
                                    </p:animEffect>
                                  </p:childTnLst>
                                </p:cTn>
                              </p:par>
                              <p:par>
                                <p:cTn id="28" presetID="22" presetClass="entr" presetSubtype="2"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wipe(right)">
                                      <p:cBhvr>
                                        <p:cTn id="30"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27"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7F4B239-0CCF-1157-EF7E-4451832A4BBA}"/>
              </a:ext>
            </a:extLst>
          </p:cNvPr>
          <p:cNvPicPr>
            <a:picLocks noChangeAspect="1"/>
          </p:cNvPicPr>
          <p:nvPr/>
        </p:nvPicPr>
        <p:blipFill>
          <a:blip r:embed="rId2"/>
          <a:stretch>
            <a:fillRect/>
          </a:stretch>
        </p:blipFill>
        <p:spPr>
          <a:xfrm>
            <a:off x="985837" y="1871662"/>
            <a:ext cx="10159804" cy="2947988"/>
          </a:xfrm>
          <a:prstGeom prst="rect">
            <a:avLst/>
          </a:prstGeom>
        </p:spPr>
      </p:pic>
    </p:spTree>
    <p:extLst>
      <p:ext uri="{BB962C8B-B14F-4D97-AF65-F5344CB8AC3E}">
        <p14:creationId xmlns:p14="http://schemas.microsoft.com/office/powerpoint/2010/main" val="143332575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a:extLst>
              <a:ext uri="{FF2B5EF4-FFF2-40B4-BE49-F238E27FC236}">
                <a16:creationId xmlns:a16="http://schemas.microsoft.com/office/drawing/2014/main" id="{23AFBCC7-4301-4523-92DA-9298528B0539}"/>
              </a:ext>
            </a:extLst>
          </p:cNvPr>
          <p:cNvPicPr>
            <a:picLocks noChangeAspect="1"/>
          </p:cNvPicPr>
          <p:nvPr/>
        </p:nvPicPr>
        <p:blipFill>
          <a:blip r:embed="rId3">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6" name="图片 5">
            <a:extLst>
              <a:ext uri="{FF2B5EF4-FFF2-40B4-BE49-F238E27FC236}">
                <a16:creationId xmlns:a16="http://schemas.microsoft.com/office/drawing/2014/main" id="{DAC86DD1-0757-4D64-8037-47B5BD86A50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3350" y="2367171"/>
            <a:ext cx="3413760" cy="4663022"/>
          </a:xfrm>
          <a:prstGeom prst="rect">
            <a:avLst/>
          </a:prstGeom>
        </p:spPr>
      </p:pic>
      <p:pic>
        <p:nvPicPr>
          <p:cNvPr id="2" name="Picture 1">
            <a:extLst>
              <a:ext uri="{FF2B5EF4-FFF2-40B4-BE49-F238E27FC236}">
                <a16:creationId xmlns:a16="http://schemas.microsoft.com/office/drawing/2014/main" id="{CA7FBA52-08D3-2443-D366-24E6C6C65085}"/>
              </a:ext>
            </a:extLst>
          </p:cNvPr>
          <p:cNvPicPr>
            <a:picLocks noChangeAspect="1"/>
          </p:cNvPicPr>
          <p:nvPr/>
        </p:nvPicPr>
        <p:blipFill>
          <a:blip r:embed="rId5"/>
          <a:stretch>
            <a:fillRect/>
          </a:stretch>
        </p:blipFill>
        <p:spPr>
          <a:xfrm>
            <a:off x="2502090" y="2259640"/>
            <a:ext cx="7340220" cy="1633870"/>
          </a:xfrm>
          <a:prstGeom prst="rect">
            <a:avLst/>
          </a:prstGeom>
        </p:spPr>
      </p:pic>
    </p:spTree>
    <p:extLst>
      <p:ext uri="{BB962C8B-B14F-4D97-AF65-F5344CB8AC3E}">
        <p14:creationId xmlns:p14="http://schemas.microsoft.com/office/powerpoint/2010/main" val="1087067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12">
            <a:extLst>
              <a:ext uri="{FF2B5EF4-FFF2-40B4-BE49-F238E27FC236}">
                <a16:creationId xmlns:a16="http://schemas.microsoft.com/office/drawing/2014/main" id="{836C7D8E-F77F-4DF8-808E-DA9CE2B83747}"/>
              </a:ext>
            </a:extLst>
          </p:cNvPr>
          <p:cNvSpPr/>
          <p:nvPr/>
        </p:nvSpPr>
        <p:spPr>
          <a:xfrm>
            <a:off x="1327067" y="214010"/>
            <a:ext cx="6893008" cy="3106134"/>
          </a:xfrm>
          <a:prstGeom prst="cloud">
            <a:avLst/>
          </a:prstGeom>
          <a:solidFill>
            <a:srgbClr val="FFFF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Cloud 13">
            <a:extLst>
              <a:ext uri="{FF2B5EF4-FFF2-40B4-BE49-F238E27FC236}">
                <a16:creationId xmlns:a16="http://schemas.microsoft.com/office/drawing/2014/main" id="{D5799A59-7770-4ACD-B8A9-E9302AC6F290}"/>
              </a:ext>
            </a:extLst>
          </p:cNvPr>
          <p:cNvSpPr/>
          <p:nvPr/>
        </p:nvSpPr>
        <p:spPr>
          <a:xfrm>
            <a:off x="4824530" y="3481847"/>
            <a:ext cx="5233870" cy="3027810"/>
          </a:xfrm>
          <a:prstGeom prst="cloud">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Box 17">
            <a:extLst>
              <a:ext uri="{FF2B5EF4-FFF2-40B4-BE49-F238E27FC236}">
                <a16:creationId xmlns:a16="http://schemas.microsoft.com/office/drawing/2014/main" id="{B2E50176-57CB-4F86-A7F1-DDEF2272A786}"/>
              </a:ext>
            </a:extLst>
          </p:cNvPr>
          <p:cNvSpPr txBox="1">
            <a:spLocks noChangeArrowheads="1"/>
          </p:cNvSpPr>
          <p:nvPr/>
        </p:nvSpPr>
        <p:spPr bwMode="auto">
          <a:xfrm>
            <a:off x="1564148" y="903091"/>
            <a:ext cx="6665452"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r>
              <a:rPr lang="vi-VN" altLang="en-US" sz="3600" dirty="0">
                <a:solidFill>
                  <a:srgbClr val="FF0000"/>
                </a:solidFill>
                <a:latin typeface="Arial" panose="020B0604020202020204" pitchFamily="34" charset="0"/>
                <a:cs typeface="Arial" panose="020B0604020202020204" pitchFamily="34" charset="0"/>
              </a:rPr>
              <a:t>Tìm một câu chuyện tưởng tượng về loài vật</a:t>
            </a:r>
            <a:r>
              <a:rPr lang="en-US" altLang="en-US" sz="3600" dirty="0">
                <a:solidFill>
                  <a:srgbClr val="FF0000"/>
                </a:solidFill>
                <a:latin typeface="Arial" panose="020B0604020202020204" pitchFamily="34" charset="0"/>
                <a:cs typeface="Arial" panose="020B0604020202020204" pitchFamily="34" charset="0"/>
              </a:rPr>
              <a:t> </a:t>
            </a:r>
            <a:r>
              <a:rPr lang="en-US" altLang="en-US" sz="3600" dirty="0" err="1">
                <a:solidFill>
                  <a:srgbClr val="FF0000"/>
                </a:solidFill>
                <a:latin typeface="Arial" panose="020B0604020202020204" pitchFamily="34" charset="0"/>
                <a:cs typeface="Arial" panose="020B0604020202020204" pitchFamily="34" charset="0"/>
              </a:rPr>
              <a:t>và</a:t>
            </a:r>
            <a:r>
              <a:rPr lang="vi-VN" altLang="en-US" sz="3600" dirty="0">
                <a:solidFill>
                  <a:srgbClr val="FF0000"/>
                </a:solidFill>
                <a:latin typeface="Arial" panose="020B0604020202020204" pitchFamily="34" charset="0"/>
                <a:cs typeface="Arial" panose="020B0604020202020204" pitchFamily="34" charset="0"/>
              </a:rPr>
              <a:t> cho người thân nghe.</a:t>
            </a:r>
          </a:p>
        </p:txBody>
      </p:sp>
      <p:sp>
        <p:nvSpPr>
          <p:cNvPr id="16" name="TextBox 17">
            <a:extLst>
              <a:ext uri="{FF2B5EF4-FFF2-40B4-BE49-F238E27FC236}">
                <a16:creationId xmlns:a16="http://schemas.microsoft.com/office/drawing/2014/main" id="{48D2FE01-1379-4864-A017-9D5974C5A654}"/>
              </a:ext>
            </a:extLst>
          </p:cNvPr>
          <p:cNvSpPr txBox="1">
            <a:spLocks noChangeArrowheads="1"/>
          </p:cNvSpPr>
          <p:nvPr/>
        </p:nvSpPr>
        <p:spPr bwMode="auto">
          <a:xfrm>
            <a:off x="5120613" y="4407080"/>
            <a:ext cx="4641703"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912813">
              <a:tabLst>
                <a:tab pos="131763" algn="l"/>
                <a:tab pos="996950" algn="l"/>
              </a:tabLst>
              <a:defRPr sz="4800" b="1">
                <a:solidFill>
                  <a:srgbClr val="0000CC"/>
                </a:solidFill>
                <a:latin typeface="VNI-Times" pitchFamily="2" charset="0"/>
              </a:defRPr>
            </a:lvl1pPr>
            <a:lvl2pPr marL="742950" indent="-285750" defTabSz="912813">
              <a:tabLst>
                <a:tab pos="131763" algn="l"/>
                <a:tab pos="996950" algn="l"/>
              </a:tabLst>
              <a:defRPr sz="4800" b="1">
                <a:solidFill>
                  <a:srgbClr val="0000CC"/>
                </a:solidFill>
                <a:latin typeface="VNI-Times" pitchFamily="2" charset="0"/>
              </a:defRPr>
            </a:lvl2pPr>
            <a:lvl3pPr marL="1143000" indent="-228600" defTabSz="912813">
              <a:tabLst>
                <a:tab pos="131763" algn="l"/>
                <a:tab pos="996950" algn="l"/>
              </a:tabLst>
              <a:defRPr sz="4800" b="1">
                <a:solidFill>
                  <a:srgbClr val="0000CC"/>
                </a:solidFill>
                <a:latin typeface="VNI-Times" pitchFamily="2" charset="0"/>
              </a:defRPr>
            </a:lvl3pPr>
            <a:lvl4pPr marL="1600200" indent="-228600" defTabSz="912813">
              <a:tabLst>
                <a:tab pos="131763" algn="l"/>
                <a:tab pos="996950" algn="l"/>
              </a:tabLst>
              <a:defRPr sz="4800" b="1">
                <a:solidFill>
                  <a:srgbClr val="0000CC"/>
                </a:solidFill>
                <a:latin typeface="VNI-Times" pitchFamily="2" charset="0"/>
              </a:defRPr>
            </a:lvl4pPr>
            <a:lvl5pPr marL="2057400" indent="-228600" defTabSz="912813">
              <a:tabLst>
                <a:tab pos="131763" algn="l"/>
                <a:tab pos="996950" algn="l"/>
              </a:tabLst>
              <a:defRPr sz="4800" b="1">
                <a:solidFill>
                  <a:srgbClr val="0000CC"/>
                </a:solidFill>
                <a:latin typeface="VNI-Times" pitchFamily="2" charset="0"/>
              </a:defRPr>
            </a:lvl5pPr>
            <a:lvl6pPr marL="25146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6pPr>
            <a:lvl7pPr marL="29718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7pPr>
            <a:lvl8pPr marL="34290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8pPr>
            <a:lvl9pPr marL="3886200" indent="-228600" defTabSz="912813" eaLnBrk="0" fontAlgn="base" hangingPunct="0">
              <a:spcBef>
                <a:spcPct val="0"/>
              </a:spcBef>
              <a:spcAft>
                <a:spcPct val="0"/>
              </a:spcAft>
              <a:tabLst>
                <a:tab pos="131763" algn="l"/>
                <a:tab pos="996950" algn="l"/>
              </a:tabLst>
              <a:defRPr sz="4800" b="1">
                <a:solidFill>
                  <a:srgbClr val="0000CC"/>
                </a:solidFill>
                <a:latin typeface="VNI-Times" pitchFamily="2" charset="0"/>
              </a:defRPr>
            </a:lvl9pPr>
          </a:lstStyle>
          <a:p>
            <a:pPr lvl="0" algn="ctr">
              <a:defRPr/>
            </a:pPr>
            <a:r>
              <a:rPr lang="vi-VN" altLang="en-US" sz="3200" dirty="0">
                <a:latin typeface="Arial" panose="020B0604020202020204" pitchFamily="34" charset="0"/>
                <a:cs typeface="Arial" panose="020B0604020202020204" pitchFamily="34" charset="0"/>
              </a:rPr>
              <a:t>Chia sẻ với người thân chi tiết em thích nhất và nêu lí do.</a:t>
            </a:r>
            <a:endParaRPr kumimoji="0" lang="vi-VN" altLang="en-US" sz="3200" b="1" i="0" u="none" strike="noStrike" kern="1200" cap="none" spc="0" normalizeH="0" baseline="0" noProof="0" dirty="0">
              <a:ln>
                <a:noFill/>
              </a:ln>
              <a:solidFill>
                <a:srgbClr val="FF0000"/>
              </a:solidFill>
              <a:effectLst/>
              <a:uLnTx/>
              <a:uFillTx/>
              <a:latin typeface="Arial" panose="020B0604020202020204" pitchFamily="34" charset="0"/>
              <a:ea typeface="字魂35号-经典雅黑"/>
              <a:cs typeface="Arial" panose="020B0604020202020204" pitchFamily="34" charset="0"/>
            </a:endParaRPr>
          </a:p>
        </p:txBody>
      </p:sp>
      <p:grpSp>
        <p:nvGrpSpPr>
          <p:cNvPr id="17" name="Group 16">
            <a:extLst>
              <a:ext uri="{FF2B5EF4-FFF2-40B4-BE49-F238E27FC236}">
                <a16:creationId xmlns:a16="http://schemas.microsoft.com/office/drawing/2014/main" id="{73280F86-75E4-459B-A23F-1CF1AF5DA974}"/>
              </a:ext>
            </a:extLst>
          </p:cNvPr>
          <p:cNvGrpSpPr/>
          <p:nvPr/>
        </p:nvGrpSpPr>
        <p:grpSpPr>
          <a:xfrm>
            <a:off x="-117522" y="2278910"/>
            <a:ext cx="2899633" cy="4653895"/>
            <a:chOff x="3528816" y="1219200"/>
            <a:chExt cx="3240675" cy="5201266"/>
          </a:xfrm>
        </p:grpSpPr>
        <p:pic>
          <p:nvPicPr>
            <p:cNvPr id="18" name="Picture 2" descr="Cartoon students Royalty Free Vector Image - VectorStock">
              <a:extLst>
                <a:ext uri="{FF2B5EF4-FFF2-40B4-BE49-F238E27FC236}">
                  <a16:creationId xmlns:a16="http://schemas.microsoft.com/office/drawing/2014/main" id="{03DCF7BC-957C-4A6E-924D-C9314F3B287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926" b="83889" l="2300" r="49600">
                          <a14:foregroundMark x1="17500" y1="31204" x2="29700" y2="35648"/>
                          <a14:foregroundMark x1="30100" y1="37130" x2="32400" y2="38148"/>
                          <a14:foregroundMark x1="36200" y1="27963" x2="35800" y2="33241"/>
                          <a14:foregroundMark x1="35900" y1="48056" x2="37600" y2="48148"/>
                          <a14:foregroundMark x1="28200" y1="70278" x2="27900" y2="73704"/>
                          <a14:foregroundMark x1="26800" y1="78519" x2="26000" y2="79537"/>
                          <a14:foregroundMark x1="31300" y1="75370" x2="32400" y2="79444"/>
                          <a14:foregroundMark x1="32800" y1="78796" x2="35000" y2="79259"/>
                          <a14:foregroundMark x1="28200" y1="75278" x2="28000" y2="78981"/>
                          <a14:foregroundMark x1="24200" y1="79722" x2="25700" y2="78704"/>
                          <a14:backgroundMark x1="30200" y1="72963" x2="30200" y2="72963"/>
                          <a14:backgroundMark x1="30200" y1="76111" x2="30200" y2="76111"/>
                        </a14:backgroundRemoval>
                      </a14:imgEffect>
                    </a14:imgLayer>
                  </a14:imgProps>
                </a:ext>
                <a:ext uri="{28A0092B-C50C-407E-A947-70E740481C1C}">
                  <a14:useLocalDpi xmlns:a14="http://schemas.microsoft.com/office/drawing/2010/main" val="0"/>
                </a:ext>
              </a:extLst>
            </a:blip>
            <a:srcRect t="8014" r="48966" b="16144"/>
            <a:stretch/>
          </p:blipFill>
          <p:spPr bwMode="auto">
            <a:xfrm>
              <a:off x="3528816" y="1219200"/>
              <a:ext cx="3240675" cy="5201266"/>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thiếu niên tiền phong quàng khăn đỏ minh họa">
              <a:extLst>
                <a:ext uri="{FF2B5EF4-FFF2-40B4-BE49-F238E27FC236}">
                  <a16:creationId xmlns:a16="http://schemas.microsoft.com/office/drawing/2014/main" id="{E12F9BD8-580E-407E-83EB-DA8525F5A193}"/>
                </a:ext>
              </a:extLst>
            </p:cNvPr>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a:off x="5143311" y="3939601"/>
              <a:ext cx="598231" cy="72686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FE028242-0555-42A4-9765-BAE605CB027E}"/>
              </a:ext>
            </a:extLst>
          </p:cNvPr>
          <p:cNvGrpSpPr/>
          <p:nvPr/>
        </p:nvGrpSpPr>
        <p:grpSpPr>
          <a:xfrm>
            <a:off x="9466233" y="1786993"/>
            <a:ext cx="2797399" cy="5145812"/>
            <a:chOff x="12843095" y="658761"/>
            <a:chExt cx="3036002" cy="5584723"/>
          </a:xfrm>
        </p:grpSpPr>
        <p:pic>
          <p:nvPicPr>
            <p:cNvPr id="21" name="Picture 2" descr="Cartoon students Royalty Free Vector Image - VectorStock">
              <a:extLst>
                <a:ext uri="{FF2B5EF4-FFF2-40B4-BE49-F238E27FC236}">
                  <a16:creationId xmlns:a16="http://schemas.microsoft.com/office/drawing/2014/main" id="{898CD990-9F08-485F-9E0D-FF162A0E844F}"/>
                </a:ext>
              </a:extLst>
            </p:cNvPr>
            <p:cNvPicPr>
              <a:picLocks noChangeAspect="1" noChangeArrowheads="1"/>
            </p:cNvPicPr>
            <p:nvPr/>
          </p:nvPicPr>
          <p:blipFill rotWithShape="1">
            <a:blip r:embed="rId6">
              <a:extLst>
                <a:ext uri="{BEBA8EAE-BF5A-486C-A8C5-ECC9F3942E4B}">
                  <a14:imgProps xmlns:a14="http://schemas.microsoft.com/office/drawing/2010/main">
                    <a14:imgLayer r:embed="rId3">
                      <a14:imgEffect>
                        <a14:backgroundRemoval t="7500" b="83426" l="50700" r="96400">
                          <a14:foregroundMark x1="64400" y1="30000" x2="67200" y2="33981"/>
                          <a14:foregroundMark x1="54900" y1="43796" x2="54900" y2="43796"/>
                          <a14:foregroundMark x1="68100" y1="37407" x2="69600" y2="40463"/>
                        </a14:backgroundRemoval>
                      </a14:imgEffect>
                    </a14:imgLayer>
                  </a14:imgProps>
                </a:ext>
                <a:ext uri="{28A0092B-C50C-407E-A947-70E740481C1C}">
                  <a14:useLocalDpi xmlns:a14="http://schemas.microsoft.com/office/drawing/2010/main" val="0"/>
                </a:ext>
              </a:extLst>
            </a:blip>
            <a:srcRect l="50000" t="3901" r="2189" b="14665"/>
            <a:stretch/>
          </p:blipFill>
          <p:spPr bwMode="auto">
            <a:xfrm>
              <a:off x="12843095" y="658761"/>
              <a:ext cx="3036002" cy="5584723"/>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Cartoon students Royalty Free Vector Image - VectorStock">
              <a:extLst>
                <a:ext uri="{FF2B5EF4-FFF2-40B4-BE49-F238E27FC236}">
                  <a16:creationId xmlns:a16="http://schemas.microsoft.com/office/drawing/2014/main" id="{665804BB-5664-431D-A5BF-BA7837B2006F}"/>
                </a:ext>
              </a:extLst>
            </p:cNvPr>
            <p:cNvPicPr>
              <a:picLocks noChangeAspect="1" noChangeArrowheads="1"/>
            </p:cNvPicPr>
            <p:nvPr/>
          </p:nvPicPr>
          <p:blipFill rotWithShape="1">
            <a:blip r:embed="rId7">
              <a:extLst>
                <a:ext uri="{BEBA8EAE-BF5A-486C-A8C5-ECC9F3942E4B}">
                  <a14:imgProps xmlns:a14="http://schemas.microsoft.com/office/drawing/2010/main">
                    <a14:imgLayer r:embed="rId3">
                      <a14:imgEffect>
                        <a14:backgroundRemoval t="28457" b="33434" l="61993" r="66965"/>
                      </a14:imgEffect>
                    </a14:imgLayer>
                  </a14:imgProps>
                </a:ext>
                <a:ext uri="{28A0092B-C50C-407E-A947-70E740481C1C}">
                  <a14:useLocalDpi xmlns:a14="http://schemas.microsoft.com/office/drawing/2010/main" val="0"/>
                </a:ext>
              </a:extLst>
            </a:blip>
            <a:srcRect l="61371" t="27835" r="32414" b="65944"/>
            <a:stretch/>
          </p:blipFill>
          <p:spPr bwMode="auto">
            <a:xfrm flipH="1">
              <a:off x="14311255" y="2498177"/>
              <a:ext cx="394637" cy="426664"/>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6" descr="thiếu niên tiền phong quàng khăn đỏ minh họa">
              <a:extLst>
                <a:ext uri="{FF2B5EF4-FFF2-40B4-BE49-F238E27FC236}">
                  <a16:creationId xmlns:a16="http://schemas.microsoft.com/office/drawing/2014/main" id="{A5813BA2-BEBC-427B-9922-031408215699}"/>
                </a:ext>
              </a:extLst>
            </p:cNvPr>
            <p:cNvPicPr>
              <a:picLocks noChangeAspect="1" noChangeArrowheads="1"/>
            </p:cNvPicPr>
            <p:nvPr/>
          </p:nvPicPr>
          <p:blipFill rotWithShape="1">
            <a:blip r:embed="rId8" cstate="print">
              <a:extLst>
                <a:ext uri="{BEBA8EAE-BF5A-486C-A8C5-ECC9F3942E4B}">
                  <a14:imgProps xmlns:a14="http://schemas.microsoft.com/office/drawing/2010/main">
                    <a14:imgLayer r:embed="rId9">
                      <a14:imgEffect>
                        <a14:backgroundRemoval t="23457" b="41311" l="42857" r="61286"/>
                      </a14:imgEffect>
                    </a14:imgLayer>
                  </a14:imgProps>
                </a:ext>
                <a:ext uri="{28A0092B-C50C-407E-A947-70E740481C1C}">
                  <a14:useLocalDpi xmlns:a14="http://schemas.microsoft.com/office/drawing/2010/main" val="0"/>
                </a:ext>
              </a:extLst>
            </a:blip>
            <a:srcRect l="40608" t="21674" r="36413" b="59764"/>
            <a:stretch/>
          </p:blipFill>
          <p:spPr bwMode="auto">
            <a:xfrm flipH="1">
              <a:off x="13853347" y="3659766"/>
              <a:ext cx="598231" cy="72686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588242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7"/>
                                        </p:tgtEl>
                                        <p:attrNameLst>
                                          <p:attrName>r</p:attrName>
                                        </p:attrNameLst>
                                      </p:cBhvr>
                                    </p:animRot>
                                    <p:animRot by="-240000">
                                      <p:cBhvr>
                                        <p:cTn id="7" dur="200" fill="hold">
                                          <p:stCondLst>
                                            <p:cond delay="200"/>
                                          </p:stCondLst>
                                        </p:cTn>
                                        <p:tgtEl>
                                          <p:spTgt spid="17"/>
                                        </p:tgtEl>
                                        <p:attrNameLst>
                                          <p:attrName>r</p:attrName>
                                        </p:attrNameLst>
                                      </p:cBhvr>
                                    </p:animRot>
                                    <p:animRot by="240000">
                                      <p:cBhvr>
                                        <p:cTn id="8" dur="200" fill="hold">
                                          <p:stCondLst>
                                            <p:cond delay="400"/>
                                          </p:stCondLst>
                                        </p:cTn>
                                        <p:tgtEl>
                                          <p:spTgt spid="17"/>
                                        </p:tgtEl>
                                        <p:attrNameLst>
                                          <p:attrName>r</p:attrName>
                                        </p:attrNameLst>
                                      </p:cBhvr>
                                    </p:animRot>
                                    <p:animRot by="-240000">
                                      <p:cBhvr>
                                        <p:cTn id="9" dur="200" fill="hold">
                                          <p:stCondLst>
                                            <p:cond delay="600"/>
                                          </p:stCondLst>
                                        </p:cTn>
                                        <p:tgtEl>
                                          <p:spTgt spid="17"/>
                                        </p:tgtEl>
                                        <p:attrNameLst>
                                          <p:attrName>r</p:attrName>
                                        </p:attrNameLst>
                                      </p:cBhvr>
                                    </p:animRot>
                                    <p:animRot by="120000">
                                      <p:cBhvr>
                                        <p:cTn id="10" dur="200" fill="hold">
                                          <p:stCondLst>
                                            <p:cond delay="800"/>
                                          </p:stCondLst>
                                        </p:cTn>
                                        <p:tgtEl>
                                          <p:spTgt spid="17"/>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20"/>
                                        </p:tgtEl>
                                        <p:attrNameLst>
                                          <p:attrName>r</p:attrName>
                                        </p:attrNameLst>
                                      </p:cBhvr>
                                    </p:animRot>
                                    <p:animRot by="-240000">
                                      <p:cBhvr>
                                        <p:cTn id="13" dur="200" fill="hold">
                                          <p:stCondLst>
                                            <p:cond delay="200"/>
                                          </p:stCondLst>
                                        </p:cTn>
                                        <p:tgtEl>
                                          <p:spTgt spid="20"/>
                                        </p:tgtEl>
                                        <p:attrNameLst>
                                          <p:attrName>r</p:attrName>
                                        </p:attrNameLst>
                                      </p:cBhvr>
                                    </p:animRot>
                                    <p:animRot by="240000">
                                      <p:cBhvr>
                                        <p:cTn id="14" dur="200" fill="hold">
                                          <p:stCondLst>
                                            <p:cond delay="400"/>
                                          </p:stCondLst>
                                        </p:cTn>
                                        <p:tgtEl>
                                          <p:spTgt spid="20"/>
                                        </p:tgtEl>
                                        <p:attrNameLst>
                                          <p:attrName>r</p:attrName>
                                        </p:attrNameLst>
                                      </p:cBhvr>
                                    </p:animRot>
                                    <p:animRot by="-240000">
                                      <p:cBhvr>
                                        <p:cTn id="15" dur="200" fill="hold">
                                          <p:stCondLst>
                                            <p:cond delay="600"/>
                                          </p:stCondLst>
                                        </p:cTn>
                                        <p:tgtEl>
                                          <p:spTgt spid="20"/>
                                        </p:tgtEl>
                                        <p:attrNameLst>
                                          <p:attrName>r</p:attrName>
                                        </p:attrNameLst>
                                      </p:cBhvr>
                                    </p:animRot>
                                    <p:animRot by="120000">
                                      <p:cBhvr>
                                        <p:cTn id="16" dur="200" fill="hold">
                                          <p:stCondLst>
                                            <p:cond delay="800"/>
                                          </p:stCondLst>
                                        </p:cTn>
                                        <p:tgtEl>
                                          <p:spTgt spid="20"/>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500"/>
                                        <p:tgtEl>
                                          <p:spTgt spid="15"/>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fade">
                                      <p:cBhvr>
                                        <p:cTn id="29" dur="500"/>
                                        <p:tgtEl>
                                          <p:spTgt spid="16"/>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1">
            <a:extLst>
              <a:ext uri="{FF2B5EF4-FFF2-40B4-BE49-F238E27FC236}">
                <a16:creationId xmlns:a16="http://schemas.microsoft.com/office/drawing/2014/main" id="{4B3BF4C0-FA8B-4744-AC2A-E5C7573EE3A5}"/>
              </a:ext>
            </a:extLst>
          </p:cNvPr>
          <p:cNvPicPr>
            <a:picLocks noChangeAspect="1"/>
          </p:cNvPicPr>
          <p:nvPr/>
        </p:nvPicPr>
        <p:blipFill>
          <a:blip r:embed="rId2">
            <a:clrChange>
              <a:clrFrom>
                <a:srgbClr val="A9DAF0"/>
              </a:clrFrom>
              <a:clrTo>
                <a:srgbClr val="A9DAF0">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Rounded Corners 1">
            <a:extLst>
              <a:ext uri="{FF2B5EF4-FFF2-40B4-BE49-F238E27FC236}">
                <a16:creationId xmlns:a16="http://schemas.microsoft.com/office/drawing/2014/main" id="{3CF2C350-9A63-49AC-BD80-E8AAFDEBC737}"/>
              </a:ext>
            </a:extLst>
          </p:cNvPr>
          <p:cNvSpPr/>
          <p:nvPr/>
        </p:nvSpPr>
        <p:spPr>
          <a:xfrm>
            <a:off x="871492" y="820022"/>
            <a:ext cx="10449016" cy="5323650"/>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5" name="Text Box 4">
            <a:extLst>
              <a:ext uri="{FF2B5EF4-FFF2-40B4-BE49-F238E27FC236}">
                <a16:creationId xmlns:a16="http://schemas.microsoft.com/office/drawing/2014/main" id="{7E793470-B545-4BBE-A9C5-0A6166DD8B1A}"/>
              </a:ext>
            </a:extLst>
          </p:cNvPr>
          <p:cNvSpPr txBox="1">
            <a:spLocks noChangeArrowheads="1"/>
          </p:cNvSpPr>
          <p:nvPr/>
        </p:nvSpPr>
        <p:spPr bwMode="auto">
          <a:xfrm>
            <a:off x="1738224" y="2633637"/>
            <a:ext cx="9591809"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50000"/>
              </a:spcBef>
              <a:spcAft>
                <a:spcPts val="0"/>
              </a:spcAft>
              <a:buClrTx/>
              <a:buSzTx/>
              <a:buFontTx/>
              <a:buNone/>
              <a:tabLst/>
              <a:defRPr/>
            </a:pP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Xem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lại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vi-VN"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hôm</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nay</a:t>
            </a:r>
          </a:p>
          <a:p>
            <a:pPr marL="0" marR="0" lvl="0" indent="0" algn="l" defTabSz="914400" rtl="0" eaLnBrk="1" fontAlgn="auto" latinLnBrk="0" hangingPunct="1">
              <a:lnSpc>
                <a:spcPct val="100000"/>
              </a:lnSpc>
              <a:spcBef>
                <a:spcPct val="50000"/>
              </a:spcBef>
              <a:spcAft>
                <a:spcPts val="0"/>
              </a:spcAft>
              <a:buClrTx/>
              <a:buSzTx/>
              <a:buFontTx/>
              <a:buChar char="-"/>
              <a:tabLst/>
              <a:defRPr/>
            </a:pPr>
            <a:r>
              <a:rPr kumimoji="0" lang="en-US" altLang="en-US" sz="4000" b="1" i="0" u="none" strike="noStrike" kern="1200" cap="none" spc="0" normalizeH="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Chuẩn</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bị</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bài</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học</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tiếp</a:t>
            </a:r>
            <a:r>
              <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rPr>
              <a:t> </a:t>
            </a:r>
            <a:r>
              <a:rPr kumimoji="0" lang="en-US" altLang="en-US" sz="4000" b="1" i="0" u="none" strike="noStrike" kern="1200" cap="none" spc="0" normalizeH="0" baseline="0" noProof="0" dirty="0" err="1">
                <a:ln>
                  <a:noFill/>
                </a:ln>
                <a:solidFill>
                  <a:srgbClr val="3C72BE"/>
                </a:solidFill>
                <a:effectLst/>
                <a:uLnTx/>
                <a:uFillTx/>
                <a:latin typeface="Arial" panose="020B0604020202020204" pitchFamily="34" charset="0"/>
                <a:ea typeface="字魂35号-经典雅黑"/>
                <a:cs typeface="Arial" panose="020B0604020202020204" pitchFamily="34" charset="0"/>
              </a:rPr>
              <a:t>theo</a:t>
            </a: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a:p>
            <a:pPr marL="0" marR="0" lvl="0" indent="0" algn="l" defTabSz="914400" rtl="0" eaLnBrk="1" fontAlgn="auto" latinLnBrk="0" hangingPunct="1">
              <a:lnSpc>
                <a:spcPct val="100000"/>
              </a:lnSpc>
              <a:spcBef>
                <a:spcPct val="50000"/>
              </a:spcBef>
              <a:spcAft>
                <a:spcPts val="0"/>
              </a:spcAft>
              <a:buClrTx/>
              <a:buSzTx/>
              <a:buFontTx/>
              <a:buNone/>
              <a:tabLst/>
              <a:defRPr/>
            </a:pPr>
            <a:endParaRPr kumimoji="0" lang="en-US" altLang="en-US" sz="4000" b="1" i="0" u="none" strike="noStrike" kern="1200" cap="none" spc="0" normalizeH="0" baseline="0" noProof="0" dirty="0">
              <a:ln>
                <a:noFill/>
              </a:ln>
              <a:solidFill>
                <a:srgbClr val="3C72BE"/>
              </a:solidFill>
              <a:effectLst/>
              <a:uLnTx/>
              <a:uFillTx/>
              <a:latin typeface="Arial" panose="020B0604020202020204" pitchFamily="34" charset="0"/>
              <a:ea typeface="字魂35号-经典雅黑"/>
              <a:cs typeface="Arial" panose="020B0604020202020204" pitchFamily="34" charset="0"/>
            </a:endParaRPr>
          </a:p>
        </p:txBody>
      </p:sp>
      <p:sp>
        <p:nvSpPr>
          <p:cNvPr id="16" name="Text Box 19">
            <a:extLst>
              <a:ext uri="{FF2B5EF4-FFF2-40B4-BE49-F238E27FC236}">
                <a16:creationId xmlns:a16="http://schemas.microsoft.com/office/drawing/2014/main" id="{5A113784-358C-4A12-A1BD-A66EB2AB9D3B}"/>
              </a:ext>
            </a:extLst>
          </p:cNvPr>
          <p:cNvSpPr txBox="1">
            <a:spLocks noChangeArrowheads="1"/>
          </p:cNvSpPr>
          <p:nvPr/>
        </p:nvSpPr>
        <p:spPr bwMode="auto">
          <a:xfrm>
            <a:off x="4049264" y="870015"/>
            <a:ext cx="7779064"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vi-VN"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rPr>
              <a:t>DẶN DÒ</a:t>
            </a:r>
            <a:endParaRPr kumimoji="0" lang="en-US" altLang="en-US" sz="8000" b="1" i="0" u="none" strike="noStrike" kern="1200" cap="none" spc="0" normalizeH="0" baseline="0" noProof="0">
              <a:ln>
                <a:noFill/>
              </a:ln>
              <a:solidFill>
                <a:srgbClr val="FF9933"/>
              </a:solidFill>
              <a:effectLst>
                <a:outerShdw blurRad="38100" dist="38100" dir="2700000" algn="tl">
                  <a:srgbClr val="000000">
                    <a:alpha val="43137"/>
                  </a:srgbClr>
                </a:outerShdw>
              </a:effectLst>
              <a:uLnTx/>
              <a:uFillTx/>
              <a:latin typeface="Arial" panose="020B0604020202020204" pitchFamily="34" charset="0"/>
              <a:ea typeface="字魂35号-经典雅黑"/>
              <a:cs typeface="Arial" panose="020B0604020202020204" pitchFamily="34" charset="0"/>
            </a:endParaRPr>
          </a:p>
        </p:txBody>
      </p:sp>
    </p:spTree>
    <p:extLst>
      <p:ext uri="{BB962C8B-B14F-4D97-AF65-F5344CB8AC3E}">
        <p14:creationId xmlns:p14="http://schemas.microsoft.com/office/powerpoint/2010/main" val="406321320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linds(horizontal)">
                                      <p:cBhvr>
                                        <p:cTn id="7" dur="500"/>
                                        <p:tgtEl>
                                          <p:spTgt spid="15"/>
                                        </p:tgtEl>
                                      </p:cBhvr>
                                    </p:animEffect>
                                  </p:childTnLst>
                                </p:cTn>
                              </p:par>
                              <p:par>
                                <p:cTn id="8" presetID="27" presetClass="entr" presetSubtype="0" fill="hold" grpId="0" nodeType="withEffect">
                                  <p:stCondLst>
                                    <p:cond delay="0"/>
                                  </p:stCondLst>
                                  <p:iterate type="lt">
                                    <p:tmPct val="50000"/>
                                  </p:iterate>
                                  <p:childTnLst>
                                    <p:set>
                                      <p:cBhvr>
                                        <p:cTn id="9" dur="1" fill="hold">
                                          <p:stCondLst>
                                            <p:cond delay="0"/>
                                          </p:stCondLst>
                                        </p:cTn>
                                        <p:tgtEl>
                                          <p:spTgt spid="16"/>
                                        </p:tgtEl>
                                        <p:attrNameLst>
                                          <p:attrName>style.visibility</p:attrName>
                                        </p:attrNameLst>
                                      </p:cBhvr>
                                      <p:to>
                                        <p:strVal val="visible"/>
                                      </p:to>
                                    </p:set>
                                    <p:anim calcmode="discrete" valueType="clr">
                                      <p:cBhvr override="childStyle">
                                        <p:cTn id="10" dur="80"/>
                                        <p:tgtEl>
                                          <p:spTgt spid="16"/>
                                        </p:tgtEl>
                                        <p:attrNameLst>
                                          <p:attrName>style.color</p:attrName>
                                        </p:attrNameLst>
                                      </p:cBhvr>
                                      <p:tavLst>
                                        <p:tav tm="0">
                                          <p:val>
                                            <p:clrVal>
                                              <a:schemeClr val="accent2"/>
                                            </p:clrVal>
                                          </p:val>
                                        </p:tav>
                                        <p:tav tm="50000">
                                          <p:val>
                                            <p:clrVal>
                                              <a:schemeClr val="hlink"/>
                                            </p:clrVal>
                                          </p:val>
                                        </p:tav>
                                      </p:tavLst>
                                    </p:anim>
                                    <p:anim calcmode="discrete" valueType="clr">
                                      <p:cBhvr>
                                        <p:cTn id="11" dur="80"/>
                                        <p:tgtEl>
                                          <p:spTgt spid="16"/>
                                        </p:tgtEl>
                                        <p:attrNameLst>
                                          <p:attrName>fillcolor</p:attrName>
                                        </p:attrNameLst>
                                      </p:cBhvr>
                                      <p:tavLst>
                                        <p:tav tm="0">
                                          <p:val>
                                            <p:clrVal>
                                              <a:schemeClr val="accent2"/>
                                            </p:clrVal>
                                          </p:val>
                                        </p:tav>
                                        <p:tav tm="50000">
                                          <p:val>
                                            <p:clrVal>
                                              <a:schemeClr val="hlink"/>
                                            </p:clrVal>
                                          </p:val>
                                        </p:tav>
                                      </p:tavLst>
                                    </p:anim>
                                    <p:set>
                                      <p:cBhvr>
                                        <p:cTn id="12" dur="80"/>
                                        <p:tgtEl>
                                          <p:spTgt spid="1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a:solidFill>
            <a:srgbClr val="3C72BE"/>
          </a:solidFill>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993395" y="3169383"/>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780470" y="4584190"/>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435167" y="3429000"/>
            <a:ext cx="2083094" cy="2554954"/>
          </a:xfrm>
          <a:prstGeom prst="rect">
            <a:avLst/>
          </a:prstGeom>
        </p:spPr>
      </p:pic>
      <p:pic>
        <p:nvPicPr>
          <p:cNvPr id="2" name="Picture 1">
            <a:extLst>
              <a:ext uri="{FF2B5EF4-FFF2-40B4-BE49-F238E27FC236}">
                <a16:creationId xmlns:a16="http://schemas.microsoft.com/office/drawing/2014/main" id="{E4C86C62-561F-4DEC-C8A9-C436AD8972DC}"/>
              </a:ext>
            </a:extLst>
          </p:cNvPr>
          <p:cNvPicPr>
            <a:picLocks noChangeAspect="1"/>
          </p:cNvPicPr>
          <p:nvPr/>
        </p:nvPicPr>
        <p:blipFill>
          <a:blip r:embed="rId8"/>
          <a:stretch>
            <a:fillRect/>
          </a:stretch>
        </p:blipFill>
        <p:spPr>
          <a:xfrm>
            <a:off x="1505314" y="2520250"/>
            <a:ext cx="9181372" cy="1493649"/>
          </a:xfrm>
          <a:prstGeom prst="rect">
            <a:avLst/>
          </a:prstGeom>
        </p:spPr>
      </p:pic>
    </p:spTree>
    <p:extLst>
      <p:ext uri="{BB962C8B-B14F-4D97-AF65-F5344CB8AC3E}">
        <p14:creationId xmlns:p14="http://schemas.microsoft.com/office/powerpoint/2010/main" val="25225497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3C72BE"/>
        </a:solidFill>
        <a:effectLst/>
      </p:bgPr>
    </p:bg>
    <p:spTree>
      <p:nvGrpSpPr>
        <p:cNvPr id="1" name=""/>
        <p:cNvGrpSpPr/>
        <p:nvPr/>
      </p:nvGrpSpPr>
      <p:grpSpPr>
        <a:xfrm>
          <a:off x="0" y="0"/>
          <a:ext cx="0" cy="0"/>
          <a:chOff x="0" y="0"/>
          <a:chExt cx="0" cy="0"/>
        </a:xfrm>
      </p:grpSpPr>
      <p:pic>
        <p:nvPicPr>
          <p:cNvPr id="5" name="图片 4">
            <a:extLst>
              <a:ext uri="{FF2B5EF4-FFF2-40B4-BE49-F238E27FC236}">
                <a16:creationId xmlns:a16="http://schemas.microsoft.com/office/drawing/2014/main" id="{9A92AD72-E615-4E91-B2C6-7F330CFDB83E}"/>
              </a:ext>
            </a:extLst>
          </p:cNvPr>
          <p:cNvPicPr>
            <a:picLocks noChangeAspect="1"/>
          </p:cNvPicPr>
          <p:nvPr/>
        </p:nvPicPr>
        <p:blipFill>
          <a:blip r:embed="rId3">
            <a:clrChange>
              <a:clrFrom>
                <a:srgbClr val="95D3EE"/>
              </a:clrFrom>
              <a:clrTo>
                <a:srgbClr val="95D3EE">
                  <a:alpha val="0"/>
                </a:srgbClr>
              </a:clrTo>
            </a:clrChange>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a:extLst>
              <a:ext uri="{FF2B5EF4-FFF2-40B4-BE49-F238E27FC236}">
                <a16:creationId xmlns:a16="http://schemas.microsoft.com/office/drawing/2014/main" id="{E0BBD1DD-989D-4605-B66A-71D45A82318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54865" y="554329"/>
            <a:ext cx="1969879" cy="1680963"/>
          </a:xfrm>
          <a:prstGeom prst="rect">
            <a:avLst/>
          </a:prstGeom>
        </p:spPr>
      </p:pic>
      <p:pic>
        <p:nvPicPr>
          <p:cNvPr id="11" name="图片 10">
            <a:extLst>
              <a:ext uri="{FF2B5EF4-FFF2-40B4-BE49-F238E27FC236}">
                <a16:creationId xmlns:a16="http://schemas.microsoft.com/office/drawing/2014/main" id="{C8569C76-2957-439C-AD87-B77848E96E7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45745" y="3959958"/>
            <a:ext cx="1035064" cy="1778508"/>
          </a:xfrm>
          <a:prstGeom prst="rect">
            <a:avLst/>
          </a:prstGeom>
        </p:spPr>
      </p:pic>
      <p:pic>
        <p:nvPicPr>
          <p:cNvPr id="13" name="图片 12">
            <a:extLst>
              <a:ext uri="{FF2B5EF4-FFF2-40B4-BE49-F238E27FC236}">
                <a16:creationId xmlns:a16="http://schemas.microsoft.com/office/drawing/2014/main" id="{6220E3C4-4ED3-4D95-B99E-BB1DD1D2BF2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08920" y="4974715"/>
            <a:ext cx="3033509" cy="1655069"/>
          </a:xfrm>
          <a:prstGeom prst="rect">
            <a:avLst/>
          </a:prstGeom>
        </p:spPr>
      </p:pic>
      <p:pic>
        <p:nvPicPr>
          <p:cNvPr id="15" name="图片 14">
            <a:extLst>
              <a:ext uri="{FF2B5EF4-FFF2-40B4-BE49-F238E27FC236}">
                <a16:creationId xmlns:a16="http://schemas.microsoft.com/office/drawing/2014/main" id="{F8805F15-5861-4BFF-9044-407447834E7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225742" y="3533775"/>
            <a:ext cx="2083094" cy="2554954"/>
          </a:xfrm>
          <a:prstGeom prst="rect">
            <a:avLst/>
          </a:prstGeom>
        </p:spPr>
      </p:pic>
      <p:pic>
        <p:nvPicPr>
          <p:cNvPr id="2" name="Picture 1">
            <a:extLst>
              <a:ext uri="{FF2B5EF4-FFF2-40B4-BE49-F238E27FC236}">
                <a16:creationId xmlns:a16="http://schemas.microsoft.com/office/drawing/2014/main" id="{09481E45-986E-720A-2AA8-379A210B4D19}"/>
              </a:ext>
            </a:extLst>
          </p:cNvPr>
          <p:cNvPicPr>
            <a:picLocks noChangeAspect="1"/>
          </p:cNvPicPr>
          <p:nvPr/>
        </p:nvPicPr>
        <p:blipFill>
          <a:blip r:embed="rId8"/>
          <a:stretch>
            <a:fillRect/>
          </a:stretch>
        </p:blipFill>
        <p:spPr>
          <a:xfrm>
            <a:off x="1504024" y="1294967"/>
            <a:ext cx="3773751" cy="1201016"/>
          </a:xfrm>
          <a:prstGeom prst="rect">
            <a:avLst/>
          </a:prstGeom>
        </p:spPr>
      </p:pic>
      <p:pic>
        <p:nvPicPr>
          <p:cNvPr id="3" name="Picture 2">
            <a:extLst>
              <a:ext uri="{FF2B5EF4-FFF2-40B4-BE49-F238E27FC236}">
                <a16:creationId xmlns:a16="http://schemas.microsoft.com/office/drawing/2014/main" id="{52C25983-4018-1CD9-0400-723D375C5A91}"/>
              </a:ext>
            </a:extLst>
          </p:cNvPr>
          <p:cNvPicPr>
            <a:picLocks noChangeAspect="1"/>
          </p:cNvPicPr>
          <p:nvPr/>
        </p:nvPicPr>
        <p:blipFill>
          <a:blip r:embed="rId9"/>
          <a:stretch>
            <a:fillRect/>
          </a:stretch>
        </p:blipFill>
        <p:spPr>
          <a:xfrm>
            <a:off x="2361883" y="2500813"/>
            <a:ext cx="7315834" cy="1627773"/>
          </a:xfrm>
          <a:prstGeom prst="rect">
            <a:avLst/>
          </a:prstGeom>
        </p:spPr>
      </p:pic>
    </p:spTree>
    <p:extLst>
      <p:ext uri="{BB962C8B-B14F-4D97-AF65-F5344CB8AC3E}">
        <p14:creationId xmlns:p14="http://schemas.microsoft.com/office/powerpoint/2010/main" val="140035487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圆角 28">
            <a:extLst>
              <a:ext uri="{FF2B5EF4-FFF2-40B4-BE49-F238E27FC236}">
                <a16:creationId xmlns:a16="http://schemas.microsoft.com/office/drawing/2014/main" id="{3364F248-F932-4496-8A3F-3D207E603331}"/>
              </a:ext>
            </a:extLst>
          </p:cNvPr>
          <p:cNvSpPr/>
          <p:nvPr/>
        </p:nvSpPr>
        <p:spPr>
          <a:xfrm>
            <a:off x="1302180" y="1879951"/>
            <a:ext cx="936796" cy="936796"/>
          </a:xfrm>
          <a:prstGeom prst="roundRect">
            <a:avLst>
              <a:gd name="adj" fmla="val 38426"/>
            </a:avLst>
          </a:prstGeom>
          <a:solidFill>
            <a:srgbClr val="00B0F0"/>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6" name="矩形: 圆角 29">
            <a:extLst>
              <a:ext uri="{FF2B5EF4-FFF2-40B4-BE49-F238E27FC236}">
                <a16:creationId xmlns:a16="http://schemas.microsoft.com/office/drawing/2014/main" id="{0CF00119-919F-4BC3-A2F0-AAE596DAB771}"/>
              </a:ext>
            </a:extLst>
          </p:cNvPr>
          <p:cNvSpPr/>
          <p:nvPr/>
        </p:nvSpPr>
        <p:spPr>
          <a:xfrm>
            <a:off x="1151762" y="3100387"/>
            <a:ext cx="949041" cy="891416"/>
          </a:xfrm>
          <a:prstGeom prst="roundRect">
            <a:avLst>
              <a:gd name="adj" fmla="val 38426"/>
            </a:avLst>
          </a:prstGeom>
          <a:solidFill>
            <a:srgbClr val="FAC10E"/>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2</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29" name="TextBox 28">
            <a:extLst>
              <a:ext uri="{FF2B5EF4-FFF2-40B4-BE49-F238E27FC236}">
                <a16:creationId xmlns:a16="http://schemas.microsoft.com/office/drawing/2014/main" id="{D4C57102-E524-4078-847B-3093F720BE0D}"/>
              </a:ext>
            </a:extLst>
          </p:cNvPr>
          <p:cNvSpPr txBox="1"/>
          <p:nvPr/>
        </p:nvSpPr>
        <p:spPr>
          <a:xfrm>
            <a:off x="2264225" y="1756699"/>
            <a:ext cx="8513136" cy="954107"/>
          </a:xfrm>
          <a:prstGeom prst="rect">
            <a:avLst/>
          </a:prstGeom>
          <a:noFill/>
        </p:spPr>
        <p:txBody>
          <a:bodyPr wrap="square">
            <a:spAutoFit/>
          </a:bodyPr>
          <a:lstStyle/>
          <a:p>
            <a:pPr lvl="0" indent="457200" algn="just"/>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Biết cách viết đoạn văn tưởng tượng dựa trên một câu chuyện đã đọc hoặc đã nghe.</a:t>
            </a:r>
            <a:endPar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0" name="TextBox 29">
            <a:extLst>
              <a:ext uri="{FF2B5EF4-FFF2-40B4-BE49-F238E27FC236}">
                <a16:creationId xmlns:a16="http://schemas.microsoft.com/office/drawing/2014/main" id="{E1882421-30AB-4E33-8B15-7B49A2A5ECA0}"/>
              </a:ext>
            </a:extLst>
          </p:cNvPr>
          <p:cNvSpPr txBox="1"/>
          <p:nvPr/>
        </p:nvSpPr>
        <p:spPr>
          <a:xfrm>
            <a:off x="2062154" y="3100387"/>
            <a:ext cx="8513136" cy="1384995"/>
          </a:xfrm>
          <a:prstGeom prst="rect">
            <a:avLst/>
          </a:prstGeom>
          <a:noFill/>
        </p:spPr>
        <p:txBody>
          <a:bodyPr wrap="square">
            <a:spAutoFit/>
          </a:bodyPr>
          <a:lstStyle/>
          <a:p>
            <a:pPr lvl="0" indent="457200" algn="just"/>
            <a:r>
              <a:rPr lang="vi-VN" sz="2800" b="1" dirty="0">
                <a:solidFill>
                  <a:srgbClr val="FF6600"/>
                </a:solidFill>
                <a:latin typeface="Calibri" panose="020F0502020204030204" pitchFamily="34" charset="0"/>
                <a:ea typeface="Times New Roman" panose="02020603050405020304" pitchFamily="18" charset="0"/>
                <a:cs typeface="Calibri" panose="020F0502020204030204" pitchFamily="34" charset="0"/>
              </a:rPr>
              <a:t>Biết khám phá và trân trọng vẻ riêng của những người xung quanh, có khả năng nhận biết và bày tỏ tình cảm, cảm xúc.</a:t>
            </a:r>
            <a:endParaRPr kumimoji="0" lang="vi-VN" sz="2800" b="1" i="0" u="none" strike="noStrike" kern="1200" cap="none" spc="0" normalizeH="0" baseline="0" noProof="0" dirty="0">
              <a:ln>
                <a:noFill/>
              </a:ln>
              <a:solidFill>
                <a:srgbClr val="FF660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
        <p:nvSpPr>
          <p:cNvPr id="34" name="Rectangle 33">
            <a:extLst>
              <a:ext uri="{FF2B5EF4-FFF2-40B4-BE49-F238E27FC236}">
                <a16:creationId xmlns:a16="http://schemas.microsoft.com/office/drawing/2014/main" id="{B435EA64-AE15-420C-A399-79781356637F}"/>
              </a:ext>
            </a:extLst>
          </p:cNvPr>
          <p:cNvSpPr/>
          <p:nvPr/>
        </p:nvSpPr>
        <p:spPr>
          <a:xfrm>
            <a:off x="824139" y="822960"/>
            <a:ext cx="10543722" cy="5262880"/>
          </a:xfrm>
          <a:prstGeom prst="rect">
            <a:avLst/>
          </a:prstGeom>
          <a:noFill/>
          <a:ln w="76200">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5号-经典雅黑"/>
              <a:ea typeface="字魂35号-经典雅黑"/>
              <a:cs typeface="+mn-cs"/>
            </a:endParaRPr>
          </a:p>
        </p:txBody>
      </p:sp>
      <p:sp>
        <p:nvSpPr>
          <p:cNvPr id="5" name="Rectangle: Rounded Corners 4">
            <a:extLst>
              <a:ext uri="{FF2B5EF4-FFF2-40B4-BE49-F238E27FC236}">
                <a16:creationId xmlns:a16="http://schemas.microsoft.com/office/drawing/2014/main" id="{E5437765-17E4-4F0A-8140-9646A74CEE08}"/>
              </a:ext>
            </a:extLst>
          </p:cNvPr>
          <p:cNvSpPr/>
          <p:nvPr/>
        </p:nvSpPr>
        <p:spPr>
          <a:xfrm>
            <a:off x="2238976" y="241300"/>
            <a:ext cx="7714048" cy="1134457"/>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35号-经典雅黑"/>
              <a:ea typeface="字魂35号-经典雅黑"/>
              <a:cs typeface="+mn-cs"/>
            </a:endParaRPr>
          </a:p>
        </p:txBody>
      </p:sp>
      <p:pic>
        <p:nvPicPr>
          <p:cNvPr id="3" name="图片 2">
            <a:extLst>
              <a:ext uri="{FF2B5EF4-FFF2-40B4-BE49-F238E27FC236}">
                <a16:creationId xmlns:a16="http://schemas.microsoft.com/office/drawing/2014/main" id="{10E09F8A-38DF-4E06-9880-C02E865D3E7F}"/>
              </a:ext>
            </a:extLst>
          </p:cNvPr>
          <p:cNvPicPr>
            <a:picLocks noChangeAspect="1"/>
          </p:cNvPicPr>
          <p:nvPr/>
        </p:nvPicPr>
        <p:blipFill rotWithShape="1">
          <a:blip r:embed="rId3" cstate="print">
            <a:clrChange>
              <a:clrFrom>
                <a:srgbClr val="FFFFFF"/>
              </a:clrFrom>
              <a:clrTo>
                <a:srgbClr val="FFFFFF">
                  <a:alpha val="0"/>
                </a:srgbClr>
              </a:clrTo>
            </a:clrChange>
            <a:extLst>
              <a:ext uri="{28A0092B-C50C-407E-A947-70E740481C1C}">
                <a14:useLocalDpi xmlns:a14="http://schemas.microsoft.com/office/drawing/2010/main" val="0"/>
              </a:ext>
            </a:extLst>
          </a:blip>
          <a:srcRect l="21745" r="66534" b="93093"/>
          <a:stretch/>
        </p:blipFill>
        <p:spPr>
          <a:xfrm>
            <a:off x="2264225" y="397691"/>
            <a:ext cx="1000828" cy="833120"/>
          </a:xfrm>
          <a:prstGeom prst="rect">
            <a:avLst/>
          </a:prstGeom>
        </p:spPr>
      </p:pic>
      <p:sp>
        <p:nvSpPr>
          <p:cNvPr id="7" name="椭圆 6">
            <a:extLst>
              <a:ext uri="{FF2B5EF4-FFF2-40B4-BE49-F238E27FC236}">
                <a16:creationId xmlns:a16="http://schemas.microsoft.com/office/drawing/2014/main" id="{46B849DC-C41D-4307-8C27-97E609FA7374}"/>
              </a:ext>
            </a:extLst>
          </p:cNvPr>
          <p:cNvSpPr/>
          <p:nvPr/>
        </p:nvSpPr>
        <p:spPr>
          <a:xfrm>
            <a:off x="9911080" y="4564380"/>
            <a:ext cx="2280920" cy="228092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字魂35号-经典雅黑"/>
              <a:ea typeface="字魂35号-经典雅黑"/>
              <a:cs typeface="+mn-ea"/>
              <a:sym typeface="+mn-lt"/>
            </a:endParaRPr>
          </a:p>
        </p:txBody>
      </p:sp>
      <p:pic>
        <p:nvPicPr>
          <p:cNvPr id="6" name="Picture 5">
            <a:extLst>
              <a:ext uri="{FF2B5EF4-FFF2-40B4-BE49-F238E27FC236}">
                <a16:creationId xmlns:a16="http://schemas.microsoft.com/office/drawing/2014/main" id="{7FBB314C-21E2-6269-ED99-B26E196852F8}"/>
              </a:ext>
            </a:extLst>
          </p:cNvPr>
          <p:cNvPicPr>
            <a:picLocks noChangeAspect="1"/>
          </p:cNvPicPr>
          <p:nvPr/>
        </p:nvPicPr>
        <p:blipFill>
          <a:blip r:embed="rId5"/>
          <a:stretch>
            <a:fillRect/>
          </a:stretch>
        </p:blipFill>
        <p:spPr>
          <a:xfrm>
            <a:off x="3352536" y="274264"/>
            <a:ext cx="6096528" cy="1280271"/>
          </a:xfrm>
          <a:prstGeom prst="rect">
            <a:avLst/>
          </a:prstGeom>
        </p:spPr>
      </p:pic>
      <p:sp>
        <p:nvSpPr>
          <p:cNvPr id="8" name="矩形: 圆角 28">
            <a:extLst>
              <a:ext uri="{FF2B5EF4-FFF2-40B4-BE49-F238E27FC236}">
                <a16:creationId xmlns:a16="http://schemas.microsoft.com/office/drawing/2014/main" id="{3936778A-F2B5-EE54-76DE-633D05AE92E3}"/>
              </a:ext>
            </a:extLst>
          </p:cNvPr>
          <p:cNvSpPr/>
          <p:nvPr/>
        </p:nvSpPr>
        <p:spPr>
          <a:xfrm>
            <a:off x="1235505" y="4623151"/>
            <a:ext cx="936796" cy="936796"/>
          </a:xfrm>
          <a:prstGeom prst="roundRect">
            <a:avLst>
              <a:gd name="adj" fmla="val 38426"/>
            </a:avLst>
          </a:prstGeom>
          <a:solidFill>
            <a:schemeClr val="accent6">
              <a:lumMod val="60000"/>
              <a:lumOff val="40000"/>
            </a:schemeClr>
          </a:solidFill>
          <a:ln>
            <a:noFill/>
          </a:ln>
          <a:effectLst>
            <a:outerShdw blurRad="254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rPr>
              <a:t>1</a:t>
            </a:r>
            <a:endParaRPr kumimoji="0" lang="zh-CN" altLang="en-US" sz="4400" b="0" i="0" u="none" strike="noStrike" kern="1200" cap="none" spc="0" normalizeH="0" baseline="0" noProof="0" dirty="0">
              <a:ln>
                <a:noFill/>
              </a:ln>
              <a:solidFill>
                <a:prstClr val="white"/>
              </a:solidFill>
              <a:effectLst>
                <a:outerShdw blurRad="25400" dist="25400" dir="2700000" algn="tl" rotWithShape="0">
                  <a:prstClr val="black">
                    <a:alpha val="40000"/>
                  </a:prstClr>
                </a:outerShdw>
              </a:effectLst>
              <a:uLnTx/>
              <a:uFillTx/>
              <a:latin typeface="Calibri" panose="020F0502020204030204" pitchFamily="34" charset="0"/>
              <a:ea typeface="字魂80号-萌趣小鱼体" panose="00000500000000000000" pitchFamily="2" charset="-122"/>
              <a:cs typeface="Calibri" panose="020F0502020204030204" pitchFamily="34" charset="0"/>
            </a:endParaRPr>
          </a:p>
        </p:txBody>
      </p:sp>
      <p:sp>
        <p:nvSpPr>
          <p:cNvPr id="9" name="TextBox 8">
            <a:extLst>
              <a:ext uri="{FF2B5EF4-FFF2-40B4-BE49-F238E27FC236}">
                <a16:creationId xmlns:a16="http://schemas.microsoft.com/office/drawing/2014/main" id="{4B572066-E857-A1C0-3A92-8E996086A548}"/>
              </a:ext>
            </a:extLst>
          </p:cNvPr>
          <p:cNvSpPr txBox="1"/>
          <p:nvPr/>
        </p:nvSpPr>
        <p:spPr>
          <a:xfrm>
            <a:off x="2197550" y="4499899"/>
            <a:ext cx="8513136" cy="1384995"/>
          </a:xfrm>
          <a:prstGeom prst="rect">
            <a:avLst/>
          </a:prstGeom>
          <a:noFill/>
        </p:spPr>
        <p:txBody>
          <a:bodyPr wrap="square">
            <a:spAutoFit/>
          </a:bodyPr>
          <a:lstStyle/>
          <a:p>
            <a:pPr lvl="0" indent="457200" algn="just"/>
            <a:r>
              <a:rPr lang="vi-VN" sz="2800" b="1" dirty="0">
                <a:solidFill>
                  <a:srgbClr val="0070C0"/>
                </a:solidFill>
                <a:latin typeface="Calibri" panose="020F0502020204030204" pitchFamily="34" charset="0"/>
                <a:ea typeface="Times New Roman" panose="02020603050405020304" pitchFamily="18" charset="0"/>
                <a:cs typeface="Calibri" panose="020F0502020204030204" pitchFamily="34" charset="0"/>
              </a:rPr>
              <a:t>Biết vận dụng bài học vào thực tiễn cuộc sống: Trân trọng, bày tỏ tình cảm của mình về vẻ riêng của bạn bè và những người xung quanh trong cuộc sống.</a:t>
            </a:r>
            <a:endParaRPr kumimoji="0" lang="vi-VN" sz="2800" b="1" i="0" u="none" strike="noStrike" kern="1200" cap="none" spc="0" normalizeH="0" baseline="0" noProof="0" dirty="0">
              <a:ln>
                <a:noFill/>
              </a:ln>
              <a:solidFill>
                <a:srgbClr val="0070C0"/>
              </a:solidFill>
              <a:effectLst/>
              <a:uLnTx/>
              <a:uFillTx/>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11613286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fade">
                                      <p:cBhvr>
                                        <p:cTn id="7" dur="1000"/>
                                        <p:tgtEl>
                                          <p:spTgt spid="29"/>
                                        </p:tgtEl>
                                      </p:cBhvr>
                                    </p:animEffect>
                                    <p:anim calcmode="lin" valueType="num">
                                      <p:cBhvr>
                                        <p:cTn id="8" dur="1000" fill="hold"/>
                                        <p:tgtEl>
                                          <p:spTgt spid="29"/>
                                        </p:tgtEl>
                                        <p:attrNameLst>
                                          <p:attrName>ppt_x</p:attrName>
                                        </p:attrNameLst>
                                      </p:cBhvr>
                                      <p:tavLst>
                                        <p:tav tm="0">
                                          <p:val>
                                            <p:strVal val="#ppt_x"/>
                                          </p:val>
                                        </p:tav>
                                        <p:tav tm="100000">
                                          <p:val>
                                            <p:strVal val="#ppt_x"/>
                                          </p:val>
                                        </p:tav>
                                      </p:tavLst>
                                    </p:anim>
                                    <p:anim calcmode="lin" valueType="num">
                                      <p:cBhvr>
                                        <p:cTn id="9" dur="1000" fill="hold"/>
                                        <p:tgtEl>
                                          <p:spTgt spid="29"/>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additive="base">
                                        <p:cTn id="12" dur="500" fill="hold"/>
                                        <p:tgtEl>
                                          <p:spTgt spid="25"/>
                                        </p:tgtEl>
                                        <p:attrNameLst>
                                          <p:attrName>ppt_x</p:attrName>
                                        </p:attrNameLst>
                                      </p:cBhvr>
                                      <p:tavLst>
                                        <p:tav tm="0">
                                          <p:val>
                                            <p:strVal val="#ppt_x"/>
                                          </p:val>
                                        </p:tav>
                                        <p:tav tm="100000">
                                          <p:val>
                                            <p:strVal val="#ppt_x"/>
                                          </p:val>
                                        </p:tav>
                                      </p:tavLst>
                                    </p:anim>
                                    <p:anim calcmode="lin" valueType="num">
                                      <p:cBhvr additive="base">
                                        <p:cTn id="13"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fade">
                                      <p:cBhvr>
                                        <p:cTn id="18" dur="1000"/>
                                        <p:tgtEl>
                                          <p:spTgt spid="30"/>
                                        </p:tgtEl>
                                      </p:cBhvr>
                                    </p:animEffect>
                                    <p:anim calcmode="lin" valueType="num">
                                      <p:cBhvr>
                                        <p:cTn id="19" dur="1000" fill="hold"/>
                                        <p:tgtEl>
                                          <p:spTgt spid="30"/>
                                        </p:tgtEl>
                                        <p:attrNameLst>
                                          <p:attrName>ppt_x</p:attrName>
                                        </p:attrNameLst>
                                      </p:cBhvr>
                                      <p:tavLst>
                                        <p:tav tm="0">
                                          <p:val>
                                            <p:strVal val="#ppt_x"/>
                                          </p:val>
                                        </p:tav>
                                        <p:tav tm="100000">
                                          <p:val>
                                            <p:strVal val="#ppt_x"/>
                                          </p:val>
                                        </p:tav>
                                      </p:tavLst>
                                    </p:anim>
                                    <p:anim calcmode="lin" valueType="num">
                                      <p:cBhvr>
                                        <p:cTn id="20" dur="1000" fill="hold"/>
                                        <p:tgtEl>
                                          <p:spTgt spid="30"/>
                                        </p:tgtEl>
                                        <p:attrNameLst>
                                          <p:attrName>ppt_y</p:attrName>
                                        </p:attrNameLst>
                                      </p:cBhvr>
                                      <p:tavLst>
                                        <p:tav tm="0">
                                          <p:val>
                                            <p:strVal val="#ppt_y+.1"/>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ppt_x"/>
                                          </p:val>
                                        </p:tav>
                                        <p:tav tm="100000">
                                          <p:val>
                                            <p:strVal val="#ppt_x"/>
                                          </p:val>
                                        </p:tav>
                                      </p:tavLst>
                                    </p:anim>
                                    <p:anim calcmode="lin" valueType="num">
                                      <p:cBhvr additive="base">
                                        <p:cTn id="24"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anim calcmode="lin" valueType="num">
                                      <p:cBhvr>
                                        <p:cTn id="30" dur="1000" fill="hold"/>
                                        <p:tgtEl>
                                          <p:spTgt spid="9"/>
                                        </p:tgtEl>
                                        <p:attrNameLst>
                                          <p:attrName>ppt_x</p:attrName>
                                        </p:attrNameLst>
                                      </p:cBhvr>
                                      <p:tavLst>
                                        <p:tav tm="0">
                                          <p:val>
                                            <p:strVal val="#ppt_x"/>
                                          </p:val>
                                        </p:tav>
                                        <p:tav tm="100000">
                                          <p:val>
                                            <p:strVal val="#ppt_x"/>
                                          </p:val>
                                        </p:tav>
                                      </p:tavLst>
                                    </p:anim>
                                    <p:anim calcmode="lin" valueType="num">
                                      <p:cBhvr>
                                        <p:cTn id="31" dur="1000" fill="hold"/>
                                        <p:tgtEl>
                                          <p:spTgt spid="9"/>
                                        </p:tgtEl>
                                        <p:attrNameLst>
                                          <p:attrName>ppt_y</p:attrName>
                                        </p:attrNameLst>
                                      </p:cBhvr>
                                      <p:tavLst>
                                        <p:tav tm="0">
                                          <p:val>
                                            <p:strVal val="#ppt_y+.1"/>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9" grpId="0"/>
      <p:bldP spid="30" grpId="0"/>
      <p:bldP spid="8" grpId="0" animBg="1"/>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ộp Văn bản 27">
            <a:extLst>
              <a:ext uri="{FF2B5EF4-FFF2-40B4-BE49-F238E27FC236}">
                <a16:creationId xmlns:a16="http://schemas.microsoft.com/office/drawing/2014/main" id="{2F13109E-C5AB-450E-8E6E-BF6469B2F1EC}"/>
              </a:ext>
            </a:extLst>
          </p:cNvPr>
          <p:cNvSpPr txBox="1"/>
          <p:nvPr/>
        </p:nvSpPr>
        <p:spPr>
          <a:xfrm>
            <a:off x="1005178" y="248374"/>
            <a:ext cx="9686344" cy="646331"/>
          </a:xfrm>
          <a:prstGeom prst="rect">
            <a:avLst/>
          </a:prstGeom>
          <a:noFill/>
        </p:spPr>
        <p:txBody>
          <a:bodyPr wrap="square">
            <a:spAutoFit/>
          </a:bodyPr>
          <a:lstStyle/>
          <a:p>
            <a:pPr lvl="0" algn="ctr" defTabSz="457200"/>
            <a:r>
              <a:rPr lang="en-US" sz="3600" b="1" dirty="0">
                <a:solidFill>
                  <a:srgbClr val="44546A">
                    <a:lumMod val="50000"/>
                  </a:srgbClr>
                </a:solidFill>
              </a:rPr>
              <a:t>1. </a:t>
            </a:r>
            <a:r>
              <a:rPr lang="vi-VN" sz="3600" b="1" dirty="0">
                <a:solidFill>
                  <a:srgbClr val="44546A">
                    <a:lumMod val="50000"/>
                  </a:srgbClr>
                </a:solidFill>
              </a:rPr>
              <a:t>Đọc đoạn văn dưới đây và trả lời câu hỏi.</a:t>
            </a:r>
            <a:endParaRPr kumimoji="0" lang="en-US" sz="3600" b="1" i="0" u="none" strike="noStrike" kern="1200" cap="none" spc="0" normalizeH="0" baseline="0" noProof="0" dirty="0">
              <a:ln>
                <a:noFill/>
              </a:ln>
              <a:solidFill>
                <a:srgbClr val="44546A">
                  <a:lumMod val="50000"/>
                </a:srgbClr>
              </a:solidFill>
              <a:effectLst/>
              <a:uLnTx/>
              <a:uFillTx/>
              <a:latin typeface="字魂35号-经典雅黑"/>
            </a:endParaRPr>
          </a:p>
        </p:txBody>
      </p:sp>
      <p:sp>
        <p:nvSpPr>
          <p:cNvPr id="4" name="TextBox 3">
            <a:extLst>
              <a:ext uri="{FF2B5EF4-FFF2-40B4-BE49-F238E27FC236}">
                <a16:creationId xmlns:a16="http://schemas.microsoft.com/office/drawing/2014/main" id="{47687845-7D9B-C457-8AE8-9E6C5C277982}"/>
              </a:ext>
            </a:extLst>
          </p:cNvPr>
          <p:cNvSpPr txBox="1"/>
          <p:nvPr/>
        </p:nvSpPr>
        <p:spPr>
          <a:xfrm>
            <a:off x="1409700" y="1600200"/>
            <a:ext cx="9772650" cy="3539430"/>
          </a:xfrm>
          <a:prstGeom prst="rect">
            <a:avLst/>
          </a:prstGeom>
          <a:noFill/>
        </p:spPr>
        <p:txBody>
          <a:bodyPr wrap="square" rtlCol="0">
            <a:spAutoFit/>
          </a:bodyPr>
          <a:lstStyle/>
          <a:p>
            <a:pPr algn="just" rtl="0" latinLnBrk="0"/>
            <a:r>
              <a:rPr lang="en-US" sz="3200" b="0" i="0" dirty="0">
                <a:solidFill>
                  <a:srgbClr val="000000"/>
                </a:solidFill>
                <a:effectLst/>
                <a:latin typeface="Calibri" panose="020F0502020204030204" pitchFamily="34" charset="0"/>
                <a:cs typeface="Calibri" panose="020F0502020204030204" pitchFamily="34" charset="0"/>
              </a:rPr>
              <a:t>   </a:t>
            </a:r>
            <a:r>
              <a:rPr lang="vi-VN" sz="3200" b="0" i="0" dirty="0">
                <a:solidFill>
                  <a:srgbClr val="000000"/>
                </a:solidFill>
                <a:effectLst/>
                <a:latin typeface="Calibri" panose="020F0502020204030204" pitchFamily="34" charset="0"/>
                <a:cs typeface="Calibri" panose="020F0502020204030204" pitchFamily="34" charset="0"/>
              </a:rPr>
              <a:t>Ngày xưa, muôn loài sống trong rừng già tối tăm, ẩm ướt. Gõ kiến được giao nhiệm vụ đến các nhà hỏi xem ai có thể đi tìm mặt trời. Gõ kiến gõ cửa nhà công, công mải múa. Gõ cửa nhà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li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đi</a:t>
            </a:r>
            <a:r>
              <a:rPr lang="en-US" sz="3200" dirty="0">
                <a:solidFill>
                  <a:srgbClr val="000000"/>
                </a:solidFill>
                <a:latin typeface="Calibri" panose="020F0502020204030204" pitchFamily="34" charset="0"/>
                <a:cs typeface="Calibri" panose="020F0502020204030204" pitchFamily="34" charset="0"/>
              </a:rPr>
              <a:t>ế</a:t>
            </a:r>
            <a:r>
              <a:rPr lang="vi-VN" sz="3200" b="0" i="0" dirty="0">
                <a:solidFill>
                  <a:srgbClr val="000000"/>
                </a:solidFill>
                <a:effectLst/>
                <a:latin typeface="Calibri" panose="020F0502020204030204" pitchFamily="34" charset="0"/>
                <a:cs typeface="Calibri" panose="020F0502020204030204" pitchFamily="34" charset="0"/>
              </a:rPr>
              <a:t>u bận cãi nhau. Gõ cửa nhà chích choè, chích chòe mải hót... Chỉ có gà trống nhận lời đi tìm mặt trời. </a:t>
            </a:r>
          </a:p>
          <a:p>
            <a:pPr algn="r" rtl="0" latinLnBrk="0"/>
            <a:r>
              <a:rPr lang="vi-VN" sz="3200" b="0" i="0" dirty="0">
                <a:solidFill>
                  <a:srgbClr val="000000"/>
                </a:solidFill>
                <a:effectLst/>
                <a:latin typeface="Calibri" panose="020F0502020204030204" pitchFamily="34" charset="0"/>
                <a:cs typeface="Calibri" panose="020F0502020204030204" pitchFamily="34" charset="0"/>
              </a:rPr>
              <a:t>(Theo Vũ Tú Nam)</a:t>
            </a:r>
          </a:p>
        </p:txBody>
      </p:sp>
      <p:sp>
        <p:nvSpPr>
          <p:cNvPr id="5" name="Rectangle: Rounded Corners 4">
            <a:extLst>
              <a:ext uri="{FF2B5EF4-FFF2-40B4-BE49-F238E27FC236}">
                <a16:creationId xmlns:a16="http://schemas.microsoft.com/office/drawing/2014/main" id="{06200CDA-94EF-36EC-9E85-C488E1EC3F85}"/>
              </a:ext>
            </a:extLst>
          </p:cNvPr>
          <p:cNvSpPr/>
          <p:nvPr/>
        </p:nvSpPr>
        <p:spPr>
          <a:xfrm>
            <a:off x="2105024" y="5470525"/>
            <a:ext cx="8677276" cy="79692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6" name="Text Box 20">
            <a:extLst>
              <a:ext uri="{FF2B5EF4-FFF2-40B4-BE49-F238E27FC236}">
                <a16:creationId xmlns:a16="http://schemas.microsoft.com/office/drawing/2014/main" id="{65999349-ECE3-A7F4-10FE-DE551F1DD30E}"/>
              </a:ext>
            </a:extLst>
          </p:cNvPr>
          <p:cNvSpPr txBox="1">
            <a:spLocks noChangeArrowheads="1"/>
          </p:cNvSpPr>
          <p:nvPr/>
        </p:nvSpPr>
        <p:spPr bwMode="auto">
          <a:xfrm>
            <a:off x="2190750" y="5535321"/>
            <a:ext cx="797086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Theo </a:t>
            </a:r>
            <a:r>
              <a:rPr lang="en-US" altLang="en-US" b="1" dirty="0" err="1">
                <a:solidFill>
                  <a:srgbClr val="C00000"/>
                </a:solidFill>
                <a:latin typeface="Calibri" panose="020F0502020204030204" pitchFamily="34" charset="0"/>
                <a:cs typeface="Calibri" panose="020F0502020204030204" pitchFamily="34" charset="0"/>
              </a:rPr>
              <a:t>em</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nội</a:t>
            </a:r>
            <a:r>
              <a:rPr lang="en-US" altLang="en-US" b="1" dirty="0">
                <a:solidFill>
                  <a:srgbClr val="C00000"/>
                </a:solidFill>
                <a:latin typeface="Calibri" panose="020F0502020204030204" pitchFamily="34" charset="0"/>
                <a:cs typeface="Calibri" panose="020F0502020204030204" pitchFamily="34" charset="0"/>
              </a:rPr>
              <a:t> dung </a:t>
            </a:r>
            <a:r>
              <a:rPr lang="en-US" altLang="en-US" b="1" dirty="0" err="1">
                <a:solidFill>
                  <a:srgbClr val="C00000"/>
                </a:solidFill>
                <a:latin typeface="Calibri" panose="020F0502020204030204" pitchFamily="34" charset="0"/>
                <a:cs typeface="Calibri" panose="020F0502020204030204" pitchFamily="34" charset="0"/>
              </a:rPr>
              <a:t>chính</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của</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đoạn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văn</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là</a:t>
            </a:r>
            <a:r>
              <a:rPr lang="en-US" altLang="en-US" b="1" dirty="0">
                <a:solidFill>
                  <a:srgbClr val="C00000"/>
                </a:solidFill>
                <a:latin typeface="Calibri" panose="020F0502020204030204" pitchFamily="34" charset="0"/>
                <a:cs typeface="Calibri" panose="020F0502020204030204" pitchFamily="34" charset="0"/>
              </a:rPr>
              <a:t> </a:t>
            </a:r>
            <a:r>
              <a:rPr lang="en-US" altLang="en-US" b="1" dirty="0" err="1">
                <a:solidFill>
                  <a:srgbClr val="C00000"/>
                </a:solidFill>
                <a:latin typeface="Calibri" panose="020F0502020204030204" pitchFamily="34" charset="0"/>
                <a:cs typeface="Calibri" panose="020F0502020204030204" pitchFamily="34" charset="0"/>
              </a:rPr>
              <a:t>gì</a:t>
            </a:r>
            <a:r>
              <a:rPr lang="en-US" altLang="en-US" b="1" dirty="0">
                <a:solidFill>
                  <a:srgbClr val="C0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366995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Effect transition="in" filter="barn(inVertical)">
                                      <p:cBhvr>
                                        <p:cTn id="14" dur="500"/>
                                        <p:tgtEl>
                                          <p:spTgt spid="4">
                                            <p:txEl>
                                              <p:pRg st="0" end="0"/>
                                            </p:txEl>
                                          </p:spTgt>
                                        </p:tgtEl>
                                      </p:cBhvr>
                                    </p:animEffect>
                                  </p:childTnLst>
                                </p:cTn>
                              </p:par>
                              <p:par>
                                <p:cTn id="15" presetID="16" presetClass="entr" presetSubtype="21" fill="hold" nodeType="with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5" grpId="0" animBg="1"/>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480464" y="2743200"/>
            <a:ext cx="5292436" cy="3609975"/>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599"/>
            <a:ext cx="4514850" cy="2225675"/>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20005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sz="3100" b="1" dirty="0">
                <a:solidFill>
                  <a:srgbClr val="C00000"/>
                </a:solidFill>
                <a:latin typeface="Calibri" panose="020F0502020204030204" pitchFamily="34" charset="0"/>
                <a:cs typeface="Calibri" panose="020F0502020204030204" pitchFamily="34" charset="0"/>
              </a:rPr>
              <a:t>a</a:t>
            </a:r>
            <a:r>
              <a:rPr lang="vi-VN" altLang="en-US" sz="3100" b="1" dirty="0">
                <a:solidFill>
                  <a:srgbClr val="C00000"/>
                </a:solidFill>
                <a:latin typeface="Calibri" panose="020F0502020204030204" pitchFamily="34" charset="0"/>
                <a:cs typeface="Calibri" panose="020F0502020204030204" pitchFamily="34" charset="0"/>
              </a:rPr>
              <a:t>. Đoạn văn tưởng tượng đã viết thêm những gì so với đoạn văn của Vũ Tú Nam?</a:t>
            </a:r>
            <a:endParaRPr kumimoji="0" lang="vi-VN" altLang="en-US" sz="3100"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56693" y="2758009"/>
            <a:ext cx="4920090" cy="3431709"/>
          </a:xfrm>
          <a:prstGeom prst="rect">
            <a:avLst/>
          </a:prstGeom>
          <a:noFill/>
        </p:spPr>
        <p:txBody>
          <a:bodyPr wrap="square">
            <a:spAutoFit/>
          </a:bodyPr>
          <a:lstStyle/>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Thêm lời: </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“Tớ còn bận tập múa.”</a:t>
            </a:r>
          </a:p>
          <a:p>
            <a:pPr lvl="0" algn="just" defTabSz="457200"/>
            <a:r>
              <a:rPr lang="vi-VN" sz="3100" b="1" dirty="0">
                <a:solidFill>
                  <a:srgbClr val="44546A">
                    <a:lumMod val="50000"/>
                  </a:srgbClr>
                </a:solidFill>
                <a:latin typeface="Calibri" panose="020F0502020204030204" pitchFamily="34" charset="0"/>
                <a:cs typeface="Calibri" panose="020F0502020204030204" pitchFamily="34" charset="0"/>
              </a:rPr>
              <a:t>+ Chích chòe luyến thoắng: “Tớ còn bận luyện giọng. Với lại đường xa vạn dặm, tớ thì bé nhỏ, chân yếu cánh mềm, làm sao mà đi được!” </a:t>
            </a: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10728449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16">
            <a:extLst>
              <a:ext uri="{FF2B5EF4-FFF2-40B4-BE49-F238E27FC236}">
                <a16:creationId xmlns:a16="http://schemas.microsoft.com/office/drawing/2014/main" id="{FE3177FE-7AFD-4FC4-8D67-77CE3B3DC92D}"/>
              </a:ext>
            </a:extLst>
          </p:cNvPr>
          <p:cNvSpPr/>
          <p:nvPr/>
        </p:nvSpPr>
        <p:spPr>
          <a:xfrm>
            <a:off x="6623339" y="2895600"/>
            <a:ext cx="5292436" cy="335279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26" name="Rectangle: Rounded Corners 25">
            <a:extLst>
              <a:ext uri="{FF2B5EF4-FFF2-40B4-BE49-F238E27FC236}">
                <a16:creationId xmlns:a16="http://schemas.microsoft.com/office/drawing/2014/main" id="{DFD5F9C3-F977-4E0E-A849-8B3AD1A80EBA}"/>
              </a:ext>
            </a:extLst>
          </p:cNvPr>
          <p:cNvSpPr/>
          <p:nvPr/>
        </p:nvSpPr>
        <p:spPr>
          <a:xfrm>
            <a:off x="6858000" y="355600"/>
            <a:ext cx="4514850" cy="1863726"/>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字魂35号-经典雅黑"/>
              <a:cs typeface="Calibri" panose="020F050202020403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6943725" y="420396"/>
            <a:ext cx="4147297"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just">
              <a:spcBef>
                <a:spcPct val="50000"/>
              </a:spcBef>
              <a:buNone/>
            </a:pPr>
            <a:r>
              <a:rPr lang="en-US" altLang="en-US" b="1" dirty="0">
                <a:solidFill>
                  <a:srgbClr val="C00000"/>
                </a:solidFill>
                <a:latin typeface="Calibri" panose="020F0502020204030204" pitchFamily="34" charset="0"/>
                <a:cs typeface="Calibri" panose="020F0502020204030204" pitchFamily="34" charset="0"/>
              </a:rPr>
              <a:t>b. </a:t>
            </a:r>
            <a:r>
              <a:rPr lang="vi-VN" altLang="en-US" b="1" dirty="0">
                <a:solidFill>
                  <a:srgbClr val="C00000"/>
                </a:solidFill>
                <a:latin typeface="Calibri" panose="020F0502020204030204" pitchFamily="34" charset="0"/>
                <a:cs typeface="Calibri" panose="020F0502020204030204" pitchFamily="34" charset="0"/>
              </a:rPr>
              <a:t>Theo em các chi tiết tưởng tượng đó có gì thú vị?</a:t>
            </a:r>
            <a:endParaRPr kumimoji="0" lang="vi-VN" altLang="en-US" b="1" i="0" u="none" strike="noStrike" kern="1200" cap="none" spc="0" normalizeH="0" baseline="0" noProof="0" dirty="0">
              <a:ln>
                <a:noFill/>
              </a:ln>
              <a:solidFill>
                <a:srgbClr val="C00000"/>
              </a:solidFill>
              <a:effectLst/>
              <a:uLnTx/>
              <a:uFillTx/>
              <a:latin typeface="Calibri" panose="020F0502020204030204" pitchFamily="34" charset="0"/>
              <a:cs typeface="Calibri" panose="020F0502020204030204" pitchFamily="34" charset="0"/>
            </a:endParaRPr>
          </a:p>
        </p:txBody>
      </p:sp>
      <p:sp>
        <p:nvSpPr>
          <p:cNvPr id="11" name="Hộp Văn bản 14">
            <a:extLst>
              <a:ext uri="{FF2B5EF4-FFF2-40B4-BE49-F238E27FC236}">
                <a16:creationId xmlns:a16="http://schemas.microsoft.com/office/drawing/2014/main" id="{9C9C9290-F6FC-4C31-99EC-BB1A9FC6DD82}"/>
              </a:ext>
            </a:extLst>
          </p:cNvPr>
          <p:cNvSpPr txBox="1"/>
          <p:nvPr/>
        </p:nvSpPr>
        <p:spPr>
          <a:xfrm>
            <a:off x="6772275" y="2910409"/>
            <a:ext cx="5047383" cy="3416320"/>
          </a:xfrm>
          <a:prstGeom prst="rect">
            <a:avLst/>
          </a:prstGeom>
          <a:noFill/>
        </p:spPr>
        <p:txBody>
          <a:bodyPr wrap="square">
            <a:spAutoFit/>
          </a:bodyPr>
          <a:lstStyle/>
          <a:p>
            <a:pPr lvl="0" algn="just" defTabSz="457200"/>
            <a:r>
              <a:rPr lang="vi-VN" sz="3600" b="1" dirty="0">
                <a:solidFill>
                  <a:srgbClr val="44546A">
                    <a:lumMod val="50000"/>
                  </a:srgbClr>
                </a:solidFill>
                <a:latin typeface="Calibri" panose="020F0502020204030204" pitchFamily="34" charset="0"/>
                <a:cs typeface="Calibri" panose="020F0502020204030204" pitchFamily="34" charset="0"/>
              </a:rPr>
              <a:t>Các chi tiết tưởng tượng trong đoạn văn trên đã nhân hóa nhân vật trở nên sinh động, gần gũi giúp cho đoạn văn hay hơn.</a:t>
            </a:r>
            <a:endParaRPr kumimoji="0" lang="vi-VN" sz="3600" b="1" i="0" u="none" strike="noStrike" kern="1200" cap="none" spc="0" normalizeH="0" baseline="0" noProof="0" dirty="0">
              <a:ln>
                <a:noFill/>
              </a:ln>
              <a:solidFill>
                <a:srgbClr val="44546A">
                  <a:lumMod val="50000"/>
                </a:srgbClr>
              </a:solidFill>
              <a:effectLst/>
              <a:uLnTx/>
              <a:uFillTx/>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A87F5F82-4820-6204-EFB8-B986154639B0}"/>
              </a:ext>
            </a:extLst>
          </p:cNvPr>
          <p:cNvPicPr>
            <a:picLocks noChangeAspect="1"/>
          </p:cNvPicPr>
          <p:nvPr/>
        </p:nvPicPr>
        <p:blipFill>
          <a:blip r:embed="rId3"/>
          <a:stretch>
            <a:fillRect/>
          </a:stretch>
        </p:blipFill>
        <p:spPr>
          <a:xfrm>
            <a:off x="1415486" y="832279"/>
            <a:ext cx="4461439" cy="2966686"/>
          </a:xfrm>
          <a:prstGeom prst="rect">
            <a:avLst/>
          </a:prstGeom>
        </p:spPr>
      </p:pic>
      <p:pic>
        <p:nvPicPr>
          <p:cNvPr id="4" name="Picture 3">
            <a:extLst>
              <a:ext uri="{FF2B5EF4-FFF2-40B4-BE49-F238E27FC236}">
                <a16:creationId xmlns:a16="http://schemas.microsoft.com/office/drawing/2014/main" id="{AAF6AB57-7EF8-EE42-D28F-5A98662EAFD7}"/>
              </a:ext>
            </a:extLst>
          </p:cNvPr>
          <p:cNvPicPr>
            <a:picLocks noChangeAspect="1"/>
          </p:cNvPicPr>
          <p:nvPr/>
        </p:nvPicPr>
        <p:blipFill>
          <a:blip r:embed="rId4"/>
          <a:stretch>
            <a:fillRect/>
          </a:stretch>
        </p:blipFill>
        <p:spPr>
          <a:xfrm>
            <a:off x="285750" y="4114800"/>
            <a:ext cx="6048283" cy="1581150"/>
          </a:xfrm>
          <a:prstGeom prst="rect">
            <a:avLst/>
          </a:prstGeom>
        </p:spPr>
      </p:pic>
    </p:spTree>
    <p:extLst>
      <p:ext uri="{BB962C8B-B14F-4D97-AF65-F5344CB8AC3E}">
        <p14:creationId xmlns:p14="http://schemas.microsoft.com/office/powerpoint/2010/main" val="22618852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1000"/>
                                        <p:tgtEl>
                                          <p:spTgt spid="11"/>
                                        </p:tgtEl>
                                      </p:cBhvr>
                                    </p:animEffect>
                                    <p:anim calcmode="lin" valueType="num">
                                      <p:cBhvr>
                                        <p:cTn id="15" dur="1000" fill="hold"/>
                                        <p:tgtEl>
                                          <p:spTgt spid="11"/>
                                        </p:tgtEl>
                                        <p:attrNameLst>
                                          <p:attrName>ppt_x</p:attrName>
                                        </p:attrNameLst>
                                      </p:cBhvr>
                                      <p:tavLst>
                                        <p:tav tm="0">
                                          <p:val>
                                            <p:strVal val="#ppt_x"/>
                                          </p:val>
                                        </p:tav>
                                        <p:tav tm="100000">
                                          <p:val>
                                            <p:strVal val="#ppt_x"/>
                                          </p:val>
                                        </p:tav>
                                      </p:tavLst>
                                    </p:anim>
                                    <p:anim calcmode="lin" valueType="num">
                                      <p:cBhvr>
                                        <p:cTn id="16" dur="1000" fill="hold"/>
                                        <p:tgtEl>
                                          <p:spTgt spid="11"/>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Rounded Corners 25">
            <a:extLst>
              <a:ext uri="{FF2B5EF4-FFF2-40B4-BE49-F238E27FC236}">
                <a16:creationId xmlns:a16="http://schemas.microsoft.com/office/drawing/2014/main" id="{DFD5F9C3-F977-4E0E-A849-8B3AD1A80EBA}"/>
              </a:ext>
            </a:extLst>
          </p:cNvPr>
          <p:cNvSpPr/>
          <p:nvPr/>
        </p:nvSpPr>
        <p:spPr>
          <a:xfrm>
            <a:off x="1343025" y="282340"/>
            <a:ext cx="9124950" cy="1260710"/>
          </a:xfrm>
          <a:prstGeom prst="roundRect">
            <a:avLst/>
          </a:prstGeom>
          <a:solidFill>
            <a:srgbClr val="DF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pitchFamily="34" charset="0"/>
              <a:ea typeface="字魂35号-经典雅黑"/>
              <a:cs typeface="Arial" panose="020B0604020202020204" pitchFamily="34" charset="0"/>
            </a:endParaRPr>
          </a:p>
        </p:txBody>
      </p:sp>
      <p:sp>
        <p:nvSpPr>
          <p:cNvPr id="14" name="Text Box 20">
            <a:extLst>
              <a:ext uri="{FF2B5EF4-FFF2-40B4-BE49-F238E27FC236}">
                <a16:creationId xmlns:a16="http://schemas.microsoft.com/office/drawing/2014/main" id="{DCD31523-A2D5-4933-BA79-F88E34B661B1}"/>
              </a:ext>
            </a:extLst>
          </p:cNvPr>
          <p:cNvSpPr txBox="1">
            <a:spLocks noChangeArrowheads="1"/>
          </p:cNvSpPr>
          <p:nvPr/>
        </p:nvSpPr>
        <p:spPr bwMode="auto">
          <a:xfrm>
            <a:off x="1285875" y="282340"/>
            <a:ext cx="9201150"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lgn="ctr">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lvl="0" algn="ctr">
              <a:spcBef>
                <a:spcPct val="50000"/>
              </a:spcBef>
              <a:buNone/>
            </a:pPr>
            <a:r>
              <a:rPr lang="en-US" altLang="en-US" b="1" dirty="0">
                <a:solidFill>
                  <a:srgbClr val="C00000"/>
                </a:solidFill>
                <a:latin typeface="Calibri" panose="020F0502020204030204" pitchFamily="34" charset="0"/>
                <a:cs typeface="Calibri" panose="020F0502020204030204" pitchFamily="34" charset="0"/>
              </a:rPr>
              <a:t>2. </a:t>
            </a:r>
            <a:r>
              <a:rPr lang="vi-VN" altLang="en-US" b="1" dirty="0">
                <a:solidFill>
                  <a:srgbClr val="C00000"/>
                </a:solidFill>
                <a:latin typeface="Calibri" panose="020F0502020204030204" pitchFamily="34" charset="0"/>
                <a:cs typeface="Calibri" panose="020F0502020204030204" pitchFamily="34" charset="0"/>
              </a:rPr>
              <a:t>Nếu viết đoạn văn tưởng tượng dựa trên câu chuyện đã đọc hoặc đã nghe, em thích cách viết nào? </a:t>
            </a:r>
            <a:endParaRPr kumimoji="0" lang="vi-VN" altLang="en-US" sz="3200" b="1" i="0" u="none" strike="noStrike" kern="1200" cap="none" spc="0" normalizeH="0" baseline="0" noProof="0" dirty="0">
              <a:ln>
                <a:noFill/>
              </a:ln>
              <a:solidFill>
                <a:srgbClr val="C00000"/>
              </a:solidFill>
              <a:effectLst/>
              <a:uLnTx/>
              <a:uFillTx/>
              <a:latin typeface="Calibri" panose="020F0502020204030204" pitchFamily="34" charset="0"/>
              <a:ea typeface="字魂35号-经典雅黑"/>
              <a:cs typeface="Calibri" panose="020F0502020204030204" pitchFamily="34" charset="0"/>
            </a:endParaRPr>
          </a:p>
        </p:txBody>
      </p:sp>
      <p:sp>
        <p:nvSpPr>
          <p:cNvPr id="2" name="Rectangle: Rounded Corners 1">
            <a:extLst>
              <a:ext uri="{FF2B5EF4-FFF2-40B4-BE49-F238E27FC236}">
                <a16:creationId xmlns:a16="http://schemas.microsoft.com/office/drawing/2014/main" id="{6F2D9E15-2F3B-32A8-D10E-BBDC0D8A0DE9}"/>
              </a:ext>
            </a:extLst>
          </p:cNvPr>
          <p:cNvSpPr/>
          <p:nvPr/>
        </p:nvSpPr>
        <p:spPr>
          <a:xfrm>
            <a:off x="742950" y="2076450"/>
            <a:ext cx="3448050"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err="1">
                <a:solidFill>
                  <a:srgbClr val="002060"/>
                </a:solidFill>
                <a:latin typeface="Calibri" panose="020F0502020204030204" pitchFamily="34" charset="0"/>
                <a:cs typeface="Calibri" panose="020F0502020204030204" pitchFamily="34" charset="0"/>
              </a:rPr>
              <a:t>Viết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thêm</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cho</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tiết</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lời</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kể</a:t>
            </a:r>
            <a:r>
              <a:rPr lang="en-US" sz="3600" dirty="0">
                <a:solidFill>
                  <a:srgbClr val="002060"/>
                </a:solidFill>
                <a:latin typeface="Calibri" panose="020F0502020204030204" pitchFamily="34" charset="0"/>
                <a:cs typeface="Calibri" panose="020F0502020204030204" pitchFamily="34" charset="0"/>
              </a:rPr>
              <a:t>, </a:t>
            </a:r>
            <a:r>
              <a:rPr lang="en-US" sz="3600" dirty="0" err="1">
                <a:solidFill>
                  <a:srgbClr val="002060"/>
                </a:solidFill>
                <a:latin typeface="Calibri" panose="020F0502020204030204" pitchFamily="34" charset="0"/>
                <a:cs typeface="Calibri" panose="020F0502020204030204" pitchFamily="34" charset="0"/>
              </a:rPr>
              <a:t>tả</a:t>
            </a:r>
            <a:r>
              <a:rPr lang="en-US" sz="3600" dirty="0">
                <a:solidFill>
                  <a:srgbClr val="002060"/>
                </a:solidFill>
                <a:latin typeface="Calibri" panose="020F0502020204030204" pitchFamily="34" charset="0"/>
                <a:cs typeface="Calibri" panose="020F0502020204030204" pitchFamily="34" charset="0"/>
              </a:rPr>
              <a:t>,...)</a:t>
            </a:r>
          </a:p>
        </p:txBody>
      </p:sp>
      <p:sp>
        <p:nvSpPr>
          <p:cNvPr id="4" name="Rectangle: Rounded Corners 3">
            <a:extLst>
              <a:ext uri="{FF2B5EF4-FFF2-40B4-BE49-F238E27FC236}">
                <a16:creationId xmlns:a16="http://schemas.microsoft.com/office/drawing/2014/main" id="{EB1F8D23-9585-8E36-B253-9545B62BF27A}"/>
              </a:ext>
            </a:extLst>
          </p:cNvPr>
          <p:cNvSpPr/>
          <p:nvPr/>
        </p:nvSpPr>
        <p:spPr>
          <a:xfrm>
            <a:off x="4467224" y="2076450"/>
            <a:ext cx="3971925"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Viết thêm lời thoại của nhân vật.</a:t>
            </a:r>
            <a:endParaRPr lang="en-US" sz="3600" dirty="0">
              <a:solidFill>
                <a:srgbClr val="002060"/>
              </a:solidFill>
              <a:latin typeface="Calibri" panose="020F0502020204030204" pitchFamily="34" charset="0"/>
              <a:cs typeface="Calibri" panose="020F0502020204030204" pitchFamily="34" charset="0"/>
            </a:endParaRPr>
          </a:p>
        </p:txBody>
      </p:sp>
      <p:sp>
        <p:nvSpPr>
          <p:cNvPr id="5" name="Rectangle: Rounded Corners 4">
            <a:extLst>
              <a:ext uri="{FF2B5EF4-FFF2-40B4-BE49-F238E27FC236}">
                <a16:creationId xmlns:a16="http://schemas.microsoft.com/office/drawing/2014/main" id="{2F16D01D-FCD4-63D2-BCDD-57AA507017AB}"/>
              </a:ext>
            </a:extLst>
          </p:cNvPr>
          <p:cNvSpPr/>
          <p:nvPr/>
        </p:nvSpPr>
        <p:spPr>
          <a:xfrm>
            <a:off x="8648700" y="2066925"/>
            <a:ext cx="3343276" cy="1847850"/>
          </a:xfrm>
          <a:prstGeom prst="roundRect">
            <a:avLst/>
          </a:prstGeom>
          <a:solidFill>
            <a:srgbClr val="F8B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a:solidFill>
                  <a:srgbClr val="002060"/>
                </a:solidFill>
                <a:latin typeface="Calibri" panose="020F0502020204030204" pitchFamily="34" charset="0"/>
                <a:cs typeface="Calibri" panose="020F0502020204030204" pitchFamily="34" charset="0"/>
              </a:rPr>
              <a:t>Thay hoặc viết tiếp đoạn  kết.</a:t>
            </a:r>
            <a:endParaRPr lang="en-US" sz="3600" dirty="0">
              <a:solidFill>
                <a:srgbClr val="00206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8314732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4"/>
                                        </p:tgtEl>
                                        <p:attrNameLst>
                                          <p:attrName>style.visibility</p:attrName>
                                        </p:attrNameLst>
                                      </p:cBhvr>
                                      <p:to>
                                        <p:strVal val="visible"/>
                                      </p:to>
                                    </p:set>
                                    <p:anim calcmode="discrete" valueType="clr">
                                      <p:cBhvr override="childStyle">
                                        <p:cTn id="7"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4"/>
                                        </p:tgtEl>
                                        <p:attrNameLst>
                                          <p:attrName>fillcolor</p:attrName>
                                        </p:attrNameLst>
                                      </p:cBhvr>
                                      <p:tavLst>
                                        <p:tav tm="0">
                                          <p:val>
                                            <p:clrVal>
                                              <a:schemeClr val="accent2"/>
                                            </p:clrVal>
                                          </p:val>
                                        </p:tav>
                                        <p:tav tm="50000">
                                          <p:val>
                                            <p:clrVal>
                                              <a:schemeClr val="hlink"/>
                                            </p:clrVal>
                                          </p:val>
                                        </p:tav>
                                      </p:tavLst>
                                    </p:anim>
                                    <p:set>
                                      <p:cBhvr>
                                        <p:cTn id="9" dur="80"/>
                                        <p:tgtEl>
                                          <p:spTgt spid="1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wipe(down)">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animBg="1"/>
      <p:bldP spid="4" grpId="0" animBg="1"/>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56D9CBB2-58B3-ABCE-EF99-02FD72EF98BA}"/>
              </a:ext>
            </a:extLst>
          </p:cNvPr>
          <p:cNvGrpSpPr/>
          <p:nvPr/>
        </p:nvGrpSpPr>
        <p:grpSpPr>
          <a:xfrm>
            <a:off x="899908" y="3165167"/>
            <a:ext cx="4179855" cy="2635558"/>
            <a:chOff x="3955420" y="4581371"/>
            <a:chExt cx="4179855" cy="2635558"/>
          </a:xfrm>
        </p:grpSpPr>
        <p:pic>
          <p:nvPicPr>
            <p:cNvPr id="7" name="Picture 6">
              <a:extLst>
                <a:ext uri="{FF2B5EF4-FFF2-40B4-BE49-F238E27FC236}">
                  <a16:creationId xmlns:a16="http://schemas.microsoft.com/office/drawing/2014/main" id="{702B955D-A824-CE13-91EE-64C9640568FF}"/>
                </a:ext>
              </a:extLst>
            </p:cNvPr>
            <p:cNvPicPr>
              <a:picLocks noChangeAspect="1"/>
            </p:cNvPicPr>
            <p:nvPr/>
          </p:nvPicPr>
          <p:blipFill>
            <a:blip r:embed="rId4"/>
            <a:stretch>
              <a:fillRect/>
            </a:stretch>
          </p:blipFill>
          <p:spPr>
            <a:xfrm>
              <a:off x="4506875" y="4581371"/>
              <a:ext cx="2828195" cy="2368106"/>
            </a:xfrm>
            <a:prstGeom prst="rect">
              <a:avLst/>
            </a:prstGeom>
            <a:effectLst/>
          </p:spPr>
        </p:pic>
        <p:sp>
          <p:nvSpPr>
            <p:cNvPr id="8" name="Plaque 7">
              <a:extLst>
                <a:ext uri="{FF2B5EF4-FFF2-40B4-BE49-F238E27FC236}">
                  <a16:creationId xmlns:a16="http://schemas.microsoft.com/office/drawing/2014/main" id="{E96FB470-4015-CAB8-05D7-24D145EBA802}"/>
                </a:ext>
              </a:extLst>
            </p:cNvPr>
            <p:cNvSpPr/>
            <p:nvPr/>
          </p:nvSpPr>
          <p:spPr>
            <a:xfrm>
              <a:off x="4010757" y="6075953"/>
              <a:ext cx="4124518" cy="1140976"/>
            </a:xfrm>
            <a:prstGeom prst="plaque">
              <a:avLst/>
            </a:prstGeom>
            <a:solidFill>
              <a:srgbClr val="DFFF9F"/>
            </a:solidFill>
            <a:ln w="1905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0" name="TextBox 9">
              <a:extLst>
                <a:ext uri="{FF2B5EF4-FFF2-40B4-BE49-F238E27FC236}">
                  <a16:creationId xmlns:a16="http://schemas.microsoft.com/office/drawing/2014/main" id="{C8791346-F2DA-7EED-6420-AB667705E830}"/>
                </a:ext>
              </a:extLst>
            </p:cNvPr>
            <p:cNvSpPr txBox="1"/>
            <p:nvPr/>
          </p:nvSpPr>
          <p:spPr>
            <a:xfrm>
              <a:off x="3955420" y="6246730"/>
              <a:ext cx="4175231"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Thảo</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luận</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nhóm</a:t>
              </a:r>
              <a:r>
                <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baseline="0" noProof="0" dirty="0" err="1">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rPr>
                <a:t>đôi</a:t>
              </a:r>
              <a:endParaRPr kumimoji="0" lang="en-US" sz="3600" b="1" i="0" u="none" strike="noStrike" kern="1200" cap="none" spc="0" normalizeH="0" baseline="0" noProof="0" dirty="0">
                <a:ln w="9525">
                  <a:solidFill>
                    <a:prstClr val="white"/>
                  </a:solidFill>
                  <a:prstDash val="solid"/>
                </a:ln>
                <a:solidFill>
                  <a:srgbClr val="FF5050"/>
                </a:solidFill>
                <a:effectLst>
                  <a:outerShdw blurRad="12700" dist="38100" dir="2700000" algn="tl" rotWithShape="0">
                    <a:srgbClr val="FFA3A3"/>
                  </a:outerShdw>
                </a:effectLst>
                <a:uLnTx/>
                <a:uFillTx/>
                <a:latin typeface="Calibri" panose="020F0502020204030204" pitchFamily="34" charset="0"/>
                <a:cs typeface="Calibri" panose="020F0502020204030204" pitchFamily="34" charset="0"/>
              </a:endParaRPr>
            </a:p>
          </p:txBody>
        </p:sp>
      </p:grpSp>
      <p:grpSp>
        <p:nvGrpSpPr>
          <p:cNvPr id="12" name="Group 11">
            <a:extLst>
              <a:ext uri="{FF2B5EF4-FFF2-40B4-BE49-F238E27FC236}">
                <a16:creationId xmlns:a16="http://schemas.microsoft.com/office/drawing/2014/main" id="{B287DF24-845D-44AA-8534-F31D335EEBD7}"/>
              </a:ext>
            </a:extLst>
          </p:cNvPr>
          <p:cNvGrpSpPr/>
          <p:nvPr/>
        </p:nvGrpSpPr>
        <p:grpSpPr>
          <a:xfrm>
            <a:off x="4667250" y="1681150"/>
            <a:ext cx="6381750" cy="1209138"/>
            <a:chOff x="4615270" y="280975"/>
            <a:chExt cx="6991711" cy="1209138"/>
          </a:xfrm>
        </p:grpSpPr>
        <p:sp>
          <p:nvSpPr>
            <p:cNvPr id="13" name="TextBox 2">
              <a:extLst>
                <a:ext uri="{FF2B5EF4-FFF2-40B4-BE49-F238E27FC236}">
                  <a16:creationId xmlns:a16="http://schemas.microsoft.com/office/drawing/2014/main" id="{CA7FE081-FBF8-CDC1-2771-E8EF7C5CA5A2}"/>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Rectangle: Rounded Corners 13">
              <a:extLst>
                <a:ext uri="{FF2B5EF4-FFF2-40B4-BE49-F238E27FC236}">
                  <a16:creationId xmlns:a16="http://schemas.microsoft.com/office/drawing/2014/main" id="{05529043-5246-3174-ABC6-0D47E314126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Calibri" panose="020F0502020204030204" pitchFamily="34" charset="0"/>
                  <a:cs typeface="Calibri" panose="020F0502020204030204" pitchFamily="34" charset="0"/>
                </a:rPr>
                <a:t>C</a:t>
              </a:r>
              <a:r>
                <a:rPr lang="vi-VN" sz="3600" b="1" i="0" dirty="0">
                  <a:solidFill>
                    <a:srgbClr val="000000"/>
                  </a:solidFill>
                  <a:effectLst/>
                  <a:latin typeface="Calibri" panose="020F0502020204030204" pitchFamily="34" charset="0"/>
                  <a:cs typeface="Calibri" panose="020F0502020204030204" pitchFamily="34" charset="0"/>
                </a:rPr>
                <a:t>hia sẻ về cách viết đoạn văn tưởng tượng mà em thích.</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grpSp>
        <p:nvGrpSpPr>
          <p:cNvPr id="15" name="Group 14">
            <a:extLst>
              <a:ext uri="{FF2B5EF4-FFF2-40B4-BE49-F238E27FC236}">
                <a16:creationId xmlns:a16="http://schemas.microsoft.com/office/drawing/2014/main" id="{3925ECA0-3258-FE1F-0BAE-620E34038AEA}"/>
              </a:ext>
            </a:extLst>
          </p:cNvPr>
          <p:cNvGrpSpPr/>
          <p:nvPr/>
        </p:nvGrpSpPr>
        <p:grpSpPr>
          <a:xfrm>
            <a:off x="5181600" y="3557575"/>
            <a:ext cx="6381750" cy="1209138"/>
            <a:chOff x="4615270" y="280975"/>
            <a:chExt cx="6991711" cy="1209138"/>
          </a:xfrm>
        </p:grpSpPr>
        <p:sp>
          <p:nvSpPr>
            <p:cNvPr id="16" name="TextBox 2">
              <a:extLst>
                <a:ext uri="{FF2B5EF4-FFF2-40B4-BE49-F238E27FC236}">
                  <a16:creationId xmlns:a16="http://schemas.microsoft.com/office/drawing/2014/main" id="{F0DED8A4-9479-9474-4037-EC8F0CBB3F60}"/>
                </a:ext>
              </a:extLst>
            </p:cNvPr>
            <p:cNvSpPr txBox="1"/>
            <p:nvPr/>
          </p:nvSpPr>
          <p:spPr>
            <a:xfrm>
              <a:off x="4913157" y="673616"/>
              <a:ext cx="2586912" cy="369332"/>
            </a:xfrm>
            <a:prstGeom prst="rect">
              <a:avLst/>
            </a:prstGeom>
            <a:noFill/>
          </p:spPr>
          <p:txBody>
            <a:bodyPr wrap="squar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Nguyễn</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Thị</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Ái</a:t>
              </a:r>
              <a:r>
                <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mn-cs"/>
                </a:rPr>
                <a:t> </a:t>
              </a:r>
              <a:r>
                <a:rPr kumimoji="0" lang="en-US" sz="1800" b="0" i="0" u="none" strike="noStrike" kern="1200" cap="none" spc="0" normalizeH="0" baseline="0" noProof="0" dirty="0" err="1">
                  <a:ln>
                    <a:noFill/>
                  </a:ln>
                  <a:solidFill>
                    <a:prstClr val="black"/>
                  </a:solidFill>
                  <a:effectLst/>
                  <a:uLnTx/>
                  <a:uFillTx/>
                  <a:latin typeface="Arial" panose="020B0604020202020204" pitchFamily="34" charset="0"/>
                  <a:ea typeface="+mn-ea"/>
                  <a:cs typeface="+mn-cs"/>
                </a:rPr>
                <a:t>Quyên</a:t>
              </a: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Rectangle: Rounded Corners 16">
              <a:extLst>
                <a:ext uri="{FF2B5EF4-FFF2-40B4-BE49-F238E27FC236}">
                  <a16:creationId xmlns:a16="http://schemas.microsoft.com/office/drawing/2014/main" id="{FFD8928C-02F1-AC09-7554-EE6F2ECE62F5}"/>
                </a:ext>
              </a:extLst>
            </p:cNvPr>
            <p:cNvSpPr/>
            <p:nvPr/>
          </p:nvSpPr>
          <p:spPr>
            <a:xfrm>
              <a:off x="4615270" y="280975"/>
              <a:ext cx="6991711" cy="1209138"/>
            </a:xfrm>
            <a:prstGeom prst="roundRect">
              <a:avLst>
                <a:gd name="adj" fmla="val 50000"/>
              </a:avLst>
            </a:prstGeom>
            <a:solidFill>
              <a:srgbClr val="FFFF99"/>
            </a:solidFill>
            <a:ln w="28575">
              <a:solidFill>
                <a:schemeClr val="accent4">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4000" b="1" dirty="0">
                  <a:solidFill>
                    <a:srgbClr val="000000"/>
                  </a:solidFill>
                  <a:latin typeface="Calibri" panose="020F0502020204030204" pitchFamily="34" charset="0"/>
                  <a:cs typeface="Calibri" panose="020F0502020204030204" pitchFamily="34" charset="0"/>
                </a:rPr>
                <a:t>Nêu lí do tại sao em thích cách đó. </a:t>
              </a:r>
              <a:endParaRPr kumimoji="0" lang="en-US" sz="40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10495639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subTnLst>
                                    <p:audio>
                                      <p:cMediaNode>
                                        <p:cTn display="0" masterRel="sameClick">
                                          <p:stCondLst>
                                            <p:cond evt="begin" delay="0">
                                              <p:tn val="5"/>
                                            </p:cond>
                                          </p:stCondLst>
                                          <p:endCondLst>
                                            <p:cond evt="onStopAudio" delay="0">
                                              <p:tgtEl>
                                                <p:sldTgt/>
                                              </p:tgtEl>
                                            </p:cond>
                                          </p:endCondLst>
                                        </p:cTn>
                                        <p:tgtEl>
                                          <p:sndTgt r:embed="rId3" name="Tieng-tinh-tinh-www_tiengdong_com.wav"/>
                                        </p:tgtEl>
                                      </p:cMediaNode>
                                    </p:audio>
                                  </p:sub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group of people in clothing&#10;&#10;Description automatically generated with low confidence">
            <a:extLst>
              <a:ext uri="{FF2B5EF4-FFF2-40B4-BE49-F238E27FC236}">
                <a16:creationId xmlns:a16="http://schemas.microsoft.com/office/drawing/2014/main" id="{D0DFE831-F0E8-4DD4-A8D7-CBEDEA9AEE7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4861" y="2870869"/>
            <a:ext cx="6388621" cy="4020320"/>
          </a:xfrm>
          <a:prstGeom prst="rect">
            <a:avLst/>
          </a:prstGeom>
        </p:spPr>
      </p:pic>
      <p:grpSp>
        <p:nvGrpSpPr>
          <p:cNvPr id="3" name="Group 2">
            <a:extLst>
              <a:ext uri="{FF2B5EF4-FFF2-40B4-BE49-F238E27FC236}">
                <a16:creationId xmlns:a16="http://schemas.microsoft.com/office/drawing/2014/main" id="{BB4BDCC3-6D1A-42BE-B2B0-DA65D939C044}"/>
              </a:ext>
            </a:extLst>
          </p:cNvPr>
          <p:cNvGrpSpPr/>
          <p:nvPr/>
        </p:nvGrpSpPr>
        <p:grpSpPr>
          <a:xfrm>
            <a:off x="1094696" y="198927"/>
            <a:ext cx="3642219" cy="3240000"/>
            <a:chOff x="1189829" y="291094"/>
            <a:chExt cx="3642219" cy="3240000"/>
          </a:xfrm>
        </p:grpSpPr>
        <p:pic>
          <p:nvPicPr>
            <p:cNvPr id="4" name="Picture 3" descr="A picture containing text&#10;&#10;Description automatically generated">
              <a:extLst>
                <a:ext uri="{FF2B5EF4-FFF2-40B4-BE49-F238E27FC236}">
                  <a16:creationId xmlns:a16="http://schemas.microsoft.com/office/drawing/2014/main" id="{A561793C-58E2-4D8C-B246-D1283760582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21001197">
              <a:off x="1189829" y="291094"/>
              <a:ext cx="3642219" cy="3240000"/>
            </a:xfrm>
            <a:prstGeom prst="rect">
              <a:avLst/>
            </a:prstGeom>
          </p:spPr>
        </p:pic>
        <p:sp>
          <p:nvSpPr>
            <p:cNvPr id="5" name="TextBox 4">
              <a:extLst>
                <a:ext uri="{FF2B5EF4-FFF2-40B4-BE49-F238E27FC236}">
                  <a16:creationId xmlns:a16="http://schemas.microsoft.com/office/drawing/2014/main" id="{3FF6A272-748B-4733-B6EB-46977B94061A}"/>
                </a:ext>
              </a:extLst>
            </p:cNvPr>
            <p:cNvSpPr txBox="1"/>
            <p:nvPr/>
          </p:nvSpPr>
          <p:spPr>
            <a:xfrm rot="20088135" flipH="1">
              <a:off x="1896516" y="1430134"/>
              <a:ext cx="2259756"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CC00CC"/>
                  </a:solidFill>
                  <a:effectLst/>
                  <a:uLnTx/>
                  <a:uFillTx/>
                  <a:latin typeface="字魂35号-经典雅黑"/>
                  <a:cs typeface="+mn-cs"/>
                </a:rPr>
                <a:t>Trình</a:t>
              </a:r>
              <a:r>
                <a:rPr kumimoji="0" lang="en-US" sz="4000" b="1" i="0" u="none" strike="noStrike" kern="1200" cap="none" spc="0" normalizeH="0" baseline="0" noProof="0" dirty="0">
                  <a:ln>
                    <a:noFill/>
                  </a:ln>
                  <a:solidFill>
                    <a:srgbClr val="CC00CC"/>
                  </a:solidFill>
                  <a:effectLst/>
                  <a:uLnTx/>
                  <a:uFillTx/>
                  <a:latin typeface="字魂35号-经典雅黑"/>
                  <a:cs typeface="+mn-cs"/>
                </a:rPr>
                <a:t> </a:t>
              </a:r>
              <a:r>
                <a:rPr kumimoji="0" lang="en-US" sz="4000" b="1" i="0" u="none" strike="noStrike" kern="1200" cap="none" spc="0" normalizeH="0" baseline="0" noProof="0" dirty="0" err="1">
                  <a:ln>
                    <a:noFill/>
                  </a:ln>
                  <a:solidFill>
                    <a:srgbClr val="CC00CC"/>
                  </a:solidFill>
                  <a:effectLst/>
                  <a:uLnTx/>
                  <a:uFillTx/>
                  <a:latin typeface="字魂35号-经典雅黑"/>
                  <a:cs typeface="+mn-cs"/>
                </a:rPr>
                <a:t>bày</a:t>
              </a:r>
              <a:endParaRPr kumimoji="0" lang="en-US" sz="4000" b="1" i="0" u="none" strike="noStrike" kern="1200" cap="none" spc="0" normalizeH="0" baseline="0" noProof="0" dirty="0">
                <a:ln>
                  <a:noFill/>
                </a:ln>
                <a:solidFill>
                  <a:srgbClr val="CC00CC"/>
                </a:solidFill>
                <a:effectLst/>
                <a:uLnTx/>
                <a:uFillTx/>
                <a:latin typeface="字魂35号-经典雅黑"/>
                <a:cs typeface="+mn-cs"/>
              </a:endParaRPr>
            </a:p>
          </p:txBody>
        </p:sp>
      </p:grpSp>
      <p:grpSp>
        <p:nvGrpSpPr>
          <p:cNvPr id="6" name="Group 5">
            <a:extLst>
              <a:ext uri="{FF2B5EF4-FFF2-40B4-BE49-F238E27FC236}">
                <a16:creationId xmlns:a16="http://schemas.microsoft.com/office/drawing/2014/main" id="{D50B6CBD-D54A-4B3F-B670-81BA51C4808B}"/>
              </a:ext>
            </a:extLst>
          </p:cNvPr>
          <p:cNvGrpSpPr/>
          <p:nvPr/>
        </p:nvGrpSpPr>
        <p:grpSpPr>
          <a:xfrm>
            <a:off x="7297304" y="71910"/>
            <a:ext cx="3642219" cy="3240000"/>
            <a:chOff x="7359952" y="291095"/>
            <a:chExt cx="3642219" cy="3240000"/>
          </a:xfrm>
        </p:grpSpPr>
        <p:pic>
          <p:nvPicPr>
            <p:cNvPr id="7" name="Picture 6" descr="A picture containing text&#10;&#10;Description automatically generated">
              <a:extLst>
                <a:ext uri="{FF2B5EF4-FFF2-40B4-BE49-F238E27FC236}">
                  <a16:creationId xmlns:a16="http://schemas.microsoft.com/office/drawing/2014/main" id="{878F321D-7EA7-4954-9F5E-1855B9D8182A}"/>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0922" t="15237" r="10922" b="15237"/>
            <a:stretch/>
          </p:blipFill>
          <p:spPr>
            <a:xfrm rot="598803" flipH="1">
              <a:off x="7359952" y="291095"/>
              <a:ext cx="3642219" cy="3240000"/>
            </a:xfrm>
            <a:prstGeom prst="rect">
              <a:avLst/>
            </a:prstGeom>
          </p:spPr>
        </p:pic>
        <p:sp>
          <p:nvSpPr>
            <p:cNvPr id="8" name="TextBox 7">
              <a:extLst>
                <a:ext uri="{FF2B5EF4-FFF2-40B4-BE49-F238E27FC236}">
                  <a16:creationId xmlns:a16="http://schemas.microsoft.com/office/drawing/2014/main" id="{2A0E9BDF-D5A1-4197-9A31-8E9C2A8BEB02}"/>
                </a:ext>
              </a:extLst>
            </p:cNvPr>
            <p:cNvSpPr txBox="1"/>
            <p:nvPr/>
          </p:nvSpPr>
          <p:spPr>
            <a:xfrm rot="1511865">
              <a:off x="8079777" y="1431845"/>
              <a:ext cx="222139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FF3399"/>
                  </a:solidFill>
                  <a:effectLst/>
                  <a:uLnTx/>
                  <a:uFillTx/>
                  <a:latin typeface="字魂35号-经典雅黑"/>
                  <a:cs typeface="+mn-cs"/>
                </a:rPr>
                <a:t>Nhận xét</a:t>
              </a:r>
            </a:p>
          </p:txBody>
        </p:sp>
      </p:grpSp>
    </p:spTree>
    <p:extLst>
      <p:ext uri="{BB962C8B-B14F-4D97-AF65-F5344CB8AC3E}">
        <p14:creationId xmlns:p14="http://schemas.microsoft.com/office/powerpoint/2010/main" val="1988740194"/>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14:presetBounceEnd="40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0000">
                                          <p:cBhvr additive="base">
                                            <p:cTn id="7" dur="750" fill="hold"/>
                                            <p:tgtEl>
                                              <p:spTgt spid="2"/>
                                            </p:tgtEl>
                                            <p:attrNameLst>
                                              <p:attrName>ppt_x</p:attrName>
                                            </p:attrNameLst>
                                          </p:cBhvr>
                                          <p:tavLst>
                                            <p:tav tm="0">
                                              <p:val>
                                                <p:strVal val="#ppt_x"/>
                                              </p:val>
                                            </p:tav>
                                            <p:tav tm="100000">
                                              <p:val>
                                                <p:strVal val="#ppt_x"/>
                                              </p:val>
                                            </p:tav>
                                          </p:tavLst>
                                        </p:anim>
                                        <p:anim calcmode="lin" valueType="num" p14:bounceEnd="40000">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14:presetBounceEnd="40000">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14:bounceEnd="40000">
                                          <p:cBhvr additive="base">
                                            <p:cTn id="17" dur="750" fill="hold"/>
                                            <p:tgtEl>
                                              <p:spTgt spid="3"/>
                                            </p:tgtEl>
                                            <p:attrNameLst>
                                              <p:attrName>ppt_x</p:attrName>
                                            </p:attrNameLst>
                                          </p:cBhvr>
                                          <p:tavLst>
                                            <p:tav tm="0">
                                              <p:val>
                                                <p:strVal val="#ppt_x"/>
                                              </p:val>
                                            </p:tav>
                                            <p:tav tm="100000">
                                              <p:val>
                                                <p:strVal val="#ppt_x"/>
                                              </p:val>
                                            </p:tav>
                                          </p:tavLst>
                                        </p:anim>
                                        <p:anim calcmode="lin" valueType="num" p14:bounceEnd="40000">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2"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14:presetBounceEnd="40000">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14:bounceEnd="40000">
                                          <p:cBhvr additive="base">
                                            <p:cTn id="27" dur="750" fill="hold"/>
                                            <p:tgtEl>
                                              <p:spTgt spid="6"/>
                                            </p:tgtEl>
                                            <p:attrNameLst>
                                              <p:attrName>ppt_x</p:attrName>
                                            </p:attrNameLst>
                                          </p:cBhvr>
                                          <p:tavLst>
                                            <p:tav tm="0">
                                              <p:val>
                                                <p:strVal val="#ppt_x"/>
                                              </p:val>
                                            </p:tav>
                                            <p:tav tm="100000">
                                              <p:val>
                                                <p:strVal val="#ppt_x"/>
                                              </p:val>
                                            </p:tav>
                                          </p:tavLst>
                                        </p:anim>
                                        <p:anim calcmode="lin" valueType="num" p14:bounceEnd="40000">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2"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5" name="Trò-chơi-chíu.wav"/>
                                            </p:tgtEl>
                                          </p:cMediaNode>
                                        </p:audio>
                                      </p:subTnLst>
                                    </p:cTn>
                                  </p:par>
                                  <p:par>
                                    <p:cTn id="9" presetID="32" presetClass="emph" presetSubtype="0" repeatCount="indefinite" fill="hold" nodeType="withEffect">
                                      <p:stCondLst>
                                        <p:cond delay="0"/>
                                      </p:stCondLst>
                                      <p:childTnLst>
                                        <p:animRot by="120000">
                                          <p:cBhvr>
                                            <p:cTn id="10" dur="100" fill="hold">
                                              <p:stCondLst>
                                                <p:cond delay="0"/>
                                              </p:stCondLst>
                                            </p:cTn>
                                            <p:tgtEl>
                                              <p:spTgt spid="2"/>
                                            </p:tgtEl>
                                            <p:attrNameLst>
                                              <p:attrName>r</p:attrName>
                                            </p:attrNameLst>
                                          </p:cBhvr>
                                        </p:animRot>
                                        <p:animRot by="-240000">
                                          <p:cBhvr>
                                            <p:cTn id="11" dur="200" fill="hold">
                                              <p:stCondLst>
                                                <p:cond delay="200"/>
                                              </p:stCondLst>
                                            </p:cTn>
                                            <p:tgtEl>
                                              <p:spTgt spid="2"/>
                                            </p:tgtEl>
                                            <p:attrNameLst>
                                              <p:attrName>r</p:attrName>
                                            </p:attrNameLst>
                                          </p:cBhvr>
                                        </p:animRot>
                                        <p:animRot by="240000">
                                          <p:cBhvr>
                                            <p:cTn id="12" dur="200" fill="hold">
                                              <p:stCondLst>
                                                <p:cond delay="400"/>
                                              </p:stCondLst>
                                            </p:cTn>
                                            <p:tgtEl>
                                              <p:spTgt spid="2"/>
                                            </p:tgtEl>
                                            <p:attrNameLst>
                                              <p:attrName>r</p:attrName>
                                            </p:attrNameLst>
                                          </p:cBhvr>
                                        </p:animRot>
                                        <p:animRot by="-240000">
                                          <p:cBhvr>
                                            <p:cTn id="13" dur="200" fill="hold">
                                              <p:stCondLst>
                                                <p:cond delay="600"/>
                                              </p:stCondLst>
                                            </p:cTn>
                                            <p:tgtEl>
                                              <p:spTgt spid="2"/>
                                            </p:tgtEl>
                                            <p:attrNameLst>
                                              <p:attrName>r</p:attrName>
                                            </p:attrNameLst>
                                          </p:cBhvr>
                                        </p:animRot>
                                        <p:animRot by="120000">
                                          <p:cBhvr>
                                            <p:cTn id="14" dur="200" fill="hold">
                                              <p:stCondLst>
                                                <p:cond delay="800"/>
                                              </p:stCondLst>
                                            </p:cTn>
                                            <p:tgtEl>
                                              <p:spTgt spid="2"/>
                                            </p:tgtEl>
                                            <p:attrNameLst>
                                              <p:attrName>r</p:attrName>
                                            </p:attrNameLst>
                                          </p:cBhvr>
                                        </p:animRot>
                                      </p:childTnLst>
                                    </p:cTn>
                                  </p:par>
                                  <p:par>
                                    <p:cTn id="15" presetID="2" presetClass="entr" presetSubtype="4"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ppt_x"/>
                                              </p:val>
                                            </p:tav>
                                            <p:tav tm="100000">
                                              <p:val>
                                                <p:strVal val="#ppt_x"/>
                                              </p:val>
                                            </p:tav>
                                          </p:tavLst>
                                        </p:anim>
                                        <p:anim calcmode="lin" valueType="num">
                                          <p:cBhvr additive="base">
                                            <p:cTn id="18" dur="750" fill="hold"/>
                                            <p:tgtEl>
                                              <p:spTgt spid="3"/>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5"/>
                                                </p:cond>
                                              </p:stCondLst>
                                              <p:endCondLst>
                                                <p:cond evt="onStopAudio" delay="0">
                                                  <p:tgtEl>
                                                    <p:sldTgt/>
                                                  </p:tgtEl>
                                                </p:cond>
                                              </p:endCondLst>
                                            </p:cTn>
                                            <p:tgtEl>
                                              <p:sndTgt r:embed="rId5" name="Trò-chơi-chíu.wav"/>
                                            </p:tgtEl>
                                          </p:cMediaNode>
                                        </p:audio>
                                      </p:subTnLst>
                                    </p:cTn>
                                  </p:par>
                                  <p:par>
                                    <p:cTn id="19" presetID="32" presetClass="emph" presetSubtype="0" repeatCount="indefinite" fill="hold" nodeType="withEffect">
                                      <p:stCondLst>
                                        <p:cond delay="0"/>
                                      </p:stCondLst>
                                      <p:childTnLst>
                                        <p:animRot by="120000">
                                          <p:cBhvr>
                                            <p:cTn id="20" dur="100" fill="hold">
                                              <p:stCondLst>
                                                <p:cond delay="0"/>
                                              </p:stCondLst>
                                            </p:cTn>
                                            <p:tgtEl>
                                              <p:spTgt spid="3"/>
                                            </p:tgtEl>
                                            <p:attrNameLst>
                                              <p:attrName>r</p:attrName>
                                            </p:attrNameLst>
                                          </p:cBhvr>
                                        </p:animRot>
                                        <p:animRot by="-240000">
                                          <p:cBhvr>
                                            <p:cTn id="21" dur="200" fill="hold">
                                              <p:stCondLst>
                                                <p:cond delay="200"/>
                                              </p:stCondLst>
                                            </p:cTn>
                                            <p:tgtEl>
                                              <p:spTgt spid="3"/>
                                            </p:tgtEl>
                                            <p:attrNameLst>
                                              <p:attrName>r</p:attrName>
                                            </p:attrNameLst>
                                          </p:cBhvr>
                                        </p:animRot>
                                        <p:animRot by="240000">
                                          <p:cBhvr>
                                            <p:cTn id="22" dur="200" fill="hold">
                                              <p:stCondLst>
                                                <p:cond delay="400"/>
                                              </p:stCondLst>
                                            </p:cTn>
                                            <p:tgtEl>
                                              <p:spTgt spid="3"/>
                                            </p:tgtEl>
                                            <p:attrNameLst>
                                              <p:attrName>r</p:attrName>
                                            </p:attrNameLst>
                                          </p:cBhvr>
                                        </p:animRot>
                                        <p:animRot by="-240000">
                                          <p:cBhvr>
                                            <p:cTn id="23" dur="200" fill="hold">
                                              <p:stCondLst>
                                                <p:cond delay="600"/>
                                              </p:stCondLst>
                                            </p:cTn>
                                            <p:tgtEl>
                                              <p:spTgt spid="3"/>
                                            </p:tgtEl>
                                            <p:attrNameLst>
                                              <p:attrName>r</p:attrName>
                                            </p:attrNameLst>
                                          </p:cBhvr>
                                        </p:animRot>
                                        <p:animRot by="120000">
                                          <p:cBhvr>
                                            <p:cTn id="24" dur="200" fill="hold">
                                              <p:stCondLst>
                                                <p:cond delay="800"/>
                                              </p:stCondLst>
                                            </p:cTn>
                                            <p:tgtEl>
                                              <p:spTgt spid="3"/>
                                            </p:tgtEl>
                                            <p:attrNameLst>
                                              <p:attrName>r</p:attrName>
                                            </p:attrNameLst>
                                          </p:cBhvr>
                                        </p:animRot>
                                      </p:childTnLst>
                                    </p:cTn>
                                  </p:par>
                                  <p:par>
                                    <p:cTn id="25" presetID="2" presetClass="entr" presetSubtype="4" fill="hold"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750" fill="hold"/>
                                            <p:tgtEl>
                                              <p:spTgt spid="6"/>
                                            </p:tgtEl>
                                            <p:attrNameLst>
                                              <p:attrName>ppt_x</p:attrName>
                                            </p:attrNameLst>
                                          </p:cBhvr>
                                          <p:tavLst>
                                            <p:tav tm="0">
                                              <p:val>
                                                <p:strVal val="#ppt_x"/>
                                              </p:val>
                                            </p:tav>
                                            <p:tav tm="100000">
                                              <p:val>
                                                <p:strVal val="#ppt_x"/>
                                              </p:val>
                                            </p:tav>
                                          </p:tavLst>
                                        </p:anim>
                                        <p:anim calcmode="lin" valueType="num">
                                          <p:cBhvr additive="base">
                                            <p:cTn id="28" dur="75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5" name="Trò-chơi-chíu.wav"/>
                                            </p:tgtEl>
                                          </p:cMediaNode>
                                        </p:audio>
                                      </p:subTnLst>
                                    </p:cTn>
                                  </p:par>
                                  <p:par>
                                    <p:cTn id="29" presetID="32" presetClass="emph" presetSubtype="0" repeatCount="indefinite" fill="hold" nodeType="withEffect">
                                      <p:stCondLst>
                                        <p:cond delay="0"/>
                                      </p:stCondLst>
                                      <p:childTnLst>
                                        <p:animRot by="120000">
                                          <p:cBhvr>
                                            <p:cTn id="30" dur="100" fill="hold">
                                              <p:stCondLst>
                                                <p:cond delay="0"/>
                                              </p:stCondLst>
                                            </p:cTn>
                                            <p:tgtEl>
                                              <p:spTgt spid="6"/>
                                            </p:tgtEl>
                                            <p:attrNameLst>
                                              <p:attrName>r</p:attrName>
                                            </p:attrNameLst>
                                          </p:cBhvr>
                                        </p:animRot>
                                        <p:animRot by="-240000">
                                          <p:cBhvr>
                                            <p:cTn id="31" dur="200" fill="hold">
                                              <p:stCondLst>
                                                <p:cond delay="200"/>
                                              </p:stCondLst>
                                            </p:cTn>
                                            <p:tgtEl>
                                              <p:spTgt spid="6"/>
                                            </p:tgtEl>
                                            <p:attrNameLst>
                                              <p:attrName>r</p:attrName>
                                            </p:attrNameLst>
                                          </p:cBhvr>
                                        </p:animRot>
                                        <p:animRot by="240000">
                                          <p:cBhvr>
                                            <p:cTn id="32" dur="200" fill="hold">
                                              <p:stCondLst>
                                                <p:cond delay="400"/>
                                              </p:stCondLst>
                                            </p:cTn>
                                            <p:tgtEl>
                                              <p:spTgt spid="6"/>
                                            </p:tgtEl>
                                            <p:attrNameLst>
                                              <p:attrName>r</p:attrName>
                                            </p:attrNameLst>
                                          </p:cBhvr>
                                        </p:animRot>
                                        <p:animRot by="-240000">
                                          <p:cBhvr>
                                            <p:cTn id="33" dur="200" fill="hold">
                                              <p:stCondLst>
                                                <p:cond delay="600"/>
                                              </p:stCondLst>
                                            </p:cTn>
                                            <p:tgtEl>
                                              <p:spTgt spid="6"/>
                                            </p:tgtEl>
                                            <p:attrNameLst>
                                              <p:attrName>r</p:attrName>
                                            </p:attrNameLst>
                                          </p:cBhvr>
                                        </p:animRot>
                                        <p:animRot by="120000">
                                          <p:cBhvr>
                                            <p:cTn id="34" dur="200" fill="hold">
                                              <p:stCondLst>
                                                <p:cond delay="800"/>
                                              </p:stCondLst>
                                            </p:cTn>
                                            <p:tgtEl>
                                              <p:spTgt spid="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6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5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0qf5sjhb">
      <a:majorFont>
        <a:latin typeface="字魂35号-经典雅黑"/>
        <a:ea typeface="字魂35号-经典雅黑"/>
        <a:cs typeface=""/>
      </a:majorFont>
      <a:minorFont>
        <a:latin typeface="字魂35号-经典雅黑"/>
        <a:ea typeface="字魂35号-经典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105</TotalTime>
  <Words>610</Words>
  <Application>Microsoft Office PowerPoint</Application>
  <PresentationFormat>Widescreen</PresentationFormat>
  <Paragraphs>53</Paragraphs>
  <Slides>16</Slides>
  <Notes>11</Notes>
  <HiddenSlides>0</HiddenSlides>
  <MMClips>0</MMClips>
  <ScaleCrop>false</ScaleCrop>
  <HeadingPairs>
    <vt:vector size="6" baseType="variant">
      <vt:variant>
        <vt:lpstr>Fonts Used</vt:lpstr>
      </vt:variant>
      <vt:variant>
        <vt:i4>7</vt:i4>
      </vt:variant>
      <vt:variant>
        <vt:lpstr>Theme</vt:lpstr>
      </vt:variant>
      <vt:variant>
        <vt:i4>7</vt:i4>
      </vt:variant>
      <vt:variant>
        <vt:lpstr>Slide Titles</vt:lpstr>
      </vt:variant>
      <vt:variant>
        <vt:i4>16</vt:i4>
      </vt:variant>
    </vt:vector>
  </HeadingPairs>
  <TitlesOfParts>
    <vt:vector size="30" baseType="lpstr">
      <vt:lpstr>Arial</vt:lpstr>
      <vt:lpstr>Baloo</vt:lpstr>
      <vt:lpstr>Calibri</vt:lpstr>
      <vt:lpstr>等线</vt:lpstr>
      <vt:lpstr>Times New Roman</vt:lpstr>
      <vt:lpstr>字魂35号-经典雅黑</vt:lpstr>
      <vt:lpstr>字魂80号-萌趣小鱼体</vt:lpstr>
      <vt:lpstr>Office 主题</vt:lpstr>
      <vt:lpstr>2_Office 主题</vt:lpstr>
      <vt:lpstr>1_Office 主题</vt:lpstr>
      <vt:lpstr>3_Office 主题</vt:lpstr>
      <vt:lpstr>4_Office 主题</vt:lpstr>
      <vt:lpstr>6_Office 主题</vt:lpstr>
      <vt:lpstr>5_Office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25</cp:revision>
  <dcterms:created xsi:type="dcterms:W3CDTF">2023-08-17T06:41:26Z</dcterms:created>
  <dcterms:modified xsi:type="dcterms:W3CDTF">2025-11-24T02:12:27Z</dcterms:modified>
</cp:coreProperties>
</file>