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53" r:id="rId2"/>
    <p:sldId id="554" r:id="rId3"/>
    <p:sldId id="538" r:id="rId4"/>
    <p:sldId id="549" r:id="rId5"/>
    <p:sldId id="562" r:id="rId6"/>
    <p:sldId id="548" r:id="rId7"/>
    <p:sldId id="546" r:id="rId8"/>
    <p:sldId id="557" r:id="rId9"/>
    <p:sldId id="563" r:id="rId10"/>
    <p:sldId id="564" r:id="rId11"/>
    <p:sldId id="565" r:id="rId12"/>
    <p:sldId id="566" r:id="rId13"/>
    <p:sldId id="558" r:id="rId14"/>
    <p:sldId id="559" r:id="rId15"/>
    <p:sldId id="567" r:id="rId16"/>
    <p:sldId id="551" r:id="rId17"/>
    <p:sldId id="4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42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3625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72389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96429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52781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24872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18120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B75557-E6FB-DC58-EA7D-3D76FC24A5D8}"/>
              </a:ext>
            </a:extLst>
          </p:cNvPr>
          <p:cNvPicPr>
            <a:picLocks noChangeAspect="1"/>
          </p:cNvPicPr>
          <p:nvPr userDrawn="1"/>
        </p:nvPicPr>
        <p:blipFill>
          <a:blip r:embed="rId2"/>
          <a:stretch>
            <a:fillRect/>
          </a:stretch>
        </p:blipFill>
        <p:spPr>
          <a:xfrm>
            <a:off x="2790893" y="7283869"/>
            <a:ext cx="6230652" cy="1054699"/>
          </a:xfrm>
          <a:prstGeom prst="rect">
            <a:avLst/>
          </a:prstGeom>
        </p:spPr>
      </p:pic>
      <p:pic>
        <p:nvPicPr>
          <p:cNvPr id="4" name="Picture 3">
            <a:extLst>
              <a:ext uri="{FF2B5EF4-FFF2-40B4-BE49-F238E27FC236}">
                <a16:creationId xmlns:a16="http://schemas.microsoft.com/office/drawing/2014/main" id="{40286C9A-B839-9C09-7FF8-625225C869DC}"/>
              </a:ext>
            </a:extLst>
          </p:cNvPr>
          <p:cNvPicPr>
            <a:picLocks noChangeAspect="1"/>
          </p:cNvPicPr>
          <p:nvPr userDrawn="1"/>
        </p:nvPicPr>
        <p:blipFill>
          <a:blip r:embed="rId3"/>
          <a:stretch>
            <a:fillRect/>
          </a:stretch>
        </p:blipFill>
        <p:spPr>
          <a:xfrm>
            <a:off x="2010049" y="7101692"/>
            <a:ext cx="958526" cy="1054699"/>
          </a:xfrm>
          <a:prstGeom prst="rect">
            <a:avLst/>
          </a:prstGeom>
        </p:spPr>
      </p:pic>
    </p:spTree>
    <p:extLst>
      <p:ext uri="{BB962C8B-B14F-4D97-AF65-F5344CB8AC3E}">
        <p14:creationId xmlns:p14="http://schemas.microsoft.com/office/powerpoint/2010/main" val="385181971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83086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25977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79341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28144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58370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36642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91812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73655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57291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EBC225F0-2EE7-59A6-3CF1-D43FC3BDEBC4}"/>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2432130" y="221080"/>
            <a:ext cx="1196140" cy="1196140"/>
          </a:xfrm>
          <a:prstGeom prst="rect">
            <a:avLst/>
          </a:prstGeom>
        </p:spPr>
      </p:pic>
    </p:spTree>
    <p:extLst>
      <p:ext uri="{BB962C8B-B14F-4D97-AF65-F5344CB8AC3E}">
        <p14:creationId xmlns:p14="http://schemas.microsoft.com/office/powerpoint/2010/main" val="3745227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3.wdp"/><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18896"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24" name="图片 14">
            <a:extLst>
              <a:ext uri="{FF2B5EF4-FFF2-40B4-BE49-F238E27FC236}">
                <a16:creationId xmlns:a16="http://schemas.microsoft.com/office/drawing/2014/main" id="{3C1F6657-7D1B-4745-8E90-A3FCCEA3A17F}"/>
              </a:ext>
            </a:extLst>
          </p:cNvPr>
          <p:cNvPicPr>
            <a:picLocks noChangeAspect="1"/>
          </p:cNvPicPr>
          <p:nvPr/>
        </p:nvPicPr>
        <p:blipFill rotWithShape="1">
          <a:blip r:embed="rId4">
            <a:extLst>
              <a:ext uri="{28A0092B-C50C-407E-A947-70E740481C1C}">
                <a14:useLocalDpi xmlns:a14="http://schemas.microsoft.com/office/drawing/2010/main" val="0"/>
              </a:ext>
            </a:extLst>
          </a:blip>
          <a:srcRect t="18957"/>
          <a:stretch/>
        </p:blipFill>
        <p:spPr>
          <a:xfrm>
            <a:off x="-8072367" y="3545272"/>
            <a:ext cx="6261152" cy="3312728"/>
          </a:xfrm>
          <a:prstGeom prst="rect">
            <a:avLst/>
          </a:prstGeom>
        </p:spPr>
      </p:pic>
      <p:pic>
        <p:nvPicPr>
          <p:cNvPr id="25" name="图片 13">
            <a:extLst>
              <a:ext uri="{FF2B5EF4-FFF2-40B4-BE49-F238E27FC236}">
                <a16:creationId xmlns:a16="http://schemas.microsoft.com/office/drawing/2014/main" id="{8EEEDCCE-D833-4257-A4C1-8D9CCFC7F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103" y="168526"/>
            <a:ext cx="1028700" cy="1028700"/>
          </a:xfrm>
          <a:prstGeom prst="rect">
            <a:avLst/>
          </a:prstGeom>
        </p:spPr>
      </p:pic>
      <p:pic>
        <p:nvPicPr>
          <p:cNvPr id="30" name="图片 13">
            <a:extLst>
              <a:ext uri="{FF2B5EF4-FFF2-40B4-BE49-F238E27FC236}">
                <a16:creationId xmlns:a16="http://schemas.microsoft.com/office/drawing/2014/main" id="{8EEEDCCE-D833-4257-A4C1-8D9CCFC7F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9045" y="0"/>
            <a:ext cx="1028700" cy="1028700"/>
          </a:xfrm>
          <a:prstGeom prst="rect">
            <a:avLst/>
          </a:prstGeom>
        </p:spPr>
      </p:pic>
      <p:pic>
        <p:nvPicPr>
          <p:cNvPr id="31" name="图片 16">
            <a:extLst>
              <a:ext uri="{FF2B5EF4-FFF2-40B4-BE49-F238E27FC236}">
                <a16:creationId xmlns:a16="http://schemas.microsoft.com/office/drawing/2014/main" id="{7CC90469-9A72-44C6-B4C7-5B86E3E4C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1741" y="3193728"/>
            <a:ext cx="771525" cy="771525"/>
          </a:xfrm>
          <a:prstGeom prst="rect">
            <a:avLst/>
          </a:prstGeom>
        </p:spPr>
      </p:pic>
      <p:pic>
        <p:nvPicPr>
          <p:cNvPr id="32" name="图片 23">
            <a:extLst>
              <a:ext uri="{FF2B5EF4-FFF2-40B4-BE49-F238E27FC236}">
                <a16:creationId xmlns:a16="http://schemas.microsoft.com/office/drawing/2014/main" id="{0930D76A-5229-4D3B-A710-F272C77C7B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9833" y="2933169"/>
            <a:ext cx="1123950" cy="847725"/>
          </a:xfrm>
          <a:prstGeom prst="rect">
            <a:avLst/>
          </a:prstGeom>
        </p:spPr>
      </p:pic>
      <p:pic>
        <p:nvPicPr>
          <p:cNvPr id="2" name="Picture 1">
            <a:extLst>
              <a:ext uri="{FF2B5EF4-FFF2-40B4-BE49-F238E27FC236}">
                <a16:creationId xmlns:a16="http://schemas.microsoft.com/office/drawing/2014/main" id="{2967D8A5-DA1B-9263-68F3-43CA167DDB8A}"/>
              </a:ext>
            </a:extLst>
          </p:cNvPr>
          <p:cNvPicPr>
            <a:picLocks noChangeAspect="1"/>
          </p:cNvPicPr>
          <p:nvPr/>
        </p:nvPicPr>
        <p:blipFill>
          <a:blip r:embed="rId8"/>
          <a:stretch>
            <a:fillRect/>
          </a:stretch>
        </p:blipFill>
        <p:spPr>
          <a:xfrm>
            <a:off x="178904" y="1328245"/>
            <a:ext cx="12192000" cy="2034779"/>
          </a:xfrm>
          <a:prstGeom prst="rect">
            <a:avLst/>
          </a:prstGeom>
        </p:spPr>
      </p:pic>
    </p:spTree>
    <p:extLst>
      <p:ext uri="{BB962C8B-B14F-4D97-AF65-F5344CB8AC3E}">
        <p14:creationId xmlns:p14="http://schemas.microsoft.com/office/powerpoint/2010/main" val="163157407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45833E-6 -3.33333E-6 L 1.13425 -0.01643 " pathEditMode="relative" rAng="0" ptsTypes="AA">
                                      <p:cBhvr>
                                        <p:cTn id="6" dur="2000" fill="hold"/>
                                        <p:tgtEl>
                                          <p:spTgt spid="24"/>
                                        </p:tgtEl>
                                        <p:attrNameLst>
                                          <p:attrName>ppt_x</p:attrName>
                                          <p:attrName>ppt_y</p:attrName>
                                        </p:attrNameLst>
                                      </p:cBhvr>
                                      <p:rCtr x="56706" y="-833"/>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900" decel="100000" fill="hold"/>
                                        <p:tgtEl>
                                          <p:spTgt spid="3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80">
                                          <p:stCondLst>
                                            <p:cond delay="0"/>
                                          </p:stCondLst>
                                        </p:cTn>
                                        <p:tgtEl>
                                          <p:spTgt spid="31"/>
                                        </p:tgtEl>
                                      </p:cBhvr>
                                    </p:animEffect>
                                    <p:anim calcmode="lin" valueType="num">
                                      <p:cBhvr>
                                        <p:cTn id="2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2" dur="26">
                                          <p:stCondLst>
                                            <p:cond delay="650"/>
                                          </p:stCondLst>
                                        </p:cTn>
                                        <p:tgtEl>
                                          <p:spTgt spid="31"/>
                                        </p:tgtEl>
                                      </p:cBhvr>
                                      <p:to x="100000" y="60000"/>
                                    </p:animScale>
                                    <p:animScale>
                                      <p:cBhvr>
                                        <p:cTn id="33" dur="166" decel="50000">
                                          <p:stCondLst>
                                            <p:cond delay="676"/>
                                          </p:stCondLst>
                                        </p:cTn>
                                        <p:tgtEl>
                                          <p:spTgt spid="31"/>
                                        </p:tgtEl>
                                      </p:cBhvr>
                                      <p:to x="100000" y="100000"/>
                                    </p:animScale>
                                    <p:animScale>
                                      <p:cBhvr>
                                        <p:cTn id="34" dur="26">
                                          <p:stCondLst>
                                            <p:cond delay="1312"/>
                                          </p:stCondLst>
                                        </p:cTn>
                                        <p:tgtEl>
                                          <p:spTgt spid="31"/>
                                        </p:tgtEl>
                                      </p:cBhvr>
                                      <p:to x="100000" y="80000"/>
                                    </p:animScale>
                                    <p:animScale>
                                      <p:cBhvr>
                                        <p:cTn id="35" dur="166" decel="50000">
                                          <p:stCondLst>
                                            <p:cond delay="1338"/>
                                          </p:stCondLst>
                                        </p:cTn>
                                        <p:tgtEl>
                                          <p:spTgt spid="31"/>
                                        </p:tgtEl>
                                      </p:cBhvr>
                                      <p:to x="100000" y="100000"/>
                                    </p:animScale>
                                    <p:animScale>
                                      <p:cBhvr>
                                        <p:cTn id="36" dur="26">
                                          <p:stCondLst>
                                            <p:cond delay="1642"/>
                                          </p:stCondLst>
                                        </p:cTn>
                                        <p:tgtEl>
                                          <p:spTgt spid="31"/>
                                        </p:tgtEl>
                                      </p:cBhvr>
                                      <p:to x="100000" y="90000"/>
                                    </p:animScale>
                                    <p:animScale>
                                      <p:cBhvr>
                                        <p:cTn id="37" dur="166" decel="50000">
                                          <p:stCondLst>
                                            <p:cond delay="1668"/>
                                          </p:stCondLst>
                                        </p:cTn>
                                        <p:tgtEl>
                                          <p:spTgt spid="31"/>
                                        </p:tgtEl>
                                      </p:cBhvr>
                                      <p:to x="100000" y="100000"/>
                                    </p:animScale>
                                    <p:animScale>
                                      <p:cBhvr>
                                        <p:cTn id="38" dur="26">
                                          <p:stCondLst>
                                            <p:cond delay="1808"/>
                                          </p:stCondLst>
                                        </p:cTn>
                                        <p:tgtEl>
                                          <p:spTgt spid="31"/>
                                        </p:tgtEl>
                                      </p:cBhvr>
                                      <p:to x="100000" y="95000"/>
                                    </p:animScale>
                                    <p:animScale>
                                      <p:cBhvr>
                                        <p:cTn id="39" dur="166" decel="50000">
                                          <p:stCondLst>
                                            <p:cond delay="1834"/>
                                          </p:stCondLst>
                                        </p:cTn>
                                        <p:tgtEl>
                                          <p:spTgt spid="31"/>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inVertical)">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2" name="Rectangle: Rounded Corners 1">
            <a:extLst>
              <a:ext uri="{FF2B5EF4-FFF2-40B4-BE49-F238E27FC236}">
                <a16:creationId xmlns:a16="http://schemas.microsoft.com/office/drawing/2014/main" id="{9E1F9054-04C0-BF7B-F3CA-F3248E7B1780}"/>
              </a:ext>
            </a:extLst>
          </p:cNvPr>
          <p:cNvSpPr/>
          <p:nvPr/>
        </p:nvSpPr>
        <p:spPr>
          <a:xfrm>
            <a:off x="392855" y="539647"/>
            <a:ext cx="11528212" cy="6004234"/>
          </a:xfrm>
          <a:prstGeom prst="roundRect">
            <a:avLst>
              <a:gd name="adj" fmla="val 8256"/>
            </a:avLst>
          </a:prstGeom>
          <a:solidFill>
            <a:schemeClr val="bg1">
              <a:alpha val="49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AD52724D-9F5F-4550-81F2-A2ECE54D6FA2}"/>
              </a:ext>
            </a:extLst>
          </p:cNvPr>
          <p:cNvSpPr txBox="1"/>
          <p:nvPr/>
        </p:nvSpPr>
        <p:spPr>
          <a:xfrm>
            <a:off x="1698388" y="1096114"/>
            <a:ext cx="1015074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Khi giới thiệu về sản phẩm của mình em cần lưu ý gì?</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TextBox 14">
            <a:extLst>
              <a:ext uri="{FF2B5EF4-FFF2-40B4-BE49-F238E27FC236}">
                <a16:creationId xmlns:a16="http://schemas.microsoft.com/office/drawing/2014/main" id="{079FAEBD-8335-B5BD-5EEC-3B978526A0A8}"/>
              </a:ext>
            </a:extLst>
          </p:cNvPr>
          <p:cNvSpPr txBox="1"/>
          <p:nvPr/>
        </p:nvSpPr>
        <p:spPr>
          <a:xfrm>
            <a:off x="923925" y="2768623"/>
            <a:ext cx="7013311" cy="1569660"/>
          </a:xfrm>
          <a:prstGeom prst="rect">
            <a:avLst/>
          </a:prstGeom>
          <a:noFill/>
        </p:spPr>
        <p:txBody>
          <a:bodyPr wrap="square" rtlCol="0">
            <a:spAutoFit/>
          </a:bodyPr>
          <a:lstStyle/>
          <a:p>
            <a:pPr lvl="0" algn="just"/>
            <a:r>
              <a:rPr lang="vi-VN" sz="3200" b="1" dirty="0">
                <a:solidFill>
                  <a:srgbClr val="FF0000"/>
                </a:solidFill>
                <a:latin typeface="Cambria" panose="02040503050406030204" pitchFamily="18" charset="0"/>
                <a:ea typeface="Cambria" panose="02040503050406030204" pitchFamily="18" charset="0"/>
              </a:rPr>
              <a:t>Em cần chú ý sử dụng các tính từ, hình ảnh so sánh để làm nổi bật đặc điểm của sản phẩm đó.</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9" name="Picture 18" descr="A picture containing icon&#10;&#10;Description automatically generated">
            <a:extLst>
              <a:ext uri="{FF2B5EF4-FFF2-40B4-BE49-F238E27FC236}">
                <a16:creationId xmlns:a16="http://schemas.microsoft.com/office/drawing/2014/main" id="{5EF80C43-4454-F0C4-EE18-1FF83929C0A3}"/>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3619" l="8643" r="90913">
                        <a14:foregroundMark x1="18982" y1="16559" x2="24919" y2="11228"/>
                        <a14:foregroundMark x1="24919" y1="11228" x2="34289" y2="8562"/>
                        <a14:foregroundMark x1="34289" y1="8562" x2="41276" y2="12197"/>
                        <a14:foregroundMark x1="41276" y1="12197" x2="55614" y2="24152"/>
                        <a14:foregroundMark x1="55614" y1="24152" x2="51898" y2="33360"/>
                        <a14:foregroundMark x1="51898" y1="33360" x2="44265" y2="40832"/>
                        <a14:foregroundMark x1="44265" y1="40832" x2="37561" y2="42892"/>
                        <a14:foregroundMark x1="37561" y1="42892" x2="13853" y2="38732"/>
                        <a14:foregroundMark x1="13853" y1="38732" x2="8199" y2="30170"/>
                        <a14:foregroundMark x1="8199" y1="30170" x2="8683" y2="20396"/>
                        <a14:foregroundMark x1="8683" y1="20396" x2="17165" y2="16721"/>
                        <a14:foregroundMark x1="17165" y1="16721" x2="17165" y2="16721"/>
                        <a14:foregroundMark x1="9208" y1="25485" x2="37964" y2="14782"/>
                        <a14:foregroundMark x1="37964" y1="14782" x2="45113" y2="22052"/>
                        <a14:foregroundMark x1="45113" y1="22052" x2="46729" y2="28998"/>
                        <a14:foregroundMark x1="46729" y1="28998" x2="36591" y2="35662"/>
                        <a14:foregroundMark x1="36591" y1="35662" x2="26777" y2="36066"/>
                        <a14:foregroundMark x1="26777" y1="36066" x2="18296" y2="31300"/>
                        <a14:foregroundMark x1="18296" y1="31300" x2="14620" y2="27019"/>
                        <a14:foregroundMark x1="39580" y1="45557" x2="38409" y2="44911"/>
                        <a14:foregroundMark x1="49879" y1="79483" x2="57795" y2="73910"/>
                        <a14:foregroundMark x1="57795" y1="73910" x2="65711" y2="77221"/>
                        <a14:foregroundMark x1="65711" y1="77221" x2="55977" y2="82795"/>
                        <a14:foregroundMark x1="55977" y1="82795" x2="51050" y2="78635"/>
                        <a14:foregroundMark x1="59855" y1="82027" x2="71809" y2="92246"/>
                        <a14:foregroundMark x1="71809" y1="92246" x2="79645" y2="85097"/>
                        <a14:foregroundMark x1="79645" y1="85097" x2="78998" y2="77342"/>
                        <a14:foregroundMark x1="78998" y1="77342" x2="77383" y2="74273"/>
                        <a14:foregroundMark x1="59693" y1="84370" x2="63611" y2="92003"/>
                        <a14:foregroundMark x1="63611" y1="92003" x2="76252" y2="92730"/>
                        <a14:foregroundMark x1="76252" y1="92730" x2="66478" y2="88934"/>
                        <a14:foregroundMark x1="66478" y1="88934" x2="61874" y2="84572"/>
                        <a14:foregroundMark x1="61026" y1="61753" x2="63732" y2="61753"/>
                        <a14:foregroundMark x1="75889" y1="62803" x2="78069" y2="64822"/>
                        <a14:foregroundMark x1="59330" y1="90792" x2="78595" y2="93619"/>
                        <a14:foregroundMark x1="78595" y1="93619" x2="59006" y2="90145"/>
                        <a14:foregroundMark x1="90388" y1="63449" x2="89701" y2="67326"/>
                        <a14:foregroundMark x1="90388" y1="74435" x2="90913" y2="86753"/>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962900" y="2650425"/>
            <a:ext cx="4158842" cy="4158842"/>
          </a:xfrm>
          <a:prstGeom prst="rect">
            <a:avLst/>
          </a:prstGeom>
        </p:spPr>
      </p:pic>
      <p:pic>
        <p:nvPicPr>
          <p:cNvPr id="7" name="Hình ảnh 3">
            <a:extLst>
              <a:ext uri="{FF2B5EF4-FFF2-40B4-BE49-F238E27FC236}">
                <a16:creationId xmlns:a16="http://schemas.microsoft.com/office/drawing/2014/main" id="{B594ABA9-25C0-D8C4-B3BF-EAF869DF13F2}"/>
              </a:ext>
            </a:extLst>
          </p:cNvPr>
          <p:cNvPicPr>
            <a:picLocks noChangeAspect="1"/>
          </p:cNvPicPr>
          <p:nvPr/>
        </p:nvPicPr>
        <p:blipFill rotWithShape="1">
          <a:blip r:embed="rId7"/>
          <a:srcRect l="50655" t="3903" r="28184" b="63507"/>
          <a:stretch/>
        </p:blipFill>
        <p:spPr>
          <a:xfrm>
            <a:off x="736981" y="954991"/>
            <a:ext cx="845676" cy="1302425"/>
          </a:xfrm>
          <a:prstGeom prst="roundRect">
            <a:avLst/>
          </a:prstGeom>
        </p:spPr>
      </p:pic>
    </p:spTree>
    <p:extLst>
      <p:ext uri="{BB962C8B-B14F-4D97-AF65-F5344CB8AC3E}">
        <p14:creationId xmlns:p14="http://schemas.microsoft.com/office/powerpoint/2010/main" val="75533970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2" name="Rectangle: Rounded Corners 1">
            <a:extLst>
              <a:ext uri="{FF2B5EF4-FFF2-40B4-BE49-F238E27FC236}">
                <a16:creationId xmlns:a16="http://schemas.microsoft.com/office/drawing/2014/main" id="{9E1F9054-04C0-BF7B-F3CA-F3248E7B1780}"/>
              </a:ext>
            </a:extLst>
          </p:cNvPr>
          <p:cNvSpPr/>
          <p:nvPr/>
        </p:nvSpPr>
        <p:spPr>
          <a:xfrm>
            <a:off x="392855" y="539647"/>
            <a:ext cx="11528212" cy="6004234"/>
          </a:xfrm>
          <a:prstGeom prst="roundRect">
            <a:avLst>
              <a:gd name="adj" fmla="val 8256"/>
            </a:avLst>
          </a:prstGeom>
          <a:solidFill>
            <a:schemeClr val="bg1">
              <a:alpha val="49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8" name="image7.png">
            <a:extLst>
              <a:ext uri="{FF2B5EF4-FFF2-40B4-BE49-F238E27FC236}">
                <a16:creationId xmlns:a16="http://schemas.microsoft.com/office/drawing/2014/main" id="{7F60D37B-6EDF-B866-D162-4621C9BB4A6E}"/>
              </a:ext>
            </a:extLst>
          </p:cNvPr>
          <p:cNvPicPr/>
          <p:nvPr/>
        </p:nvPicPr>
        <p:blipFill>
          <a:blip r:embed="rId5"/>
          <a:srcRect/>
          <a:stretch>
            <a:fillRect/>
          </a:stretch>
        </p:blipFill>
        <p:spPr>
          <a:xfrm>
            <a:off x="525780" y="2647951"/>
            <a:ext cx="2588896" cy="1695450"/>
          </a:xfrm>
          <a:prstGeom prst="rect">
            <a:avLst/>
          </a:prstGeom>
          <a:ln/>
        </p:spPr>
      </p:pic>
      <p:grpSp>
        <p:nvGrpSpPr>
          <p:cNvPr id="9" name="Nhóm 29">
            <a:extLst>
              <a:ext uri="{FF2B5EF4-FFF2-40B4-BE49-F238E27FC236}">
                <a16:creationId xmlns:a16="http://schemas.microsoft.com/office/drawing/2014/main" id="{123049E7-BE95-5D8E-5BA9-39484C9FB3C4}"/>
              </a:ext>
            </a:extLst>
          </p:cNvPr>
          <p:cNvGrpSpPr/>
          <p:nvPr/>
        </p:nvGrpSpPr>
        <p:grpSpPr>
          <a:xfrm>
            <a:off x="1943766" y="421315"/>
            <a:ext cx="8225207" cy="769310"/>
            <a:chOff x="857660" y="2917643"/>
            <a:chExt cx="6120725" cy="1990170"/>
          </a:xfrm>
        </p:grpSpPr>
        <p:sp>
          <p:nvSpPr>
            <p:cNvPr id="10" name="Hình chữ nhật: Góc Tròn 27">
              <a:extLst>
                <a:ext uri="{FF2B5EF4-FFF2-40B4-BE49-F238E27FC236}">
                  <a16:creationId xmlns:a16="http://schemas.microsoft.com/office/drawing/2014/main" id="{DE24AB2B-1B50-2BAD-4EFC-C242B95B2728}"/>
                </a:ext>
              </a:extLst>
            </p:cNvPr>
            <p:cNvSpPr/>
            <p:nvPr/>
          </p:nvSpPr>
          <p:spPr>
            <a:xfrm>
              <a:off x="857660" y="2917643"/>
              <a:ext cx="6100257" cy="199017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11" name="Hình chữ nhật 28">
              <a:extLst>
                <a:ext uri="{FF2B5EF4-FFF2-40B4-BE49-F238E27FC236}">
                  <a16:creationId xmlns:a16="http://schemas.microsoft.com/office/drawing/2014/main" id="{1B739246-9B02-2D3F-1A09-C77E7C350D6F}"/>
                </a:ext>
              </a:extLst>
            </p:cNvPr>
            <p:cNvSpPr/>
            <p:nvPr/>
          </p:nvSpPr>
          <p:spPr>
            <a:xfrm>
              <a:off x="943144" y="3052475"/>
              <a:ext cx="6035241" cy="830997"/>
            </a:xfrm>
            <a:prstGeom prst="rect">
              <a:avLst/>
            </a:prstGeom>
            <a:noFill/>
          </p:spPr>
          <p:txBody>
            <a:bodyPr wrap="square" lIns="60960" tIns="30480" rIns="60960" bIns="30480">
              <a:spAutoFit/>
            </a:bodyPr>
            <a:lstStyle/>
            <a:p>
              <a:pPr algn="ctr" defTabSz="609630"/>
              <a:r>
                <a:rPr lang="en-US" sz="3200" b="1" dirty="0" err="1">
                  <a:latin typeface="Cambria" panose="02040503050406030204" pitchFamily="18" charset="0"/>
                  <a:ea typeface="Cambria" panose="02040503050406030204" pitchFamily="18" charset="0"/>
                </a:rPr>
                <a:t>Ví</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dụ</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a:t>
              </a:r>
              <a:r>
                <a:rPr lang="en-US" sz="3200" b="1" dirty="0" err="1">
                  <a:effectLst/>
                  <a:latin typeface="Cambria" panose="02040503050406030204" pitchFamily="18" charset="0"/>
                  <a:ea typeface="Cambria" panose="02040503050406030204" pitchFamily="18" charset="0"/>
                </a:rPr>
                <a:t>iới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thiệu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về</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chiếc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máy</a:t>
              </a:r>
              <a:r>
                <a:rPr lang="en-US" sz="3200" b="1" dirty="0">
                  <a:effectLst/>
                  <a:latin typeface="Cambria" panose="02040503050406030204" pitchFamily="18" charset="0"/>
                  <a:ea typeface="Cambria" panose="02040503050406030204" pitchFamily="18" charset="0"/>
                </a:rPr>
                <a:t> bay </a:t>
              </a:r>
              <a:r>
                <a:rPr lang="en-US" sz="3200" b="1" dirty="0" err="1">
                  <a:effectLst/>
                  <a:latin typeface="Cambria" panose="02040503050406030204" pitchFamily="18" charset="0"/>
                  <a:ea typeface="Cambria" panose="02040503050406030204" pitchFamily="18" charset="0"/>
                </a:rPr>
                <a:t>giấy</a:t>
              </a:r>
              <a:r>
                <a:rPr lang="en-US" sz="3200" b="1" dirty="0">
                  <a:effectLst/>
                  <a:latin typeface="Cambria" panose="02040503050406030204" pitchFamily="18" charset="0"/>
                  <a:ea typeface="Cambria" panose="02040503050406030204" pitchFamily="18" charset="0"/>
                </a:rPr>
                <a:t>.</a:t>
              </a:r>
              <a:endParaRPr lang="vi-VN" sz="88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Calibri" panose="020F0502020204030204" pitchFamily="34" charset="0"/>
              </a:endParaRPr>
            </a:p>
          </p:txBody>
        </p:sp>
      </p:grpSp>
      <p:sp>
        <p:nvSpPr>
          <p:cNvPr id="12" name="TextBox 11">
            <a:extLst>
              <a:ext uri="{FF2B5EF4-FFF2-40B4-BE49-F238E27FC236}">
                <a16:creationId xmlns:a16="http://schemas.microsoft.com/office/drawing/2014/main" id="{81CB47C5-2B28-332C-C706-98BEE1E209E9}"/>
              </a:ext>
            </a:extLst>
          </p:cNvPr>
          <p:cNvSpPr txBox="1"/>
          <p:nvPr/>
        </p:nvSpPr>
        <p:spPr>
          <a:xfrm>
            <a:off x="2895600" y="1266825"/>
            <a:ext cx="9077325" cy="5369868"/>
          </a:xfrm>
          <a:prstGeom prst="rect">
            <a:avLst/>
          </a:prstGeom>
          <a:noFill/>
        </p:spPr>
        <p:txBody>
          <a:bodyPr wrap="square" rtlCol="0">
            <a:spAutoFit/>
          </a:bodyPr>
          <a:lstStyle/>
          <a:p>
            <a:pPr marL="0" marR="0" algn="just">
              <a:lnSpc>
                <a:spcPct val="120000"/>
              </a:lnSpc>
              <a:spcBef>
                <a:spcPts val="0"/>
              </a:spcBef>
              <a:spcAft>
                <a:spcPts val="0"/>
              </a:spcAft>
            </a:pPr>
            <a:r>
              <a:rPr lang="en-US" sz="2400" b="1" dirty="0" err="1">
                <a:effectLst/>
                <a:latin typeface="Cambria" panose="02040503050406030204" pitchFamily="18" charset="0"/>
                <a:ea typeface="Cambria" panose="02040503050406030204" pitchFamily="18" charset="0"/>
              </a:rPr>
              <a:t>Đây</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sản</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phẩm</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tớ</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Chiếc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máy</a:t>
            </a:r>
            <a:r>
              <a:rPr lang="en-US" sz="2400" b="1" dirty="0">
                <a:effectLst/>
                <a:latin typeface="Cambria" panose="02040503050406030204" pitchFamily="18" charset="0"/>
                <a:ea typeface="Cambria" panose="02040503050406030204" pitchFamily="18" charset="0"/>
              </a:rPr>
              <a:t> bay </a:t>
            </a:r>
            <a:r>
              <a:rPr lang="en-US" sz="2400" b="1" dirty="0" err="1">
                <a:effectLst/>
                <a:latin typeface="Cambria" panose="02040503050406030204" pitchFamily="18" charset="0"/>
                <a:ea typeface="Cambria" panose="02040503050406030204" pitchFamily="18" charset="0"/>
              </a:rPr>
              <a:t>được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gấp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bằng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giấy</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thủ</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công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gấp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theo</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các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bước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sau</a:t>
            </a:r>
            <a:r>
              <a:rPr lang="en-US" sz="2400" b="1" dirty="0">
                <a:effectLst/>
                <a:latin typeface="Cambria" panose="02040503050406030204" pitchFamily="18" charset="0"/>
                <a:ea typeface="Cambria" panose="02040503050406030204" pitchFamily="18" charset="0"/>
              </a:rPr>
              <a:t>:</a:t>
            </a:r>
          </a:p>
          <a:p>
            <a:pPr marL="342900" marR="0" lvl="0" indent="-342900" algn="just">
              <a:lnSpc>
                <a:spcPct val="120000"/>
              </a:lnSpc>
              <a:spcBef>
                <a:spcPts val="0"/>
              </a:spcBef>
              <a:spcAft>
                <a:spcPts val="0"/>
              </a:spcAft>
              <a:buFont typeface="+mj-lt"/>
              <a:buAutoNum type="arabicPeriod"/>
            </a:pPr>
            <a:r>
              <a:rPr lang="en-US" sz="2400" dirty="0" err="1">
                <a:solidFill>
                  <a:srgbClr val="000000"/>
                </a:solidFill>
                <a:effectLst/>
                <a:latin typeface="Cambria" panose="02040503050406030204" pitchFamily="18" charset="0"/>
                <a:ea typeface="Cambria" panose="02040503050406030204" pitchFamily="18" charset="0"/>
              </a:rPr>
              <a:t>Gấp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tờ</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giấy</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làm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bốn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để</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tạo</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nếp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sau</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đó</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mở</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ra.</a:t>
            </a:r>
            <a:endParaRPr lang="en-US" sz="2400" dirty="0">
              <a:effectLst/>
              <a:latin typeface="Cambria" panose="02040503050406030204" pitchFamily="18" charset="0"/>
              <a:ea typeface="Cambria" panose="02040503050406030204" pitchFamily="18" charset="0"/>
            </a:endParaRPr>
          </a:p>
          <a:p>
            <a:pPr marL="342900" marR="0" lvl="0" indent="-342900" algn="just">
              <a:lnSpc>
                <a:spcPct val="120000"/>
              </a:lnSpc>
              <a:spcBef>
                <a:spcPts val="0"/>
              </a:spcBef>
              <a:spcAft>
                <a:spcPts val="0"/>
              </a:spcAft>
              <a:buFont typeface="+mj-lt"/>
              <a:buAutoNum type="arabicPeriod"/>
            </a:pPr>
            <a:r>
              <a:rPr lang="en-US" sz="2400" dirty="0" err="1">
                <a:solidFill>
                  <a:srgbClr val="000000"/>
                </a:solidFill>
                <a:effectLst/>
                <a:latin typeface="Cambria" panose="02040503050406030204" pitchFamily="18" charset="0"/>
                <a:ea typeface="Cambria" panose="02040503050406030204" pitchFamily="18" charset="0"/>
              </a:rPr>
              <a:t>Đặt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tờ</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giấy</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hình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chữ</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nhật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nằm</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ngang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gấp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cạnh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giấy</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từ</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trái</a:t>
            </a:r>
            <a:r>
              <a:rPr lang="en-US" sz="2400" dirty="0">
                <a:solidFill>
                  <a:srgbClr val="000000"/>
                </a:solidFill>
                <a:effectLst/>
                <a:latin typeface="Cambria" panose="02040503050406030204" pitchFamily="18" charset="0"/>
                <a:ea typeface="Cambria" panose="02040503050406030204" pitchFamily="18" charset="0"/>
              </a:rPr>
              <a:t> sang </a:t>
            </a:r>
            <a:r>
              <a:rPr lang="en-US" sz="2400" dirty="0" err="1">
                <a:solidFill>
                  <a:srgbClr val="000000"/>
                </a:solidFill>
                <a:effectLst/>
                <a:latin typeface="Cambria" panose="02040503050406030204" pitchFamily="18" charset="0"/>
                <a:ea typeface="Cambria" panose="02040503050406030204" pitchFamily="18" charset="0"/>
              </a:rPr>
              <a:t>phải</a:t>
            </a:r>
            <a:r>
              <a:rPr lang="en-US" sz="2400" dirty="0">
                <a:solidFill>
                  <a:srgbClr val="000000"/>
                </a:solidFill>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a:p>
            <a:pPr marL="342900" marR="0" lvl="0" indent="-342900" algn="just">
              <a:lnSpc>
                <a:spcPct val="120000"/>
              </a:lnSpc>
              <a:spcBef>
                <a:spcPts val="0"/>
              </a:spcBef>
              <a:spcAft>
                <a:spcPts val="0"/>
              </a:spcAft>
              <a:buFont typeface="+mj-lt"/>
              <a:buAutoNum type="arabicPeriod"/>
            </a:pPr>
            <a:r>
              <a:rPr lang="en-US" sz="2400" dirty="0" err="1">
                <a:solidFill>
                  <a:srgbClr val="000000"/>
                </a:solidFill>
                <a:effectLst/>
                <a:latin typeface="Cambria" panose="02040503050406030204" pitchFamily="18" charset="0"/>
                <a:ea typeface="Cambria" panose="02040503050406030204" pitchFamily="18" charset="0"/>
              </a:rPr>
              <a:t>Tiếp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tục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gấp</a:t>
            </a:r>
            <a:r>
              <a:rPr lang="en-US" sz="2400" dirty="0">
                <a:solidFill>
                  <a:srgbClr val="000000"/>
                </a:solidFill>
                <a:effectLst/>
                <a:latin typeface="Cambria" panose="02040503050406030204" pitchFamily="18" charset="0"/>
                <a:ea typeface="Cambria" panose="02040503050406030204" pitchFamily="18" charset="0"/>
              </a:rPr>
              <a:t> 2 </a:t>
            </a:r>
            <a:r>
              <a:rPr lang="en-US" sz="2400" dirty="0" err="1">
                <a:solidFill>
                  <a:srgbClr val="000000"/>
                </a:solidFill>
                <a:effectLst/>
                <a:latin typeface="Cambria" panose="02040503050406030204" pitchFamily="18" charset="0"/>
                <a:ea typeface="Cambria" panose="02040503050406030204" pitchFamily="18" charset="0"/>
              </a:rPr>
              <a:t>góc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giấy</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vào</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trong</a:t>
            </a:r>
            <a:r>
              <a:rPr lang="en-US" sz="2400" dirty="0">
                <a:solidFill>
                  <a:srgbClr val="000000"/>
                </a:solidFill>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a:p>
            <a:pPr marL="342900" marR="0" lvl="0" indent="-342900" algn="just">
              <a:lnSpc>
                <a:spcPct val="120000"/>
              </a:lnSpc>
              <a:spcBef>
                <a:spcPts val="0"/>
              </a:spcBef>
              <a:spcAft>
                <a:spcPts val="0"/>
              </a:spcAft>
              <a:buFont typeface="+mj-lt"/>
              <a:buAutoNum type="arabicPeriod"/>
            </a:pPr>
            <a:r>
              <a:rPr lang="en-US" sz="2400" dirty="0">
                <a:solidFill>
                  <a:srgbClr val="000000"/>
                </a:solidFill>
                <a:effectLst/>
                <a:latin typeface="Cambria" panose="02040503050406030204" pitchFamily="18" charset="0"/>
                <a:ea typeface="Cambria" panose="02040503050406030204" pitchFamily="18" charset="0"/>
              </a:rPr>
              <a:t>Sau </a:t>
            </a:r>
            <a:r>
              <a:rPr lang="en-US" sz="2400" dirty="0" err="1">
                <a:solidFill>
                  <a:srgbClr val="000000"/>
                </a:solidFill>
                <a:effectLst/>
                <a:latin typeface="Cambria" panose="02040503050406030204" pitchFamily="18" charset="0"/>
                <a:ea typeface="Cambria" panose="02040503050406030204" pitchFamily="18" charset="0"/>
              </a:rPr>
              <a:t>đó</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gấp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cạnh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chiều</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dài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của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tờ</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giấy</a:t>
            </a:r>
            <a:r>
              <a:rPr lang="en-US" sz="2400" dirty="0">
                <a:solidFill>
                  <a:srgbClr val="000000"/>
                </a:solidFill>
                <a:effectLst/>
                <a:latin typeface="Cambria" panose="02040503050406030204" pitchFamily="18" charset="0"/>
                <a:ea typeface="Cambria" panose="02040503050406030204" pitchFamily="18" charset="0"/>
              </a:rPr>
              <a:t> sang </a:t>
            </a:r>
            <a:r>
              <a:rPr lang="en-US" sz="2400" dirty="0" err="1">
                <a:solidFill>
                  <a:srgbClr val="000000"/>
                </a:solidFill>
                <a:effectLst/>
                <a:latin typeface="Cambria" panose="02040503050406030204" pitchFamily="18" charset="0"/>
                <a:ea typeface="Cambria" panose="02040503050406030204" pitchFamily="18" charset="0"/>
              </a:rPr>
              <a:t>phải</a:t>
            </a:r>
            <a:r>
              <a:rPr lang="en-US" sz="2400" dirty="0">
                <a:solidFill>
                  <a:srgbClr val="000000"/>
                </a:solidFill>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a:p>
            <a:pPr marL="342900" marR="0" lvl="0" indent="-342900" algn="just">
              <a:lnSpc>
                <a:spcPct val="120000"/>
              </a:lnSpc>
              <a:spcBef>
                <a:spcPts val="0"/>
              </a:spcBef>
              <a:spcAft>
                <a:spcPts val="0"/>
              </a:spcAft>
              <a:buFont typeface="+mj-lt"/>
              <a:buAutoNum type="arabicPeriod"/>
            </a:pPr>
            <a:r>
              <a:rPr lang="en-US" sz="2400" dirty="0" err="1">
                <a:solidFill>
                  <a:srgbClr val="000000"/>
                </a:solidFill>
                <a:effectLst/>
                <a:latin typeface="Cambria" panose="02040503050406030204" pitchFamily="18" charset="0"/>
                <a:ea typeface="Cambria" panose="02040503050406030204" pitchFamily="18" charset="0"/>
              </a:rPr>
              <a:t>Gấp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tạo</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nếp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cho</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góc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giấy</a:t>
            </a:r>
            <a:r>
              <a:rPr lang="en-US" sz="2400" dirty="0">
                <a:solidFill>
                  <a:srgbClr val="000000"/>
                </a:solidFill>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a:p>
            <a:pPr marL="342900" marR="0" lvl="0" indent="-342900" algn="just">
              <a:lnSpc>
                <a:spcPct val="120000"/>
              </a:lnSpc>
              <a:spcBef>
                <a:spcPts val="0"/>
              </a:spcBef>
              <a:spcAft>
                <a:spcPts val="0"/>
              </a:spcAft>
              <a:buFont typeface="+mj-lt"/>
              <a:buAutoNum type="arabicPeriod"/>
            </a:pPr>
            <a:r>
              <a:rPr lang="en-US" sz="2400" dirty="0" err="1">
                <a:solidFill>
                  <a:srgbClr val="000000"/>
                </a:solidFill>
                <a:effectLst/>
                <a:latin typeface="Cambria" panose="02040503050406030204" pitchFamily="18" charset="0"/>
                <a:ea typeface="Cambria" panose="02040503050406030204" pitchFamily="18" charset="0"/>
              </a:rPr>
              <a:t>Tiếp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tục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gấp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góc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giấy</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vào</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bên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trong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giữa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hai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lớp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giấy</a:t>
            </a:r>
            <a:r>
              <a:rPr lang="en-US" sz="2400" dirty="0">
                <a:solidFill>
                  <a:srgbClr val="000000"/>
                </a:solidFill>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a:p>
            <a:pPr marL="342900" marR="0" lvl="0" indent="-342900" algn="just">
              <a:lnSpc>
                <a:spcPct val="120000"/>
              </a:lnSpc>
              <a:spcBef>
                <a:spcPts val="0"/>
              </a:spcBef>
              <a:spcAft>
                <a:spcPts val="0"/>
              </a:spcAft>
              <a:buFont typeface="+mj-lt"/>
              <a:buAutoNum type="arabicPeriod"/>
            </a:pPr>
            <a:r>
              <a:rPr lang="en-US" sz="2400" dirty="0" err="1">
                <a:solidFill>
                  <a:srgbClr val="000000"/>
                </a:solidFill>
                <a:effectLst/>
                <a:latin typeface="Cambria" panose="02040503050406030204" pitchFamily="18" charset="0"/>
                <a:ea typeface="Cambria" panose="02040503050406030204" pitchFamily="18" charset="0"/>
              </a:rPr>
              <a:t>Gấp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cạnh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giấy</a:t>
            </a:r>
            <a:r>
              <a:rPr lang="en-US" sz="2400" dirty="0">
                <a:solidFill>
                  <a:srgbClr val="000000"/>
                </a:solidFill>
                <a:effectLst/>
                <a:latin typeface="Cambria" panose="02040503050406030204" pitchFamily="18" charset="0"/>
                <a:ea typeface="Cambria" panose="02040503050406030204" pitchFamily="18" charset="0"/>
              </a:rPr>
              <a:t> sang </a:t>
            </a:r>
            <a:r>
              <a:rPr lang="en-US" sz="2400" dirty="0" err="1">
                <a:solidFill>
                  <a:srgbClr val="000000"/>
                </a:solidFill>
                <a:effectLst/>
                <a:latin typeface="Cambria" panose="02040503050406030204" pitchFamily="18" charset="0"/>
                <a:ea typeface="Cambria" panose="02040503050406030204" pitchFamily="18" charset="0"/>
              </a:rPr>
              <a:t>phải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nữa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nhé</a:t>
            </a:r>
            <a:r>
              <a:rPr lang="en-US" sz="2400" dirty="0">
                <a:solidFill>
                  <a:srgbClr val="000000"/>
                </a:solidFill>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a:p>
            <a:pPr marL="342900" marR="0" lvl="0" indent="-342900" algn="just">
              <a:lnSpc>
                <a:spcPct val="120000"/>
              </a:lnSpc>
              <a:spcBef>
                <a:spcPts val="0"/>
              </a:spcBef>
              <a:spcAft>
                <a:spcPts val="0"/>
              </a:spcAft>
              <a:buFont typeface="+mj-lt"/>
              <a:buAutoNum type="arabicPeriod"/>
            </a:pPr>
            <a:r>
              <a:rPr lang="en-US" sz="2400" dirty="0" err="1">
                <a:solidFill>
                  <a:srgbClr val="000000"/>
                </a:solidFill>
                <a:effectLst/>
                <a:latin typeface="Cambria" panose="02040503050406030204" pitchFamily="18" charset="0"/>
                <a:ea typeface="Cambria" panose="02040503050406030204" pitchFamily="18" charset="0"/>
              </a:rPr>
              <a:t>Gấp</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từ</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trên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xuống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dưới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phần</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hai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cạnh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giấy</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mặt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trước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sau</a:t>
            </a:r>
            <a:r>
              <a:rPr lang="en-US" sz="2400" dirty="0">
                <a:solidFill>
                  <a:srgbClr val="000000"/>
                </a:solidFill>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a:p>
            <a:pPr marL="342900" marR="0" lvl="0" indent="-342900" algn="just">
              <a:lnSpc>
                <a:spcPct val="120000"/>
              </a:lnSpc>
              <a:spcBef>
                <a:spcPts val="0"/>
              </a:spcBef>
              <a:spcAft>
                <a:spcPts val="0"/>
              </a:spcAft>
              <a:buFont typeface="+mj-lt"/>
              <a:buAutoNum type="arabicPeriod"/>
            </a:pPr>
            <a:r>
              <a:rPr lang="en-US" sz="2400" dirty="0" err="1">
                <a:solidFill>
                  <a:srgbClr val="000000"/>
                </a:solidFill>
                <a:effectLst/>
                <a:latin typeface="Cambria" panose="02040503050406030204" pitchFamily="18" charset="0"/>
                <a:ea typeface="Cambria" panose="02040503050406030204" pitchFamily="18" charset="0"/>
              </a:rPr>
              <a:t>Cuối</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cùng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gấp</a:t>
            </a:r>
            <a:r>
              <a:rPr lang="en-US" sz="2400" dirty="0">
                <a:solidFill>
                  <a:srgbClr val="000000"/>
                </a:solidFill>
                <a:effectLst/>
                <a:latin typeface="Cambria" panose="02040503050406030204" pitchFamily="18" charset="0"/>
                <a:ea typeface="Cambria" panose="02040503050406030204" pitchFamily="18" charset="0"/>
              </a:rPr>
              <a:t> 2 </a:t>
            </a:r>
            <a:r>
              <a:rPr lang="en-US" sz="2400" dirty="0" err="1">
                <a:solidFill>
                  <a:srgbClr val="000000"/>
                </a:solidFill>
                <a:effectLst/>
                <a:latin typeface="Cambria" panose="02040503050406030204" pitchFamily="18" charset="0"/>
                <a:ea typeface="Cambria" panose="02040503050406030204" pitchFamily="18" charset="0"/>
              </a:rPr>
              <a:t>cạnh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giấy</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mặt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trước</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sau</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lên</a:t>
            </a:r>
            <a:r>
              <a:rPr lang="en-US" sz="2400" dirty="0">
                <a:solidFill>
                  <a:srgbClr val="000000"/>
                </a:solidFill>
                <a:effectLst/>
                <a:latin typeface="Cambria" panose="02040503050406030204" pitchFamily="18" charset="0"/>
                <a:ea typeface="Cambria" panose="02040503050406030204" pitchFamily="18" charset="0"/>
              </a:rPr>
              <a:t> 1 </a:t>
            </a:r>
            <a:r>
              <a:rPr lang="en-US" sz="2400" dirty="0" err="1">
                <a:solidFill>
                  <a:srgbClr val="000000"/>
                </a:solidFill>
                <a:effectLst/>
                <a:latin typeface="Cambria" panose="02040503050406030204" pitchFamily="18" charset="0"/>
                <a:ea typeface="Cambria" panose="02040503050406030204" pitchFamily="18" charset="0"/>
              </a:rPr>
              <a:t>góc</a:t>
            </a:r>
            <a:r>
              <a:rPr lang="en-US" sz="2400" dirty="0">
                <a:solidFill>
                  <a:srgbClr val="000000"/>
                </a:solidFill>
                <a:effectLst/>
                <a:latin typeface="Cambria" panose="02040503050406030204" pitchFamily="18" charset="0"/>
                <a:ea typeface="Cambria" panose="02040503050406030204" pitchFamily="18" charset="0"/>
              </a:rPr>
              <a:t> 90 </a:t>
            </a:r>
            <a:r>
              <a:rPr lang="en-US" sz="2400" dirty="0" err="1">
                <a:solidFill>
                  <a:srgbClr val="000000"/>
                </a:solidFill>
                <a:effectLst/>
                <a:latin typeface="Cambria" panose="02040503050406030204" pitchFamily="18" charset="0"/>
                <a:ea typeface="Cambria" panose="02040503050406030204" pitchFamily="18" charset="0"/>
              </a:rPr>
              <a:t>độ</a:t>
            </a:r>
            <a:r>
              <a:rPr lang="en-US" sz="2400" dirty="0">
                <a:solidFill>
                  <a:srgbClr val="000000"/>
                </a:solidFill>
                <a:effectLst/>
                <a:latin typeface="Cambria" panose="02040503050406030204" pitchFamily="18" charset="0"/>
                <a:ea typeface="Cambria" panose="02040503050406030204" pitchFamily="18" charset="0"/>
              </a:rPr>
              <a:t>.</a:t>
            </a:r>
            <a:endParaRPr lang="en-US" sz="24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93882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2" name="Rectangle: Rounded Corners 1">
            <a:extLst>
              <a:ext uri="{FF2B5EF4-FFF2-40B4-BE49-F238E27FC236}">
                <a16:creationId xmlns:a16="http://schemas.microsoft.com/office/drawing/2014/main" id="{9E1F9054-04C0-BF7B-F3CA-F3248E7B1780}"/>
              </a:ext>
            </a:extLst>
          </p:cNvPr>
          <p:cNvSpPr/>
          <p:nvPr/>
        </p:nvSpPr>
        <p:spPr>
          <a:xfrm>
            <a:off x="392855" y="539647"/>
            <a:ext cx="11528212" cy="6004234"/>
          </a:xfrm>
          <a:prstGeom prst="roundRect">
            <a:avLst>
              <a:gd name="adj" fmla="val 8256"/>
            </a:avLst>
          </a:prstGeom>
          <a:solidFill>
            <a:schemeClr val="bg1">
              <a:alpha val="49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8" name="Hình ảnh 22">
            <a:extLst>
              <a:ext uri="{FF2B5EF4-FFF2-40B4-BE49-F238E27FC236}">
                <a16:creationId xmlns:a16="http://schemas.microsoft.com/office/drawing/2014/main" id="{8230D102-A7D2-5044-86C5-23FA7F2BE585}"/>
              </a:ext>
            </a:extLst>
          </p:cNvPr>
          <p:cNvPicPr>
            <a:picLocks noChangeAspect="1"/>
          </p:cNvPicPr>
          <p:nvPr/>
        </p:nvPicPr>
        <p:blipFill rotWithShape="1">
          <a:blip r:embed="rId5"/>
          <a:srcRect l="71687" t="2707" r="6176" b="64704"/>
          <a:stretch/>
        </p:blipFill>
        <p:spPr>
          <a:xfrm>
            <a:off x="1170903" y="601738"/>
            <a:ext cx="869819" cy="1186611"/>
          </a:xfrm>
          <a:prstGeom prst="rect">
            <a:avLst/>
          </a:prstGeom>
        </p:spPr>
      </p:pic>
      <p:sp>
        <p:nvSpPr>
          <p:cNvPr id="9" name="TextBox 8">
            <a:extLst>
              <a:ext uri="{FF2B5EF4-FFF2-40B4-BE49-F238E27FC236}">
                <a16:creationId xmlns:a16="http://schemas.microsoft.com/office/drawing/2014/main" id="{ABD9AA51-911F-5744-54C0-05CE9DC234A4}"/>
              </a:ext>
            </a:extLst>
          </p:cNvPr>
          <p:cNvSpPr txBox="1"/>
          <p:nvPr/>
        </p:nvSpPr>
        <p:spPr>
          <a:xfrm>
            <a:off x="1831738" y="972289"/>
            <a:ext cx="101507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TRAO ĐỔI, GÓP Ý</a:t>
            </a:r>
          </a:p>
        </p:txBody>
      </p:sp>
      <p:grpSp>
        <p:nvGrpSpPr>
          <p:cNvPr id="10" name="Group 9">
            <a:extLst>
              <a:ext uri="{FF2B5EF4-FFF2-40B4-BE49-F238E27FC236}">
                <a16:creationId xmlns:a16="http://schemas.microsoft.com/office/drawing/2014/main" id="{C80CA9DA-3F6F-FA84-85A9-A5EBCDE1EF4C}"/>
              </a:ext>
            </a:extLst>
          </p:cNvPr>
          <p:cNvGrpSpPr/>
          <p:nvPr/>
        </p:nvGrpSpPr>
        <p:grpSpPr>
          <a:xfrm>
            <a:off x="892354" y="3551275"/>
            <a:ext cx="4370762" cy="2382166"/>
            <a:chOff x="892354" y="3758439"/>
            <a:chExt cx="4278451" cy="2175001"/>
          </a:xfrm>
        </p:grpSpPr>
        <p:pic>
          <p:nvPicPr>
            <p:cNvPr id="11" name="Picture 9">
              <a:extLst>
                <a:ext uri="{FF2B5EF4-FFF2-40B4-BE49-F238E27FC236}">
                  <a16:creationId xmlns:a16="http://schemas.microsoft.com/office/drawing/2014/main" id="{16A4A3C6-124C-383C-620B-49774B467B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id="{A780981E-1C2F-8704-C4B0-B1EEC61B8871}"/>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grpSp>
        <p:nvGrpSpPr>
          <p:cNvPr id="13" name="Nhóm 29">
            <a:extLst>
              <a:ext uri="{FF2B5EF4-FFF2-40B4-BE49-F238E27FC236}">
                <a16:creationId xmlns:a16="http://schemas.microsoft.com/office/drawing/2014/main" id="{0AC58DB1-B16B-0C09-3F58-151A7863AFFB}"/>
              </a:ext>
            </a:extLst>
          </p:cNvPr>
          <p:cNvGrpSpPr/>
          <p:nvPr/>
        </p:nvGrpSpPr>
        <p:grpSpPr>
          <a:xfrm>
            <a:off x="3572541" y="1850065"/>
            <a:ext cx="8225207" cy="1326780"/>
            <a:chOff x="857660" y="2917643"/>
            <a:chExt cx="6120725" cy="1990170"/>
          </a:xfrm>
        </p:grpSpPr>
        <p:sp>
          <p:nvSpPr>
            <p:cNvPr id="16" name="Hình chữ nhật: Góc Tròn 27">
              <a:extLst>
                <a:ext uri="{FF2B5EF4-FFF2-40B4-BE49-F238E27FC236}">
                  <a16:creationId xmlns:a16="http://schemas.microsoft.com/office/drawing/2014/main" id="{68129CBC-8545-7A11-6DB7-0F997ED4D90E}"/>
                </a:ext>
              </a:extLst>
            </p:cNvPr>
            <p:cNvSpPr/>
            <p:nvPr/>
          </p:nvSpPr>
          <p:spPr>
            <a:xfrm>
              <a:off x="857660" y="2917643"/>
              <a:ext cx="6100257" cy="199017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17" name="Hình chữ nhật 28">
              <a:extLst>
                <a:ext uri="{FF2B5EF4-FFF2-40B4-BE49-F238E27FC236}">
                  <a16:creationId xmlns:a16="http://schemas.microsoft.com/office/drawing/2014/main" id="{59531AC3-BEC4-DC33-5E3A-AF0FFCF590DC}"/>
                </a:ext>
              </a:extLst>
            </p:cNvPr>
            <p:cNvSpPr/>
            <p:nvPr/>
          </p:nvSpPr>
          <p:spPr>
            <a:xfrm>
              <a:off x="943144" y="3052475"/>
              <a:ext cx="6035241" cy="1569660"/>
            </a:xfrm>
            <a:prstGeom prst="rect">
              <a:avLst/>
            </a:prstGeom>
            <a:noFill/>
          </p:spPr>
          <p:txBody>
            <a:bodyPr wrap="square" lIns="60960" tIns="30480" rIns="60960" bIns="30480">
              <a:spAutoFit/>
            </a:bodyPr>
            <a:lstStyle/>
            <a:p>
              <a:pPr algn="ctr" defTabSz="609630"/>
              <a:r>
                <a:rPr lang="en-US" sz="3200" b="1" dirty="0" err="1">
                  <a:effectLst/>
                  <a:latin typeface="Cambria" panose="02040503050406030204" pitchFamily="18" charset="0"/>
                  <a:ea typeface="Cambria" panose="02040503050406030204" pitchFamily="18" charset="0"/>
                </a:rPr>
                <a:t>Trao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đổi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góp</a:t>
              </a:r>
              <a:r>
                <a:rPr lang="en-US" sz="3200" b="1" dirty="0">
                  <a:effectLst/>
                  <a:latin typeface="Cambria" panose="02040503050406030204" pitchFamily="18" charset="0"/>
                  <a:ea typeface="Cambria" panose="02040503050406030204" pitchFamily="18" charset="0"/>
                </a:rPr>
                <a:t> ý </a:t>
              </a:r>
              <a:r>
                <a:rPr lang="en-US" sz="3200" b="1" dirty="0" err="1">
                  <a:effectLst/>
                  <a:latin typeface="Cambria" panose="02040503050406030204" pitchFamily="18" charset="0"/>
                  <a:ea typeface="Cambria" panose="02040503050406030204" pitchFamily="18" charset="0"/>
                </a:rPr>
                <a:t>về</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nội</a:t>
              </a:r>
              <a:r>
                <a:rPr lang="en-US" sz="3200" b="1" dirty="0">
                  <a:effectLst/>
                  <a:latin typeface="Cambria" panose="02040503050406030204" pitchFamily="18" charset="0"/>
                  <a:ea typeface="Cambria" panose="02040503050406030204" pitchFamily="18" charset="0"/>
                </a:rPr>
                <a:t> dung, </a:t>
              </a:r>
              <a:r>
                <a:rPr lang="en-US" sz="3200" b="1" dirty="0" err="1">
                  <a:effectLst/>
                  <a:latin typeface="Cambria" panose="02040503050406030204" pitchFamily="18" charset="0"/>
                  <a:ea typeface="Cambria" panose="02040503050406030204" pitchFamily="18" charset="0"/>
                </a:rPr>
                <a:t>cách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nói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cử</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chỉ</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điệu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bộ</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khi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nói</a:t>
              </a:r>
              <a:endParaRPr lang="vi-VN" sz="88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Calibri" panose="020F0502020204030204" pitchFamily="34" charset="0"/>
              </a:endParaRPr>
            </a:p>
          </p:txBody>
        </p:sp>
      </p:grpSp>
      <p:grpSp>
        <p:nvGrpSpPr>
          <p:cNvPr id="18" name="Nhóm 29">
            <a:extLst>
              <a:ext uri="{FF2B5EF4-FFF2-40B4-BE49-F238E27FC236}">
                <a16:creationId xmlns:a16="http://schemas.microsoft.com/office/drawing/2014/main" id="{DF73DAC2-099D-C96F-5773-16ADB0F0E0FC}"/>
              </a:ext>
            </a:extLst>
          </p:cNvPr>
          <p:cNvGrpSpPr/>
          <p:nvPr/>
        </p:nvGrpSpPr>
        <p:grpSpPr>
          <a:xfrm>
            <a:off x="5063411" y="3518183"/>
            <a:ext cx="7128589" cy="1326780"/>
            <a:chOff x="857660" y="2917643"/>
            <a:chExt cx="6100257" cy="1990170"/>
          </a:xfrm>
        </p:grpSpPr>
        <p:sp>
          <p:nvSpPr>
            <p:cNvPr id="20" name="Hình chữ nhật: Góc Tròn 27">
              <a:extLst>
                <a:ext uri="{FF2B5EF4-FFF2-40B4-BE49-F238E27FC236}">
                  <a16:creationId xmlns:a16="http://schemas.microsoft.com/office/drawing/2014/main" id="{895A6D7D-6251-D80B-5B7F-C5C2BCF704D5}"/>
                </a:ext>
              </a:extLst>
            </p:cNvPr>
            <p:cNvSpPr/>
            <p:nvPr/>
          </p:nvSpPr>
          <p:spPr>
            <a:xfrm>
              <a:off x="857660" y="2917643"/>
              <a:ext cx="6100257" cy="199017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21" name="Hình chữ nhật 28">
              <a:extLst>
                <a:ext uri="{FF2B5EF4-FFF2-40B4-BE49-F238E27FC236}">
                  <a16:creationId xmlns:a16="http://schemas.microsoft.com/office/drawing/2014/main" id="{16A5A36E-7E9B-D85F-4808-221DC1C3DB60}"/>
                </a:ext>
              </a:extLst>
            </p:cNvPr>
            <p:cNvSpPr/>
            <p:nvPr/>
          </p:nvSpPr>
          <p:spPr>
            <a:xfrm>
              <a:off x="943144" y="3052475"/>
              <a:ext cx="5635849" cy="1783565"/>
            </a:xfrm>
            <a:prstGeom prst="rect">
              <a:avLst/>
            </a:prstGeom>
            <a:noFill/>
          </p:spPr>
          <p:txBody>
            <a:bodyPr wrap="square" lIns="60960" tIns="30480" rIns="60960" bIns="30480">
              <a:spAutoFit/>
            </a:bodyPr>
            <a:lstStyle/>
            <a:p>
              <a:pPr marL="0" marR="0" algn="ctr">
                <a:lnSpc>
                  <a:spcPct val="120000"/>
                </a:lnSpc>
                <a:spcBef>
                  <a:spcPts val="0"/>
                </a:spcBef>
                <a:spcAft>
                  <a:spcPts val="0"/>
                </a:spcAft>
              </a:pPr>
              <a:r>
                <a:rPr lang="en-US" sz="3200" b="1" dirty="0" err="1">
                  <a:effectLst/>
                  <a:latin typeface="Cambria" panose="02040503050406030204" pitchFamily="18" charset="0"/>
                  <a:ea typeface="Cambria" panose="02040503050406030204" pitchFamily="18" charset="0"/>
                </a:rPr>
                <a:t>Nhanh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tay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ghi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lại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những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góp</a:t>
              </a:r>
              <a:r>
                <a:rPr lang="en-US" sz="3200" b="1" dirty="0">
                  <a:effectLst/>
                  <a:latin typeface="Cambria" panose="02040503050406030204" pitchFamily="18" charset="0"/>
                  <a:ea typeface="Cambria" panose="02040503050406030204" pitchFamily="18" charset="0"/>
                </a:rPr>
                <a:t> ý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bạn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và</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làm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bạn</a:t>
              </a:r>
              <a:endParaRPr lang="en-US" sz="3200" b="1" dirty="0">
                <a:effectLst/>
                <a:latin typeface="Cambria" panose="02040503050406030204" pitchFamily="18" charset="0"/>
                <a:ea typeface="Cambria" panose="02040503050406030204" pitchFamily="18" charset="0"/>
              </a:endParaRPr>
            </a:p>
          </p:txBody>
        </p:sp>
      </p:grpSp>
      <p:grpSp>
        <p:nvGrpSpPr>
          <p:cNvPr id="22" name="Nhóm 29">
            <a:extLst>
              <a:ext uri="{FF2B5EF4-FFF2-40B4-BE49-F238E27FC236}">
                <a16:creationId xmlns:a16="http://schemas.microsoft.com/office/drawing/2014/main" id="{0F7E33FD-22C8-2F45-582B-8710DFE7044E}"/>
              </a:ext>
            </a:extLst>
          </p:cNvPr>
          <p:cNvGrpSpPr/>
          <p:nvPr/>
        </p:nvGrpSpPr>
        <p:grpSpPr>
          <a:xfrm>
            <a:off x="5368211" y="5404133"/>
            <a:ext cx="6576139" cy="796642"/>
            <a:chOff x="857660" y="2917643"/>
            <a:chExt cx="6100257" cy="1990170"/>
          </a:xfrm>
        </p:grpSpPr>
        <p:sp>
          <p:nvSpPr>
            <p:cNvPr id="23" name="Hình chữ nhật: Góc Tròn 27">
              <a:extLst>
                <a:ext uri="{FF2B5EF4-FFF2-40B4-BE49-F238E27FC236}">
                  <a16:creationId xmlns:a16="http://schemas.microsoft.com/office/drawing/2014/main" id="{BEB6AF62-07A3-03FB-8BC9-4A3D0713873E}"/>
                </a:ext>
              </a:extLst>
            </p:cNvPr>
            <p:cNvSpPr/>
            <p:nvPr/>
          </p:nvSpPr>
          <p:spPr>
            <a:xfrm>
              <a:off x="857660" y="2917643"/>
              <a:ext cx="6100257" cy="199017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24" name="Hình chữ nhật 28">
              <a:extLst>
                <a:ext uri="{FF2B5EF4-FFF2-40B4-BE49-F238E27FC236}">
                  <a16:creationId xmlns:a16="http://schemas.microsoft.com/office/drawing/2014/main" id="{B1A3721A-B339-7203-04AD-68E767971953}"/>
                </a:ext>
              </a:extLst>
            </p:cNvPr>
            <p:cNvSpPr/>
            <p:nvPr/>
          </p:nvSpPr>
          <p:spPr>
            <a:xfrm>
              <a:off x="943144" y="3052475"/>
              <a:ext cx="5925112" cy="897168"/>
            </a:xfrm>
            <a:prstGeom prst="rect">
              <a:avLst/>
            </a:prstGeom>
            <a:noFill/>
          </p:spPr>
          <p:txBody>
            <a:bodyPr wrap="square" lIns="60960" tIns="30480" rIns="60960" bIns="30480">
              <a:spAutoFit/>
            </a:bodyPr>
            <a:lstStyle/>
            <a:p>
              <a:pPr marL="0" marR="0" algn="ctr">
                <a:lnSpc>
                  <a:spcPct val="120000"/>
                </a:lnSpc>
                <a:spcBef>
                  <a:spcPts val="0"/>
                </a:spcBef>
                <a:spcAft>
                  <a:spcPts val="0"/>
                </a:spcAft>
              </a:pPr>
              <a:r>
                <a:rPr lang="en-US" sz="3200" b="1" dirty="0" err="1">
                  <a:effectLst/>
                  <a:latin typeface="Cambria" panose="02040503050406030204" pitchFamily="18" charset="0"/>
                  <a:ea typeface="Cambria" panose="02040503050406030204" pitchFamily="18" charset="0"/>
                </a:rPr>
                <a:t>Nói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điều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em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mong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muốn</a:t>
              </a:r>
              <a:r>
                <a:rPr lang="en-US" sz="3200" b="1" dirty="0">
                  <a:effectLst/>
                  <a:latin typeface="Cambria" panose="02040503050406030204" pitchFamily="18" charset="0"/>
                  <a:ea typeface="Cambria" panose="02040503050406030204" pitchFamily="18" charset="0"/>
                </a:rPr>
                <a:t> ở </a:t>
              </a:r>
              <a:r>
                <a:rPr lang="en-US" sz="3200" b="1" dirty="0" err="1">
                  <a:effectLst/>
                  <a:latin typeface="Cambria" panose="02040503050406030204" pitchFamily="18" charset="0"/>
                  <a:ea typeface="Cambria" panose="02040503050406030204" pitchFamily="18" charset="0"/>
                </a:rPr>
                <a:t>bạn</a:t>
              </a:r>
              <a:r>
                <a:rPr lang="en-US" sz="3200" b="1" dirty="0">
                  <a:effectLst/>
                  <a:latin typeface="Cambria" panose="02040503050406030204" pitchFamily="18" charset="0"/>
                  <a:ea typeface="Cambria" panose="02040503050406030204" pitchFamily="18" charset="0"/>
                </a:rPr>
                <a:t>. </a:t>
              </a:r>
              <a:endParaRPr lang="en-US" sz="4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7556725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18896"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24" name="图片 14">
            <a:extLst>
              <a:ext uri="{FF2B5EF4-FFF2-40B4-BE49-F238E27FC236}">
                <a16:creationId xmlns:a16="http://schemas.microsoft.com/office/drawing/2014/main" id="{3C1F6657-7D1B-4745-8E90-A3FCCEA3A17F}"/>
              </a:ext>
            </a:extLst>
          </p:cNvPr>
          <p:cNvPicPr>
            <a:picLocks noChangeAspect="1"/>
          </p:cNvPicPr>
          <p:nvPr/>
        </p:nvPicPr>
        <p:blipFill rotWithShape="1">
          <a:blip r:embed="rId4">
            <a:extLst>
              <a:ext uri="{28A0092B-C50C-407E-A947-70E740481C1C}">
                <a14:useLocalDpi xmlns:a14="http://schemas.microsoft.com/office/drawing/2010/main" val="0"/>
              </a:ext>
            </a:extLst>
          </a:blip>
          <a:srcRect t="18957"/>
          <a:stretch/>
        </p:blipFill>
        <p:spPr>
          <a:xfrm>
            <a:off x="-8072367" y="3545272"/>
            <a:ext cx="6261152" cy="3312728"/>
          </a:xfrm>
          <a:prstGeom prst="rect">
            <a:avLst/>
          </a:prstGeom>
        </p:spPr>
      </p:pic>
      <p:pic>
        <p:nvPicPr>
          <p:cNvPr id="25" name="图片 13">
            <a:extLst>
              <a:ext uri="{FF2B5EF4-FFF2-40B4-BE49-F238E27FC236}">
                <a16:creationId xmlns:a16="http://schemas.microsoft.com/office/drawing/2014/main" id="{8EEEDCCE-D833-4257-A4C1-8D9CCFC7F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103" y="168526"/>
            <a:ext cx="1028700" cy="1028700"/>
          </a:xfrm>
          <a:prstGeom prst="rect">
            <a:avLst/>
          </a:prstGeom>
        </p:spPr>
      </p:pic>
      <p:pic>
        <p:nvPicPr>
          <p:cNvPr id="30" name="图片 13">
            <a:extLst>
              <a:ext uri="{FF2B5EF4-FFF2-40B4-BE49-F238E27FC236}">
                <a16:creationId xmlns:a16="http://schemas.microsoft.com/office/drawing/2014/main" id="{8EEEDCCE-D833-4257-A4C1-8D9CCFC7F6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9045" y="0"/>
            <a:ext cx="1028700" cy="1028700"/>
          </a:xfrm>
          <a:prstGeom prst="rect">
            <a:avLst/>
          </a:prstGeom>
        </p:spPr>
      </p:pic>
      <p:pic>
        <p:nvPicPr>
          <p:cNvPr id="31" name="图片 16">
            <a:extLst>
              <a:ext uri="{FF2B5EF4-FFF2-40B4-BE49-F238E27FC236}">
                <a16:creationId xmlns:a16="http://schemas.microsoft.com/office/drawing/2014/main" id="{7CC90469-9A72-44C6-B4C7-5B86E3E4C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1741" y="3193728"/>
            <a:ext cx="771525" cy="771525"/>
          </a:xfrm>
          <a:prstGeom prst="rect">
            <a:avLst/>
          </a:prstGeom>
        </p:spPr>
      </p:pic>
      <p:pic>
        <p:nvPicPr>
          <p:cNvPr id="32" name="图片 23">
            <a:extLst>
              <a:ext uri="{FF2B5EF4-FFF2-40B4-BE49-F238E27FC236}">
                <a16:creationId xmlns:a16="http://schemas.microsoft.com/office/drawing/2014/main" id="{0930D76A-5229-4D3B-A710-F272C77C7B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9833" y="2933169"/>
            <a:ext cx="1123950" cy="847725"/>
          </a:xfrm>
          <a:prstGeom prst="rect">
            <a:avLst/>
          </a:prstGeom>
        </p:spPr>
      </p:pic>
      <p:pic>
        <p:nvPicPr>
          <p:cNvPr id="2" name="Picture 1">
            <a:extLst>
              <a:ext uri="{FF2B5EF4-FFF2-40B4-BE49-F238E27FC236}">
                <a16:creationId xmlns:a16="http://schemas.microsoft.com/office/drawing/2014/main" id="{01BF3DF5-FEA3-106A-46B3-2362FAF89F40}"/>
              </a:ext>
            </a:extLst>
          </p:cNvPr>
          <p:cNvPicPr>
            <a:picLocks noChangeAspect="1"/>
          </p:cNvPicPr>
          <p:nvPr/>
        </p:nvPicPr>
        <p:blipFill>
          <a:blip r:embed="rId8"/>
          <a:stretch>
            <a:fillRect/>
          </a:stretch>
        </p:blipFill>
        <p:spPr>
          <a:xfrm>
            <a:off x="824948" y="1224813"/>
            <a:ext cx="12192000" cy="1923590"/>
          </a:xfrm>
          <a:prstGeom prst="rect">
            <a:avLst/>
          </a:prstGeom>
        </p:spPr>
      </p:pic>
    </p:spTree>
    <p:extLst>
      <p:ext uri="{BB962C8B-B14F-4D97-AF65-F5344CB8AC3E}">
        <p14:creationId xmlns:p14="http://schemas.microsoft.com/office/powerpoint/2010/main" val="54032538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1.45833E-6 -3.33333E-6 L 1.13425 -0.01643 " pathEditMode="relative" rAng="0" ptsTypes="AA">
                                      <p:cBhvr>
                                        <p:cTn id="6" dur="2000" fill="hold"/>
                                        <p:tgtEl>
                                          <p:spTgt spid="24"/>
                                        </p:tgtEl>
                                        <p:attrNameLst>
                                          <p:attrName>ppt_x</p:attrName>
                                          <p:attrName>ppt_y</p:attrName>
                                        </p:attrNameLst>
                                      </p:cBhvr>
                                      <p:rCtr x="56706" y="-833"/>
                                    </p:animMotion>
                                  </p:childTnLst>
                                </p:cTn>
                              </p:par>
                            </p:childTnLst>
                          </p:cTn>
                        </p:par>
                        <p:par>
                          <p:cTn id="7" fill="hold">
                            <p:stCondLst>
                              <p:cond delay="2000"/>
                            </p:stCondLst>
                            <p:childTnLst>
                              <p:par>
                                <p:cTn id="8" presetID="37" presetClass="entr" presetSubtype="0"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900" decel="100000" fill="hold"/>
                                        <p:tgtEl>
                                          <p:spTgt spid="2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37"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900" decel="100000" fill="hold"/>
                                        <p:tgtEl>
                                          <p:spTgt spid="3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1" fill="hold">
                            <p:stCondLst>
                              <p:cond delay="4000"/>
                            </p:stCondLst>
                            <p:childTnLst>
                              <p:par>
                                <p:cTn id="22" presetID="26"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80">
                                          <p:stCondLst>
                                            <p:cond delay="0"/>
                                          </p:stCondLst>
                                        </p:cTn>
                                        <p:tgtEl>
                                          <p:spTgt spid="31"/>
                                        </p:tgtEl>
                                      </p:cBhvr>
                                    </p:animEffect>
                                    <p:anim calcmode="lin" valueType="num">
                                      <p:cBhvr>
                                        <p:cTn id="25"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0" dur="26">
                                          <p:stCondLst>
                                            <p:cond delay="650"/>
                                          </p:stCondLst>
                                        </p:cTn>
                                        <p:tgtEl>
                                          <p:spTgt spid="31"/>
                                        </p:tgtEl>
                                      </p:cBhvr>
                                      <p:to x="100000" y="60000"/>
                                    </p:animScale>
                                    <p:animScale>
                                      <p:cBhvr>
                                        <p:cTn id="31" dur="166" decel="50000">
                                          <p:stCondLst>
                                            <p:cond delay="676"/>
                                          </p:stCondLst>
                                        </p:cTn>
                                        <p:tgtEl>
                                          <p:spTgt spid="31"/>
                                        </p:tgtEl>
                                      </p:cBhvr>
                                      <p:to x="100000" y="100000"/>
                                    </p:animScale>
                                    <p:animScale>
                                      <p:cBhvr>
                                        <p:cTn id="32" dur="26">
                                          <p:stCondLst>
                                            <p:cond delay="1312"/>
                                          </p:stCondLst>
                                        </p:cTn>
                                        <p:tgtEl>
                                          <p:spTgt spid="31"/>
                                        </p:tgtEl>
                                      </p:cBhvr>
                                      <p:to x="100000" y="80000"/>
                                    </p:animScale>
                                    <p:animScale>
                                      <p:cBhvr>
                                        <p:cTn id="33" dur="166" decel="50000">
                                          <p:stCondLst>
                                            <p:cond delay="1338"/>
                                          </p:stCondLst>
                                        </p:cTn>
                                        <p:tgtEl>
                                          <p:spTgt spid="31"/>
                                        </p:tgtEl>
                                      </p:cBhvr>
                                      <p:to x="100000" y="100000"/>
                                    </p:animScale>
                                    <p:animScale>
                                      <p:cBhvr>
                                        <p:cTn id="34" dur="26">
                                          <p:stCondLst>
                                            <p:cond delay="1642"/>
                                          </p:stCondLst>
                                        </p:cTn>
                                        <p:tgtEl>
                                          <p:spTgt spid="31"/>
                                        </p:tgtEl>
                                      </p:cBhvr>
                                      <p:to x="100000" y="90000"/>
                                    </p:animScale>
                                    <p:animScale>
                                      <p:cBhvr>
                                        <p:cTn id="35" dur="166" decel="50000">
                                          <p:stCondLst>
                                            <p:cond delay="1668"/>
                                          </p:stCondLst>
                                        </p:cTn>
                                        <p:tgtEl>
                                          <p:spTgt spid="31"/>
                                        </p:tgtEl>
                                      </p:cBhvr>
                                      <p:to x="100000" y="100000"/>
                                    </p:animScale>
                                    <p:animScale>
                                      <p:cBhvr>
                                        <p:cTn id="36" dur="26">
                                          <p:stCondLst>
                                            <p:cond delay="1808"/>
                                          </p:stCondLst>
                                        </p:cTn>
                                        <p:tgtEl>
                                          <p:spTgt spid="31"/>
                                        </p:tgtEl>
                                      </p:cBhvr>
                                      <p:to x="100000" y="95000"/>
                                    </p:animScale>
                                    <p:animScale>
                                      <p:cBhvr>
                                        <p:cTn id="37" dur="166" decel="50000">
                                          <p:stCondLst>
                                            <p:cond delay="1834"/>
                                          </p:stCondLst>
                                        </p:cTn>
                                        <p:tgtEl>
                                          <p:spTgt spid="31"/>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2D713F77-1E58-44A5-8C16-B9F38AD5B15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76" b="99273" l="9994" r="89976">
                        <a14:foregroundMark x1="43186" y1="60743" x2="52150" y2="64620"/>
                        <a14:foregroundMark x1="52150" y1="64620" x2="49849" y2="61591"/>
                        <a14:foregroundMark x1="11750" y1="12682" x2="11024" y2="76050"/>
                        <a14:foregroundMark x1="11024" y1="76050" x2="21593" y2="77666"/>
                        <a14:foregroundMark x1="12053" y1="11834" x2="57056" y2="14055"/>
                        <a14:foregroundMark x1="57056" y1="14055" x2="73834" y2="13813"/>
                        <a14:foregroundMark x1="73834" y1="13813" x2="86796" y2="14176"/>
                        <a14:foregroundMark x1="86796" y1="14176" x2="88764" y2="22334"/>
                        <a14:foregroundMark x1="88764" y1="22334" x2="86887" y2="60864"/>
                        <a14:foregroundMark x1="86887" y1="60864" x2="88492" y2="70638"/>
                        <a14:foregroundMark x1="88492" y1="70638" x2="83131" y2="75444"/>
                        <a14:foregroundMark x1="83131" y1="75444" x2="58086" y2="76817"/>
                        <a14:foregroundMark x1="65718" y1="85703" x2="72592" y2="83845"/>
                        <a14:foregroundMark x1="72592" y1="83845" x2="69352" y2="83401"/>
                        <a14:foregroundMark x1="40642" y1="60299" x2="53180" y2="57997"/>
                        <a14:foregroundMark x1="37614" y1="82754" x2="43943" y2="86066"/>
                        <a14:foregroundMark x1="43943" y1="86066" x2="45700" y2="86147"/>
                        <a14:foregroundMark x1="22380" y1="90994" x2="62174" y2="96809"/>
                        <a14:foregroundMark x1="62174" y1="96809" x2="78134" y2="92649"/>
                        <a14:foregroundMark x1="78134" y1="92649" x2="33162" y2="92892"/>
                        <a14:foregroundMark x1="72380" y1="83805" x2="71139" y2="94426"/>
                        <a14:foregroundMark x1="71139" y1="94426" x2="33283" y2="99677"/>
                        <a14:foregroundMark x1="33283" y1="99677" x2="27135" y2="98748"/>
                        <a14:foregroundMark x1="27135" y1="98748" x2="27710" y2="89540"/>
                        <a14:foregroundMark x1="27710" y1="89540" x2="27953" y2="89095"/>
                        <a14:foregroundMark x1="29830" y1="87399" x2="70442" y2="89499"/>
                        <a14:foregroundMark x1="70442" y1="89499" x2="76408" y2="88813"/>
                        <a14:foregroundMark x1="76408" y1="88813" x2="75924" y2="95880"/>
                        <a14:foregroundMark x1="75924" y1="95880" x2="67777" y2="99273"/>
                        <a14:foregroundMark x1="71108" y1="83603" x2="75409" y2="85703"/>
                        <a14:foregroundMark x1="47456" y1="12682" x2="56360" y2="11632"/>
                        <a14:foregroundMark x1="56360" y1="11632" x2="71502" y2="13691"/>
                        <a14:foregroundMark x1="71502" y1="13691" x2="85494" y2="12439"/>
                        <a14:foregroundMark x1="85494" y1="12439" x2="88462" y2="19144"/>
                        <a14:foregroundMark x1="88462" y1="19144" x2="88098" y2="64136"/>
                        <a14:foregroundMark x1="80164" y1="73667" x2="81890" y2="73667"/>
                        <a14:foregroundMark x1="17929" y1="59047" x2="12629" y2="64943"/>
                        <a14:foregroundMark x1="12629" y1="64943" x2="16626" y2="74313"/>
                        <a14:foregroundMark x1="16626" y1="74313" x2="19200" y2="74919"/>
                        <a14:foregroundMark x1="36039" y1="73667" x2="37129" y2="85501"/>
                        <a14:foregroundMark x1="53664" y1="87197" x2="56663" y2="86995"/>
                      </a14:backgroundRemoval>
                    </a14:imgEffect>
                  </a14:imgLayer>
                </a14:imgProps>
              </a:ext>
              <a:ext uri="{28A0092B-C50C-407E-A947-70E740481C1C}">
                <a14:useLocalDpi xmlns:a14="http://schemas.microsoft.com/office/drawing/2010/main" val="0"/>
              </a:ext>
            </a:extLst>
          </a:blip>
          <a:stretch>
            <a:fillRect/>
          </a:stretch>
        </p:blipFill>
        <p:spPr>
          <a:xfrm>
            <a:off x="318948" y="-638629"/>
            <a:ext cx="10915110" cy="7496629"/>
          </a:xfrm>
          <a:prstGeom prst="rect">
            <a:avLst/>
          </a:prstGeom>
        </p:spPr>
      </p:pic>
      <p:pic>
        <p:nvPicPr>
          <p:cNvPr id="2" name="Picture 1">
            <a:extLst>
              <a:ext uri="{FF2B5EF4-FFF2-40B4-BE49-F238E27FC236}">
                <a16:creationId xmlns:a16="http://schemas.microsoft.com/office/drawing/2014/main" id="{12482F77-2D26-D6A8-A141-F128B862B75B}"/>
              </a:ext>
            </a:extLst>
          </p:cNvPr>
          <p:cNvPicPr>
            <a:picLocks noChangeAspect="1"/>
          </p:cNvPicPr>
          <p:nvPr/>
        </p:nvPicPr>
        <p:blipFill>
          <a:blip r:embed="rId6"/>
          <a:stretch>
            <a:fillRect/>
          </a:stretch>
        </p:blipFill>
        <p:spPr>
          <a:xfrm>
            <a:off x="2409134" y="526824"/>
            <a:ext cx="7145131" cy="2280102"/>
          </a:xfrm>
          <a:prstGeom prst="rect">
            <a:avLst/>
          </a:prstGeom>
        </p:spPr>
      </p:pic>
    </p:spTree>
    <p:extLst>
      <p:ext uri="{BB962C8B-B14F-4D97-AF65-F5344CB8AC3E}">
        <p14:creationId xmlns:p14="http://schemas.microsoft.com/office/powerpoint/2010/main" val="245932136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7" name="Rectangle: Rounded Corners 6">
            <a:extLst>
              <a:ext uri="{FF2B5EF4-FFF2-40B4-BE49-F238E27FC236}">
                <a16:creationId xmlns:a16="http://schemas.microsoft.com/office/drawing/2014/main" id="{AC79A0AF-AB96-43A8-981A-259C25C7ED82}"/>
              </a:ext>
            </a:extLst>
          </p:cNvPr>
          <p:cNvSpPr/>
          <p:nvPr/>
        </p:nvSpPr>
        <p:spPr>
          <a:xfrm>
            <a:off x="209862" y="449705"/>
            <a:ext cx="11589283" cy="5846164"/>
          </a:xfrm>
          <a:prstGeom prst="roundRect">
            <a:avLst/>
          </a:pr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Calibri" panose="020F0502020204030204"/>
                <a:ea typeface="+mn-ea"/>
                <a:cs typeface="+mn-cs"/>
              </a:rPr>
              <a:t>Em đã tự làm sản phẩm này như thế nào?</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图片 2">
            <a:extLst>
              <a:ext uri="{FF2B5EF4-FFF2-40B4-BE49-F238E27FC236}">
                <a16:creationId xmlns:a16="http://schemas.microsoft.com/office/drawing/2014/main" id="{A4134408-D22E-FB43-795A-173111EC6B03}"/>
              </a:ext>
            </a:extLst>
          </p:cNvPr>
          <p:cNvPicPr>
            <a:picLocks noChangeAspect="1"/>
          </p:cNvPicPr>
          <p:nvPr/>
        </p:nvPicPr>
        <p:blipFill>
          <a:blip r:embed="rId5" cstate="print">
            <a:extLst>
              <a:ext uri="{28A0092B-C50C-407E-A947-70E740481C1C}">
                <a14:useLocalDpi xmlns:a14="http://schemas.microsoft.com/office/drawing/2010/main" val="0"/>
              </a:ext>
            </a:extLst>
          </a:blip>
          <a:srcRect l="22688" r="22688"/>
          <a:stretch/>
        </p:blipFill>
        <p:spPr>
          <a:xfrm>
            <a:off x="-75369" y="1971675"/>
            <a:ext cx="2601452" cy="4762501"/>
          </a:xfrm>
          <a:prstGeom prst="rect">
            <a:avLst/>
          </a:prstGeom>
        </p:spPr>
      </p:pic>
      <p:sp>
        <p:nvSpPr>
          <p:cNvPr id="10" name="TextBox 9">
            <a:extLst>
              <a:ext uri="{FF2B5EF4-FFF2-40B4-BE49-F238E27FC236}">
                <a16:creationId xmlns:a16="http://schemas.microsoft.com/office/drawing/2014/main" id="{2F3D5542-327A-47F3-7CF0-C677A488E2DB}"/>
              </a:ext>
            </a:extLst>
          </p:cNvPr>
          <p:cNvSpPr txBox="1"/>
          <p:nvPr/>
        </p:nvSpPr>
        <p:spPr>
          <a:xfrm>
            <a:off x="3552825" y="296861"/>
            <a:ext cx="4806315" cy="783193"/>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4472C4"/>
                </a:solidFill>
                <a:latin typeface="Cambria" panose="02040503050406030204" pitchFamily="18" charset="0"/>
                <a:ea typeface="Cambria" panose="02040503050406030204" pitchFamily="18" charset="0"/>
              </a:rPr>
              <a:t>Luật</a:t>
            </a:r>
            <a:r>
              <a:rPr lang="en-US" sz="4000" b="1" dirty="0">
                <a:solidFill>
                  <a:srgbClr val="4472C4"/>
                </a:solidFill>
                <a:latin typeface="Cambria" panose="02040503050406030204" pitchFamily="18" charset="0"/>
                <a:ea typeface="Cambria" panose="02040503050406030204" pitchFamily="18" charset="0"/>
              </a:rPr>
              <a:t> </a:t>
            </a:r>
            <a:r>
              <a:rPr lang="en-US" sz="4000" b="1" dirty="0" err="1">
                <a:solidFill>
                  <a:srgbClr val="4472C4"/>
                </a:solidFill>
                <a:latin typeface="Cambria" panose="02040503050406030204" pitchFamily="18" charset="0"/>
                <a:ea typeface="Cambria" panose="02040503050406030204" pitchFamily="18" charset="0"/>
              </a:rPr>
              <a:t>chơi</a:t>
            </a:r>
            <a:endPar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9085C7F1-B0C4-292D-BB27-36723FEF0982}"/>
              </a:ext>
            </a:extLst>
          </p:cNvPr>
          <p:cNvSpPr txBox="1"/>
          <p:nvPr/>
        </p:nvSpPr>
        <p:spPr>
          <a:xfrm>
            <a:off x="2514600" y="1943100"/>
            <a:ext cx="8810625" cy="3539430"/>
          </a:xfrm>
          <a:prstGeom prst="rect">
            <a:avLst/>
          </a:prstGeom>
          <a:noFill/>
        </p:spPr>
        <p:txBody>
          <a:bodyPr wrap="square" rtlCol="0">
            <a:spAutoFit/>
          </a:bodyPr>
          <a:lstStyle/>
          <a:p>
            <a:pPr marL="457200" indent="-457200" algn="just">
              <a:buFont typeface="Wingdings" panose="05000000000000000000" pitchFamily="2" charset="2"/>
              <a:buChar char="v"/>
            </a:pPr>
            <a:r>
              <a:rPr lang="en-US" sz="3200" b="1" dirty="0">
                <a:solidFill>
                  <a:srgbClr val="FF0000"/>
                </a:solidFill>
                <a:latin typeface="Cambria" panose="02040503050406030204" pitchFamily="18" charset="0"/>
                <a:ea typeface="Cambria" panose="02040503050406030204" pitchFamily="18" charset="0"/>
              </a:rPr>
              <a:t>M</a:t>
            </a:r>
            <a:r>
              <a:rPr lang="vi-VN" sz="3200" b="1" dirty="0">
                <a:solidFill>
                  <a:srgbClr val="FF0000"/>
                </a:solidFill>
                <a:latin typeface="Cambria" panose="02040503050406030204" pitchFamily="18" charset="0"/>
                <a:ea typeface="Cambria" panose="02040503050406030204" pitchFamily="18" charset="0"/>
              </a:rPr>
              <a:t>ỗi nhóm thảo luận và chọn một bạn đại diện lên trước lớp giới thiệu về một sản phẩm tự làm mà em tâm đắc nhất trong tiết học hôm nay. (</a:t>
            </a:r>
            <a:r>
              <a:rPr lang="en-US" sz="3200" b="1" dirty="0">
                <a:solidFill>
                  <a:srgbClr val="FF0000"/>
                </a:solidFill>
                <a:latin typeface="Cambria" panose="02040503050406030204" pitchFamily="18" charset="0"/>
                <a:ea typeface="Cambria" panose="02040503050406030204" pitchFamily="18" charset="0"/>
              </a:rPr>
              <a:t>G</a:t>
            </a:r>
            <a:r>
              <a:rPr lang="vi-VN" sz="3200" b="1" dirty="0">
                <a:solidFill>
                  <a:srgbClr val="FF0000"/>
                </a:solidFill>
                <a:latin typeface="Cambria" panose="02040503050406030204" pitchFamily="18" charset="0"/>
                <a:ea typeface="Cambria" panose="02040503050406030204" pitchFamily="18" charset="0"/>
              </a:rPr>
              <a:t>iới thiệu những nét nổi bật của sản phẩm đó)</a:t>
            </a:r>
            <a:endParaRPr lang="en-US" sz="3200" b="1" dirty="0">
              <a:solidFill>
                <a:srgbClr val="FF0000"/>
              </a:solidFill>
              <a:latin typeface="Cambria" panose="02040503050406030204" pitchFamily="18" charset="0"/>
              <a:ea typeface="Cambria" panose="02040503050406030204" pitchFamily="18" charset="0"/>
            </a:endParaRPr>
          </a:p>
          <a:p>
            <a:pPr marL="457200" indent="-457200" algn="just">
              <a:buFont typeface="Wingdings" panose="05000000000000000000" pitchFamily="2" charset="2"/>
              <a:buChar char="v"/>
            </a:pPr>
            <a:r>
              <a:rPr lang="en-US" sz="3200" b="1" dirty="0">
                <a:solidFill>
                  <a:srgbClr val="FF0000"/>
                </a:solidFill>
                <a:latin typeface="Cambria" panose="02040503050406030204" pitchFamily="18" charset="0"/>
                <a:ea typeface="Cambria" panose="02040503050406030204" pitchFamily="18" charset="0"/>
              </a:rPr>
              <a:t>B</a:t>
            </a:r>
            <a:r>
              <a:rPr lang="vi-VN" sz="3200" b="1" dirty="0">
                <a:solidFill>
                  <a:srgbClr val="FF0000"/>
                </a:solidFill>
                <a:latin typeface="Cambria" panose="02040503050406030204" pitchFamily="18" charset="0"/>
                <a:ea typeface="Cambria" panose="02040503050406030204" pitchFamily="18" charset="0"/>
              </a:rPr>
              <a:t>ạn nào giới thiệu hay, sáng tạo, hấp dẫn, sẽ được chọn giải nhất, nhì, ba,…</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34230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09" y="1229176"/>
            <a:ext cx="12192000" cy="5734051"/>
          </a:xfrm>
          <a:prstGeom prst="rect">
            <a:avLst/>
          </a:prstGeom>
        </p:spPr>
      </p:pic>
      <p:sp>
        <p:nvSpPr>
          <p:cNvPr id="9" name="Rectangle: Rounded Corners 8">
            <a:extLst>
              <a:ext uri="{FF2B5EF4-FFF2-40B4-BE49-F238E27FC236}">
                <a16:creationId xmlns:a16="http://schemas.microsoft.com/office/drawing/2014/main" id="{F19ACEA1-31E6-4C73-535D-43A166638413}"/>
              </a:ext>
            </a:extLst>
          </p:cNvPr>
          <p:cNvSpPr/>
          <p:nvPr/>
        </p:nvSpPr>
        <p:spPr>
          <a:xfrm>
            <a:off x="1294545" y="1894870"/>
            <a:ext cx="10325528" cy="1115030"/>
          </a:xfrm>
          <a:prstGeom prst="roundRect">
            <a:avLst/>
          </a:prstGeom>
          <a:solidFill>
            <a:schemeClr val="accent2">
              <a:lumMod val="20000"/>
              <a:lumOff val="80000"/>
              <a:alpha val="73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AB54A204-7D7D-0A41-99AC-44124F7C1D67}"/>
              </a:ext>
            </a:extLst>
          </p:cNvPr>
          <p:cNvSpPr/>
          <p:nvPr/>
        </p:nvSpPr>
        <p:spPr>
          <a:xfrm>
            <a:off x="1294544" y="3229273"/>
            <a:ext cx="9863191" cy="1409402"/>
          </a:xfrm>
          <a:prstGeom prst="roundRect">
            <a:avLst/>
          </a:prstGeom>
          <a:solidFill>
            <a:schemeClr val="accent2">
              <a:lumMod val="20000"/>
              <a:lumOff val="80000"/>
              <a:alpha val="73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F371D908-0398-3F8A-9B9F-654184C3DC3D}"/>
              </a:ext>
            </a:extLst>
          </p:cNvPr>
          <p:cNvSpPr txBox="1"/>
          <p:nvPr/>
        </p:nvSpPr>
        <p:spPr>
          <a:xfrm>
            <a:off x="1490874" y="1757519"/>
            <a:ext cx="9913820" cy="1200329"/>
          </a:xfrm>
          <a:prstGeom prst="rect">
            <a:avLst/>
          </a:prstGeom>
          <a:noFill/>
        </p:spPr>
        <p:txBody>
          <a:bodyPr wrap="square" rtlCol="0">
            <a:spAutoFit/>
          </a:bodyPr>
          <a:lstStyle/>
          <a:p>
            <a:pPr lvl="0" defTabSz="609585"/>
            <a:r>
              <a:rPr lang="vi-VN" sz="3600" b="1" dirty="0">
                <a:solidFill>
                  <a:srgbClr val="ED7D31">
                    <a:lumMod val="50000"/>
                  </a:srgbClr>
                </a:solidFill>
                <a:latin typeface="Cambria" panose="02040503050406030204" pitchFamily="18" charset="0"/>
                <a:ea typeface="Cambria" panose="02040503050406030204" pitchFamily="18" charset="0"/>
              </a:rPr>
              <a:t>Chia sẻ với người thân về sản phẩm em đã giới thiệu ở hoạt động Nói và nghe.</a:t>
            </a:r>
            <a:endParaRPr kumimoji="0" lang="vi-V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74F5BF10-75C6-DCB2-8ABE-13C8DB7B1D1D}"/>
              </a:ext>
            </a:extLst>
          </p:cNvPr>
          <p:cNvSpPr txBox="1"/>
          <p:nvPr/>
        </p:nvSpPr>
        <p:spPr>
          <a:xfrm>
            <a:off x="1484016" y="3344644"/>
            <a:ext cx="9673719" cy="1200329"/>
          </a:xfrm>
          <a:prstGeom prst="rect">
            <a:avLst/>
          </a:prstGeom>
          <a:noFill/>
        </p:spPr>
        <p:txBody>
          <a:bodyPr wrap="square" rtlCol="0">
            <a:spAutoFit/>
          </a:bodyPr>
          <a:lstStyle/>
          <a:p>
            <a:pPr lvl="0" defTabSz="609585"/>
            <a:r>
              <a:rPr lang="en-US" sz="3600" b="1" dirty="0" err="1">
                <a:solidFill>
                  <a:srgbClr val="ED7D31">
                    <a:lumMod val="50000"/>
                  </a:srgbClr>
                </a:solidFill>
                <a:latin typeface="Cambria" panose="02040503050406030204" pitchFamily="18" charset="0"/>
                <a:ea typeface="Cambria" panose="02040503050406030204" pitchFamily="18" charset="0"/>
              </a:rPr>
              <a:t>Tìm</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hiểu</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và</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đọc</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sách</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truyện</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về</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các</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phát</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minh</a:t>
            </a:r>
            <a:r>
              <a:rPr lang="en-US" sz="3600" b="1" dirty="0">
                <a:solidFill>
                  <a:srgbClr val="ED7D31">
                    <a:lumMod val="50000"/>
                  </a:srgbClr>
                </a:solidFill>
                <a:latin typeface="Cambria" panose="02040503050406030204" pitchFamily="18" charset="0"/>
                <a:ea typeface="Cambria" panose="02040503050406030204" pitchFamily="18" charset="0"/>
              </a:rPr>
              <a:t> khoa </a:t>
            </a:r>
            <a:r>
              <a:rPr lang="en-US" sz="3600" b="1" dirty="0" err="1">
                <a:solidFill>
                  <a:srgbClr val="ED7D31">
                    <a:lumMod val="50000"/>
                  </a:srgbClr>
                </a:solidFill>
                <a:latin typeface="Cambria" panose="02040503050406030204" pitchFamily="18" charset="0"/>
                <a:ea typeface="Cambria" panose="02040503050406030204" pitchFamily="18" charset="0"/>
              </a:rPr>
              <a:t>học</a:t>
            </a:r>
            <a:r>
              <a:rPr lang="en-US" sz="3600" b="1" dirty="0">
                <a:solidFill>
                  <a:srgbClr val="ED7D31">
                    <a:lumMod val="50000"/>
                  </a:srgbClr>
                </a:solidFill>
                <a:latin typeface="Cambria" panose="02040503050406030204" pitchFamily="18" charset="0"/>
                <a:ea typeface="Cambria" panose="02040503050406030204" pitchFamily="18" charset="0"/>
              </a:rPr>
              <a:t>.</a:t>
            </a:r>
            <a:endParaRPr kumimoji="0" lang="vi-V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D5AED48F-B5C2-0179-B045-2341A42ABEC6}"/>
              </a:ext>
            </a:extLst>
          </p:cNvPr>
          <p:cNvPicPr>
            <a:picLocks noChangeAspect="1"/>
          </p:cNvPicPr>
          <p:nvPr/>
        </p:nvPicPr>
        <p:blipFill>
          <a:blip r:embed="rId6"/>
          <a:stretch>
            <a:fillRect/>
          </a:stretch>
        </p:blipFill>
        <p:spPr>
          <a:xfrm>
            <a:off x="4325233" y="488370"/>
            <a:ext cx="5998984" cy="1652159"/>
          </a:xfrm>
          <a:prstGeom prst="rect">
            <a:avLst/>
          </a:prstGeom>
        </p:spPr>
      </p:pic>
    </p:spTree>
    <p:extLst>
      <p:ext uri="{BB962C8B-B14F-4D97-AF65-F5344CB8AC3E}">
        <p14:creationId xmlns:p14="http://schemas.microsoft.com/office/powerpoint/2010/main" val="362519953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69" y="1187613"/>
            <a:ext cx="12379569" cy="5734051"/>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t="29722" b="33056"/>
          <a:stretch/>
        </p:blipFill>
        <p:spPr>
          <a:xfrm>
            <a:off x="605492" y="857576"/>
            <a:ext cx="10981016" cy="4050648"/>
          </a:xfrm>
          <a:prstGeom prst="rect">
            <a:avLst/>
          </a:prstGeom>
        </p:spPr>
      </p:pic>
    </p:spTree>
    <p:extLst>
      <p:ext uri="{BB962C8B-B14F-4D97-AF65-F5344CB8AC3E}">
        <p14:creationId xmlns:p14="http://schemas.microsoft.com/office/powerpoint/2010/main" val="88135422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18896"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18896" y="4646289"/>
            <a:ext cx="12210897" cy="2211711"/>
          </a:xfrm>
          <a:prstGeom prst="rect">
            <a:avLst/>
          </a:prstGeom>
        </p:spPr>
      </p:pic>
      <p:pic>
        <p:nvPicPr>
          <p:cNvPr id="2" name="Hình ảnh 2" descr="Ảnh có chứa đồ chơi, búp bê&#10;&#10;Mô tả được tạo tự động">
            <a:extLst>
              <a:ext uri="{FF2B5EF4-FFF2-40B4-BE49-F238E27FC236}">
                <a16:creationId xmlns:a16="http://schemas.microsoft.com/office/drawing/2014/main" id="{C03CC2B9-FE8E-BF6C-E6BB-F33CED85F76D}"/>
              </a:ext>
            </a:extLst>
          </p:cNvPr>
          <p:cNvPicPr>
            <a:picLocks noChangeAspect="1"/>
          </p:cNvPicPr>
          <p:nvPr/>
        </p:nvPicPr>
        <p:blipFill>
          <a:blip r:embed="rId4"/>
          <a:stretch>
            <a:fillRect/>
          </a:stretch>
        </p:blipFill>
        <p:spPr>
          <a:xfrm>
            <a:off x="0" y="2061851"/>
            <a:ext cx="5182737" cy="5009300"/>
          </a:xfrm>
          <a:prstGeom prst="rect">
            <a:avLst/>
          </a:prstGeom>
        </p:spPr>
      </p:pic>
      <p:grpSp>
        <p:nvGrpSpPr>
          <p:cNvPr id="4" name="Nhóm 6">
            <a:extLst>
              <a:ext uri="{FF2B5EF4-FFF2-40B4-BE49-F238E27FC236}">
                <a16:creationId xmlns:a16="http://schemas.microsoft.com/office/drawing/2014/main" id="{9E208D26-C7A2-3AF0-C638-262D22CE76A8}"/>
              </a:ext>
            </a:extLst>
          </p:cNvPr>
          <p:cNvGrpSpPr/>
          <p:nvPr/>
        </p:nvGrpSpPr>
        <p:grpSpPr>
          <a:xfrm>
            <a:off x="3677558" y="142875"/>
            <a:ext cx="7066642" cy="1457325"/>
            <a:chOff x="4351662" y="1303684"/>
            <a:chExt cx="4362679" cy="1985196"/>
          </a:xfrm>
        </p:grpSpPr>
        <p:sp>
          <p:nvSpPr>
            <p:cNvPr id="5" name="Bong bóng Lời nói: Hình bầu dục 3">
              <a:extLst>
                <a:ext uri="{FF2B5EF4-FFF2-40B4-BE49-F238E27FC236}">
                  <a16:creationId xmlns:a16="http://schemas.microsoft.com/office/drawing/2014/main" id="{B8034BC6-0611-166A-5798-BF07E95FCA4C}"/>
                </a:ext>
              </a:extLst>
            </p:cNvPr>
            <p:cNvSpPr/>
            <p:nvPr/>
          </p:nvSpPr>
          <p:spPr>
            <a:xfrm>
              <a:off x="4351662" y="1303684"/>
              <a:ext cx="4362679" cy="1985196"/>
            </a:xfrm>
            <a:custGeom>
              <a:avLst/>
              <a:gdLst>
                <a:gd name="connsiteX0" fmla="*/ -315160 w 4362679"/>
                <a:gd name="connsiteY0" fmla="*/ 1680786 h 1985196"/>
                <a:gd name="connsiteX1" fmla="*/ 134263 w 4362679"/>
                <a:gd name="connsiteY1" fmla="*/ 1335458 h 1985196"/>
                <a:gd name="connsiteX2" fmla="*/ 1958140 w 4362679"/>
                <a:gd name="connsiteY2" fmla="*/ 5209 h 1985196"/>
                <a:gd name="connsiteX3" fmla="*/ 4027956 w 4362679"/>
                <a:gd name="connsiteY3" fmla="*/ 464230 h 1985196"/>
                <a:gd name="connsiteX4" fmla="*/ 2522681 w 4362679"/>
                <a:gd name="connsiteY4" fmla="*/ 1972967 h 1985196"/>
                <a:gd name="connsiteX5" fmla="*/ 565579 w 4362679"/>
                <a:gd name="connsiteY5" fmla="*/ 1659439 h 1985196"/>
                <a:gd name="connsiteX6" fmla="*/ 151632 w 4362679"/>
                <a:gd name="connsiteY6" fmla="*/ 1669472 h 1985196"/>
                <a:gd name="connsiteX7" fmla="*/ -315160 w 4362679"/>
                <a:gd name="connsiteY7" fmla="*/ 1680786 h 198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2679" h="1985196" fill="none" extrusionOk="0">
                  <a:moveTo>
                    <a:pt x="-315160" y="1680786"/>
                  </a:moveTo>
                  <a:cubicBezTo>
                    <a:pt x="-191839" y="1606441"/>
                    <a:pt x="15405" y="1459579"/>
                    <a:pt x="134263" y="1335458"/>
                  </a:cubicBezTo>
                  <a:cubicBezTo>
                    <a:pt x="-249584" y="703997"/>
                    <a:pt x="397194" y="256799"/>
                    <a:pt x="1958140" y="5209"/>
                  </a:cubicBezTo>
                  <a:cubicBezTo>
                    <a:pt x="2805640" y="-132245"/>
                    <a:pt x="3531194" y="251819"/>
                    <a:pt x="4027956" y="464230"/>
                  </a:cubicBezTo>
                  <a:cubicBezTo>
                    <a:pt x="4707410" y="1024045"/>
                    <a:pt x="4149508" y="1894604"/>
                    <a:pt x="2522681" y="1972967"/>
                  </a:cubicBezTo>
                  <a:cubicBezTo>
                    <a:pt x="1868557" y="1995164"/>
                    <a:pt x="1144169" y="1854604"/>
                    <a:pt x="565579" y="1659439"/>
                  </a:cubicBezTo>
                  <a:cubicBezTo>
                    <a:pt x="438243" y="1666685"/>
                    <a:pt x="291141" y="1679691"/>
                    <a:pt x="151632" y="1669472"/>
                  </a:cubicBezTo>
                  <a:cubicBezTo>
                    <a:pt x="12123" y="1659253"/>
                    <a:pt x="-131017" y="1662108"/>
                    <a:pt x="-315160" y="1680786"/>
                  </a:cubicBezTo>
                  <a:close/>
                </a:path>
                <a:path w="4362679" h="1985196" stroke="0" extrusionOk="0">
                  <a:moveTo>
                    <a:pt x="-315160" y="1680786"/>
                  </a:moveTo>
                  <a:cubicBezTo>
                    <a:pt x="-192968" y="1608167"/>
                    <a:pt x="-16125" y="1475536"/>
                    <a:pt x="134263" y="1335458"/>
                  </a:cubicBezTo>
                  <a:cubicBezTo>
                    <a:pt x="-227243" y="719800"/>
                    <a:pt x="744689" y="86108"/>
                    <a:pt x="1958140" y="5209"/>
                  </a:cubicBezTo>
                  <a:cubicBezTo>
                    <a:pt x="2739504" y="-18048"/>
                    <a:pt x="3572730" y="220972"/>
                    <a:pt x="4027956" y="464230"/>
                  </a:cubicBezTo>
                  <a:cubicBezTo>
                    <a:pt x="4878297" y="1104022"/>
                    <a:pt x="4224226" y="1654769"/>
                    <a:pt x="2522681" y="1972967"/>
                  </a:cubicBezTo>
                  <a:cubicBezTo>
                    <a:pt x="1812032" y="2055639"/>
                    <a:pt x="1101236" y="1891660"/>
                    <a:pt x="565579" y="1659439"/>
                  </a:cubicBezTo>
                  <a:cubicBezTo>
                    <a:pt x="351313" y="1654902"/>
                    <a:pt x="329719" y="1670565"/>
                    <a:pt x="107595" y="1670539"/>
                  </a:cubicBezTo>
                  <a:cubicBezTo>
                    <a:pt x="-114529" y="1670513"/>
                    <a:pt x="-141869" y="1691609"/>
                    <a:pt x="-315160" y="1680786"/>
                  </a:cubicBezTo>
                  <a:close/>
                </a:path>
              </a:pathLst>
            </a:custGeom>
            <a:solidFill>
              <a:schemeClr val="bg2">
                <a:lumMod val="20000"/>
                <a:lumOff val="80000"/>
              </a:schemeClr>
            </a:solidFill>
            <a:ln>
              <a:extLst>
                <a:ext uri="{C807C97D-BFC1-408E-A445-0C87EB9F89A2}">
                  <ask:lineSketchStyleProps xmlns:ask="http://schemas.microsoft.com/office/drawing/2018/sketchyshapes" xmlns="" sd="216801417">
                    <a:prstGeom prst="wedgeEllipseCallout">
                      <a:avLst>
                        <a:gd name="adj1" fmla="val -57224"/>
                        <a:gd name="adj2" fmla="val 3466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kern="0">
                <a:solidFill>
                  <a:srgbClr val="FFFFFF"/>
                </a:solidFill>
                <a:latin typeface="Calibri"/>
                <a:sym typeface="Arial"/>
              </a:endParaRPr>
            </a:p>
          </p:txBody>
        </p:sp>
        <p:sp>
          <p:nvSpPr>
            <p:cNvPr id="6" name="Hộp Văn bản 8">
              <a:extLst>
                <a:ext uri="{FF2B5EF4-FFF2-40B4-BE49-F238E27FC236}">
                  <a16:creationId xmlns:a16="http://schemas.microsoft.com/office/drawing/2014/main" id="{27A3CB70-3840-37F9-38B0-5831BADF3226}"/>
                </a:ext>
              </a:extLst>
            </p:cNvPr>
            <p:cNvSpPr txBox="1"/>
            <p:nvPr/>
          </p:nvSpPr>
          <p:spPr>
            <a:xfrm>
              <a:off x="4700105" y="1531480"/>
              <a:ext cx="3665792" cy="1708734"/>
            </a:xfrm>
            <a:prstGeom prst="rect">
              <a:avLst/>
            </a:prstGeom>
            <a:noFill/>
          </p:spPr>
          <p:txBody>
            <a:bodyPr wrap="square" rtlCol="0">
              <a:spAutoFit/>
            </a:bodyPr>
            <a:lstStyle/>
            <a:p>
              <a:pPr algn="ctr" defTabSz="1219170">
                <a:buClr>
                  <a:srgbClr val="000000"/>
                </a:buClr>
              </a:pPr>
              <a:r>
                <a:rPr lang="vi-VN" sz="4000" b="1" kern="0" dirty="0">
                  <a:solidFill>
                    <a:srgbClr val="042613"/>
                  </a:solidFill>
                  <a:latin typeface="Calibri"/>
                  <a:cs typeface="Arial"/>
                  <a:sym typeface="Arial"/>
                </a:rPr>
                <a:t>Đố các em bài hát nói về cái gì?</a:t>
              </a:r>
              <a:endParaRPr lang="en-US" sz="4000" b="1" kern="0" dirty="0">
                <a:solidFill>
                  <a:srgbClr val="042613"/>
                </a:solidFill>
                <a:latin typeface="Calibri"/>
                <a:cs typeface="Arial"/>
                <a:sym typeface="Arial"/>
              </a:endParaRPr>
            </a:p>
          </p:txBody>
        </p:sp>
      </p:grpSp>
      <p:grpSp>
        <p:nvGrpSpPr>
          <p:cNvPr id="7" name="Nhóm 6">
            <a:extLst>
              <a:ext uri="{FF2B5EF4-FFF2-40B4-BE49-F238E27FC236}">
                <a16:creationId xmlns:a16="http://schemas.microsoft.com/office/drawing/2014/main" id="{DE48380B-9D51-63C9-0964-706DBCC35269}"/>
              </a:ext>
            </a:extLst>
          </p:cNvPr>
          <p:cNvGrpSpPr/>
          <p:nvPr/>
        </p:nvGrpSpPr>
        <p:grpSpPr>
          <a:xfrm>
            <a:off x="4839608" y="1777137"/>
            <a:ext cx="6723742" cy="1423263"/>
            <a:chOff x="4351662" y="1303684"/>
            <a:chExt cx="4362679" cy="1985196"/>
          </a:xfrm>
        </p:grpSpPr>
        <p:sp>
          <p:nvSpPr>
            <p:cNvPr id="8" name="Bong bóng Lời nói: Hình bầu dục 3">
              <a:extLst>
                <a:ext uri="{FF2B5EF4-FFF2-40B4-BE49-F238E27FC236}">
                  <a16:creationId xmlns:a16="http://schemas.microsoft.com/office/drawing/2014/main" id="{B9813E58-9B66-4860-1A00-513A21E21D29}"/>
                </a:ext>
              </a:extLst>
            </p:cNvPr>
            <p:cNvSpPr/>
            <p:nvPr/>
          </p:nvSpPr>
          <p:spPr>
            <a:xfrm>
              <a:off x="4351662" y="1303684"/>
              <a:ext cx="4362679" cy="1985196"/>
            </a:xfrm>
            <a:custGeom>
              <a:avLst/>
              <a:gdLst>
                <a:gd name="connsiteX0" fmla="*/ -315160 w 4362679"/>
                <a:gd name="connsiteY0" fmla="*/ 1680786 h 1985196"/>
                <a:gd name="connsiteX1" fmla="*/ 134263 w 4362679"/>
                <a:gd name="connsiteY1" fmla="*/ 1335458 h 1985196"/>
                <a:gd name="connsiteX2" fmla="*/ 1958140 w 4362679"/>
                <a:gd name="connsiteY2" fmla="*/ 5209 h 1985196"/>
                <a:gd name="connsiteX3" fmla="*/ 4027956 w 4362679"/>
                <a:gd name="connsiteY3" fmla="*/ 464230 h 1985196"/>
                <a:gd name="connsiteX4" fmla="*/ 2522681 w 4362679"/>
                <a:gd name="connsiteY4" fmla="*/ 1972967 h 1985196"/>
                <a:gd name="connsiteX5" fmla="*/ 565579 w 4362679"/>
                <a:gd name="connsiteY5" fmla="*/ 1659439 h 1985196"/>
                <a:gd name="connsiteX6" fmla="*/ 151632 w 4362679"/>
                <a:gd name="connsiteY6" fmla="*/ 1669472 h 1985196"/>
                <a:gd name="connsiteX7" fmla="*/ -315160 w 4362679"/>
                <a:gd name="connsiteY7" fmla="*/ 1680786 h 198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2679" h="1985196" fill="none" extrusionOk="0">
                  <a:moveTo>
                    <a:pt x="-315160" y="1680786"/>
                  </a:moveTo>
                  <a:cubicBezTo>
                    <a:pt x="-191839" y="1606441"/>
                    <a:pt x="15405" y="1459579"/>
                    <a:pt x="134263" y="1335458"/>
                  </a:cubicBezTo>
                  <a:cubicBezTo>
                    <a:pt x="-249584" y="703997"/>
                    <a:pt x="397194" y="256799"/>
                    <a:pt x="1958140" y="5209"/>
                  </a:cubicBezTo>
                  <a:cubicBezTo>
                    <a:pt x="2805640" y="-132245"/>
                    <a:pt x="3531194" y="251819"/>
                    <a:pt x="4027956" y="464230"/>
                  </a:cubicBezTo>
                  <a:cubicBezTo>
                    <a:pt x="4707410" y="1024045"/>
                    <a:pt x="4149508" y="1894604"/>
                    <a:pt x="2522681" y="1972967"/>
                  </a:cubicBezTo>
                  <a:cubicBezTo>
                    <a:pt x="1868557" y="1995164"/>
                    <a:pt x="1144169" y="1854604"/>
                    <a:pt x="565579" y="1659439"/>
                  </a:cubicBezTo>
                  <a:cubicBezTo>
                    <a:pt x="438243" y="1666685"/>
                    <a:pt x="291141" y="1679691"/>
                    <a:pt x="151632" y="1669472"/>
                  </a:cubicBezTo>
                  <a:cubicBezTo>
                    <a:pt x="12123" y="1659253"/>
                    <a:pt x="-131017" y="1662108"/>
                    <a:pt x="-315160" y="1680786"/>
                  </a:cubicBezTo>
                  <a:close/>
                </a:path>
                <a:path w="4362679" h="1985196" stroke="0" extrusionOk="0">
                  <a:moveTo>
                    <a:pt x="-315160" y="1680786"/>
                  </a:moveTo>
                  <a:cubicBezTo>
                    <a:pt x="-192968" y="1608167"/>
                    <a:pt x="-16125" y="1475536"/>
                    <a:pt x="134263" y="1335458"/>
                  </a:cubicBezTo>
                  <a:cubicBezTo>
                    <a:pt x="-227243" y="719800"/>
                    <a:pt x="744689" y="86108"/>
                    <a:pt x="1958140" y="5209"/>
                  </a:cubicBezTo>
                  <a:cubicBezTo>
                    <a:pt x="2739504" y="-18048"/>
                    <a:pt x="3572730" y="220972"/>
                    <a:pt x="4027956" y="464230"/>
                  </a:cubicBezTo>
                  <a:cubicBezTo>
                    <a:pt x="4878297" y="1104022"/>
                    <a:pt x="4224226" y="1654769"/>
                    <a:pt x="2522681" y="1972967"/>
                  </a:cubicBezTo>
                  <a:cubicBezTo>
                    <a:pt x="1812032" y="2055639"/>
                    <a:pt x="1101236" y="1891660"/>
                    <a:pt x="565579" y="1659439"/>
                  </a:cubicBezTo>
                  <a:cubicBezTo>
                    <a:pt x="351313" y="1654902"/>
                    <a:pt x="329719" y="1670565"/>
                    <a:pt x="107595" y="1670539"/>
                  </a:cubicBezTo>
                  <a:cubicBezTo>
                    <a:pt x="-114529" y="1670513"/>
                    <a:pt x="-141869" y="1691609"/>
                    <a:pt x="-315160" y="1680786"/>
                  </a:cubicBezTo>
                  <a:close/>
                </a:path>
              </a:pathLst>
            </a:custGeom>
            <a:solidFill>
              <a:schemeClr val="bg2">
                <a:lumMod val="20000"/>
                <a:lumOff val="80000"/>
              </a:schemeClr>
            </a:solidFill>
            <a:ln>
              <a:extLst>
                <a:ext uri="{C807C97D-BFC1-408E-A445-0C87EB9F89A2}">
                  <ask:lineSketchStyleProps xmlns:ask="http://schemas.microsoft.com/office/drawing/2018/sketchyshapes" xmlns="" sd="216801417">
                    <a:prstGeom prst="wedgeEllipseCallout">
                      <a:avLst>
                        <a:gd name="adj1" fmla="val -57224"/>
                        <a:gd name="adj2" fmla="val 3466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kern="0">
                <a:solidFill>
                  <a:srgbClr val="FFFFFF"/>
                </a:solidFill>
                <a:latin typeface="Calibri"/>
                <a:sym typeface="Arial"/>
              </a:endParaRPr>
            </a:p>
          </p:txBody>
        </p:sp>
        <p:sp>
          <p:nvSpPr>
            <p:cNvPr id="9" name="Hộp Văn bản 8">
              <a:extLst>
                <a:ext uri="{FF2B5EF4-FFF2-40B4-BE49-F238E27FC236}">
                  <a16:creationId xmlns:a16="http://schemas.microsoft.com/office/drawing/2014/main" id="{D072FB6F-6265-709A-6419-73997B41D966}"/>
                </a:ext>
              </a:extLst>
            </p:cNvPr>
            <p:cNvSpPr txBox="1"/>
            <p:nvPr/>
          </p:nvSpPr>
          <p:spPr>
            <a:xfrm>
              <a:off x="4700105" y="1531480"/>
              <a:ext cx="3665792" cy="1647497"/>
            </a:xfrm>
            <a:prstGeom prst="rect">
              <a:avLst/>
            </a:prstGeom>
            <a:noFill/>
          </p:spPr>
          <p:txBody>
            <a:bodyPr wrap="square" rtlCol="0">
              <a:spAutoFit/>
            </a:bodyPr>
            <a:lstStyle/>
            <a:p>
              <a:pPr algn="ctr" defTabSz="1219170">
                <a:buClr>
                  <a:srgbClr val="000000"/>
                </a:buClr>
              </a:pPr>
              <a:r>
                <a:rPr lang="vi-VN" sz="4000" b="1" kern="0" dirty="0">
                  <a:solidFill>
                    <a:srgbClr val="042613"/>
                  </a:solidFill>
                  <a:latin typeface="Calibri"/>
                  <a:cs typeface="Arial"/>
                  <a:sym typeface="Arial"/>
                </a:rPr>
                <a:t>Chiếc đèn ông sao gồm mấy cánh?</a:t>
              </a:r>
              <a:endParaRPr lang="en-US" sz="4000" b="1" kern="0" dirty="0">
                <a:solidFill>
                  <a:srgbClr val="042613"/>
                </a:solidFill>
                <a:latin typeface="Calibri"/>
                <a:cs typeface="Arial"/>
                <a:sym typeface="Arial"/>
              </a:endParaRPr>
            </a:p>
          </p:txBody>
        </p:sp>
      </p:grpSp>
      <p:grpSp>
        <p:nvGrpSpPr>
          <p:cNvPr id="14" name="Nhóm 6">
            <a:extLst>
              <a:ext uri="{FF2B5EF4-FFF2-40B4-BE49-F238E27FC236}">
                <a16:creationId xmlns:a16="http://schemas.microsoft.com/office/drawing/2014/main" id="{3792ACA2-E01B-AC87-16BA-AD18C90F94C1}"/>
              </a:ext>
            </a:extLst>
          </p:cNvPr>
          <p:cNvGrpSpPr/>
          <p:nvPr/>
        </p:nvGrpSpPr>
        <p:grpSpPr>
          <a:xfrm>
            <a:off x="4992008" y="3339237"/>
            <a:ext cx="7066642" cy="1785213"/>
            <a:chOff x="4351662" y="1303684"/>
            <a:chExt cx="4362679" cy="2589917"/>
          </a:xfrm>
        </p:grpSpPr>
        <p:sp>
          <p:nvSpPr>
            <p:cNvPr id="15" name="Bong bóng Lời nói: Hình bầu dục 3">
              <a:extLst>
                <a:ext uri="{FF2B5EF4-FFF2-40B4-BE49-F238E27FC236}">
                  <a16:creationId xmlns:a16="http://schemas.microsoft.com/office/drawing/2014/main" id="{7713A235-6A77-3C08-8561-4DF2F77A523F}"/>
                </a:ext>
              </a:extLst>
            </p:cNvPr>
            <p:cNvSpPr/>
            <p:nvPr/>
          </p:nvSpPr>
          <p:spPr>
            <a:xfrm>
              <a:off x="4351662" y="1303684"/>
              <a:ext cx="4362679" cy="2589917"/>
            </a:xfrm>
            <a:custGeom>
              <a:avLst/>
              <a:gdLst>
                <a:gd name="connsiteX0" fmla="*/ -315160 w 4362679"/>
                <a:gd name="connsiteY0" fmla="*/ 2192779 h 2589917"/>
                <a:gd name="connsiteX1" fmla="*/ 134263 w 4362679"/>
                <a:gd name="connsiteY1" fmla="*/ 1742259 h 2589917"/>
                <a:gd name="connsiteX2" fmla="*/ 1807797 w 4362679"/>
                <a:gd name="connsiteY2" fmla="*/ 19127 h 2589917"/>
                <a:gd name="connsiteX3" fmla="*/ 4032334 w 4362679"/>
                <a:gd name="connsiteY3" fmla="*/ 609793 h 2589917"/>
                <a:gd name="connsiteX4" fmla="*/ 2746244 w 4362679"/>
                <a:gd name="connsiteY4" fmla="*/ 2545739 h 2589917"/>
                <a:gd name="connsiteX5" fmla="*/ 565578 w 4362679"/>
                <a:gd name="connsiteY5" fmla="*/ 2164930 h 2589917"/>
                <a:gd name="connsiteX6" fmla="*/ 151631 w 4362679"/>
                <a:gd name="connsiteY6" fmla="*/ 2178019 h 2589917"/>
                <a:gd name="connsiteX7" fmla="*/ -315160 w 4362679"/>
                <a:gd name="connsiteY7" fmla="*/ 2192779 h 258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2679" h="2589917" fill="none" extrusionOk="0">
                  <a:moveTo>
                    <a:pt x="-315160" y="2192779"/>
                  </a:moveTo>
                  <a:cubicBezTo>
                    <a:pt x="-195894" y="2089554"/>
                    <a:pt x="-61221" y="1939819"/>
                    <a:pt x="134263" y="1742259"/>
                  </a:cubicBezTo>
                  <a:cubicBezTo>
                    <a:pt x="-121192" y="937021"/>
                    <a:pt x="306191" y="362708"/>
                    <a:pt x="1807797" y="19127"/>
                  </a:cubicBezTo>
                  <a:cubicBezTo>
                    <a:pt x="2688107" y="-95581"/>
                    <a:pt x="3550980" y="184911"/>
                    <a:pt x="4032334" y="609793"/>
                  </a:cubicBezTo>
                  <a:cubicBezTo>
                    <a:pt x="4545744" y="1274280"/>
                    <a:pt x="4213804" y="2342071"/>
                    <a:pt x="2746244" y="2545739"/>
                  </a:cubicBezTo>
                  <a:cubicBezTo>
                    <a:pt x="1978876" y="2662167"/>
                    <a:pt x="1128187" y="2516042"/>
                    <a:pt x="565578" y="2164930"/>
                  </a:cubicBezTo>
                  <a:cubicBezTo>
                    <a:pt x="467233" y="2182777"/>
                    <a:pt x="246527" y="2171215"/>
                    <a:pt x="151631" y="2178019"/>
                  </a:cubicBezTo>
                  <a:cubicBezTo>
                    <a:pt x="56735" y="2184823"/>
                    <a:pt x="-128609" y="2180369"/>
                    <a:pt x="-315160" y="2192779"/>
                  </a:cubicBezTo>
                  <a:close/>
                </a:path>
                <a:path w="4362679" h="2589917" stroke="0" extrusionOk="0">
                  <a:moveTo>
                    <a:pt x="-315160" y="2192779"/>
                  </a:moveTo>
                  <a:cubicBezTo>
                    <a:pt x="-210858" y="2114738"/>
                    <a:pt x="-78171" y="1945948"/>
                    <a:pt x="134263" y="1742259"/>
                  </a:cubicBezTo>
                  <a:cubicBezTo>
                    <a:pt x="-176874" y="974351"/>
                    <a:pt x="669243" y="172156"/>
                    <a:pt x="1807797" y="19127"/>
                  </a:cubicBezTo>
                  <a:cubicBezTo>
                    <a:pt x="2605307" y="-44262"/>
                    <a:pt x="3541774" y="280631"/>
                    <a:pt x="4032334" y="609793"/>
                  </a:cubicBezTo>
                  <a:cubicBezTo>
                    <a:pt x="4897482" y="1541649"/>
                    <a:pt x="4328940" y="2097489"/>
                    <a:pt x="2746244" y="2545739"/>
                  </a:cubicBezTo>
                  <a:cubicBezTo>
                    <a:pt x="2008373" y="2768345"/>
                    <a:pt x="1221610" y="2483512"/>
                    <a:pt x="565578" y="2164930"/>
                  </a:cubicBezTo>
                  <a:cubicBezTo>
                    <a:pt x="387741" y="2181581"/>
                    <a:pt x="245341" y="2177979"/>
                    <a:pt x="107594" y="2179411"/>
                  </a:cubicBezTo>
                  <a:cubicBezTo>
                    <a:pt x="-30153" y="2180843"/>
                    <a:pt x="-196239" y="2186781"/>
                    <a:pt x="-315160" y="2192779"/>
                  </a:cubicBezTo>
                  <a:close/>
                </a:path>
              </a:pathLst>
            </a:custGeom>
            <a:solidFill>
              <a:schemeClr val="bg2">
                <a:lumMod val="20000"/>
                <a:lumOff val="80000"/>
              </a:schemeClr>
            </a:solidFill>
            <a:ln>
              <a:extLst>
                <a:ext uri="{C807C97D-BFC1-408E-A445-0C87EB9F89A2}">
                  <ask:lineSketchStyleProps xmlns:ask="http://schemas.microsoft.com/office/drawing/2018/sketchyshapes" xmlns="" sd="216801417">
                    <a:prstGeom prst="wedgeEllipseCallout">
                      <a:avLst>
                        <a:gd name="adj1" fmla="val -57224"/>
                        <a:gd name="adj2" fmla="val 3466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6" name="Hộp Văn bản 8">
              <a:extLst>
                <a:ext uri="{FF2B5EF4-FFF2-40B4-BE49-F238E27FC236}">
                  <a16:creationId xmlns:a16="http://schemas.microsoft.com/office/drawing/2014/main" id="{11FB05BB-CB42-0417-B8F2-2456F2BD74F5}"/>
                </a:ext>
              </a:extLst>
            </p:cNvPr>
            <p:cNvSpPr txBox="1"/>
            <p:nvPr/>
          </p:nvSpPr>
          <p:spPr>
            <a:xfrm>
              <a:off x="4700105" y="1531480"/>
              <a:ext cx="3665792" cy="1954007"/>
            </a:xfrm>
            <a:prstGeom prst="rect">
              <a:avLst/>
            </a:prstGeom>
            <a:noFill/>
          </p:spPr>
          <p:txBody>
            <a:bodyPr wrap="square" rtlCol="0">
              <a:spAutoFit/>
            </a:bodyPr>
            <a:lstStyle/>
            <a:p>
              <a:pPr algn="ctr" defTabSz="1219170">
                <a:buClr>
                  <a:srgbClr val="000000"/>
                </a:buClr>
              </a:pPr>
              <a:r>
                <a:rPr lang="vi-VN" sz="3200" b="1" kern="0" dirty="0">
                  <a:solidFill>
                    <a:srgbClr val="042613"/>
                  </a:solidFill>
                  <a:latin typeface="Calibri"/>
                  <a:cs typeface="Arial"/>
                  <a:sym typeface="Arial"/>
                </a:rPr>
                <a:t>Để làm chiếc đèn ông sao theo em, ta cần những đồ dùng, vật liệu gì? </a:t>
              </a:r>
              <a:endParaRPr lang="en-US" sz="3200" b="1" kern="0" dirty="0">
                <a:solidFill>
                  <a:srgbClr val="042613"/>
                </a:solidFill>
                <a:latin typeface="Calibri"/>
                <a:cs typeface="Arial"/>
                <a:sym typeface="Arial"/>
              </a:endParaRPr>
            </a:p>
          </p:txBody>
        </p:sp>
      </p:grpSp>
      <p:grpSp>
        <p:nvGrpSpPr>
          <p:cNvPr id="17" name="Nhóm 6">
            <a:extLst>
              <a:ext uri="{FF2B5EF4-FFF2-40B4-BE49-F238E27FC236}">
                <a16:creationId xmlns:a16="http://schemas.microsoft.com/office/drawing/2014/main" id="{3CBB9BCB-89C6-E00A-A4F1-31A902FB8676}"/>
              </a:ext>
            </a:extLst>
          </p:cNvPr>
          <p:cNvGrpSpPr/>
          <p:nvPr/>
        </p:nvGrpSpPr>
        <p:grpSpPr>
          <a:xfrm>
            <a:off x="5325383" y="5191125"/>
            <a:ext cx="6723742" cy="1754372"/>
            <a:chOff x="4351662" y="1303684"/>
            <a:chExt cx="4362679" cy="2163582"/>
          </a:xfrm>
        </p:grpSpPr>
        <p:sp>
          <p:nvSpPr>
            <p:cNvPr id="18" name="Bong bóng Lời nói: Hình bầu dục 3">
              <a:extLst>
                <a:ext uri="{FF2B5EF4-FFF2-40B4-BE49-F238E27FC236}">
                  <a16:creationId xmlns:a16="http://schemas.microsoft.com/office/drawing/2014/main" id="{CFD4AE6A-6E6F-B3D6-6860-61FB161D6427}"/>
                </a:ext>
              </a:extLst>
            </p:cNvPr>
            <p:cNvSpPr/>
            <p:nvPr/>
          </p:nvSpPr>
          <p:spPr>
            <a:xfrm>
              <a:off x="4351662" y="1303684"/>
              <a:ext cx="4362679" cy="1985196"/>
            </a:xfrm>
            <a:custGeom>
              <a:avLst/>
              <a:gdLst>
                <a:gd name="connsiteX0" fmla="*/ -315160 w 4362679"/>
                <a:gd name="connsiteY0" fmla="*/ 1680786 h 1985196"/>
                <a:gd name="connsiteX1" fmla="*/ 134263 w 4362679"/>
                <a:gd name="connsiteY1" fmla="*/ 1335458 h 1985196"/>
                <a:gd name="connsiteX2" fmla="*/ 1958140 w 4362679"/>
                <a:gd name="connsiteY2" fmla="*/ 5209 h 1985196"/>
                <a:gd name="connsiteX3" fmla="*/ 4027956 w 4362679"/>
                <a:gd name="connsiteY3" fmla="*/ 464230 h 1985196"/>
                <a:gd name="connsiteX4" fmla="*/ 2522681 w 4362679"/>
                <a:gd name="connsiteY4" fmla="*/ 1972967 h 1985196"/>
                <a:gd name="connsiteX5" fmla="*/ 565579 w 4362679"/>
                <a:gd name="connsiteY5" fmla="*/ 1659439 h 1985196"/>
                <a:gd name="connsiteX6" fmla="*/ 151632 w 4362679"/>
                <a:gd name="connsiteY6" fmla="*/ 1669472 h 1985196"/>
                <a:gd name="connsiteX7" fmla="*/ -315160 w 4362679"/>
                <a:gd name="connsiteY7" fmla="*/ 1680786 h 198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2679" h="1985196" fill="none" extrusionOk="0">
                  <a:moveTo>
                    <a:pt x="-315160" y="1680786"/>
                  </a:moveTo>
                  <a:cubicBezTo>
                    <a:pt x="-191839" y="1606441"/>
                    <a:pt x="15405" y="1459579"/>
                    <a:pt x="134263" y="1335458"/>
                  </a:cubicBezTo>
                  <a:cubicBezTo>
                    <a:pt x="-249584" y="703997"/>
                    <a:pt x="397194" y="256799"/>
                    <a:pt x="1958140" y="5209"/>
                  </a:cubicBezTo>
                  <a:cubicBezTo>
                    <a:pt x="2805640" y="-132245"/>
                    <a:pt x="3531194" y="251819"/>
                    <a:pt x="4027956" y="464230"/>
                  </a:cubicBezTo>
                  <a:cubicBezTo>
                    <a:pt x="4707410" y="1024045"/>
                    <a:pt x="4149508" y="1894604"/>
                    <a:pt x="2522681" y="1972967"/>
                  </a:cubicBezTo>
                  <a:cubicBezTo>
                    <a:pt x="1868557" y="1995164"/>
                    <a:pt x="1144169" y="1854604"/>
                    <a:pt x="565579" y="1659439"/>
                  </a:cubicBezTo>
                  <a:cubicBezTo>
                    <a:pt x="438243" y="1666685"/>
                    <a:pt x="291141" y="1679691"/>
                    <a:pt x="151632" y="1669472"/>
                  </a:cubicBezTo>
                  <a:cubicBezTo>
                    <a:pt x="12123" y="1659253"/>
                    <a:pt x="-131017" y="1662108"/>
                    <a:pt x="-315160" y="1680786"/>
                  </a:cubicBezTo>
                  <a:close/>
                </a:path>
                <a:path w="4362679" h="1985196" stroke="0" extrusionOk="0">
                  <a:moveTo>
                    <a:pt x="-315160" y="1680786"/>
                  </a:moveTo>
                  <a:cubicBezTo>
                    <a:pt x="-192968" y="1608167"/>
                    <a:pt x="-16125" y="1475536"/>
                    <a:pt x="134263" y="1335458"/>
                  </a:cubicBezTo>
                  <a:cubicBezTo>
                    <a:pt x="-227243" y="719800"/>
                    <a:pt x="744689" y="86108"/>
                    <a:pt x="1958140" y="5209"/>
                  </a:cubicBezTo>
                  <a:cubicBezTo>
                    <a:pt x="2739504" y="-18048"/>
                    <a:pt x="3572730" y="220972"/>
                    <a:pt x="4027956" y="464230"/>
                  </a:cubicBezTo>
                  <a:cubicBezTo>
                    <a:pt x="4878297" y="1104022"/>
                    <a:pt x="4224226" y="1654769"/>
                    <a:pt x="2522681" y="1972967"/>
                  </a:cubicBezTo>
                  <a:cubicBezTo>
                    <a:pt x="1812032" y="2055639"/>
                    <a:pt x="1101236" y="1891660"/>
                    <a:pt x="565579" y="1659439"/>
                  </a:cubicBezTo>
                  <a:cubicBezTo>
                    <a:pt x="351313" y="1654902"/>
                    <a:pt x="329719" y="1670565"/>
                    <a:pt x="107595" y="1670539"/>
                  </a:cubicBezTo>
                  <a:cubicBezTo>
                    <a:pt x="-114529" y="1670513"/>
                    <a:pt x="-141869" y="1691609"/>
                    <a:pt x="-315160" y="1680786"/>
                  </a:cubicBezTo>
                  <a:close/>
                </a:path>
              </a:pathLst>
            </a:custGeom>
            <a:solidFill>
              <a:schemeClr val="bg2">
                <a:lumMod val="20000"/>
                <a:lumOff val="80000"/>
              </a:schemeClr>
            </a:solidFill>
            <a:ln>
              <a:extLst>
                <a:ext uri="{C807C97D-BFC1-408E-A445-0C87EB9F89A2}">
                  <ask:lineSketchStyleProps xmlns:ask="http://schemas.microsoft.com/office/drawing/2018/sketchyshapes" xmlns="" sd="216801417">
                    <a:prstGeom prst="wedgeEllipseCallout">
                      <a:avLst>
                        <a:gd name="adj1" fmla="val -57224"/>
                        <a:gd name="adj2" fmla="val 3466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kern="0">
                <a:solidFill>
                  <a:srgbClr val="FFFFFF"/>
                </a:solidFill>
                <a:latin typeface="Calibri"/>
                <a:sym typeface="Arial"/>
              </a:endParaRPr>
            </a:p>
          </p:txBody>
        </p:sp>
        <p:sp>
          <p:nvSpPr>
            <p:cNvPr id="19" name="Hộp Văn bản 8">
              <a:extLst>
                <a:ext uri="{FF2B5EF4-FFF2-40B4-BE49-F238E27FC236}">
                  <a16:creationId xmlns:a16="http://schemas.microsoft.com/office/drawing/2014/main" id="{82F1A9FF-4DE5-B461-1343-812D28EA88E7}"/>
                </a:ext>
              </a:extLst>
            </p:cNvPr>
            <p:cNvSpPr txBox="1"/>
            <p:nvPr/>
          </p:nvSpPr>
          <p:spPr>
            <a:xfrm>
              <a:off x="4700105" y="1531480"/>
              <a:ext cx="3665792" cy="1935786"/>
            </a:xfrm>
            <a:prstGeom prst="rect">
              <a:avLst/>
            </a:prstGeom>
            <a:noFill/>
          </p:spPr>
          <p:txBody>
            <a:bodyPr wrap="square" rtlCol="0">
              <a:spAutoFit/>
            </a:bodyPr>
            <a:lstStyle/>
            <a:p>
              <a:pPr algn="ctr" defTabSz="1219170">
                <a:buClr>
                  <a:srgbClr val="000000"/>
                </a:buClr>
              </a:pPr>
              <a:r>
                <a:rPr lang="vi-VN" sz="3200" b="1" kern="0" dirty="0">
                  <a:solidFill>
                    <a:srgbClr val="042613"/>
                  </a:solidFill>
                  <a:latin typeface="Calibri"/>
                  <a:cs typeface="Arial"/>
                  <a:sym typeface="Arial"/>
                </a:rPr>
                <a:t>Ngoài chiếc đèn ông sao các em có làm các loại đồ chơi nào khác không?</a:t>
              </a:r>
              <a:endParaRPr lang="en-US" sz="3200" b="1" kern="0" dirty="0">
                <a:solidFill>
                  <a:srgbClr val="042613"/>
                </a:solidFill>
                <a:latin typeface="Calibri"/>
                <a:cs typeface="Arial"/>
                <a:sym typeface="Arial"/>
              </a:endParaRPr>
            </a:p>
          </p:txBody>
        </p:sp>
      </p:grpSp>
    </p:spTree>
    <p:extLst>
      <p:ext uri="{BB962C8B-B14F-4D97-AF65-F5344CB8AC3E}">
        <p14:creationId xmlns:p14="http://schemas.microsoft.com/office/powerpoint/2010/main" val="2683155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18896"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grpSp>
        <p:nvGrpSpPr>
          <p:cNvPr id="4" name="组合 3"/>
          <p:cNvGrpSpPr/>
          <p:nvPr/>
        </p:nvGrpSpPr>
        <p:grpSpPr>
          <a:xfrm>
            <a:off x="1181100" y="1363619"/>
            <a:ext cx="6322299" cy="1684515"/>
            <a:chOff x="-1552575" y="-162031"/>
            <a:chExt cx="4886325" cy="2490364"/>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33067"/>
            <a:stretch/>
          </p:blipFill>
          <p:spPr>
            <a:xfrm>
              <a:off x="0" y="-162031"/>
              <a:ext cx="3333750" cy="2490364"/>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33067" r="33849"/>
            <a:stretch/>
          </p:blipFill>
          <p:spPr>
            <a:xfrm>
              <a:off x="-1552575" y="-162031"/>
              <a:ext cx="1647825" cy="2490364"/>
            </a:xfrm>
            <a:prstGeom prst="rect">
              <a:avLst/>
            </a:prstGeom>
          </p:spPr>
        </p:pic>
      </p:grpSp>
      <p:grpSp>
        <p:nvGrpSpPr>
          <p:cNvPr id="9" name="组合 8"/>
          <p:cNvGrpSpPr/>
          <p:nvPr/>
        </p:nvGrpSpPr>
        <p:grpSpPr>
          <a:xfrm>
            <a:off x="1226463" y="333677"/>
            <a:ext cx="5174338" cy="1473889"/>
            <a:chOff x="1541945" y="1610590"/>
            <a:chExt cx="1781914" cy="638595"/>
          </a:xfrm>
        </p:grpSpPr>
        <p:sp>
          <p:nvSpPr>
            <p:cNvPr id="20" name="iṩlïḍê">
              <a:extLst>
                <a:ext uri="{FF2B5EF4-FFF2-40B4-BE49-F238E27FC236}">
                  <a16:creationId xmlns:a16="http://schemas.microsoft.com/office/drawing/2014/main" id="{ED3AA017-0FEE-4F6F-B52E-5CEA29D9010A}"/>
                </a:ext>
              </a:extLst>
            </p:cNvPr>
            <p:cNvSpPr txBox="1"/>
            <p:nvPr/>
          </p:nvSpPr>
          <p:spPr>
            <a:xfrm>
              <a:off x="1683919" y="1712455"/>
              <a:ext cx="1480459" cy="476062"/>
            </a:xfrm>
            <a:prstGeom prst="roundRect">
              <a:avLst>
                <a:gd name="adj" fmla="val 50000"/>
              </a:avLst>
            </a:prstGeom>
            <a:solidFill>
              <a:srgbClr val="FFA615"/>
            </a:solidFill>
            <a:ln w="38100" cap="rnd">
              <a:solidFill>
                <a:schemeClr val="tx1"/>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defTabSz="914400">
                <a:defRPr b="1">
                  <a:solidFill>
                    <a:schemeClr val="bg1"/>
                  </a:solidFill>
                </a:defRPr>
              </a:lvl1pPr>
              <a:lvl2pPr defTabSz="914400">
                <a:defRPr>
                  <a:solidFill>
                    <a:schemeClr val="lt1"/>
                  </a:solidFill>
                </a:defRPr>
              </a:lvl2pPr>
              <a:lvl3pPr defTabSz="914400">
                <a:defRPr>
                  <a:solidFill>
                    <a:schemeClr val="lt1"/>
                  </a:solidFill>
                </a:defRPr>
              </a:lvl3pPr>
              <a:lvl4pPr defTabSz="914400">
                <a:defRPr>
                  <a:solidFill>
                    <a:schemeClr val="lt1"/>
                  </a:solidFill>
                </a:defRPr>
              </a:lvl4pPr>
              <a:lvl5pPr defTabSz="914400">
                <a:defRPr>
                  <a:solidFill>
                    <a:schemeClr val="lt1"/>
                  </a:solidFill>
                </a:defRPr>
              </a:lvl5pPr>
              <a:lvl6pPr defTabSz="914400">
                <a:defRPr>
                  <a:solidFill>
                    <a:schemeClr val="lt1"/>
                  </a:solidFill>
                </a:defRPr>
              </a:lvl6pPr>
              <a:lvl7pPr defTabSz="914400">
                <a:defRPr>
                  <a:solidFill>
                    <a:schemeClr val="lt1"/>
                  </a:solidFill>
                </a:defRPr>
              </a:lvl7pPr>
              <a:lvl8pPr defTabSz="914400">
                <a:defRPr>
                  <a:solidFill>
                    <a:schemeClr val="lt1"/>
                  </a:solidFill>
                </a:defRPr>
              </a:lvl8pPr>
              <a:lvl9pPr defTabSz="914400">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24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6" name="iṩļïḓè">
              <a:extLst>
                <a:ext uri="{FF2B5EF4-FFF2-40B4-BE49-F238E27FC236}">
                  <a16:creationId xmlns:a16="http://schemas.microsoft.com/office/drawing/2014/main" id="{7253B6DF-62F4-474D-A7DB-4012EAA28847}"/>
                </a:ext>
              </a:extLst>
            </p:cNvPr>
            <p:cNvSpPr txBox="1"/>
            <p:nvPr/>
          </p:nvSpPr>
          <p:spPr bwMode="auto">
            <a:xfrm>
              <a:off x="1541945" y="1610590"/>
              <a:ext cx="1781914" cy="638595"/>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字魂105号-简雅黑" panose="00000500000000000000" pitchFamily="2" charset="-122"/>
                </a:rPr>
                <a:t>Nói</a:t>
              </a: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字魂105号-简雅黑" panose="00000500000000000000" pitchFamily="2" charset="-122"/>
                </a:rPr>
                <a:t> </a:t>
              </a:r>
              <a:r>
                <a:rPr kumimoji="0" lang="en-US" altLang="zh-CN"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字魂105号-简雅黑" panose="00000500000000000000" pitchFamily="2" charset="-122"/>
                </a:rPr>
                <a:t>và</a:t>
              </a: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字魂105号-简雅黑" panose="00000500000000000000" pitchFamily="2" charset="-122"/>
                </a:rPr>
                <a:t> </a:t>
              </a:r>
              <a:r>
                <a:rPr kumimoji="0" lang="en-US" altLang="zh-CN"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字魂105号-简雅黑" panose="00000500000000000000" pitchFamily="2" charset="-122"/>
                </a:rPr>
                <a:t>nghe</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15号-刀刀体" panose="00000500000000000000" pitchFamily="2" charset="-122"/>
                <a:cs typeface="字魂105号-简雅黑" panose="00000500000000000000" pitchFamily="2" charset="-122"/>
              </a:endParaRPr>
            </a:p>
          </p:txBody>
        </p:sp>
      </p:grpSp>
      <p:pic>
        <p:nvPicPr>
          <p:cNvPr id="24" name="图片 14">
            <a:extLst>
              <a:ext uri="{FF2B5EF4-FFF2-40B4-BE49-F238E27FC236}">
                <a16:creationId xmlns:a16="http://schemas.microsoft.com/office/drawing/2014/main" id="{3C1F6657-7D1B-4745-8E90-A3FCCEA3A17F}"/>
              </a:ext>
            </a:extLst>
          </p:cNvPr>
          <p:cNvPicPr>
            <a:picLocks noChangeAspect="1"/>
          </p:cNvPicPr>
          <p:nvPr/>
        </p:nvPicPr>
        <p:blipFill rotWithShape="1">
          <a:blip r:embed="rId6">
            <a:extLst>
              <a:ext uri="{28A0092B-C50C-407E-A947-70E740481C1C}">
                <a14:useLocalDpi xmlns:a14="http://schemas.microsoft.com/office/drawing/2010/main" val="0"/>
              </a:ext>
            </a:extLst>
          </a:blip>
          <a:srcRect t="18957"/>
          <a:stretch/>
        </p:blipFill>
        <p:spPr>
          <a:xfrm flipH="1">
            <a:off x="6089142" y="3629025"/>
            <a:ext cx="6102858" cy="3228976"/>
          </a:xfrm>
          <a:prstGeom prst="rect">
            <a:avLst/>
          </a:prstGeom>
        </p:spPr>
      </p:pic>
      <p:pic>
        <p:nvPicPr>
          <p:cNvPr id="2" name="Picture 1">
            <a:extLst>
              <a:ext uri="{FF2B5EF4-FFF2-40B4-BE49-F238E27FC236}">
                <a16:creationId xmlns:a16="http://schemas.microsoft.com/office/drawing/2014/main" id="{D9D1F94C-8E4C-5D5C-F1C6-FAF615E59FC1}"/>
              </a:ext>
            </a:extLst>
          </p:cNvPr>
          <p:cNvPicPr>
            <a:picLocks noChangeAspect="1"/>
          </p:cNvPicPr>
          <p:nvPr/>
        </p:nvPicPr>
        <p:blipFill>
          <a:blip r:embed="rId7"/>
          <a:stretch>
            <a:fillRect/>
          </a:stretch>
        </p:blipFill>
        <p:spPr>
          <a:xfrm>
            <a:off x="880244" y="2532777"/>
            <a:ext cx="5688061" cy="2554445"/>
          </a:xfrm>
          <a:prstGeom prst="rect">
            <a:avLst/>
          </a:prstGeom>
        </p:spPr>
      </p:pic>
    </p:spTree>
    <p:extLst>
      <p:ext uri="{BB962C8B-B14F-4D97-AF65-F5344CB8AC3E}">
        <p14:creationId xmlns:p14="http://schemas.microsoft.com/office/powerpoint/2010/main" val="323563139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2" name="Rectangle: Rounded Corners 1">
            <a:extLst>
              <a:ext uri="{FF2B5EF4-FFF2-40B4-BE49-F238E27FC236}">
                <a16:creationId xmlns:a16="http://schemas.microsoft.com/office/drawing/2014/main" id="{9E1F9054-04C0-BF7B-F3CA-F3248E7B1780}"/>
              </a:ext>
            </a:extLst>
          </p:cNvPr>
          <p:cNvSpPr/>
          <p:nvPr/>
        </p:nvSpPr>
        <p:spPr>
          <a:xfrm>
            <a:off x="392855" y="485775"/>
            <a:ext cx="11373541" cy="5744839"/>
          </a:xfrm>
          <a:prstGeom prst="roundRect">
            <a:avLst/>
          </a:prstGeom>
          <a:solidFill>
            <a:schemeClr val="bg1">
              <a:alpha val="49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4981C198-CE1E-4BA4-C91C-C11F7083E6CD}"/>
              </a:ext>
            </a:extLst>
          </p:cNvPr>
          <p:cNvSpPr txBox="1"/>
          <p:nvPr/>
        </p:nvSpPr>
        <p:spPr>
          <a:xfrm>
            <a:off x="990447" y="1476565"/>
            <a:ext cx="9155102" cy="2794493"/>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3" name="Picture 12" descr="Shape&#10;&#10;Description automatically generated">
            <a:extLst>
              <a:ext uri="{FF2B5EF4-FFF2-40B4-BE49-F238E27FC236}">
                <a16:creationId xmlns:a16="http://schemas.microsoft.com/office/drawing/2014/main" id="{74F98628-611B-44F8-FC1F-00B8DCF3503E}"/>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0000" b="91000" l="10000" r="90000">
                        <a14:foregroundMark x1="69000" y1="31500" x2="72250" y2="44250"/>
                        <a14:foregroundMark x1="72250" y1="44250" x2="72250" y2="44250"/>
                        <a14:foregroundMark x1="18500" y1="66750" x2="28500" y2="62500"/>
                        <a14:foregroundMark x1="14250" y1="65500" x2="25750" y2="61750"/>
                        <a14:foregroundMark x1="13750" y1="60250" x2="18750" y2="63000"/>
                        <a14:foregroundMark x1="74500" y1="39500" x2="77250" y2="46000"/>
                        <a14:foregroundMark x1="30250" y1="93000" x2="55250" y2="90750"/>
                        <a14:foregroundMark x1="55250" y1="90750" x2="62750" y2="91000"/>
                      </a14:backgroundRemoval>
                    </a14:imgEffect>
                  </a14:imgLayer>
                </a14:imgProps>
              </a:ext>
              <a:ext uri="{28A0092B-C50C-407E-A947-70E740481C1C}">
                <a14:useLocalDpi xmlns:a14="http://schemas.microsoft.com/office/drawing/2010/main" val="0"/>
              </a:ext>
            </a:extLst>
          </a:blip>
          <a:stretch>
            <a:fillRect/>
          </a:stretch>
        </p:blipFill>
        <p:spPr>
          <a:xfrm rot="534581">
            <a:off x="745275" y="345639"/>
            <a:ext cx="1004552" cy="1004552"/>
          </a:xfrm>
          <a:prstGeom prst="rect">
            <a:avLst/>
          </a:prstGeom>
        </p:spPr>
      </p:pic>
      <p:sp>
        <p:nvSpPr>
          <p:cNvPr id="14" name="TextBox 13">
            <a:extLst>
              <a:ext uri="{FF2B5EF4-FFF2-40B4-BE49-F238E27FC236}">
                <a16:creationId xmlns:a16="http://schemas.microsoft.com/office/drawing/2014/main" id="{170A887D-87D4-AEFA-F3E1-8588E239F178}"/>
              </a:ext>
            </a:extLst>
          </p:cNvPr>
          <p:cNvSpPr txBox="1"/>
          <p:nvPr/>
        </p:nvSpPr>
        <p:spPr>
          <a:xfrm>
            <a:off x="1574873" y="516157"/>
            <a:ext cx="10150748" cy="70788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4000" b="1" noProof="0" dirty="0">
                <a:solidFill>
                  <a:prstClr val="black"/>
                </a:solidFill>
                <a:latin typeface="Cambria" panose="02040503050406030204" pitchFamily="18" charset="0"/>
                <a:ea typeface="Cambria" panose="02040503050406030204" pitchFamily="18" charset="0"/>
              </a:rPr>
              <a:t>CHUẨN BỊ</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8A90F624-9F00-BD7D-88A7-69C391D5A0AE}"/>
              </a:ext>
            </a:extLst>
          </p:cNvPr>
          <p:cNvSpPr txBox="1"/>
          <p:nvPr/>
        </p:nvSpPr>
        <p:spPr>
          <a:xfrm>
            <a:off x="942751" y="1540245"/>
            <a:ext cx="10232420" cy="4031873"/>
          </a:xfrm>
          <a:prstGeom prst="rect">
            <a:avLst/>
          </a:prstGeom>
          <a:noFill/>
        </p:spPr>
        <p:txBody>
          <a:bodyPr wrap="square" rtlCol="0">
            <a:spAutoFit/>
          </a:bodyPr>
          <a:lstStyle/>
          <a:p>
            <a:pPr algn="just"/>
            <a:r>
              <a:rPr lang="vi-VN" sz="3200" b="1" dirty="0">
                <a:solidFill>
                  <a:srgbClr val="00B050"/>
                </a:solidFill>
                <a:latin typeface="Cambria" panose="02040503050406030204" pitchFamily="18" charset="0"/>
                <a:ea typeface="Cambria" panose="02040503050406030204" pitchFamily="18" charset="0"/>
              </a:rPr>
              <a:t>Gợi ý:</a:t>
            </a:r>
          </a:p>
          <a:p>
            <a:pPr marL="457200" indent="-457200" algn="just">
              <a:buFont typeface="Wingdings" panose="05000000000000000000" pitchFamily="2" charset="2"/>
              <a:buChar char="q"/>
            </a:pPr>
            <a:r>
              <a:rPr lang="vi-VN" sz="3200" dirty="0">
                <a:latin typeface="Cambria" panose="02040503050406030204" pitchFamily="18" charset="0"/>
                <a:ea typeface="Cambria" panose="02040503050406030204" pitchFamily="18" charset="0"/>
              </a:rPr>
              <a:t>Có thể giới thiệu về chiếc máy bay, con diều, chiếc đèn ông sao,... hoặc bất kì sản phẩm nào do em tự tay làm ra.</a:t>
            </a:r>
          </a:p>
          <a:p>
            <a:pPr marL="457200" indent="-457200" algn="just">
              <a:buFont typeface="Wingdings" panose="05000000000000000000" pitchFamily="2" charset="2"/>
              <a:buChar char="q"/>
            </a:pPr>
            <a:r>
              <a:rPr lang="vi-VN" sz="3200" dirty="0">
                <a:latin typeface="Cambria" panose="02040503050406030204" pitchFamily="18" charset="0"/>
                <a:ea typeface="Cambria" panose="02040503050406030204" pitchFamily="18" charset="0"/>
              </a:rPr>
              <a:t>Giới thiệu tên gọi, hình dáng, chất liệu, màu sắc, cách làm, điểm đặc biệt nhất của sản phẩm.</a:t>
            </a:r>
          </a:p>
          <a:p>
            <a:pPr marL="457200" indent="-457200" algn="just">
              <a:buFont typeface="Wingdings" panose="05000000000000000000" pitchFamily="2" charset="2"/>
              <a:buChar char="q"/>
            </a:pPr>
            <a:r>
              <a:rPr lang="vi-VN" sz="3200" dirty="0">
                <a:latin typeface="Cambria" panose="02040503050406030204" pitchFamily="18" charset="0"/>
                <a:ea typeface="Cambria" panose="02040503050406030204" pitchFamily="18" charset="0"/>
              </a:rPr>
              <a:t>Kết hợp sử dụng tranh ảnh, vật thật,... để cuốn hút người nghe.</a:t>
            </a:r>
          </a:p>
        </p:txBody>
      </p:sp>
    </p:spTree>
    <p:extLst>
      <p:ext uri="{BB962C8B-B14F-4D97-AF65-F5344CB8AC3E}">
        <p14:creationId xmlns:p14="http://schemas.microsoft.com/office/powerpoint/2010/main" val="27844230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wipe(down)">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wipe(down)">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wipe(down)">
                                      <p:cBhvr>
                                        <p:cTn id="25" dur="500"/>
                                        <p:tgtEl>
                                          <p:spTgt spid="2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
                                            <p:txEl>
                                              <p:pRg st="3" end="3"/>
                                            </p:txEl>
                                          </p:spTgt>
                                        </p:tgtEl>
                                        <p:attrNameLst>
                                          <p:attrName>style.visibility</p:attrName>
                                        </p:attrNameLst>
                                      </p:cBhvr>
                                      <p:to>
                                        <p:strVal val="visible"/>
                                      </p:to>
                                    </p:set>
                                    <p:animEffect transition="in" filter="wipe(down)">
                                      <p:cBhvr>
                                        <p:cTn id="30"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7" name="Rectangle: Rounded Corners 6">
            <a:extLst>
              <a:ext uri="{FF2B5EF4-FFF2-40B4-BE49-F238E27FC236}">
                <a16:creationId xmlns:a16="http://schemas.microsoft.com/office/drawing/2014/main" id="{AC79A0AF-AB96-43A8-981A-259C25C7ED82}"/>
              </a:ext>
            </a:extLst>
          </p:cNvPr>
          <p:cNvSpPr/>
          <p:nvPr/>
        </p:nvSpPr>
        <p:spPr>
          <a:xfrm>
            <a:off x="209862" y="449705"/>
            <a:ext cx="11589283" cy="5846164"/>
          </a:xfrm>
          <a:prstGeom prst="roundRect">
            <a:avLst/>
          </a:pr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585">
              <a:defRPr/>
            </a:pPr>
            <a:r>
              <a:rPr lang="vi-VN" sz="2400">
                <a:solidFill>
                  <a:prstClr val="white"/>
                </a:solidFill>
                <a:latin typeface="Calibri" panose="020F0502020204030204"/>
              </a:rPr>
              <a:t>Em đã tự làm sản phẩm này như thế nào?</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图片 2">
            <a:extLst>
              <a:ext uri="{FF2B5EF4-FFF2-40B4-BE49-F238E27FC236}">
                <a16:creationId xmlns:a16="http://schemas.microsoft.com/office/drawing/2014/main" id="{A4134408-D22E-FB43-795A-173111EC6B03}"/>
              </a:ext>
            </a:extLst>
          </p:cNvPr>
          <p:cNvPicPr>
            <a:picLocks noChangeAspect="1"/>
          </p:cNvPicPr>
          <p:nvPr/>
        </p:nvPicPr>
        <p:blipFill>
          <a:blip r:embed="rId5" cstate="print">
            <a:extLst>
              <a:ext uri="{28A0092B-C50C-407E-A947-70E740481C1C}">
                <a14:useLocalDpi xmlns:a14="http://schemas.microsoft.com/office/drawing/2010/main" val="0"/>
              </a:ext>
            </a:extLst>
          </a:blip>
          <a:srcRect l="22688" r="22688"/>
          <a:stretch/>
        </p:blipFill>
        <p:spPr>
          <a:xfrm>
            <a:off x="-75369" y="1971675"/>
            <a:ext cx="2601452" cy="4762501"/>
          </a:xfrm>
          <a:prstGeom prst="rect">
            <a:avLst/>
          </a:prstGeom>
        </p:spPr>
      </p:pic>
      <p:sp>
        <p:nvSpPr>
          <p:cNvPr id="10" name="TextBox 9">
            <a:extLst>
              <a:ext uri="{FF2B5EF4-FFF2-40B4-BE49-F238E27FC236}">
                <a16:creationId xmlns:a16="http://schemas.microsoft.com/office/drawing/2014/main" id="{2F3D5542-327A-47F3-7CF0-C677A488E2DB}"/>
              </a:ext>
            </a:extLst>
          </p:cNvPr>
          <p:cNvSpPr txBox="1"/>
          <p:nvPr/>
        </p:nvSpPr>
        <p:spPr>
          <a:xfrm>
            <a:off x="2204084" y="1639886"/>
            <a:ext cx="8698231" cy="783193"/>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4000" b="1" dirty="0" err="1">
                <a:solidFill>
                  <a:schemeClr val="accent5"/>
                </a:solidFill>
                <a:latin typeface="Cambria" panose="02040503050406030204" pitchFamily="18" charset="0"/>
                <a:ea typeface="Cambria" panose="02040503050406030204" pitchFamily="18" charset="0"/>
              </a:rPr>
              <a:t>Em</a:t>
            </a:r>
            <a:r>
              <a:rPr lang="en-US" sz="4000" b="1" dirty="0">
                <a:solidFill>
                  <a:schemeClr val="accent5"/>
                </a:solidFill>
                <a:latin typeface="Cambria" panose="02040503050406030204" pitchFamily="18" charset="0"/>
                <a:ea typeface="Cambria" panose="02040503050406030204" pitchFamily="18" charset="0"/>
              </a:rPr>
              <a:t> </a:t>
            </a:r>
            <a:r>
              <a:rPr lang="en-US" sz="4000" b="1" dirty="0" err="1">
                <a:solidFill>
                  <a:schemeClr val="accent5"/>
                </a:solidFill>
                <a:latin typeface="Cambria" panose="02040503050406030204" pitchFamily="18" charset="0"/>
                <a:ea typeface="Cambria" panose="02040503050406030204" pitchFamily="18" charset="0"/>
              </a:rPr>
              <a:t>đã</a:t>
            </a:r>
            <a:r>
              <a:rPr lang="en-US" sz="4000" b="1" dirty="0">
                <a:solidFill>
                  <a:schemeClr val="accent5"/>
                </a:solidFill>
                <a:latin typeface="Cambria" panose="02040503050406030204" pitchFamily="18" charset="0"/>
                <a:ea typeface="Cambria" panose="02040503050406030204" pitchFamily="18" charset="0"/>
              </a:rPr>
              <a:t> </a:t>
            </a:r>
            <a:r>
              <a:rPr lang="en-US" sz="4000" b="1" dirty="0" err="1">
                <a:solidFill>
                  <a:schemeClr val="accent5"/>
                </a:solidFill>
                <a:latin typeface="Cambria" panose="02040503050406030204" pitchFamily="18" charset="0"/>
                <a:ea typeface="Cambria" panose="02040503050406030204" pitchFamily="18" charset="0"/>
              </a:rPr>
              <a:t>mang</a:t>
            </a:r>
            <a:r>
              <a:rPr lang="en-US" sz="4000" b="1" dirty="0">
                <a:solidFill>
                  <a:schemeClr val="accent5"/>
                </a:solidFill>
                <a:latin typeface="Cambria" panose="02040503050406030204" pitchFamily="18" charset="0"/>
                <a:ea typeface="Cambria" panose="02040503050406030204" pitchFamily="18" charset="0"/>
              </a:rPr>
              <a:t> </a:t>
            </a:r>
            <a:r>
              <a:rPr lang="en-US" sz="4000" b="1" dirty="0" err="1">
                <a:solidFill>
                  <a:schemeClr val="accent5"/>
                </a:solidFill>
                <a:latin typeface="Cambria" panose="02040503050406030204" pitchFamily="18" charset="0"/>
                <a:ea typeface="Cambria" panose="02040503050406030204" pitchFamily="18" charset="0"/>
              </a:rPr>
              <a:t>đến</a:t>
            </a:r>
            <a:r>
              <a:rPr lang="en-US" sz="4000" b="1" dirty="0">
                <a:solidFill>
                  <a:schemeClr val="accent5"/>
                </a:solidFill>
                <a:latin typeface="Cambria" panose="02040503050406030204" pitchFamily="18" charset="0"/>
                <a:ea typeface="Cambria" panose="02040503050406030204" pitchFamily="18" charset="0"/>
              </a:rPr>
              <a:t> </a:t>
            </a:r>
            <a:r>
              <a:rPr lang="en-US" sz="4000" b="1" dirty="0" err="1">
                <a:solidFill>
                  <a:schemeClr val="accent5"/>
                </a:solidFill>
                <a:latin typeface="Cambria" panose="02040503050406030204" pitchFamily="18" charset="0"/>
                <a:ea typeface="Cambria" panose="02040503050406030204" pitchFamily="18" charset="0"/>
              </a:rPr>
              <a:t>lớp</a:t>
            </a:r>
            <a:r>
              <a:rPr lang="en-US" sz="4000" b="1" dirty="0">
                <a:solidFill>
                  <a:schemeClr val="accent5"/>
                </a:solidFill>
                <a:latin typeface="Cambria" panose="02040503050406030204" pitchFamily="18" charset="0"/>
                <a:ea typeface="Cambria" panose="02040503050406030204" pitchFamily="18" charset="0"/>
              </a:rPr>
              <a:t> </a:t>
            </a:r>
            <a:r>
              <a:rPr lang="en-US" sz="4000" b="1" dirty="0" err="1">
                <a:solidFill>
                  <a:schemeClr val="accent5"/>
                </a:solidFill>
                <a:latin typeface="Cambria" panose="02040503050406030204" pitchFamily="18" charset="0"/>
                <a:ea typeface="Cambria" panose="02040503050406030204" pitchFamily="18" charset="0"/>
              </a:rPr>
              <a:t>sản</a:t>
            </a:r>
            <a:r>
              <a:rPr lang="en-US" sz="4000" b="1" dirty="0">
                <a:solidFill>
                  <a:schemeClr val="accent5"/>
                </a:solidFill>
                <a:latin typeface="Cambria" panose="02040503050406030204" pitchFamily="18" charset="0"/>
                <a:ea typeface="Cambria" panose="02040503050406030204" pitchFamily="18" charset="0"/>
              </a:rPr>
              <a:t> </a:t>
            </a:r>
            <a:r>
              <a:rPr lang="en-US" sz="4000" b="1" dirty="0" err="1">
                <a:solidFill>
                  <a:schemeClr val="accent5"/>
                </a:solidFill>
                <a:latin typeface="Cambria" panose="02040503050406030204" pitchFamily="18" charset="0"/>
                <a:ea typeface="Cambria" panose="02040503050406030204" pitchFamily="18" charset="0"/>
              </a:rPr>
              <a:t>phẩm</a:t>
            </a:r>
            <a:r>
              <a:rPr lang="en-US" sz="4000" b="1" dirty="0">
                <a:solidFill>
                  <a:schemeClr val="accent5"/>
                </a:solidFill>
                <a:latin typeface="Cambria" panose="02040503050406030204" pitchFamily="18" charset="0"/>
                <a:ea typeface="Cambria" panose="02040503050406030204" pitchFamily="18" charset="0"/>
              </a:rPr>
              <a:t> </a:t>
            </a:r>
            <a:r>
              <a:rPr lang="en-US" sz="4000" b="1" dirty="0" err="1">
                <a:solidFill>
                  <a:schemeClr val="accent5"/>
                </a:solidFill>
                <a:latin typeface="Cambria" panose="02040503050406030204" pitchFamily="18" charset="0"/>
                <a:ea typeface="Cambria" panose="02040503050406030204" pitchFamily="18" charset="0"/>
              </a:rPr>
              <a:t>gì</a:t>
            </a:r>
            <a:r>
              <a:rPr lang="en-US" sz="4000" b="1" dirty="0">
                <a:solidFill>
                  <a:schemeClr val="accent5"/>
                </a:solidFill>
                <a:latin typeface="Cambria" panose="02040503050406030204" pitchFamily="18" charset="0"/>
                <a:ea typeface="Cambria" panose="02040503050406030204" pitchFamily="18" charset="0"/>
              </a:rPr>
              <a:t>?</a:t>
            </a:r>
            <a:endParaRPr lang="en-US" sz="4000" b="1" dirty="0">
              <a:solidFill>
                <a:schemeClr val="accent5"/>
              </a:solidFill>
              <a:effectLst/>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9405664-57E7-6E56-8EF2-118B0388A74C}"/>
              </a:ext>
            </a:extLst>
          </p:cNvPr>
          <p:cNvSpPr txBox="1"/>
          <p:nvPr/>
        </p:nvSpPr>
        <p:spPr>
          <a:xfrm>
            <a:off x="2975609" y="2897186"/>
            <a:ext cx="9216391" cy="783193"/>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4000" b="1">
                <a:solidFill>
                  <a:schemeClr val="accent5"/>
                </a:solidFill>
                <a:latin typeface="Cambria" panose="02040503050406030204" pitchFamily="18" charset="0"/>
                <a:ea typeface="Cambria" panose="02040503050406030204" pitchFamily="18" charset="0"/>
              </a:rPr>
              <a:t>Hãy giới thiệu về sản phẩm của mình?</a:t>
            </a:r>
            <a:endParaRPr lang="en-US" sz="4000" b="1" dirty="0">
              <a:solidFill>
                <a:schemeClr val="accent5"/>
              </a:solidFill>
              <a:effectLst/>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15CF240-B196-81DC-77AC-1B197174942E}"/>
              </a:ext>
            </a:extLst>
          </p:cNvPr>
          <p:cNvSpPr txBox="1"/>
          <p:nvPr/>
        </p:nvSpPr>
        <p:spPr>
          <a:xfrm>
            <a:off x="2324100" y="4040186"/>
            <a:ext cx="9953625" cy="783193"/>
          </a:xfrm>
          <a:prstGeom prst="roundRect">
            <a:avLst/>
          </a:prstGeom>
          <a:solidFill>
            <a:srgbClr val="FBFBFB"/>
          </a:solidFill>
          <a:ln w="57150">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vi-VN" sz="4000" b="1">
                <a:solidFill>
                  <a:schemeClr val="accent5"/>
                </a:solidFill>
                <a:latin typeface="Cambria" panose="02040503050406030204" pitchFamily="18" charset="0"/>
                <a:ea typeface="Cambria" panose="02040503050406030204" pitchFamily="18" charset="0"/>
              </a:rPr>
              <a:t>Em đã tự làm sản phẩm này như thế nào?</a:t>
            </a:r>
            <a:endParaRPr lang="en-US" sz="4000" b="1" dirty="0">
              <a:solidFill>
                <a:schemeClr val="accent5"/>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603895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2">
            <a:extLst>
              <a:ext uri="{FF2B5EF4-FFF2-40B4-BE49-F238E27FC236}">
                <a16:creationId xmlns:a16="http://schemas.microsoft.com/office/drawing/2014/main" id="{BA6F67EC-2057-4817-BDA3-1F70A6E205C6}"/>
              </a:ext>
            </a:extLst>
          </p:cNvPr>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metalware, accessory, chain&#10;&#10;Description automatically generated">
            <a:extLst>
              <a:ext uri="{FF2B5EF4-FFF2-40B4-BE49-F238E27FC236}">
                <a16:creationId xmlns:a16="http://schemas.microsoft.com/office/drawing/2014/main" id="{762DDD84-CF9B-197F-7C6D-7A66195252A5}"/>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984" b="90582" l="6728" r="91221">
                        <a14:foregroundMark x1="12359" y1="56912" x2="17470" y2="54082"/>
                        <a14:foregroundMark x1="17470" y1="54082" x2="24285" y2="59458"/>
                        <a14:foregroundMark x1="77505" y1="57761" x2="82270" y2="54689"/>
                        <a14:foregroundMark x1="82270" y1="54689" x2="88969" y2="55416"/>
                        <a14:foregroundMark x1="88969" y1="55416" x2="91279" y2="57559"/>
                        <a14:foregroundMark x1="6757" y1="67098" x2="6757" y2="75546"/>
                        <a14:foregroundMark x1="6757" y1="75546" x2="6757" y2="75546"/>
                        <a14:foregroundMark x1="24459" y1="68795" x2="27231" y2="75829"/>
                        <a14:foregroundMark x1="27231" y1="75829" x2="27924" y2="80841"/>
                        <a14:foregroundMark x1="20214" y1="85287" x2="19607" y2="88036"/>
                        <a14:foregroundMark x1="80075" y1="83185" x2="80999" y2="90582"/>
                        <a14:foregroundMark x1="80999" y1="90582" x2="80999" y2="90582"/>
                        <a14:foregroundMark x1="85388" y1="81690" x2="84464" y2="88036"/>
                      </a14:backgroundRemoval>
                    </a14:imgEffect>
                  </a14:imgLayer>
                </a14:imgProps>
              </a:ext>
              <a:ext uri="{28A0092B-C50C-407E-A947-70E740481C1C}">
                <a14:useLocalDpi xmlns:a14="http://schemas.microsoft.com/office/drawing/2010/main" val="0"/>
              </a:ext>
            </a:extLst>
          </a:blip>
          <a:stretch>
            <a:fillRect/>
          </a:stretch>
        </p:blipFill>
        <p:spPr>
          <a:xfrm>
            <a:off x="1633803" y="191020"/>
            <a:ext cx="8336149" cy="5955617"/>
          </a:xfrm>
          <a:prstGeom prst="rect">
            <a:avLst/>
          </a:prstGeom>
        </p:spPr>
      </p:pic>
      <p:pic>
        <p:nvPicPr>
          <p:cNvPr id="7" name="图片 4">
            <a:extLst>
              <a:ext uri="{FF2B5EF4-FFF2-40B4-BE49-F238E27FC236}">
                <a16:creationId xmlns:a16="http://schemas.microsoft.com/office/drawing/2014/main" id="{F4EE2D27-0071-4149-B4E6-16E99645E80C}"/>
              </a:ext>
            </a:extLst>
          </p:cNvPr>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2" name="Picture 1">
            <a:extLst>
              <a:ext uri="{FF2B5EF4-FFF2-40B4-BE49-F238E27FC236}">
                <a16:creationId xmlns:a16="http://schemas.microsoft.com/office/drawing/2014/main" id="{900F844F-7D91-43D1-06A5-4A18D98C3E49}"/>
              </a:ext>
            </a:extLst>
          </p:cNvPr>
          <p:cNvPicPr>
            <a:picLocks noChangeAspect="1"/>
          </p:cNvPicPr>
          <p:nvPr/>
        </p:nvPicPr>
        <p:blipFill>
          <a:blip r:embed="rId6"/>
          <a:stretch>
            <a:fillRect/>
          </a:stretch>
        </p:blipFill>
        <p:spPr>
          <a:xfrm>
            <a:off x="3053859" y="1482752"/>
            <a:ext cx="5474682" cy="2292295"/>
          </a:xfrm>
          <a:prstGeom prst="rect">
            <a:avLst/>
          </a:prstGeom>
        </p:spPr>
      </p:pic>
    </p:spTree>
    <p:extLst>
      <p:ext uri="{BB962C8B-B14F-4D97-AF65-F5344CB8AC3E}">
        <p14:creationId xmlns:p14="http://schemas.microsoft.com/office/powerpoint/2010/main" val="30782698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2D713F77-1E58-44A5-8C16-B9F38AD5B15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76" b="99273" l="9994" r="89976">
                        <a14:foregroundMark x1="43186" y1="60743" x2="52150" y2="64620"/>
                        <a14:foregroundMark x1="52150" y1="64620" x2="49849" y2="61591"/>
                        <a14:foregroundMark x1="11750" y1="12682" x2="11024" y2="76050"/>
                        <a14:foregroundMark x1="11024" y1="76050" x2="21593" y2="77666"/>
                        <a14:foregroundMark x1="12053" y1="11834" x2="57056" y2="14055"/>
                        <a14:foregroundMark x1="57056" y1="14055" x2="73834" y2="13813"/>
                        <a14:foregroundMark x1="73834" y1="13813" x2="86796" y2="14176"/>
                        <a14:foregroundMark x1="86796" y1="14176" x2="88764" y2="22334"/>
                        <a14:foregroundMark x1="88764" y1="22334" x2="86887" y2="60864"/>
                        <a14:foregroundMark x1="86887" y1="60864" x2="88492" y2="70638"/>
                        <a14:foregroundMark x1="88492" y1="70638" x2="83131" y2="75444"/>
                        <a14:foregroundMark x1="83131" y1="75444" x2="58086" y2="76817"/>
                        <a14:foregroundMark x1="65718" y1="85703" x2="72592" y2="83845"/>
                        <a14:foregroundMark x1="72592" y1="83845" x2="69352" y2="83401"/>
                        <a14:foregroundMark x1="40642" y1="60299" x2="53180" y2="57997"/>
                        <a14:foregroundMark x1="37614" y1="82754" x2="43943" y2="86066"/>
                        <a14:foregroundMark x1="43943" y1="86066" x2="45700" y2="86147"/>
                        <a14:foregroundMark x1="22380" y1="90994" x2="62174" y2="96809"/>
                        <a14:foregroundMark x1="62174" y1="96809" x2="78134" y2="92649"/>
                        <a14:foregroundMark x1="78134" y1="92649" x2="33162" y2="92892"/>
                        <a14:foregroundMark x1="72380" y1="83805" x2="71139" y2="94426"/>
                        <a14:foregroundMark x1="71139" y1="94426" x2="33283" y2="99677"/>
                        <a14:foregroundMark x1="33283" y1="99677" x2="27135" y2="98748"/>
                        <a14:foregroundMark x1="27135" y1="98748" x2="27710" y2="89540"/>
                        <a14:foregroundMark x1="27710" y1="89540" x2="27953" y2="89095"/>
                        <a14:foregroundMark x1="29830" y1="87399" x2="70442" y2="89499"/>
                        <a14:foregroundMark x1="70442" y1="89499" x2="76408" y2="88813"/>
                        <a14:foregroundMark x1="76408" y1="88813" x2="75924" y2="95880"/>
                        <a14:foregroundMark x1="75924" y1="95880" x2="67777" y2="99273"/>
                        <a14:foregroundMark x1="71108" y1="83603" x2="75409" y2="85703"/>
                        <a14:foregroundMark x1="47456" y1="12682" x2="56360" y2="11632"/>
                        <a14:foregroundMark x1="56360" y1="11632" x2="71502" y2="13691"/>
                        <a14:foregroundMark x1="71502" y1="13691" x2="85494" y2="12439"/>
                        <a14:foregroundMark x1="85494" y1="12439" x2="88462" y2="19144"/>
                        <a14:foregroundMark x1="88462" y1="19144" x2="88098" y2="64136"/>
                        <a14:foregroundMark x1="80164" y1="73667" x2="81890" y2="73667"/>
                        <a14:foregroundMark x1="17929" y1="59047" x2="12629" y2="64943"/>
                        <a14:foregroundMark x1="12629" y1="64943" x2="16626" y2="74313"/>
                        <a14:foregroundMark x1="16626" y1="74313" x2="19200" y2="74919"/>
                        <a14:foregroundMark x1="36039" y1="73667" x2="37129" y2="85501"/>
                        <a14:foregroundMark x1="53664" y1="87197" x2="56663" y2="86995"/>
                      </a14:backgroundRemoval>
                    </a14:imgEffect>
                  </a14:imgLayer>
                </a14:imgProps>
              </a:ext>
              <a:ext uri="{28A0092B-C50C-407E-A947-70E740481C1C}">
                <a14:useLocalDpi xmlns:a14="http://schemas.microsoft.com/office/drawing/2010/main" val="0"/>
              </a:ext>
            </a:extLst>
          </a:blip>
          <a:stretch>
            <a:fillRect/>
          </a:stretch>
        </p:blipFill>
        <p:spPr>
          <a:xfrm>
            <a:off x="318948" y="-638629"/>
            <a:ext cx="10915110" cy="7496629"/>
          </a:xfrm>
          <a:prstGeom prst="rect">
            <a:avLst/>
          </a:prstGeom>
        </p:spPr>
      </p:pic>
      <p:sp>
        <p:nvSpPr>
          <p:cNvPr id="9" name="TextBox 8">
            <a:extLst>
              <a:ext uri="{FF2B5EF4-FFF2-40B4-BE49-F238E27FC236}">
                <a16:creationId xmlns:a16="http://schemas.microsoft.com/office/drawing/2014/main" id="{5BB68DCC-B8E5-4171-8496-5722230594E0}"/>
              </a:ext>
            </a:extLst>
          </p:cNvPr>
          <p:cNvSpPr txBox="1"/>
          <p:nvPr/>
        </p:nvSpPr>
        <p:spPr>
          <a:xfrm>
            <a:off x="2455937" y="858063"/>
            <a:ext cx="6317281" cy="186204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rPr>
              <a:t>2. </a:t>
            </a:r>
            <a:r>
              <a:rPr lang="en-US" sz="11500" b="1" noProof="0" dirty="0" err="1">
                <a:solidFill>
                  <a:srgbClr val="FFFF00"/>
                </a:solidFill>
                <a:latin typeface="Cambria" panose="02040503050406030204" pitchFamily="18" charset="0"/>
                <a:ea typeface="Cambria" panose="02040503050406030204" pitchFamily="18" charset="0"/>
                <a:cs typeface="Arial" panose="020B0604020202020204" pitchFamily="34" charset="0"/>
              </a:rPr>
              <a:t>Nói</a:t>
            </a:r>
            <a:endParaRPr kumimoji="0" lang="vi-VN" sz="115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6201377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2" name="Rectangle: Rounded Corners 1">
            <a:extLst>
              <a:ext uri="{FF2B5EF4-FFF2-40B4-BE49-F238E27FC236}">
                <a16:creationId xmlns:a16="http://schemas.microsoft.com/office/drawing/2014/main" id="{9E1F9054-04C0-BF7B-F3CA-F3248E7B1780}"/>
              </a:ext>
            </a:extLst>
          </p:cNvPr>
          <p:cNvSpPr/>
          <p:nvPr/>
        </p:nvSpPr>
        <p:spPr>
          <a:xfrm>
            <a:off x="392855" y="539647"/>
            <a:ext cx="11528212" cy="6004234"/>
          </a:xfrm>
          <a:prstGeom prst="roundRect">
            <a:avLst>
              <a:gd name="adj" fmla="val 8256"/>
            </a:avLst>
          </a:prstGeom>
          <a:solidFill>
            <a:schemeClr val="bg1">
              <a:alpha val="49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81EB9992-1A92-B2D7-074A-ADA70E3519A0}"/>
              </a:ext>
            </a:extLst>
          </p:cNvPr>
          <p:cNvGrpSpPr/>
          <p:nvPr/>
        </p:nvGrpSpPr>
        <p:grpSpPr>
          <a:xfrm>
            <a:off x="892354" y="3551275"/>
            <a:ext cx="4370762" cy="2382166"/>
            <a:chOff x="892354" y="3758439"/>
            <a:chExt cx="4278451" cy="2175001"/>
          </a:xfrm>
        </p:grpSpPr>
        <p:pic>
          <p:nvPicPr>
            <p:cNvPr id="8" name="Picture 9">
              <a:extLst>
                <a:ext uri="{FF2B5EF4-FFF2-40B4-BE49-F238E27FC236}">
                  <a16:creationId xmlns:a16="http://schemas.microsoft.com/office/drawing/2014/main" id="{99AA5512-B8E2-BCE1-4AAE-D231ADCBEE0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384E6393-06DB-6039-BD74-BAA0AA73B007}"/>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grpSp>
        <p:nvGrpSpPr>
          <p:cNvPr id="10" name="Nhóm 29">
            <a:extLst>
              <a:ext uri="{FF2B5EF4-FFF2-40B4-BE49-F238E27FC236}">
                <a16:creationId xmlns:a16="http://schemas.microsoft.com/office/drawing/2014/main" id="{830AD3DC-8680-5795-D411-77D7BF9A37F0}"/>
              </a:ext>
            </a:extLst>
          </p:cNvPr>
          <p:cNvGrpSpPr/>
          <p:nvPr/>
        </p:nvGrpSpPr>
        <p:grpSpPr>
          <a:xfrm>
            <a:off x="3572541" y="1850065"/>
            <a:ext cx="8225207" cy="1326780"/>
            <a:chOff x="857660" y="2917643"/>
            <a:chExt cx="6120725" cy="1990170"/>
          </a:xfrm>
        </p:grpSpPr>
        <p:sp>
          <p:nvSpPr>
            <p:cNvPr id="11" name="Hình chữ nhật: Góc Tròn 27">
              <a:extLst>
                <a:ext uri="{FF2B5EF4-FFF2-40B4-BE49-F238E27FC236}">
                  <a16:creationId xmlns:a16="http://schemas.microsoft.com/office/drawing/2014/main" id="{B0637751-F37B-B7FA-A490-89F5EA1009AC}"/>
                </a:ext>
              </a:extLst>
            </p:cNvPr>
            <p:cNvSpPr/>
            <p:nvPr/>
          </p:nvSpPr>
          <p:spPr>
            <a:xfrm>
              <a:off x="857660" y="2917643"/>
              <a:ext cx="6100257" cy="199017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12" name="Hình chữ nhật 28">
              <a:extLst>
                <a:ext uri="{FF2B5EF4-FFF2-40B4-BE49-F238E27FC236}">
                  <a16:creationId xmlns:a16="http://schemas.microsoft.com/office/drawing/2014/main" id="{799538C3-EB2C-B57C-5A23-5F287C22A277}"/>
                </a:ext>
              </a:extLst>
            </p:cNvPr>
            <p:cNvSpPr/>
            <p:nvPr/>
          </p:nvSpPr>
          <p:spPr>
            <a:xfrm>
              <a:off x="943144" y="3052475"/>
              <a:ext cx="6035241" cy="1569660"/>
            </a:xfrm>
            <a:prstGeom prst="rect">
              <a:avLst/>
            </a:prstGeom>
            <a:noFill/>
          </p:spPr>
          <p:txBody>
            <a:bodyPr wrap="square" lIns="60960" tIns="30480" rIns="60960" bIns="30480">
              <a:spAutoFit/>
            </a:bodyPr>
            <a:lstStyle/>
            <a:p>
              <a:pPr algn="ctr" defTabSz="609630"/>
              <a:r>
                <a:rPr lang="en-US" sz="3200" b="1" dirty="0">
                  <a:effectLst/>
                  <a:latin typeface="Cambria" panose="02040503050406030204" pitchFamily="18" charset="0"/>
                  <a:ea typeface="Cambria" panose="02040503050406030204" pitchFamily="18" charset="0"/>
                </a:rPr>
                <a:t>Theo </a:t>
              </a:r>
              <a:r>
                <a:rPr lang="en-US" sz="3200" b="1" dirty="0" err="1">
                  <a:effectLst/>
                  <a:latin typeface="Cambria" panose="02040503050406030204" pitchFamily="18" charset="0"/>
                  <a:ea typeface="Cambria" panose="02040503050406030204" pitchFamily="18" charset="0"/>
                </a:rPr>
                <a:t>em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để</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giới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thiệu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sản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phẩm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mình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em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sẽ</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giới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thiệu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về</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những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đặc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điểm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nào</a:t>
              </a:r>
              <a:r>
                <a:rPr lang="en-US" sz="3200" b="1" dirty="0">
                  <a:effectLst/>
                  <a:latin typeface="Cambria" panose="02040503050406030204" pitchFamily="18" charset="0"/>
                  <a:ea typeface="Cambria" panose="02040503050406030204" pitchFamily="18" charset="0"/>
                </a:rPr>
                <a:t>?</a:t>
              </a:r>
              <a:endParaRPr lang="vi-VN" sz="88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Calibri" panose="020F0502020204030204" pitchFamily="34" charset="0"/>
              </a:endParaRPr>
            </a:p>
          </p:txBody>
        </p:sp>
      </p:grpSp>
      <p:grpSp>
        <p:nvGrpSpPr>
          <p:cNvPr id="16" name="Nhóm 29">
            <a:extLst>
              <a:ext uri="{FF2B5EF4-FFF2-40B4-BE49-F238E27FC236}">
                <a16:creationId xmlns:a16="http://schemas.microsoft.com/office/drawing/2014/main" id="{A8621FC4-7186-5A63-BBD2-A625AA60B6C6}"/>
              </a:ext>
            </a:extLst>
          </p:cNvPr>
          <p:cNvGrpSpPr/>
          <p:nvPr/>
        </p:nvGrpSpPr>
        <p:grpSpPr>
          <a:xfrm>
            <a:off x="5063411" y="3708683"/>
            <a:ext cx="7128589" cy="1326780"/>
            <a:chOff x="857660" y="2917643"/>
            <a:chExt cx="6100257" cy="1990170"/>
          </a:xfrm>
        </p:grpSpPr>
        <p:sp>
          <p:nvSpPr>
            <p:cNvPr id="17" name="Hình chữ nhật: Góc Tròn 27">
              <a:extLst>
                <a:ext uri="{FF2B5EF4-FFF2-40B4-BE49-F238E27FC236}">
                  <a16:creationId xmlns:a16="http://schemas.microsoft.com/office/drawing/2014/main" id="{7C9B8C0A-6CF8-A839-C56C-2F7A7B69FBA5}"/>
                </a:ext>
              </a:extLst>
            </p:cNvPr>
            <p:cNvSpPr/>
            <p:nvPr/>
          </p:nvSpPr>
          <p:spPr>
            <a:xfrm>
              <a:off x="857660" y="2917643"/>
              <a:ext cx="6100257" cy="1990170"/>
            </a:xfrm>
            <a:prstGeom prst="roundRect">
              <a:avLst>
                <a:gd name="adj" fmla="val 43834"/>
              </a:avLst>
            </a:prstGeom>
            <a:solidFill>
              <a:srgbClr val="D9EEFA"/>
            </a:solidFill>
            <a:ln w="76200">
              <a:solidFill>
                <a:srgbClr val="4DAB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18" name="Hình chữ nhật 28">
              <a:extLst>
                <a:ext uri="{FF2B5EF4-FFF2-40B4-BE49-F238E27FC236}">
                  <a16:creationId xmlns:a16="http://schemas.microsoft.com/office/drawing/2014/main" id="{329807AC-4A34-1C72-16A8-72736CFFDF9E}"/>
                </a:ext>
              </a:extLst>
            </p:cNvPr>
            <p:cNvSpPr/>
            <p:nvPr/>
          </p:nvSpPr>
          <p:spPr>
            <a:xfrm>
              <a:off x="943144" y="3052475"/>
              <a:ext cx="5635849" cy="1783565"/>
            </a:xfrm>
            <a:prstGeom prst="rect">
              <a:avLst/>
            </a:prstGeom>
            <a:noFill/>
          </p:spPr>
          <p:txBody>
            <a:bodyPr wrap="square" lIns="60960" tIns="30480" rIns="60960" bIns="30480">
              <a:spAutoFit/>
            </a:bodyPr>
            <a:lstStyle/>
            <a:p>
              <a:pPr marL="0" marR="0" algn="ctr">
                <a:lnSpc>
                  <a:spcPct val="120000"/>
                </a:lnSpc>
                <a:spcBef>
                  <a:spcPts val="0"/>
                </a:spcBef>
                <a:spcAft>
                  <a:spcPts val="0"/>
                </a:spcAft>
              </a:pPr>
              <a:r>
                <a:rPr lang="en-US" sz="3200" b="1" dirty="0">
                  <a:effectLst/>
                  <a:latin typeface="Cambria" panose="02040503050406030204" pitchFamily="18" charset="0"/>
                  <a:ea typeface="Cambria" panose="02040503050406030204" pitchFamily="18" charset="0"/>
                </a:rPr>
                <a:t>Khi </a:t>
              </a:r>
              <a:r>
                <a:rPr lang="en-US" sz="3200" b="1" dirty="0" err="1">
                  <a:effectLst/>
                  <a:latin typeface="Cambria" panose="02040503050406030204" pitchFamily="18" charset="0"/>
                  <a:ea typeface="Cambria" panose="02040503050406030204" pitchFamily="18" charset="0"/>
                </a:rPr>
                <a:t>giới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thiệu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về</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sản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phẩm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mình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em</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cần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lưu</a:t>
              </a:r>
              <a:r>
                <a:rPr lang="en-US" sz="3200" b="1" dirty="0">
                  <a:effectLst/>
                  <a:latin typeface="Cambria" panose="02040503050406030204" pitchFamily="18" charset="0"/>
                  <a:ea typeface="Cambria" panose="02040503050406030204" pitchFamily="18" charset="0"/>
                </a:rPr>
                <a:t> ý </a:t>
              </a:r>
              <a:r>
                <a:rPr lang="en-US" sz="3200" b="1" dirty="0" err="1">
                  <a:effectLst/>
                  <a:latin typeface="Cambria" panose="02040503050406030204" pitchFamily="18" charset="0"/>
                  <a:ea typeface="Cambria" panose="02040503050406030204" pitchFamily="18" charset="0"/>
                </a:rPr>
                <a:t>gì</a:t>
              </a:r>
              <a:r>
                <a:rPr lang="en-US" sz="3200" b="1"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2419021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59226"/>
          <a:stretch/>
        </p:blipFill>
        <p:spPr>
          <a:xfrm>
            <a:off x="0" y="0"/>
            <a:ext cx="12192000" cy="1539433"/>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1777531" y="5419932"/>
            <a:ext cx="15232283" cy="162136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222" b="59259"/>
          <a:stretch/>
        </p:blipFill>
        <p:spPr>
          <a:xfrm>
            <a:off x="-121922" y="-497417"/>
            <a:ext cx="11921067" cy="1621365"/>
          </a:xfrm>
          <a:prstGeom prst="rect">
            <a:avLst/>
          </a:prstGeom>
        </p:spPr>
      </p:pic>
      <p:sp>
        <p:nvSpPr>
          <p:cNvPr id="2" name="Rectangle: Rounded Corners 1">
            <a:extLst>
              <a:ext uri="{FF2B5EF4-FFF2-40B4-BE49-F238E27FC236}">
                <a16:creationId xmlns:a16="http://schemas.microsoft.com/office/drawing/2014/main" id="{9E1F9054-04C0-BF7B-F3CA-F3248E7B1780}"/>
              </a:ext>
            </a:extLst>
          </p:cNvPr>
          <p:cNvSpPr/>
          <p:nvPr/>
        </p:nvSpPr>
        <p:spPr>
          <a:xfrm>
            <a:off x="392855" y="539647"/>
            <a:ext cx="11528212" cy="6004234"/>
          </a:xfrm>
          <a:prstGeom prst="roundRect">
            <a:avLst>
              <a:gd name="adj" fmla="val 8256"/>
            </a:avLst>
          </a:prstGeom>
          <a:solidFill>
            <a:schemeClr val="bg1">
              <a:alpha val="49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3" name="Picture 12" descr="Shape&#10;&#10;Description automatically generated">
            <a:extLst>
              <a:ext uri="{FF2B5EF4-FFF2-40B4-BE49-F238E27FC236}">
                <a16:creationId xmlns:a16="http://schemas.microsoft.com/office/drawing/2014/main" id="{512C692D-84AE-359C-52BD-1B987B77E9F5}"/>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0000" b="91000" l="10000" r="90000">
                        <a14:foregroundMark x1="69000" y1="31500" x2="72250" y2="44250"/>
                        <a14:foregroundMark x1="72250" y1="44250" x2="72250" y2="44250"/>
                        <a14:foregroundMark x1="18500" y1="66750" x2="28500" y2="62500"/>
                        <a14:foregroundMark x1="14250" y1="65500" x2="25750" y2="61750"/>
                        <a14:foregroundMark x1="13750" y1="60250" x2="18750" y2="63000"/>
                        <a14:foregroundMark x1="74500" y1="39500" x2="77250" y2="46000"/>
                        <a14:foregroundMark x1="30250" y1="93000" x2="55250" y2="90750"/>
                        <a14:foregroundMark x1="55250" y1="90750" x2="62750" y2="91000"/>
                      </a14:backgroundRemoval>
                    </a14:imgEffect>
                  </a14:imgLayer>
                </a14:imgProps>
              </a:ext>
              <a:ext uri="{28A0092B-C50C-407E-A947-70E740481C1C}">
                <a14:useLocalDpi xmlns:a14="http://schemas.microsoft.com/office/drawing/2010/main" val="0"/>
              </a:ext>
            </a:extLst>
          </a:blip>
          <a:stretch>
            <a:fillRect/>
          </a:stretch>
        </p:blipFill>
        <p:spPr>
          <a:xfrm rot="534581">
            <a:off x="754800" y="974289"/>
            <a:ext cx="1004552" cy="1004552"/>
          </a:xfrm>
          <a:prstGeom prst="rect">
            <a:avLst/>
          </a:prstGeom>
        </p:spPr>
      </p:pic>
      <p:sp>
        <p:nvSpPr>
          <p:cNvPr id="14" name="TextBox 13">
            <a:extLst>
              <a:ext uri="{FF2B5EF4-FFF2-40B4-BE49-F238E27FC236}">
                <a16:creationId xmlns:a16="http://schemas.microsoft.com/office/drawing/2014/main" id="{AD52724D-9F5F-4550-81F2-A2ECE54D6FA2}"/>
              </a:ext>
            </a:extLst>
          </p:cNvPr>
          <p:cNvSpPr txBox="1"/>
          <p:nvPr/>
        </p:nvSpPr>
        <p:spPr>
          <a:xfrm>
            <a:off x="1698388" y="1096114"/>
            <a:ext cx="10150748" cy="1323439"/>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Theo em, để giới thiệu sản phẩm của mình em sẽ giới thiệu về những đặc điểm nào?</a:t>
            </a:r>
            <a:endParaRPr lang="en-US" sz="4000" b="1" dirty="0" err="1">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079FAEBD-8335-B5BD-5EEC-3B978526A0A8}"/>
              </a:ext>
            </a:extLst>
          </p:cNvPr>
          <p:cNvSpPr txBox="1"/>
          <p:nvPr/>
        </p:nvSpPr>
        <p:spPr>
          <a:xfrm>
            <a:off x="923925" y="2768623"/>
            <a:ext cx="7013311" cy="2554545"/>
          </a:xfrm>
          <a:prstGeom prst="rect">
            <a:avLst/>
          </a:prstGeom>
          <a:noFill/>
        </p:spPr>
        <p:txBody>
          <a:bodyPr wrap="square" rtlCol="0">
            <a:spAutoFit/>
          </a:bodyPr>
          <a:lstStyle/>
          <a:p>
            <a:pPr algn="just"/>
            <a:r>
              <a:rPr lang="vi-VN" sz="3200" b="1" dirty="0">
                <a:solidFill>
                  <a:srgbClr val="FF0000"/>
                </a:solidFill>
                <a:latin typeface="Cambria" panose="02040503050406030204" pitchFamily="18" charset="0"/>
                <a:ea typeface="Cambria" panose="02040503050406030204" pitchFamily="18" charset="0"/>
              </a:rPr>
              <a:t>Để giới thiệu sản phẩm của mình em sẽ giới thiệu về tên sản phẩm, màu sắc, chất liệu, các bước làm sản phẩm và cả cách chơi của món đồ chơi đó.</a:t>
            </a:r>
          </a:p>
        </p:txBody>
      </p:sp>
      <p:pic>
        <p:nvPicPr>
          <p:cNvPr id="19" name="Picture 18" descr="A picture containing icon&#10;&#10;Description automatically generated">
            <a:extLst>
              <a:ext uri="{FF2B5EF4-FFF2-40B4-BE49-F238E27FC236}">
                <a16:creationId xmlns:a16="http://schemas.microsoft.com/office/drawing/2014/main" id="{5EF80C43-4454-F0C4-EE18-1FF83929C0A3}"/>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9976" b="93619" l="8643" r="90913">
                        <a14:foregroundMark x1="18982" y1="16559" x2="24919" y2="11228"/>
                        <a14:foregroundMark x1="24919" y1="11228" x2="34289" y2="8562"/>
                        <a14:foregroundMark x1="34289" y1="8562" x2="41276" y2="12197"/>
                        <a14:foregroundMark x1="41276" y1="12197" x2="55614" y2="24152"/>
                        <a14:foregroundMark x1="55614" y1="24152" x2="51898" y2="33360"/>
                        <a14:foregroundMark x1="51898" y1="33360" x2="44265" y2="40832"/>
                        <a14:foregroundMark x1="44265" y1="40832" x2="37561" y2="42892"/>
                        <a14:foregroundMark x1="37561" y1="42892" x2="13853" y2="38732"/>
                        <a14:foregroundMark x1="13853" y1="38732" x2="8199" y2="30170"/>
                        <a14:foregroundMark x1="8199" y1="30170" x2="8683" y2="20396"/>
                        <a14:foregroundMark x1="8683" y1="20396" x2="17165" y2="16721"/>
                        <a14:foregroundMark x1="17165" y1="16721" x2="17165" y2="16721"/>
                        <a14:foregroundMark x1="9208" y1="25485" x2="37964" y2="14782"/>
                        <a14:foregroundMark x1="37964" y1="14782" x2="45113" y2="22052"/>
                        <a14:foregroundMark x1="45113" y1="22052" x2="46729" y2="28998"/>
                        <a14:foregroundMark x1="46729" y1="28998" x2="36591" y2="35662"/>
                        <a14:foregroundMark x1="36591" y1="35662" x2="26777" y2="36066"/>
                        <a14:foregroundMark x1="26777" y1="36066" x2="18296" y2="31300"/>
                        <a14:foregroundMark x1="18296" y1="31300" x2="14620" y2="27019"/>
                        <a14:foregroundMark x1="39580" y1="45557" x2="38409" y2="44911"/>
                        <a14:foregroundMark x1="49879" y1="79483" x2="57795" y2="73910"/>
                        <a14:foregroundMark x1="57795" y1="73910" x2="65711" y2="77221"/>
                        <a14:foregroundMark x1="65711" y1="77221" x2="55977" y2="82795"/>
                        <a14:foregroundMark x1="55977" y1="82795" x2="51050" y2="78635"/>
                        <a14:foregroundMark x1="59855" y1="82027" x2="71809" y2="92246"/>
                        <a14:foregroundMark x1="71809" y1="92246" x2="79645" y2="85097"/>
                        <a14:foregroundMark x1="79645" y1="85097" x2="78998" y2="77342"/>
                        <a14:foregroundMark x1="78998" y1="77342" x2="77383" y2="74273"/>
                        <a14:foregroundMark x1="59693" y1="84370" x2="63611" y2="92003"/>
                        <a14:foregroundMark x1="63611" y1="92003" x2="76252" y2="92730"/>
                        <a14:foregroundMark x1="76252" y1="92730" x2="66478" y2="88934"/>
                        <a14:foregroundMark x1="66478" y1="88934" x2="61874" y2="84572"/>
                        <a14:foregroundMark x1="61026" y1="61753" x2="63732" y2="61753"/>
                        <a14:foregroundMark x1="75889" y1="62803" x2="78069" y2="64822"/>
                        <a14:foregroundMark x1="59330" y1="90792" x2="78595" y2="93619"/>
                        <a14:foregroundMark x1="78595" y1="93619" x2="59006" y2="90145"/>
                        <a14:foregroundMark x1="90388" y1="63449" x2="89701" y2="67326"/>
                        <a14:foregroundMark x1="90388" y1="74435" x2="90913" y2="86753"/>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962900" y="2650425"/>
            <a:ext cx="4158842" cy="4158842"/>
          </a:xfrm>
          <a:prstGeom prst="rect">
            <a:avLst/>
          </a:prstGeom>
        </p:spPr>
      </p:pic>
    </p:spTree>
    <p:extLst>
      <p:ext uri="{BB962C8B-B14F-4D97-AF65-F5344CB8AC3E}">
        <p14:creationId xmlns:p14="http://schemas.microsoft.com/office/powerpoint/2010/main" val="241331860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alpha val="73000"/>
          </a:schemeClr>
        </a:solidFill>
        <a:ln>
          <a:solidFill>
            <a:schemeClr val="bg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513</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宋体</vt:lpstr>
      <vt:lpstr>Arial</vt:lpstr>
      <vt:lpstr>Calibri</vt:lpstr>
      <vt:lpstr>Cambria</vt:lpstr>
      <vt:lpstr>Wingdings</vt:lpstr>
      <vt:lpstr>字魂105号-简雅黑</vt:lpstr>
      <vt:lpstr>字魂115号-刀刀体</vt:lpstr>
      <vt:lpstr>1_AAAAAAAAAAAAAAAAAAAAAAAAAAA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2023-08-23T07:50:55Z</dcterms:created>
  <dcterms:modified xsi:type="dcterms:W3CDTF">2025-11-24T02:19:07Z</dcterms:modified>
</cp:coreProperties>
</file>