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7" r:id="rId2"/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embeddedFontLst>
    <p:embeddedFont>
      <p:font typeface="Tahoma" panose="020B0604030504040204" pitchFamily="34" charset="0"/>
      <p:regular r:id="rId14"/>
      <p:bold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7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3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6.xml"/><Relationship Id="rId18" Type="http://schemas.openxmlformats.org/officeDocument/2006/relationships/image" Target="../media/image17.png"/><Relationship Id="rId26" Type="http://schemas.openxmlformats.org/officeDocument/2006/relationships/image" Target="../media/image22.png"/><Relationship Id="rId3" Type="http://schemas.openxmlformats.org/officeDocument/2006/relationships/image" Target="../media/image7.jpeg"/><Relationship Id="rId21" Type="http://schemas.openxmlformats.org/officeDocument/2006/relationships/image" Target="../media/image19.png"/><Relationship Id="rId34" Type="http://schemas.openxmlformats.org/officeDocument/2006/relationships/image" Target="../media/image26.gif"/><Relationship Id="rId7" Type="http://schemas.openxmlformats.org/officeDocument/2006/relationships/slide" Target="slide4.xml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5" Type="http://schemas.openxmlformats.org/officeDocument/2006/relationships/slide" Target="slide10.xml"/><Relationship Id="rId33" Type="http://schemas.openxmlformats.org/officeDocument/2006/relationships/image" Target="../media/image5.png"/><Relationship Id="rId2" Type="http://schemas.openxmlformats.org/officeDocument/2006/relationships/image" Target="../media/image6.jpg"/><Relationship Id="rId16" Type="http://schemas.openxmlformats.org/officeDocument/2006/relationships/slide" Target="slide7.xml"/><Relationship Id="rId20" Type="http://schemas.openxmlformats.org/officeDocument/2006/relationships/image" Target="../media/image18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24" Type="http://schemas.openxmlformats.org/officeDocument/2006/relationships/image" Target="../media/image21.png"/><Relationship Id="rId32" Type="http://schemas.openxmlformats.org/officeDocument/2006/relationships/image" Target="../media/image4.png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23" Type="http://schemas.openxmlformats.org/officeDocument/2006/relationships/image" Target="../media/image20.png"/><Relationship Id="rId28" Type="http://schemas.openxmlformats.org/officeDocument/2006/relationships/slide" Target="slide11.xml"/><Relationship Id="rId10" Type="http://schemas.openxmlformats.org/officeDocument/2006/relationships/slide" Target="slide5.xml"/><Relationship Id="rId19" Type="http://schemas.openxmlformats.org/officeDocument/2006/relationships/slide" Target="slide8.xml"/><Relationship Id="rId31" Type="http://schemas.openxmlformats.org/officeDocument/2006/relationships/slide" Target="slide12.xml"/><Relationship Id="rId4" Type="http://schemas.openxmlformats.org/officeDocument/2006/relationships/slide" Target="slide3.xml"/><Relationship Id="rId9" Type="http://schemas.openxmlformats.org/officeDocument/2006/relationships/image" Target="../media/image11.png"/><Relationship Id="rId14" Type="http://schemas.openxmlformats.org/officeDocument/2006/relationships/image" Target="../media/image14.png"/><Relationship Id="rId22" Type="http://schemas.openxmlformats.org/officeDocument/2006/relationships/slide" Target="slide9.xml"/><Relationship Id="rId27" Type="http://schemas.openxmlformats.org/officeDocument/2006/relationships/image" Target="../media/image23.png"/><Relationship Id="rId30" Type="http://schemas.openxmlformats.org/officeDocument/2006/relationships/image" Target="../media/image25.png"/><Relationship Id="rId8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158285" y="4057324"/>
            <a:ext cx="7951630" cy="830997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BÍ MẬT TRONG HỘP QUÀ</a:t>
            </a:r>
            <a:endParaRPr lang="en-US" sz="48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509" y="5062286"/>
            <a:ext cx="1969179" cy="1743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421" y="4550177"/>
            <a:ext cx="2060627" cy="138391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0985578" y="6257543"/>
            <a:ext cx="559639" cy="559639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542492" cy="153040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oàn 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 câu: …… đến, cây cối đâm chồi nảy lộc, trở nên xanh tươi hơn, ai nấy cũng đều thích thú và vui mừng.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003300" y="2105312"/>
            <a:ext cx="9375321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nhớ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tốt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12005" y="193618"/>
            <a:ext cx="987062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 smtClean="0">
              <a:solidFill>
                <a:schemeClr val="tx1"/>
              </a:solidFill>
              <a:latin typeface="+mj-lt"/>
            </a:endParaRPr>
          </a:p>
          <a:p>
            <a:endParaRPr lang="en-US" b="1" dirty="0">
              <a:solidFill>
                <a:schemeClr val="tx1"/>
              </a:solidFill>
              <a:latin typeface="+mj-lt"/>
            </a:endParaRPr>
          </a:p>
          <a:p>
            <a:r>
              <a:rPr lang="vi-VN" sz="2000" b="1" dirty="0" smtClean="0">
                <a:solidFill>
                  <a:schemeClr val="tx1"/>
                </a:solidFill>
                <a:latin typeface="+mj-lt"/>
              </a:rPr>
              <a:t>Có </a:t>
            </a:r>
            <a:r>
              <a:rPr lang="vi-VN" sz="2000" b="1" dirty="0">
                <a:solidFill>
                  <a:schemeClr val="tx1"/>
                </a:solidFill>
                <a:latin typeface="+mj-lt"/>
              </a:rPr>
              <a:t>bao nhiêu danh từ trong đoạn thơ?</a:t>
            </a:r>
            <a:endParaRPr lang="vi-VN" sz="2000" dirty="0">
              <a:solidFill>
                <a:schemeClr val="tx1"/>
              </a:solidFill>
              <a:latin typeface="+mj-lt"/>
            </a:endParaRPr>
          </a:p>
          <a:p>
            <a:r>
              <a:rPr lang="vi-VN" sz="2000" dirty="0">
                <a:solidFill>
                  <a:schemeClr val="tx1"/>
                </a:solidFill>
                <a:latin typeface="+mj-lt"/>
              </a:rPr>
              <a:t>Làng tôi có lũy tre xanh,</a:t>
            </a:r>
          </a:p>
          <a:p>
            <a:r>
              <a:rPr lang="vi-VN" sz="2000" dirty="0">
                <a:solidFill>
                  <a:schemeClr val="tx1"/>
                </a:solidFill>
                <a:latin typeface="+mj-lt"/>
              </a:rPr>
              <a:t>Có sông Tô Lịch uốn quanh xóm làng.</a:t>
            </a:r>
          </a:p>
          <a:p>
            <a:r>
              <a:rPr lang="vi-VN" sz="2000" dirty="0">
                <a:solidFill>
                  <a:schemeClr val="tx1"/>
                </a:solidFill>
                <a:latin typeface="+mj-lt"/>
              </a:rPr>
              <a:t>Bên bờ vải nhãn hai hàng,</a:t>
            </a:r>
          </a:p>
          <a:p>
            <a:r>
              <a:rPr lang="vi-VN" sz="2000" dirty="0">
                <a:solidFill>
                  <a:schemeClr val="tx1"/>
                </a:solidFill>
                <a:latin typeface="+mj-lt"/>
              </a:rPr>
              <a:t>Dưới sông cá lội từng đàn tung tăng.</a:t>
            </a:r>
          </a:p>
          <a:p>
            <a:pPr algn="ctr"/>
            <a:endParaRPr lang="vi-VN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7999" y="2131122"/>
            <a:ext cx="9375321" cy="130659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thơ trên có 12 danh từ đó là: làng, tôi, lũy tre, sông, Tô Lịch, xóm làng, bờ, vải, nhãn, sông, cá, đàn.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73725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87062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	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Kể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tên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2744" y="2131121"/>
            <a:ext cx="10444298" cy="184113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62" y="3580090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828" y="3697442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5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8" action="ppaction://hlinksldjump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61378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1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2202287"/>
            <a:ext cx="12191999" cy="759855"/>
          </a:xfrm>
          <a:prstGeom prst="rect">
            <a:avLst/>
          </a:prstGeom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1288" y="5526332"/>
            <a:ext cx="12191999" cy="759855"/>
          </a:xfrm>
          <a:prstGeom prst="rect">
            <a:avLst/>
          </a:prstGeom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VERY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GOOD!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9730704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 những từ chỉ sự vật: con người, sự vật, sự việc, hiện tượng, khái niệm…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88920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Dòng nào dưới đây chỉ bao gồm danh từ chỉ sự vật?</a:t>
            </a:r>
          </a:p>
          <a:p>
            <a:pPr algn="ctr"/>
            <a:r>
              <a:rPr lang="vi-VN" sz="2000" b="1" dirty="0" smtClean="0">
                <a:solidFill>
                  <a:schemeClr val="tx1"/>
                </a:solidFill>
                <a:latin typeface="+mj-lt"/>
              </a:rPr>
              <a:t>A</a:t>
            </a:r>
            <a:r>
              <a:rPr lang="vi-VN" sz="2000" b="1" dirty="0">
                <a:solidFill>
                  <a:schemeClr val="tx1"/>
                </a:solidFill>
                <a:latin typeface="+mj-lt"/>
              </a:rPr>
              <a:t>. Sách, báo, nhà.</a:t>
            </a:r>
          </a:p>
          <a:p>
            <a:pPr algn="ctr"/>
            <a:r>
              <a:rPr lang="vi-VN" sz="2000" b="1" dirty="0" smtClean="0">
                <a:solidFill>
                  <a:schemeClr val="tx1"/>
                </a:solidFill>
                <a:latin typeface="+mj-lt"/>
              </a:rPr>
              <a:t>B</a:t>
            </a:r>
            <a:r>
              <a:rPr lang="vi-VN" sz="2000" b="1" dirty="0">
                <a:solidFill>
                  <a:schemeClr val="tx1"/>
                </a:solidFill>
                <a:latin typeface="+mj-lt"/>
              </a:rPr>
              <a:t>. Đi, chạy, </a:t>
            </a:r>
            <a:r>
              <a:rPr lang="vi-VN" sz="2000" b="1" dirty="0" smtClean="0">
                <a:solidFill>
                  <a:schemeClr val="tx1"/>
                </a:solidFill>
                <a:latin typeface="+mj-lt"/>
              </a:rPr>
              <a:t>nhảy.</a:t>
            </a:r>
            <a:endParaRPr lang="en-US" sz="2000" b="1" dirty="0" smtClean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vi-VN" sz="2000" b="1" dirty="0" smtClean="0">
                <a:solidFill>
                  <a:schemeClr val="tx1"/>
                </a:solidFill>
                <a:latin typeface="+mj-lt"/>
              </a:rPr>
              <a:t>C</a:t>
            </a:r>
            <a:r>
              <a:rPr lang="vi-VN" sz="2000" b="1" dirty="0">
                <a:solidFill>
                  <a:schemeClr val="tx1"/>
                </a:solidFill>
                <a:latin typeface="+mj-lt"/>
              </a:rPr>
              <a:t>. Đã, sẽ, đang.</a:t>
            </a:r>
          </a:p>
          <a:p>
            <a:pPr algn="ctr"/>
            <a:r>
              <a:rPr lang="vi-VN" sz="2000" b="1" dirty="0" smtClean="0">
                <a:solidFill>
                  <a:schemeClr val="tx1"/>
                </a:solidFill>
                <a:latin typeface="+mj-lt"/>
              </a:rPr>
              <a:t>D</a:t>
            </a:r>
            <a:r>
              <a:rPr lang="vi-VN" sz="2000" b="1" dirty="0">
                <a:solidFill>
                  <a:schemeClr val="tx1"/>
                </a:solidFill>
                <a:latin typeface="+mj-lt"/>
              </a:rPr>
              <a:t>. Rất, quá, lắm.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7999" y="2131122"/>
            <a:ext cx="10782077" cy="169091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61836" y="179455"/>
            <a:ext cx="10542492" cy="144195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 smtClean="0">
                <a:solidFill>
                  <a:schemeClr val="tx1"/>
                </a:solidFill>
                <a:latin typeface="+mj-lt"/>
              </a:rPr>
              <a:t>Có 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bao nhiêu danh từ trong câu văn sau</a:t>
            </a:r>
            <a:r>
              <a:rPr lang="vi-VN" sz="2400" b="1" dirty="0" smtClean="0">
                <a:solidFill>
                  <a:schemeClr val="tx1"/>
                </a:solidFill>
                <a:latin typeface="+mj-lt"/>
              </a:rPr>
              <a:t>?</a:t>
            </a:r>
            <a:endParaRPr lang="vi-VN" sz="2400" b="1" dirty="0">
              <a:solidFill>
                <a:schemeClr val="tx1"/>
              </a:solidFill>
              <a:latin typeface="+mj-lt"/>
            </a:endParaRPr>
          </a:p>
          <a:p>
            <a:r>
              <a:rPr lang="vi-VN" sz="2400" b="1" i="1" dirty="0">
                <a:solidFill>
                  <a:schemeClr val="tx1"/>
                </a:solidFill>
                <a:latin typeface="+mj-lt"/>
              </a:rPr>
              <a:t>Cái chàng Dế Choắt, người gầy gò và dài lêu nghêu như một gã nghiện thuốc phiện.</a:t>
            </a:r>
            <a:endParaRPr lang="en-US" sz="2400" b="1" i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82027" y="1744872"/>
            <a:ext cx="10427921" cy="213435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 câu văn có 5 danh từ đó là: Dế Choắt, người, gã, thuốc phiện, chàng, đây là các danh từ chỉ người.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7999" y="275771"/>
            <a:ext cx="10899679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“thầy giáo, cô giáo, học sinh” là danh từ chỉ gì?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2"/>
            <a:ext cx="11031470" cy="169091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Danh 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 chỉ người.</a:t>
            </a:r>
            <a:endParaRPr lang="en-US" sz="32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Đâu 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 danh từ chỉ thời gian</a:t>
            </a:r>
            <a:r>
              <a:rPr 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7999" y="2131122"/>
            <a:ext cx="9622971" cy="184113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D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645104" cy="185535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b="1" dirty="0">
                <a:solidFill>
                  <a:schemeClr val="tx1"/>
                </a:solidFill>
                <a:latin typeface="+mj-lt"/>
              </a:rPr>
              <a:t>Chọn đáp án đúng để hoàn thiện câu: Các danh từ riêng phải được …………. các chữ cái đầu tiên.</a:t>
            </a:r>
            <a:endParaRPr lang="vi-VN" sz="2000" dirty="0">
              <a:solidFill>
                <a:schemeClr val="tx1"/>
              </a:solidFill>
              <a:latin typeface="+mj-lt"/>
            </a:endParaRPr>
          </a:p>
          <a:p>
            <a:r>
              <a:rPr lang="vi-VN" sz="2000" dirty="0">
                <a:solidFill>
                  <a:schemeClr val="tx1"/>
                </a:solidFill>
                <a:latin typeface="+mj-lt"/>
              </a:rPr>
              <a:t>A. Xen kẽ viết hoa và viết thường.</a:t>
            </a:r>
          </a:p>
          <a:p>
            <a:r>
              <a:rPr lang="vi-VN" sz="2000" dirty="0">
                <a:solidFill>
                  <a:schemeClr val="tx1"/>
                </a:solidFill>
                <a:latin typeface="+mj-lt"/>
              </a:rPr>
              <a:t>C. Viết thường.</a:t>
            </a:r>
          </a:p>
          <a:p>
            <a:r>
              <a:rPr lang="vi-VN" sz="2000" dirty="0">
                <a:solidFill>
                  <a:schemeClr val="tx1"/>
                </a:solidFill>
                <a:latin typeface="+mj-lt"/>
              </a:rPr>
              <a:t>C. Viết hoa.</a:t>
            </a:r>
          </a:p>
          <a:p>
            <a:r>
              <a:rPr lang="vi-VN" sz="2000" dirty="0">
                <a:solidFill>
                  <a:schemeClr val="tx1"/>
                </a:solidFill>
                <a:latin typeface="+mj-lt"/>
              </a:rPr>
              <a:t>D. Tất cả các đáp án trên đều sai</a:t>
            </a:r>
            <a:r>
              <a:rPr lang="vi-VN" sz="2000" dirty="0">
                <a:latin typeface="+mj-lt"/>
              </a:rPr>
              <a:t>.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75733" y="2289169"/>
            <a:ext cx="9197093" cy="15328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611032" y="275771"/>
            <a:ext cx="10542492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b="1" dirty="0">
                <a:solidFill>
                  <a:schemeClr val="tx1"/>
                </a:solidFill>
                <a:latin typeface="+mj-lt"/>
              </a:rPr>
              <a:t>Tìm những danh từ riêng chưa được viết hoa trong câu ca dao sau:</a:t>
            </a:r>
            <a:endParaRPr lang="vi-VN" sz="2000" dirty="0">
              <a:solidFill>
                <a:schemeClr val="tx1"/>
              </a:solidFill>
              <a:latin typeface="+mj-lt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+mj-lt"/>
              </a:rPr>
              <a:t>	</a:t>
            </a: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Gió </a:t>
            </a:r>
            <a:r>
              <a:rPr lang="vi-VN" sz="2000" dirty="0">
                <a:solidFill>
                  <a:schemeClr val="tx1"/>
                </a:solidFill>
                <a:latin typeface="+mj-lt"/>
              </a:rPr>
              <a:t>đưa cành trúc la đà</a:t>
            </a:r>
          </a:p>
          <a:p>
            <a:r>
              <a:rPr lang="vi-VN" sz="2000" dirty="0">
                <a:solidFill>
                  <a:schemeClr val="tx1"/>
                </a:solidFill>
                <a:latin typeface="+mj-lt"/>
              </a:rPr>
              <a:t>Tiếng chuông trấn vũ, canh gà thọ xương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+mj-lt"/>
              </a:rPr>
              <a:t>	</a:t>
            </a: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Mịt </a:t>
            </a:r>
            <a:r>
              <a:rPr lang="vi-VN" sz="2000" dirty="0">
                <a:solidFill>
                  <a:schemeClr val="tx1"/>
                </a:solidFill>
                <a:latin typeface="+mj-lt"/>
              </a:rPr>
              <a:t>mù khói tỏa ngàn sương</a:t>
            </a:r>
          </a:p>
          <a:p>
            <a:r>
              <a:rPr lang="vi-VN" sz="2000" dirty="0">
                <a:solidFill>
                  <a:schemeClr val="tx1"/>
                </a:solidFill>
                <a:latin typeface="+mj-lt"/>
              </a:rPr>
              <a:t>Nhịp chày yên thái, mặt gương tây hồ.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98152" y="2131122"/>
            <a:ext cx="10063717" cy="153375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chemeClr val="tx1"/>
                </a:solidFill>
                <a:latin typeface="+mj-lt"/>
              </a:rPr>
              <a:t>Vì Trấn Vũ, Thọ Xương, Yên Thái, Tây Hồ là những từ dùng để chỉ tên riêng của địa danh cụ thể.</a:t>
            </a:r>
            <a:endParaRPr lang="vi-VN" sz="36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383</Words>
  <Application>Microsoft Office PowerPoint</Application>
  <PresentationFormat>Widescreen</PresentationFormat>
  <Paragraphs>67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Tahoma</vt:lpstr>
      <vt:lpstr>Times New Roman</vt:lpstr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154</cp:revision>
  <dcterms:created xsi:type="dcterms:W3CDTF">2018-05-24T12:43:45Z</dcterms:created>
  <dcterms:modified xsi:type="dcterms:W3CDTF">2025-03-25T11:44:47Z</dcterms:modified>
</cp:coreProperties>
</file>