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Paytone One" charset="0"/>
      <p:regular r:id="rId15"/>
    </p:embeddedFont>
    <p:embeddedFont>
      <p:font typeface="Alata" charset="0"/>
      <p:regular r:id="rId16"/>
    </p:embeddedFont>
    <p:embeddedFont>
      <p:font typeface="Baloo" charset="0"/>
      <p:regular r:id="rId17"/>
    </p:embeddedFont>
    <p:embeddedFont>
      <p:font typeface="Balsamiq Sans" charset="0"/>
      <p:regular r:id="rId18"/>
    </p:embeddedFont>
    <p:embeddedFont>
      <p:font typeface="Muli Bold" charset="0"/>
      <p:regular r:id="rId19"/>
    </p:embeddedFont>
    <p:embeddedFont>
      <p:font typeface="League Spartan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13.png"/><Relationship Id="rId4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8.svg"/><Relationship Id="rId10" Type="http://schemas.openxmlformats.org/officeDocument/2006/relationships/image" Target="../media/image66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gif"/><Relationship Id="rId12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10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48.svg"/><Relationship Id="rId5" Type="http://schemas.openxmlformats.org/officeDocument/2006/relationships/image" Target="../media/image12.png"/><Relationship Id="rId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4705934" y="1742020"/>
            <a:ext cx="11524666" cy="1020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49"/>
              </a:lnSpc>
            </a:pPr>
            <a:r>
              <a:rPr lang="en-US" sz="4500" b="1" spc="-69" dirty="0">
                <a:solidFill>
                  <a:srgbClr val="F86645"/>
                </a:solidFill>
                <a:latin typeface="Times New Roman" pitchFamily="18" charset="0"/>
                <a:ea typeface="Paytone One"/>
                <a:cs typeface="Times New Roman" pitchFamily="18" charset="0"/>
                <a:sym typeface="Paytone One"/>
              </a:rPr>
              <a:t>TỰ NHIÊN XÃ HỘI 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24562" y="3201608"/>
            <a:ext cx="13377563" cy="125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4"/>
              </a:lnSpc>
            </a:pPr>
            <a:r>
              <a:rPr lang="en-US" sz="4200" b="1" spc="-120" dirty="0" err="1">
                <a:solidFill>
                  <a:srgbClr val="F86645"/>
                </a:solidFill>
                <a:latin typeface="Times New Roman" pitchFamily="18" charset="0"/>
                <a:ea typeface="Baloo"/>
                <a:cs typeface="Times New Roman" pitchFamily="18" charset="0"/>
                <a:sym typeface="Baloo"/>
              </a:rPr>
              <a:t>BÀI</a:t>
            </a:r>
            <a:r>
              <a:rPr lang="en-US" sz="4200" b="1" spc="-120" dirty="0">
                <a:solidFill>
                  <a:srgbClr val="F86645"/>
                </a:solidFill>
                <a:latin typeface="Times New Roman" pitchFamily="18" charset="0"/>
                <a:ea typeface="Baloo"/>
                <a:cs typeface="Times New Roman" pitchFamily="18" charset="0"/>
                <a:sym typeface="Baloo"/>
              </a:rPr>
              <a:t> 22: </a:t>
            </a:r>
            <a:r>
              <a:rPr lang="en-US" sz="4200" b="1" spc="-120" dirty="0" err="1">
                <a:solidFill>
                  <a:srgbClr val="F86645"/>
                </a:solidFill>
                <a:latin typeface="Times New Roman" pitchFamily="18" charset="0"/>
                <a:ea typeface="Baloo"/>
                <a:cs typeface="Times New Roman" pitchFamily="18" charset="0"/>
                <a:sym typeface="Baloo"/>
              </a:rPr>
              <a:t>CHĂM</a:t>
            </a:r>
            <a:r>
              <a:rPr lang="en-US" sz="4200" b="1" spc="-120" dirty="0">
                <a:solidFill>
                  <a:srgbClr val="F86645"/>
                </a:solidFill>
                <a:latin typeface="Times New Roman" pitchFamily="18" charset="0"/>
                <a:ea typeface="Baloo"/>
                <a:cs typeface="Times New Roman" pitchFamily="18" charset="0"/>
                <a:sym typeface="Baloo"/>
              </a:rPr>
              <a:t> </a:t>
            </a:r>
            <a:r>
              <a:rPr lang="en-US" sz="4200" b="1" spc="-120" dirty="0" err="1">
                <a:solidFill>
                  <a:srgbClr val="F86645"/>
                </a:solidFill>
                <a:latin typeface="Times New Roman" pitchFamily="18" charset="0"/>
                <a:ea typeface="Baloo"/>
                <a:cs typeface="Times New Roman" pitchFamily="18" charset="0"/>
                <a:sym typeface="Baloo"/>
              </a:rPr>
              <a:t>SÓC</a:t>
            </a:r>
            <a:r>
              <a:rPr lang="en-US" sz="4200" b="1" spc="-120" dirty="0">
                <a:solidFill>
                  <a:srgbClr val="F86645"/>
                </a:solidFill>
                <a:latin typeface="Times New Roman" pitchFamily="18" charset="0"/>
                <a:ea typeface="Baloo"/>
                <a:cs typeface="Times New Roman" pitchFamily="18" charset="0"/>
                <a:sym typeface="Baloo"/>
              </a:rPr>
              <a:t>, </a:t>
            </a:r>
            <a:r>
              <a:rPr lang="en-US" sz="4200" b="1" spc="-120" dirty="0" err="1">
                <a:solidFill>
                  <a:srgbClr val="F86645"/>
                </a:solidFill>
                <a:latin typeface="Times New Roman" pitchFamily="18" charset="0"/>
                <a:ea typeface="Baloo"/>
                <a:cs typeface="Times New Roman" pitchFamily="18" charset="0"/>
                <a:sym typeface="Baloo"/>
              </a:rPr>
              <a:t>BẢO</a:t>
            </a:r>
            <a:r>
              <a:rPr lang="en-US" sz="4200" b="1" spc="-120" dirty="0">
                <a:solidFill>
                  <a:srgbClr val="F86645"/>
                </a:solidFill>
                <a:latin typeface="Times New Roman" pitchFamily="18" charset="0"/>
                <a:ea typeface="Baloo"/>
                <a:cs typeface="Times New Roman" pitchFamily="18" charset="0"/>
                <a:sym typeface="Baloo"/>
              </a:rPr>
              <a:t> </a:t>
            </a:r>
            <a:r>
              <a:rPr lang="en-US" sz="4200" b="1" spc="-120" dirty="0" err="1">
                <a:solidFill>
                  <a:srgbClr val="F86645"/>
                </a:solidFill>
                <a:latin typeface="Times New Roman" pitchFamily="18" charset="0"/>
                <a:ea typeface="Baloo"/>
                <a:cs typeface="Times New Roman" pitchFamily="18" charset="0"/>
                <a:sym typeface="Baloo"/>
              </a:rPr>
              <a:t>VỆ</a:t>
            </a:r>
            <a:r>
              <a:rPr lang="en-US" sz="4200" b="1" spc="-120" dirty="0">
                <a:solidFill>
                  <a:srgbClr val="F86645"/>
                </a:solidFill>
                <a:latin typeface="Times New Roman" pitchFamily="18" charset="0"/>
                <a:ea typeface="Baloo"/>
                <a:cs typeface="Times New Roman" pitchFamily="18" charset="0"/>
                <a:sym typeface="Baloo"/>
              </a:rPr>
              <a:t> </a:t>
            </a:r>
            <a:r>
              <a:rPr lang="en-US" sz="4200" b="1" spc="-120" dirty="0" err="1">
                <a:solidFill>
                  <a:srgbClr val="F86645"/>
                </a:solidFill>
                <a:latin typeface="Times New Roman" pitchFamily="18" charset="0"/>
                <a:ea typeface="Baloo"/>
                <a:cs typeface="Times New Roman" pitchFamily="18" charset="0"/>
                <a:sym typeface="Baloo"/>
              </a:rPr>
              <a:t>CƠ</a:t>
            </a:r>
            <a:r>
              <a:rPr lang="en-US" sz="4200" b="1" spc="-120" dirty="0">
                <a:solidFill>
                  <a:srgbClr val="F86645"/>
                </a:solidFill>
                <a:latin typeface="Times New Roman" pitchFamily="18" charset="0"/>
                <a:ea typeface="Baloo"/>
                <a:cs typeface="Times New Roman" pitchFamily="18" charset="0"/>
                <a:sym typeface="Baloo"/>
              </a:rPr>
              <a:t> </a:t>
            </a:r>
            <a:r>
              <a:rPr lang="en-US" sz="4200" b="1" spc="-120" dirty="0" err="1">
                <a:solidFill>
                  <a:srgbClr val="F86645"/>
                </a:solidFill>
                <a:latin typeface="Times New Roman" pitchFamily="18" charset="0"/>
                <a:ea typeface="Baloo"/>
                <a:cs typeface="Times New Roman" pitchFamily="18" charset="0"/>
                <a:sym typeface="Baloo"/>
              </a:rPr>
              <a:t>QUAN</a:t>
            </a:r>
            <a:r>
              <a:rPr lang="en-US" sz="4200" b="1" spc="-120" dirty="0">
                <a:solidFill>
                  <a:srgbClr val="F86645"/>
                </a:solidFill>
                <a:latin typeface="Times New Roman" pitchFamily="18" charset="0"/>
                <a:ea typeface="Baloo"/>
                <a:cs typeface="Times New Roman" pitchFamily="18" charset="0"/>
                <a:sym typeface="Baloo"/>
              </a:rPr>
              <a:t> </a:t>
            </a:r>
            <a:r>
              <a:rPr lang="en-US" sz="4200" b="1" spc="-120" dirty="0" err="1">
                <a:solidFill>
                  <a:srgbClr val="F86645"/>
                </a:solidFill>
                <a:latin typeface="Times New Roman" pitchFamily="18" charset="0"/>
                <a:ea typeface="Baloo"/>
                <a:cs typeface="Times New Roman" pitchFamily="18" charset="0"/>
                <a:sym typeface="Baloo"/>
              </a:rPr>
              <a:t>VẬN</a:t>
            </a:r>
            <a:r>
              <a:rPr lang="en-US" sz="4200" b="1" spc="-120" dirty="0">
                <a:solidFill>
                  <a:srgbClr val="F86645"/>
                </a:solidFill>
                <a:latin typeface="Times New Roman" pitchFamily="18" charset="0"/>
                <a:ea typeface="Baloo"/>
                <a:cs typeface="Times New Roman" pitchFamily="18" charset="0"/>
                <a:sym typeface="Baloo"/>
              </a:rPr>
              <a:t> </a:t>
            </a:r>
            <a:r>
              <a:rPr lang="en-US" sz="4200" b="1" spc="-120" dirty="0" err="1">
                <a:solidFill>
                  <a:srgbClr val="F86645"/>
                </a:solidFill>
                <a:latin typeface="Times New Roman" pitchFamily="18" charset="0"/>
                <a:ea typeface="Baloo"/>
                <a:cs typeface="Times New Roman" pitchFamily="18" charset="0"/>
                <a:sym typeface="Baloo"/>
              </a:rPr>
              <a:t>ĐỘNG</a:t>
            </a:r>
            <a:endParaRPr lang="en-US" sz="4200" b="1" spc="-120" dirty="0">
              <a:solidFill>
                <a:srgbClr val="F86645"/>
              </a:solidFill>
              <a:latin typeface="Times New Roman" pitchFamily="18" charset="0"/>
              <a:ea typeface="Baloo"/>
              <a:cs typeface="Times New Roman" pitchFamily="18" charset="0"/>
              <a:sym typeface="Balo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400800" y="5067300"/>
            <a:ext cx="7396853" cy="102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9"/>
              </a:lnSpc>
            </a:pPr>
            <a:r>
              <a:rPr lang="en-US" sz="4500" spc="-69" dirty="0">
                <a:solidFill>
                  <a:srgbClr val="F86645"/>
                </a:solidFill>
                <a:latin typeface="Times New Roman" pitchFamily="18" charset="0"/>
                <a:ea typeface="Balsamiq Sans"/>
                <a:cs typeface="Times New Roman" pitchFamily="18" charset="0"/>
                <a:sym typeface="Balsamiq Sans"/>
              </a:rPr>
              <a:t>( </a:t>
            </a:r>
            <a:r>
              <a:rPr lang="en-US" sz="4500" spc="-69" dirty="0" err="1">
                <a:solidFill>
                  <a:srgbClr val="F86645"/>
                </a:solidFill>
                <a:latin typeface="Times New Roman" pitchFamily="18" charset="0"/>
                <a:ea typeface="Balsamiq Sans"/>
                <a:cs typeface="Times New Roman" pitchFamily="18" charset="0"/>
                <a:sym typeface="Balsamiq Sans"/>
              </a:rPr>
              <a:t>Tiết</a:t>
            </a:r>
            <a:r>
              <a:rPr lang="en-US" sz="4500" spc="-69" dirty="0">
                <a:solidFill>
                  <a:srgbClr val="F86645"/>
                </a:solidFill>
                <a:latin typeface="Times New Roman" pitchFamily="18" charset="0"/>
                <a:ea typeface="Balsamiq Sans"/>
                <a:cs typeface="Times New Roman" pitchFamily="18" charset="0"/>
                <a:sym typeface="Balsamiq Sans"/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586062" y="1523629"/>
            <a:ext cx="1129544" cy="1035073"/>
          </a:xfrm>
          <a:custGeom>
            <a:avLst/>
            <a:gdLst/>
            <a:ahLst/>
            <a:cxnLst/>
            <a:rect l="l" t="t" r="r" b="b"/>
            <a:pathLst>
              <a:path w="1129544" h="1035073">
                <a:moveTo>
                  <a:pt x="0" y="0"/>
                </a:moveTo>
                <a:lnTo>
                  <a:pt x="1129544" y="0"/>
                </a:lnTo>
                <a:lnTo>
                  <a:pt x="1129544" y="1035072"/>
                </a:lnTo>
                <a:lnTo>
                  <a:pt x="0" y="1035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63030" y="1861037"/>
            <a:ext cx="10209619" cy="8557517"/>
          </a:xfrm>
          <a:custGeom>
            <a:avLst/>
            <a:gdLst/>
            <a:ahLst/>
            <a:cxnLst/>
            <a:rect l="l" t="t" r="r" b="b"/>
            <a:pathLst>
              <a:path w="10209619" h="8557517">
                <a:moveTo>
                  <a:pt x="0" y="0"/>
                </a:moveTo>
                <a:lnTo>
                  <a:pt x="10209619" y="0"/>
                </a:lnTo>
                <a:lnTo>
                  <a:pt x="10209619" y="8557517"/>
                </a:lnTo>
                <a:lnTo>
                  <a:pt x="0" y="85575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038403" y="4270661"/>
            <a:ext cx="3426601" cy="3445394"/>
          </a:xfrm>
          <a:custGeom>
            <a:avLst/>
            <a:gdLst/>
            <a:ahLst/>
            <a:cxnLst/>
            <a:rect l="l" t="t" r="r" b="b"/>
            <a:pathLst>
              <a:path w="3426601" h="3445394">
                <a:moveTo>
                  <a:pt x="0" y="0"/>
                </a:moveTo>
                <a:lnTo>
                  <a:pt x="3426601" y="0"/>
                </a:lnTo>
                <a:lnTo>
                  <a:pt x="3426601" y="3445394"/>
                </a:lnTo>
                <a:lnTo>
                  <a:pt x="0" y="34453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94534" y="3048904"/>
            <a:ext cx="9603685" cy="4561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7"/>
              </a:lnSpc>
              <a:spcBef>
                <a:spcPct val="0"/>
              </a:spcBef>
            </a:pPr>
            <a:r>
              <a:rPr lang="en-US" sz="6997" b="1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2. Theo em, cần chú ý điều gì khi chơi thể thao để bảo vệ cơ quan vận động?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771900" y="-3867853"/>
            <a:ext cx="10287000" cy="18288000"/>
            <a:chOff x="0" y="0"/>
            <a:chExt cx="13716000" cy="24384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3716000" cy="24384000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4" name="Freeform 4"/>
            <p:cNvSpPr/>
            <p:nvPr/>
          </p:nvSpPr>
          <p:spPr>
            <a:xfrm rot="5400000">
              <a:off x="-5334000" y="533400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2048389" y="2310433"/>
            <a:ext cx="8999853" cy="6755890"/>
          </a:xfrm>
          <a:custGeom>
            <a:avLst/>
            <a:gdLst/>
            <a:ahLst/>
            <a:cxnLst/>
            <a:rect l="l" t="t" r="r" b="b"/>
            <a:pathLst>
              <a:path w="8999853" h="6755890">
                <a:moveTo>
                  <a:pt x="0" y="0"/>
                </a:moveTo>
                <a:lnTo>
                  <a:pt x="8999853" y="0"/>
                </a:lnTo>
                <a:lnTo>
                  <a:pt x="8999853" y="6755890"/>
                </a:lnTo>
                <a:lnTo>
                  <a:pt x="0" y="67558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030023" y="1238030"/>
            <a:ext cx="5153281" cy="66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1"/>
              </a:lnSpc>
              <a:spcBef>
                <a:spcPct val="0"/>
              </a:spcBef>
            </a:pPr>
            <a:r>
              <a:rPr lang="en-US" sz="4664" b="1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Chúng ta nên.....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93649" y="3743183"/>
            <a:ext cx="6487937" cy="2463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68017" lvl="1" indent="-634008" algn="ctr">
              <a:lnSpc>
                <a:spcPts val="6460"/>
              </a:lnSpc>
              <a:buFont typeface="Arial"/>
              <a:buChar char="•"/>
            </a:pPr>
            <a:r>
              <a:rPr lang="en-US" sz="5873" b="1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Khởi động trước khi tập thể thao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807317" y="-3887810"/>
            <a:ext cx="10287000" cy="18288000"/>
            <a:chOff x="0" y="0"/>
            <a:chExt cx="13716000" cy="24384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3716000" cy="24384000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4" name="Freeform 4"/>
            <p:cNvSpPr/>
            <p:nvPr/>
          </p:nvSpPr>
          <p:spPr>
            <a:xfrm rot="5400000">
              <a:off x="-5334000" y="533400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2621328" y="2105670"/>
            <a:ext cx="7846157" cy="7846157"/>
          </a:xfrm>
          <a:custGeom>
            <a:avLst/>
            <a:gdLst/>
            <a:ahLst/>
            <a:cxnLst/>
            <a:rect l="l" t="t" r="r" b="b"/>
            <a:pathLst>
              <a:path w="7846157" h="7846157">
                <a:moveTo>
                  <a:pt x="0" y="0"/>
                </a:moveTo>
                <a:lnTo>
                  <a:pt x="7846157" y="0"/>
                </a:lnTo>
                <a:lnTo>
                  <a:pt x="7846157" y="7846156"/>
                </a:lnTo>
                <a:lnTo>
                  <a:pt x="0" y="78461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030023" y="1257080"/>
            <a:ext cx="6705509" cy="862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  <a:spcBef>
                <a:spcPct val="0"/>
              </a:spcBef>
            </a:pPr>
            <a:r>
              <a:rPr lang="en-US" sz="6070" b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Chúng ta nên.....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67485" y="3968220"/>
            <a:ext cx="7267097" cy="187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42834" lvl="1" indent="-721417" algn="ctr">
              <a:lnSpc>
                <a:spcPts val="7351"/>
              </a:lnSpc>
              <a:buFont typeface="Arial"/>
              <a:buChar char="•"/>
            </a:pPr>
            <a:r>
              <a:rPr lang="en-US" sz="6682" b="1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Dùng đồ bảo vệ đầu gối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86062" y="1523629"/>
            <a:ext cx="1129544" cy="1035073"/>
          </a:xfrm>
          <a:custGeom>
            <a:avLst/>
            <a:gdLst/>
            <a:ahLst/>
            <a:cxnLst/>
            <a:rect l="l" t="t" r="r" b="b"/>
            <a:pathLst>
              <a:path w="1129544" h="1035073">
                <a:moveTo>
                  <a:pt x="0" y="0"/>
                </a:moveTo>
                <a:lnTo>
                  <a:pt x="1129544" y="0"/>
                </a:lnTo>
                <a:lnTo>
                  <a:pt x="1129544" y="1035072"/>
                </a:lnTo>
                <a:lnTo>
                  <a:pt x="0" y="1035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59622" y="1602626"/>
            <a:ext cx="10209619" cy="8557517"/>
          </a:xfrm>
          <a:custGeom>
            <a:avLst/>
            <a:gdLst/>
            <a:ahLst/>
            <a:cxnLst/>
            <a:rect l="l" t="t" r="r" b="b"/>
            <a:pathLst>
              <a:path w="10209619" h="8557517">
                <a:moveTo>
                  <a:pt x="0" y="0"/>
                </a:moveTo>
                <a:lnTo>
                  <a:pt x="10209618" y="0"/>
                </a:lnTo>
                <a:lnTo>
                  <a:pt x="10209618" y="8557517"/>
                </a:lnTo>
                <a:lnTo>
                  <a:pt x="0" y="8557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38403" y="4270661"/>
            <a:ext cx="3426601" cy="3445394"/>
          </a:xfrm>
          <a:custGeom>
            <a:avLst/>
            <a:gdLst/>
            <a:ahLst/>
            <a:cxnLst/>
            <a:rect l="l" t="t" r="r" b="b"/>
            <a:pathLst>
              <a:path w="3426601" h="3445394">
                <a:moveTo>
                  <a:pt x="0" y="0"/>
                </a:moveTo>
                <a:lnTo>
                  <a:pt x="3426601" y="0"/>
                </a:lnTo>
                <a:lnTo>
                  <a:pt x="3426601" y="3445394"/>
                </a:lnTo>
                <a:lnTo>
                  <a:pt x="0" y="34453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70626" y="2852946"/>
            <a:ext cx="9998615" cy="449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79"/>
              </a:lnSpc>
              <a:spcBef>
                <a:spcPct val="0"/>
              </a:spcBef>
            </a:pPr>
            <a:r>
              <a:rPr lang="en-US" sz="6436" b="1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Để chăm sóc bảo vệ cơ quan vận động cần ăn uống đầy đủ, vận động đúng tư thế và tránh không để bị trấn thương.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52470" y="9443069"/>
            <a:ext cx="2827551" cy="843931"/>
          </a:xfrm>
          <a:custGeom>
            <a:avLst/>
            <a:gdLst/>
            <a:ahLst/>
            <a:cxnLst/>
            <a:rect l="l" t="t" r="r" b="b"/>
            <a:pathLst>
              <a:path w="2827551" h="843931">
                <a:moveTo>
                  <a:pt x="0" y="0"/>
                </a:moveTo>
                <a:lnTo>
                  <a:pt x="2827551" y="0"/>
                </a:lnTo>
                <a:lnTo>
                  <a:pt x="2827551" y="843931"/>
                </a:lnTo>
                <a:lnTo>
                  <a:pt x="0" y="84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420135" y="856130"/>
            <a:ext cx="4078784" cy="1202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69"/>
              </a:lnSpc>
              <a:spcBef>
                <a:spcPct val="0"/>
              </a:spcBef>
            </a:pPr>
            <a:r>
              <a:rPr lang="en-US" sz="7049" dirty="0">
                <a:solidFill>
                  <a:srgbClr val="F86645"/>
                </a:solidFill>
                <a:latin typeface="Baloo"/>
                <a:ea typeface="Baloo"/>
                <a:cs typeface="Baloo"/>
                <a:sym typeface="Baloo"/>
              </a:rPr>
              <a:t>MỤC TIÊU: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58295" y="2573827"/>
            <a:ext cx="10192060" cy="6479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2775" lvl="1" indent="-536388" algn="ctr">
              <a:lnSpc>
                <a:spcPts val="6459"/>
              </a:lnSpc>
              <a:buFont typeface="Arial"/>
              <a:buChar char="•"/>
            </a:pPr>
            <a:r>
              <a:rPr lang="en-US" sz="4968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Kể tên được những việc làm giúp chăm sóc, bảo vệ cơ quan vận động.</a:t>
            </a:r>
          </a:p>
          <a:p>
            <a:pPr marL="1072775" lvl="1" indent="-536388" algn="ctr">
              <a:lnSpc>
                <a:spcPts val="6459"/>
              </a:lnSpc>
              <a:buFont typeface="Arial"/>
              <a:buChar char="•"/>
            </a:pPr>
            <a:r>
              <a:rPr lang="en-US" sz="4968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Kể tên được những việc gây hại cho cơ quan vận động.</a:t>
            </a:r>
          </a:p>
          <a:p>
            <a:pPr marL="1072775" lvl="1" indent="-536388" algn="ctr">
              <a:lnSpc>
                <a:spcPts val="6459"/>
              </a:lnSpc>
              <a:buFont typeface="Arial"/>
              <a:buChar char="•"/>
            </a:pPr>
            <a:r>
              <a:rPr lang="en-US" sz="4968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Thực hiện được đi, đứng, ngồi, bê, mang cặp đúng tư thế để phòng tránh cong vẹo cột sống.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5255020" y="5486685"/>
            <a:ext cx="3888980" cy="3592445"/>
          </a:xfrm>
          <a:custGeom>
            <a:avLst/>
            <a:gdLst/>
            <a:ahLst/>
            <a:cxnLst/>
            <a:rect l="l" t="t" r="r" b="b"/>
            <a:pathLst>
              <a:path w="3888980" h="3592445">
                <a:moveTo>
                  <a:pt x="0" y="0"/>
                </a:moveTo>
                <a:lnTo>
                  <a:pt x="3888980" y="0"/>
                </a:lnTo>
                <a:lnTo>
                  <a:pt x="3888980" y="3592445"/>
                </a:lnTo>
                <a:lnTo>
                  <a:pt x="0" y="359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74963" y="3892180"/>
            <a:ext cx="3615133" cy="3547349"/>
          </a:xfrm>
          <a:custGeom>
            <a:avLst/>
            <a:gdLst/>
            <a:ahLst/>
            <a:cxnLst/>
            <a:rect l="l" t="t" r="r" b="b"/>
            <a:pathLst>
              <a:path w="3615133" h="3547349">
                <a:moveTo>
                  <a:pt x="0" y="0"/>
                </a:moveTo>
                <a:lnTo>
                  <a:pt x="3615132" y="0"/>
                </a:lnTo>
                <a:lnTo>
                  <a:pt x="3615132" y="3547349"/>
                </a:lnTo>
                <a:lnTo>
                  <a:pt x="0" y="35473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447578" y="4048802"/>
            <a:ext cx="5364564" cy="3234105"/>
          </a:xfrm>
          <a:custGeom>
            <a:avLst/>
            <a:gdLst/>
            <a:ahLst/>
            <a:cxnLst/>
            <a:rect l="l" t="t" r="r" b="b"/>
            <a:pathLst>
              <a:path w="5364564" h="3234105">
                <a:moveTo>
                  <a:pt x="0" y="0"/>
                </a:moveTo>
                <a:lnTo>
                  <a:pt x="5364564" y="0"/>
                </a:lnTo>
                <a:lnTo>
                  <a:pt x="5364564" y="3234105"/>
                </a:lnTo>
                <a:lnTo>
                  <a:pt x="0" y="32341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880021" y="2086762"/>
            <a:ext cx="11165463" cy="121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5835" lvl="1" indent="-452918" algn="ctr">
              <a:lnSpc>
                <a:spcPts val="4783"/>
              </a:lnSpc>
              <a:buFont typeface="Arial"/>
              <a:buChar char="•"/>
            </a:pPr>
            <a:r>
              <a:rPr lang="en-US" sz="4195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Khi em bị ngã, em cảm thấy như thế nào?</a:t>
            </a:r>
          </a:p>
          <a:p>
            <a:pPr marL="905835" lvl="1" indent="-452918" algn="ctr">
              <a:lnSpc>
                <a:spcPts val="4783"/>
              </a:lnSpc>
              <a:buFont typeface="Arial"/>
              <a:buChar char="•"/>
            </a:pPr>
            <a:r>
              <a:rPr lang="en-US" sz="4195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Cơ quan nào dễ bị thương nhất khi ngã?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52470" y="9443069"/>
            <a:ext cx="2827551" cy="843931"/>
          </a:xfrm>
          <a:custGeom>
            <a:avLst/>
            <a:gdLst/>
            <a:ahLst/>
            <a:cxnLst/>
            <a:rect l="l" t="t" r="r" b="b"/>
            <a:pathLst>
              <a:path w="2827551" h="843931">
                <a:moveTo>
                  <a:pt x="0" y="0"/>
                </a:moveTo>
                <a:lnTo>
                  <a:pt x="2827551" y="0"/>
                </a:lnTo>
                <a:lnTo>
                  <a:pt x="2827551" y="843931"/>
                </a:lnTo>
                <a:lnTo>
                  <a:pt x="0" y="84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931546" y="744556"/>
            <a:ext cx="827638" cy="857252"/>
          </a:xfrm>
          <a:custGeom>
            <a:avLst/>
            <a:gdLst/>
            <a:ahLst/>
            <a:cxnLst/>
            <a:rect l="l" t="t" r="r" b="b"/>
            <a:pathLst>
              <a:path w="827638" h="857252">
                <a:moveTo>
                  <a:pt x="0" y="0"/>
                </a:moveTo>
                <a:lnTo>
                  <a:pt x="827637" y="0"/>
                </a:lnTo>
                <a:lnTo>
                  <a:pt x="827637" y="857252"/>
                </a:lnTo>
                <a:lnTo>
                  <a:pt x="0" y="8572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3282529" y="1318069"/>
            <a:ext cx="10184193" cy="753630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423633" y="3737219"/>
            <a:ext cx="11576149" cy="1905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24"/>
              </a:lnSpc>
            </a:pPr>
            <a:r>
              <a:rPr lang="en-US" sz="11710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189022">
            <a:off x="449529" y="155799"/>
            <a:ext cx="1953161" cy="2139767"/>
          </a:xfrm>
          <a:custGeom>
            <a:avLst/>
            <a:gdLst/>
            <a:ahLst/>
            <a:cxnLst/>
            <a:rect l="l" t="t" r="r" b="b"/>
            <a:pathLst>
              <a:path w="1953161" h="2139767">
                <a:moveTo>
                  <a:pt x="0" y="0"/>
                </a:moveTo>
                <a:lnTo>
                  <a:pt x="1953161" y="0"/>
                </a:lnTo>
                <a:lnTo>
                  <a:pt x="1953161" y="2139767"/>
                </a:lnTo>
                <a:lnTo>
                  <a:pt x="0" y="2139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51898" t="-3310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219996" y="2498378"/>
            <a:ext cx="12382889" cy="5158252"/>
          </a:xfrm>
          <a:custGeom>
            <a:avLst/>
            <a:gdLst/>
            <a:ahLst/>
            <a:cxnLst/>
            <a:rect l="l" t="t" r="r" b="b"/>
            <a:pathLst>
              <a:path w="12382889" h="5158252">
                <a:moveTo>
                  <a:pt x="0" y="0"/>
                </a:moveTo>
                <a:lnTo>
                  <a:pt x="12382888" y="0"/>
                </a:lnTo>
                <a:lnTo>
                  <a:pt x="12382888" y="5158252"/>
                </a:lnTo>
                <a:lnTo>
                  <a:pt x="0" y="515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96" r="-289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48522" y="7741627"/>
            <a:ext cx="5194596" cy="1728384"/>
          </a:xfrm>
          <a:custGeom>
            <a:avLst/>
            <a:gdLst/>
            <a:ahLst/>
            <a:cxnLst/>
            <a:rect l="l" t="t" r="r" b="b"/>
            <a:pathLst>
              <a:path w="5194596" h="1728384">
                <a:moveTo>
                  <a:pt x="0" y="0"/>
                </a:moveTo>
                <a:lnTo>
                  <a:pt x="5194596" y="0"/>
                </a:lnTo>
                <a:lnTo>
                  <a:pt x="5194596" y="1728384"/>
                </a:lnTo>
                <a:lnTo>
                  <a:pt x="0" y="1728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51338" y="1299044"/>
            <a:ext cx="11995402" cy="119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9"/>
              </a:lnSpc>
              <a:spcBef>
                <a:spcPct val="0"/>
              </a:spcBef>
            </a:pPr>
            <a:r>
              <a:rPr lang="en-US" sz="3708" dirty="0">
                <a:solidFill>
                  <a:srgbClr val="F1C309"/>
                </a:solidFill>
                <a:latin typeface="Baloo"/>
                <a:ea typeface="Baloo"/>
                <a:cs typeface="Baloo"/>
                <a:sym typeface="Baloo"/>
              </a:rPr>
              <a:t>Quan sát hình dưới đây và nêu các việc làm cần thiết để chăm sóc, bảo vệ cơ quan vận động.</a:t>
            </a:r>
          </a:p>
        </p:txBody>
      </p:sp>
      <p:sp>
        <p:nvSpPr>
          <p:cNvPr id="7" name="Freeform 7"/>
          <p:cNvSpPr/>
          <p:nvPr/>
        </p:nvSpPr>
        <p:spPr>
          <a:xfrm>
            <a:off x="9040358" y="7741627"/>
            <a:ext cx="5194596" cy="1728384"/>
          </a:xfrm>
          <a:custGeom>
            <a:avLst/>
            <a:gdLst/>
            <a:ahLst/>
            <a:cxnLst/>
            <a:rect l="l" t="t" r="r" b="b"/>
            <a:pathLst>
              <a:path w="5194596" h="1728384">
                <a:moveTo>
                  <a:pt x="0" y="0"/>
                </a:moveTo>
                <a:lnTo>
                  <a:pt x="5194597" y="0"/>
                </a:lnTo>
                <a:lnTo>
                  <a:pt x="5194597" y="1728384"/>
                </a:lnTo>
                <a:lnTo>
                  <a:pt x="0" y="1728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76454" y="7996997"/>
            <a:ext cx="5256005" cy="926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8"/>
              </a:lnSpc>
              <a:spcBef>
                <a:spcPct val="0"/>
              </a:spcBef>
            </a:pPr>
            <a:r>
              <a:rPr lang="en-US" sz="2967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Hai bạn nhỏ đang chơi cầu lông giúp rèn luyện sức khỏe.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78950" y="8132798"/>
            <a:ext cx="5256005" cy="926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8"/>
              </a:lnSpc>
              <a:spcBef>
                <a:spcPct val="0"/>
              </a:spcBef>
            </a:pPr>
            <a:r>
              <a:rPr lang="en-US" sz="2967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Bạn nam ngồi học đúng tư thế, để tránh vẹo cột sống.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189022">
            <a:off x="449529" y="155799"/>
            <a:ext cx="1953161" cy="2139767"/>
          </a:xfrm>
          <a:custGeom>
            <a:avLst/>
            <a:gdLst/>
            <a:ahLst/>
            <a:cxnLst/>
            <a:rect l="l" t="t" r="r" b="b"/>
            <a:pathLst>
              <a:path w="1953161" h="2139767">
                <a:moveTo>
                  <a:pt x="0" y="0"/>
                </a:moveTo>
                <a:lnTo>
                  <a:pt x="1953161" y="0"/>
                </a:lnTo>
                <a:lnTo>
                  <a:pt x="1953161" y="2139767"/>
                </a:lnTo>
                <a:lnTo>
                  <a:pt x="0" y="2139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51898" t="-3310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81925" y="2594017"/>
            <a:ext cx="12164393" cy="5169867"/>
          </a:xfrm>
          <a:custGeom>
            <a:avLst/>
            <a:gdLst/>
            <a:ahLst/>
            <a:cxnLst/>
            <a:rect l="l" t="t" r="r" b="b"/>
            <a:pathLst>
              <a:path w="12164393" h="5169867">
                <a:moveTo>
                  <a:pt x="0" y="0"/>
                </a:moveTo>
                <a:lnTo>
                  <a:pt x="12164394" y="0"/>
                </a:lnTo>
                <a:lnTo>
                  <a:pt x="12164394" y="5169867"/>
                </a:lnTo>
                <a:lnTo>
                  <a:pt x="0" y="51698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224775" y="1197108"/>
            <a:ext cx="12196903" cy="1210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  <a:spcBef>
                <a:spcPct val="0"/>
              </a:spcBef>
            </a:pPr>
            <a:r>
              <a:rPr lang="en-US" sz="3770" dirty="0">
                <a:solidFill>
                  <a:srgbClr val="F1C309"/>
                </a:solidFill>
                <a:latin typeface="Baloo"/>
                <a:ea typeface="Baloo"/>
                <a:cs typeface="Baloo"/>
                <a:sym typeface="Baloo"/>
              </a:rPr>
              <a:t>Quan sát hình dưới đây và nêu các việc làm cần thiết để chăm sóc, bảo vệ cơ quan vận động.</a:t>
            </a:r>
          </a:p>
        </p:txBody>
      </p:sp>
      <p:sp>
        <p:nvSpPr>
          <p:cNvPr id="6" name="Freeform 6"/>
          <p:cNvSpPr/>
          <p:nvPr/>
        </p:nvSpPr>
        <p:spPr>
          <a:xfrm>
            <a:off x="2448522" y="7741627"/>
            <a:ext cx="5194596" cy="1728384"/>
          </a:xfrm>
          <a:custGeom>
            <a:avLst/>
            <a:gdLst/>
            <a:ahLst/>
            <a:cxnLst/>
            <a:rect l="l" t="t" r="r" b="b"/>
            <a:pathLst>
              <a:path w="5194596" h="1728384">
                <a:moveTo>
                  <a:pt x="0" y="0"/>
                </a:moveTo>
                <a:lnTo>
                  <a:pt x="5194596" y="0"/>
                </a:lnTo>
                <a:lnTo>
                  <a:pt x="5194596" y="1728384"/>
                </a:lnTo>
                <a:lnTo>
                  <a:pt x="0" y="1728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040358" y="7741627"/>
            <a:ext cx="5194596" cy="1728384"/>
          </a:xfrm>
          <a:custGeom>
            <a:avLst/>
            <a:gdLst/>
            <a:ahLst/>
            <a:cxnLst/>
            <a:rect l="l" t="t" r="r" b="b"/>
            <a:pathLst>
              <a:path w="5194596" h="1728384">
                <a:moveTo>
                  <a:pt x="0" y="0"/>
                </a:moveTo>
                <a:lnTo>
                  <a:pt x="5194597" y="0"/>
                </a:lnTo>
                <a:lnTo>
                  <a:pt x="5194597" y="1728384"/>
                </a:lnTo>
                <a:lnTo>
                  <a:pt x="0" y="1728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76454" y="8132798"/>
            <a:ext cx="5387668" cy="1033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1"/>
              </a:lnSpc>
              <a:spcBef>
                <a:spcPct val="0"/>
              </a:spcBef>
            </a:pPr>
            <a:r>
              <a:rPr lang="en-US" sz="3316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Bạn nữ ăn uống đủ chất giúp cơ thể khỏe mạnh.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78950" y="8132798"/>
            <a:ext cx="5256005" cy="926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8"/>
              </a:lnSpc>
              <a:spcBef>
                <a:spcPct val="0"/>
              </a:spcBef>
            </a:pPr>
            <a:r>
              <a:rPr lang="en-US" sz="2967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Bạn nam ngồi học đúng tư thế, để tránh vẹo cột sống.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586062" y="1523629"/>
            <a:ext cx="1129544" cy="1035073"/>
          </a:xfrm>
          <a:custGeom>
            <a:avLst/>
            <a:gdLst/>
            <a:ahLst/>
            <a:cxnLst/>
            <a:rect l="l" t="t" r="r" b="b"/>
            <a:pathLst>
              <a:path w="1129544" h="1035073">
                <a:moveTo>
                  <a:pt x="0" y="0"/>
                </a:moveTo>
                <a:lnTo>
                  <a:pt x="1129544" y="0"/>
                </a:lnTo>
                <a:lnTo>
                  <a:pt x="1129544" y="1035072"/>
                </a:lnTo>
                <a:lnTo>
                  <a:pt x="0" y="1035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9413" y="604269"/>
            <a:ext cx="8856861" cy="3027436"/>
          </a:xfrm>
          <a:custGeom>
            <a:avLst/>
            <a:gdLst/>
            <a:ahLst/>
            <a:cxnLst/>
            <a:rect l="l" t="t" r="r" b="b"/>
            <a:pathLst>
              <a:path w="8856861" h="3027436">
                <a:moveTo>
                  <a:pt x="0" y="0"/>
                </a:moveTo>
                <a:lnTo>
                  <a:pt x="8856861" y="0"/>
                </a:lnTo>
                <a:lnTo>
                  <a:pt x="8856861" y="3027436"/>
                </a:lnTo>
                <a:lnTo>
                  <a:pt x="0" y="3027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467016" y="3401555"/>
            <a:ext cx="7799779" cy="6537633"/>
          </a:xfrm>
          <a:custGeom>
            <a:avLst/>
            <a:gdLst/>
            <a:ahLst/>
            <a:cxnLst/>
            <a:rect l="l" t="t" r="r" b="b"/>
            <a:pathLst>
              <a:path w="7799779" h="6537633">
                <a:moveTo>
                  <a:pt x="0" y="0"/>
                </a:moveTo>
                <a:lnTo>
                  <a:pt x="7799780" y="0"/>
                </a:lnTo>
                <a:lnTo>
                  <a:pt x="7799780" y="6537634"/>
                </a:lnTo>
                <a:lnTo>
                  <a:pt x="0" y="65376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089778" y="4386334"/>
            <a:ext cx="7322884" cy="41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8"/>
              </a:lnSpc>
            </a:pPr>
            <a:r>
              <a:rPr lang="en-US" sz="4237" b="1" dirty="0">
                <a:solidFill>
                  <a:srgbClr val="79A367"/>
                </a:solidFill>
                <a:latin typeface="Muli Bold"/>
                <a:ea typeface="Muli Bold"/>
                <a:cs typeface="Muli Bold"/>
                <a:sym typeface="Muli Bold"/>
              </a:rPr>
              <a:t>Tập thể dục.</a:t>
            </a:r>
          </a:p>
          <a:p>
            <a:pPr algn="l">
              <a:lnSpc>
                <a:spcPts val="5508"/>
              </a:lnSpc>
            </a:pPr>
            <a:r>
              <a:rPr lang="en-US" sz="4237" b="1" dirty="0">
                <a:solidFill>
                  <a:srgbClr val="79A367"/>
                </a:solidFill>
                <a:latin typeface="Muli Bold"/>
                <a:ea typeface="Muli Bold"/>
                <a:cs typeface="Muli Bold"/>
                <a:sym typeface="Muli Bold"/>
              </a:rPr>
              <a:t>Ăn uống đủ chất.</a:t>
            </a:r>
          </a:p>
          <a:p>
            <a:pPr algn="l">
              <a:lnSpc>
                <a:spcPts val="5508"/>
              </a:lnSpc>
            </a:pPr>
            <a:r>
              <a:rPr lang="en-US" sz="4237" b="1" dirty="0">
                <a:solidFill>
                  <a:srgbClr val="79A367"/>
                </a:solidFill>
                <a:latin typeface="Muli Bold"/>
                <a:ea typeface="Muli Bold"/>
                <a:cs typeface="Muli Bold"/>
                <a:sym typeface="Muli Bold"/>
              </a:rPr>
              <a:t>Ngồi học đúng tư thế</a:t>
            </a:r>
          </a:p>
          <a:p>
            <a:pPr algn="l">
              <a:lnSpc>
                <a:spcPts val="5508"/>
              </a:lnSpc>
            </a:pPr>
            <a:r>
              <a:rPr lang="en-US" sz="4237" b="1" dirty="0">
                <a:solidFill>
                  <a:srgbClr val="79A367"/>
                </a:solidFill>
                <a:latin typeface="Muli Bold"/>
                <a:ea typeface="Muli Bold"/>
                <a:cs typeface="Muli Bold"/>
                <a:sym typeface="Muli Bold"/>
              </a:rPr>
              <a:t>Cần thận khi chơi thể thao</a:t>
            </a:r>
          </a:p>
          <a:p>
            <a:pPr algn="l">
              <a:lnSpc>
                <a:spcPts val="5508"/>
              </a:lnSpc>
            </a:pPr>
            <a:endParaRPr lang="en-US" sz="4237" b="1" dirty="0">
              <a:solidFill>
                <a:srgbClr val="79A367"/>
              </a:solidFill>
              <a:latin typeface="Muli Bold"/>
              <a:ea typeface="Muli Bold"/>
              <a:cs typeface="Muli Bold"/>
              <a:sym typeface="Muli Bold"/>
            </a:endParaRPr>
          </a:p>
          <a:p>
            <a:pPr algn="l">
              <a:lnSpc>
                <a:spcPts val="5508"/>
              </a:lnSpc>
            </a:pPr>
            <a:endParaRPr lang="en-US" sz="4237" b="1" dirty="0">
              <a:solidFill>
                <a:srgbClr val="79A367"/>
              </a:solidFill>
              <a:latin typeface="Muli Bold"/>
              <a:ea typeface="Muli Bold"/>
              <a:cs typeface="Muli Bold"/>
              <a:sym typeface="Muli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28336" y="1405329"/>
            <a:ext cx="7322884" cy="1377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8"/>
              </a:lnSpc>
            </a:pPr>
            <a:r>
              <a:rPr lang="en-US" sz="4237" b="1" dirty="0">
                <a:solidFill>
                  <a:srgbClr val="79A367"/>
                </a:solidFill>
                <a:latin typeface="Muli Bold"/>
                <a:ea typeface="Muli Bold"/>
                <a:cs typeface="Muli Bold"/>
                <a:sym typeface="Muli Bold"/>
              </a:rPr>
              <a:t>Kể tên những việc làm có lợi cho cơ quan vận động?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6940">
            <a:off x="715796" y="-412450"/>
            <a:ext cx="1849069" cy="2393616"/>
          </a:xfrm>
          <a:custGeom>
            <a:avLst/>
            <a:gdLst/>
            <a:ahLst/>
            <a:cxnLst/>
            <a:rect l="l" t="t" r="r" b="b"/>
            <a:pathLst>
              <a:path w="1849069" h="2393616">
                <a:moveTo>
                  <a:pt x="0" y="0"/>
                </a:moveTo>
                <a:lnTo>
                  <a:pt x="1849069" y="0"/>
                </a:lnTo>
                <a:lnTo>
                  <a:pt x="1849069" y="2393616"/>
                </a:lnTo>
                <a:lnTo>
                  <a:pt x="0" y="2393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29728" y="-515514"/>
            <a:ext cx="5734263" cy="1711489"/>
          </a:xfrm>
          <a:custGeom>
            <a:avLst/>
            <a:gdLst/>
            <a:ahLst/>
            <a:cxnLst/>
            <a:rect l="l" t="t" r="r" b="b"/>
            <a:pathLst>
              <a:path w="5734263" h="1711489">
                <a:moveTo>
                  <a:pt x="0" y="0"/>
                </a:moveTo>
                <a:lnTo>
                  <a:pt x="5734263" y="0"/>
                </a:lnTo>
                <a:lnTo>
                  <a:pt x="5734263" y="1711489"/>
                </a:lnTo>
                <a:lnTo>
                  <a:pt x="0" y="17114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1195975"/>
            <a:ext cx="7408370" cy="5522603"/>
          </a:xfrm>
          <a:custGeom>
            <a:avLst/>
            <a:gdLst/>
            <a:ahLst/>
            <a:cxnLst/>
            <a:rect l="l" t="t" r="r" b="b"/>
            <a:pathLst>
              <a:path w="7408370" h="5522603">
                <a:moveTo>
                  <a:pt x="0" y="0"/>
                </a:moveTo>
                <a:lnTo>
                  <a:pt x="7408370" y="0"/>
                </a:lnTo>
                <a:lnTo>
                  <a:pt x="7408370" y="5522603"/>
                </a:lnTo>
                <a:lnTo>
                  <a:pt x="0" y="55226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888281" y="5481308"/>
            <a:ext cx="3030824" cy="4194912"/>
          </a:xfrm>
          <a:custGeom>
            <a:avLst/>
            <a:gdLst/>
            <a:ahLst/>
            <a:cxnLst/>
            <a:rect l="l" t="t" r="r" b="b"/>
            <a:pathLst>
              <a:path w="3030824" h="4194912">
                <a:moveTo>
                  <a:pt x="0" y="0"/>
                </a:moveTo>
                <a:lnTo>
                  <a:pt x="3030823" y="0"/>
                </a:lnTo>
                <a:lnTo>
                  <a:pt x="3030823" y="4194912"/>
                </a:lnTo>
                <a:lnTo>
                  <a:pt x="0" y="41949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370315" y="1524497"/>
            <a:ext cx="4888985" cy="3956811"/>
          </a:xfrm>
          <a:custGeom>
            <a:avLst/>
            <a:gdLst/>
            <a:ahLst/>
            <a:cxnLst/>
            <a:rect l="l" t="t" r="r" b="b"/>
            <a:pathLst>
              <a:path w="4888985" h="3956811">
                <a:moveTo>
                  <a:pt x="0" y="0"/>
                </a:moveTo>
                <a:lnTo>
                  <a:pt x="4888985" y="0"/>
                </a:lnTo>
                <a:lnTo>
                  <a:pt x="4888985" y="3956811"/>
                </a:lnTo>
                <a:lnTo>
                  <a:pt x="0" y="39568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95" b="-19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35932" y="2355345"/>
            <a:ext cx="7301138" cy="289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923" b="1">
                <a:solidFill>
                  <a:srgbClr val="79A367"/>
                </a:solidFill>
                <a:latin typeface="Muli Bold"/>
                <a:ea typeface="Muli Bold"/>
                <a:cs typeface="Muli Bold"/>
                <a:sym typeface="Muli Bold"/>
              </a:rPr>
              <a:t>Em đã thực hiện được những việc làm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7181577" y="494311"/>
            <a:ext cx="8929839" cy="9298378"/>
          </a:xfrm>
          <a:custGeom>
            <a:avLst/>
            <a:gdLst/>
            <a:ahLst/>
            <a:cxnLst/>
            <a:rect l="l" t="t" r="r" b="b"/>
            <a:pathLst>
              <a:path w="8929839" h="9298378">
                <a:moveTo>
                  <a:pt x="0" y="0"/>
                </a:moveTo>
                <a:lnTo>
                  <a:pt x="8929839" y="0"/>
                </a:lnTo>
                <a:lnTo>
                  <a:pt x="8929839" y="9298378"/>
                </a:lnTo>
                <a:lnTo>
                  <a:pt x="0" y="9298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0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8300" y="5522013"/>
            <a:ext cx="2220805" cy="4010484"/>
          </a:xfrm>
          <a:custGeom>
            <a:avLst/>
            <a:gdLst/>
            <a:ahLst/>
            <a:cxnLst/>
            <a:rect l="l" t="t" r="r" b="b"/>
            <a:pathLst>
              <a:path w="2220805" h="4010484">
                <a:moveTo>
                  <a:pt x="0" y="0"/>
                </a:moveTo>
                <a:lnTo>
                  <a:pt x="2220806" y="0"/>
                </a:lnTo>
                <a:lnTo>
                  <a:pt x="2220806" y="4010484"/>
                </a:lnTo>
                <a:lnTo>
                  <a:pt x="0" y="4010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54169" y="2761403"/>
            <a:ext cx="7696294" cy="205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5946" lvl="1" indent="-462973" algn="ctr">
              <a:lnSpc>
                <a:spcPts val="5446"/>
              </a:lnSpc>
              <a:spcBef>
                <a:spcPct val="0"/>
              </a:spcBef>
              <a:buAutoNum type="arabicPeriod"/>
            </a:pPr>
            <a:r>
              <a:rPr lang="en-US" sz="428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Quan sát hình sau và giả thích vì sao tay bạn Minh phải bó bột?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331</Words>
  <Application>Microsoft Office PowerPoint</Application>
  <PresentationFormat>Custom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Times New Roman</vt:lpstr>
      <vt:lpstr>Paytone One</vt:lpstr>
      <vt:lpstr>Alata</vt:lpstr>
      <vt:lpstr>Baloo</vt:lpstr>
      <vt:lpstr>Balsamiq Sans</vt:lpstr>
      <vt:lpstr>Muli Bold</vt:lpstr>
      <vt:lpstr>League Spartan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xã hội 2</dc:title>
  <cp:lastModifiedBy>Admin</cp:lastModifiedBy>
  <cp:revision>7</cp:revision>
  <dcterms:created xsi:type="dcterms:W3CDTF">2006-08-16T00:00:00Z</dcterms:created>
  <dcterms:modified xsi:type="dcterms:W3CDTF">2025-03-10T13:27:20Z</dcterms:modified>
  <dc:identifier>DAGgTqchy30</dc:identifier>
</cp:coreProperties>
</file>