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9" r:id="rId4"/>
    <p:sldId id="256" r:id="rId5"/>
    <p:sldId id="260" r:id="rId6"/>
    <p:sldId id="258" r:id="rId7"/>
    <p:sldId id="261" r:id="rId8"/>
    <p:sldId id="270" r:id="rId9"/>
    <p:sldId id="273" r:id="rId10"/>
    <p:sldId id="274" r:id="rId11"/>
    <p:sldId id="263" r:id="rId12"/>
    <p:sldId id="262" r:id="rId13"/>
    <p:sldId id="275" r:id="rId14"/>
    <p:sldId id="276" r:id="rId15"/>
    <p:sldId id="277" r:id="rId16"/>
    <p:sldId id="278" r:id="rId17"/>
    <p:sldId id="279" r:id="rId18"/>
    <p:sldId id="280" r:id="rId19"/>
    <p:sldId id="281" r:id="rId20"/>
    <p:sldId id="282" r:id="rId21"/>
    <p:sldId id="266" r:id="rId22"/>
    <p:sldId id="4416" r:id="rId23"/>
    <p:sldId id="272"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AF9"/>
    <a:srgbClr val="FFCCCC"/>
    <a:srgbClr val="5D34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7D65-1F1C-C8BA-54C0-2079DBCAE8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554D88-DBC5-B9DD-A721-8ECF45C931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F586CE3-5E8E-997A-E68C-A47D1E9DBD25}"/>
              </a:ext>
            </a:extLst>
          </p:cNvPr>
          <p:cNvSpPr>
            <a:spLocks noGrp="1"/>
          </p:cNvSpPr>
          <p:nvPr>
            <p:ph type="dt" sz="half" idx="10"/>
          </p:nvPr>
        </p:nvSpPr>
        <p:spPr/>
        <p:txBody>
          <a:bodyPr/>
          <a:lstStyle/>
          <a:p>
            <a:fld id="{79085349-B5CE-44C7-B0B2-29035AF09E6E}" type="datetimeFigureOut">
              <a:rPr lang="vi-VN" smtClean="0"/>
              <a:t>12/10/2024</a:t>
            </a:fld>
            <a:endParaRPr lang="vi-VN"/>
          </a:p>
        </p:txBody>
      </p:sp>
      <p:sp>
        <p:nvSpPr>
          <p:cNvPr id="5" name="Footer Placeholder 4">
            <a:extLst>
              <a:ext uri="{FF2B5EF4-FFF2-40B4-BE49-F238E27FC236}">
                <a16:creationId xmlns:a16="http://schemas.microsoft.com/office/drawing/2014/main" id="{0528FFFC-378D-1D08-289F-90E1CC26CE9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F5C579-C950-38FC-B7CF-B9502750F536}"/>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325594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E139-D920-D122-816E-484B60C7B85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07A6237-CEAF-47C7-E52B-C30B17BA9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60CB57-112D-3E28-1552-53B19D115C01}"/>
              </a:ext>
            </a:extLst>
          </p:cNvPr>
          <p:cNvSpPr>
            <a:spLocks noGrp="1"/>
          </p:cNvSpPr>
          <p:nvPr>
            <p:ph type="dt" sz="half" idx="10"/>
          </p:nvPr>
        </p:nvSpPr>
        <p:spPr/>
        <p:txBody>
          <a:bodyPr/>
          <a:lstStyle/>
          <a:p>
            <a:fld id="{79085349-B5CE-44C7-B0B2-29035AF09E6E}" type="datetimeFigureOut">
              <a:rPr lang="vi-VN" smtClean="0"/>
              <a:t>12/10/2024</a:t>
            </a:fld>
            <a:endParaRPr lang="vi-VN"/>
          </a:p>
        </p:txBody>
      </p:sp>
      <p:sp>
        <p:nvSpPr>
          <p:cNvPr id="5" name="Footer Placeholder 4">
            <a:extLst>
              <a:ext uri="{FF2B5EF4-FFF2-40B4-BE49-F238E27FC236}">
                <a16:creationId xmlns:a16="http://schemas.microsoft.com/office/drawing/2014/main" id="{5AD6A698-116F-2D42-C3A1-61E88D84DF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7069D6C-B4B4-3D16-1C09-CB328E623DAA}"/>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3040925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80267-E4E9-9778-7C3D-B3E21E223D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CC2716-4456-B8AD-8CE3-442C7DFCC5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D89854-B9C6-B082-CBE2-BE06A35B2698}"/>
              </a:ext>
            </a:extLst>
          </p:cNvPr>
          <p:cNvSpPr>
            <a:spLocks noGrp="1"/>
          </p:cNvSpPr>
          <p:nvPr>
            <p:ph type="dt" sz="half" idx="10"/>
          </p:nvPr>
        </p:nvSpPr>
        <p:spPr/>
        <p:txBody>
          <a:bodyPr/>
          <a:lstStyle/>
          <a:p>
            <a:fld id="{79085349-B5CE-44C7-B0B2-29035AF09E6E}" type="datetimeFigureOut">
              <a:rPr lang="vi-VN" smtClean="0"/>
              <a:t>12/10/2024</a:t>
            </a:fld>
            <a:endParaRPr lang="vi-VN"/>
          </a:p>
        </p:txBody>
      </p:sp>
      <p:sp>
        <p:nvSpPr>
          <p:cNvPr id="5" name="Footer Placeholder 4">
            <a:extLst>
              <a:ext uri="{FF2B5EF4-FFF2-40B4-BE49-F238E27FC236}">
                <a16:creationId xmlns:a16="http://schemas.microsoft.com/office/drawing/2014/main" id="{F0751363-3FC8-AC32-AD13-802D7D0EE8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5223BC6-A710-8186-E830-0F3972B62847}"/>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65705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8851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6741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4290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4196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7096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517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156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5103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F1EF-F709-64F4-345D-1F7166E5FB8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2FAC914-D150-0601-E54F-9AE1C8C90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CF89EF-AC53-7149-D5EF-EBE6C7E6890F}"/>
              </a:ext>
            </a:extLst>
          </p:cNvPr>
          <p:cNvSpPr>
            <a:spLocks noGrp="1"/>
          </p:cNvSpPr>
          <p:nvPr>
            <p:ph type="dt" sz="half" idx="10"/>
          </p:nvPr>
        </p:nvSpPr>
        <p:spPr/>
        <p:txBody>
          <a:bodyPr/>
          <a:lstStyle/>
          <a:p>
            <a:fld id="{79085349-B5CE-44C7-B0B2-29035AF09E6E}" type="datetimeFigureOut">
              <a:rPr lang="vi-VN" smtClean="0"/>
              <a:t>12/10/2024</a:t>
            </a:fld>
            <a:endParaRPr lang="vi-VN"/>
          </a:p>
        </p:txBody>
      </p:sp>
      <p:sp>
        <p:nvSpPr>
          <p:cNvPr id="5" name="Footer Placeholder 4">
            <a:extLst>
              <a:ext uri="{FF2B5EF4-FFF2-40B4-BE49-F238E27FC236}">
                <a16:creationId xmlns:a16="http://schemas.microsoft.com/office/drawing/2014/main" id="{1155FB64-9B93-2580-A866-5B9D2C561BC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EBC3A4-2B1C-5C6E-5791-9E3B5E28FE1D}"/>
              </a:ext>
            </a:extLst>
          </p:cNvPr>
          <p:cNvSpPr>
            <a:spLocks noGrp="1"/>
          </p:cNvSpPr>
          <p:nvPr>
            <p:ph type="sldNum" sz="quarter" idx="12"/>
          </p:nvPr>
        </p:nvSpPr>
        <p:spPr/>
        <p:txBody>
          <a:bodyPr/>
          <a:lstStyle/>
          <a:p>
            <a:fld id="{FD9A9C7D-F69F-44F5-B15A-B9B41B7DC19F}" type="slidenum">
              <a:rPr lang="vi-VN" smtClean="0"/>
              <a:t>‹#›</a:t>
            </a:fld>
            <a:endParaRPr lang="vi-VN"/>
          </a:p>
        </p:txBody>
      </p:sp>
      <p:pic>
        <p:nvPicPr>
          <p:cNvPr id="8" name="Picture 7" descr="A video game screen with a cartoon scene&#10;&#10;Description automatically generated with medium confidence">
            <a:extLst>
              <a:ext uri="{FF2B5EF4-FFF2-40B4-BE49-F238E27FC236}">
                <a16:creationId xmlns:a16="http://schemas.microsoft.com/office/drawing/2014/main" id="{D58BE6BA-AB77-AE94-8239-19CC3DBE6F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F8A98B56-5B9B-B467-1792-569FAB99AE75}"/>
              </a:ext>
            </a:extLst>
          </p:cNvPr>
          <p:cNvSpPr/>
          <p:nvPr userDrawn="1"/>
        </p:nvSpPr>
        <p:spPr>
          <a:xfrm>
            <a:off x="177801" y="249766"/>
            <a:ext cx="11616266" cy="6358467"/>
          </a:xfrm>
          <a:custGeom>
            <a:avLst/>
            <a:gdLst>
              <a:gd name="connsiteX0" fmla="*/ 1059766 w 11616266"/>
              <a:gd name="connsiteY0" fmla="*/ 0 h 6358467"/>
              <a:gd name="connsiteX1" fmla="*/ 1930677 w 11616266"/>
              <a:gd name="connsiteY1" fmla="*/ 0 h 6358467"/>
              <a:gd name="connsiteX2" fmla="*/ 2484894 w 11616266"/>
              <a:gd name="connsiteY2" fmla="*/ 0 h 6358467"/>
              <a:gd name="connsiteX3" fmla="*/ 2933545 w 11616266"/>
              <a:gd name="connsiteY3" fmla="*/ 0 h 6358467"/>
              <a:gd name="connsiteX4" fmla="*/ 3382196 w 11616266"/>
              <a:gd name="connsiteY4" fmla="*/ 0 h 6358467"/>
              <a:gd name="connsiteX5" fmla="*/ 4147542 w 11616266"/>
              <a:gd name="connsiteY5" fmla="*/ 0 h 6358467"/>
              <a:gd name="connsiteX6" fmla="*/ 4596193 w 11616266"/>
              <a:gd name="connsiteY6" fmla="*/ 0 h 6358467"/>
              <a:gd name="connsiteX7" fmla="*/ 4939280 w 11616266"/>
              <a:gd name="connsiteY7" fmla="*/ 0 h 6358467"/>
              <a:gd name="connsiteX8" fmla="*/ 5493496 w 11616266"/>
              <a:gd name="connsiteY8" fmla="*/ 0 h 6358467"/>
              <a:gd name="connsiteX9" fmla="*/ 6364407 w 11616266"/>
              <a:gd name="connsiteY9" fmla="*/ 0 h 6358467"/>
              <a:gd name="connsiteX10" fmla="*/ 7024188 w 11616266"/>
              <a:gd name="connsiteY10" fmla="*/ 0 h 6358467"/>
              <a:gd name="connsiteX11" fmla="*/ 7789535 w 11616266"/>
              <a:gd name="connsiteY11" fmla="*/ 0 h 6358467"/>
              <a:gd name="connsiteX12" fmla="*/ 8554881 w 11616266"/>
              <a:gd name="connsiteY12" fmla="*/ 0 h 6358467"/>
              <a:gd name="connsiteX13" fmla="*/ 9214662 w 11616266"/>
              <a:gd name="connsiteY13" fmla="*/ 0 h 6358467"/>
              <a:gd name="connsiteX14" fmla="*/ 9557748 w 11616266"/>
              <a:gd name="connsiteY14" fmla="*/ 0 h 6358467"/>
              <a:gd name="connsiteX15" fmla="*/ 10217530 w 11616266"/>
              <a:gd name="connsiteY15" fmla="*/ 0 h 6358467"/>
              <a:gd name="connsiteX16" fmla="*/ 10560616 w 11616266"/>
              <a:gd name="connsiteY16" fmla="*/ 0 h 6358467"/>
              <a:gd name="connsiteX17" fmla="*/ 11616266 w 11616266"/>
              <a:gd name="connsiteY17" fmla="*/ 0 h 6358467"/>
              <a:gd name="connsiteX18" fmla="*/ 11616266 w 11616266"/>
              <a:gd name="connsiteY18" fmla="*/ 0 h 6358467"/>
              <a:gd name="connsiteX19" fmla="*/ 11616266 w 11616266"/>
              <a:gd name="connsiteY19" fmla="*/ 768312 h 6358467"/>
              <a:gd name="connsiteX20" fmla="*/ 11616266 w 11616266"/>
              <a:gd name="connsiteY20" fmla="*/ 1271688 h 6358467"/>
              <a:gd name="connsiteX21" fmla="*/ 11616266 w 11616266"/>
              <a:gd name="connsiteY21" fmla="*/ 1775065 h 6358467"/>
              <a:gd name="connsiteX22" fmla="*/ 11616266 w 11616266"/>
              <a:gd name="connsiteY22" fmla="*/ 2331428 h 6358467"/>
              <a:gd name="connsiteX23" fmla="*/ 11616266 w 11616266"/>
              <a:gd name="connsiteY23" fmla="*/ 2993766 h 6358467"/>
              <a:gd name="connsiteX24" fmla="*/ 11616266 w 11616266"/>
              <a:gd name="connsiteY24" fmla="*/ 3603117 h 6358467"/>
              <a:gd name="connsiteX25" fmla="*/ 11616266 w 11616266"/>
              <a:gd name="connsiteY25" fmla="*/ 4212467 h 6358467"/>
              <a:gd name="connsiteX26" fmla="*/ 11616266 w 11616266"/>
              <a:gd name="connsiteY26" fmla="*/ 4715844 h 6358467"/>
              <a:gd name="connsiteX27" fmla="*/ 11616266 w 11616266"/>
              <a:gd name="connsiteY27" fmla="*/ 5298701 h 6358467"/>
              <a:gd name="connsiteX28" fmla="*/ 10556500 w 11616266"/>
              <a:gd name="connsiteY28" fmla="*/ 6358467 h 6358467"/>
              <a:gd name="connsiteX29" fmla="*/ 10002284 w 11616266"/>
              <a:gd name="connsiteY29" fmla="*/ 6358467 h 6358467"/>
              <a:gd name="connsiteX30" fmla="*/ 9131373 w 11616266"/>
              <a:gd name="connsiteY30" fmla="*/ 6358467 h 6358467"/>
              <a:gd name="connsiteX31" fmla="*/ 8260461 w 11616266"/>
              <a:gd name="connsiteY31" fmla="*/ 6358467 h 6358467"/>
              <a:gd name="connsiteX32" fmla="*/ 7389550 w 11616266"/>
              <a:gd name="connsiteY32" fmla="*/ 6358467 h 6358467"/>
              <a:gd name="connsiteX33" fmla="*/ 7046464 w 11616266"/>
              <a:gd name="connsiteY33" fmla="*/ 6358467 h 6358467"/>
              <a:gd name="connsiteX34" fmla="*/ 6175553 w 11616266"/>
              <a:gd name="connsiteY34" fmla="*/ 6358467 h 6358467"/>
              <a:gd name="connsiteX35" fmla="*/ 5410206 w 11616266"/>
              <a:gd name="connsiteY35" fmla="*/ 6358467 h 6358467"/>
              <a:gd name="connsiteX36" fmla="*/ 5067120 w 11616266"/>
              <a:gd name="connsiteY36" fmla="*/ 6358467 h 6358467"/>
              <a:gd name="connsiteX37" fmla="*/ 4618469 w 11616266"/>
              <a:gd name="connsiteY37" fmla="*/ 6358467 h 6358467"/>
              <a:gd name="connsiteX38" fmla="*/ 3853123 w 11616266"/>
              <a:gd name="connsiteY38" fmla="*/ 6358467 h 6358467"/>
              <a:gd name="connsiteX39" fmla="*/ 3087776 w 11616266"/>
              <a:gd name="connsiteY39" fmla="*/ 6358467 h 6358467"/>
              <a:gd name="connsiteX40" fmla="*/ 2639125 w 11616266"/>
              <a:gd name="connsiteY40" fmla="*/ 6358467 h 6358467"/>
              <a:gd name="connsiteX41" fmla="*/ 1979344 w 11616266"/>
              <a:gd name="connsiteY41" fmla="*/ 6358467 h 6358467"/>
              <a:gd name="connsiteX42" fmla="*/ 1530693 w 11616266"/>
              <a:gd name="connsiteY42" fmla="*/ 6358467 h 6358467"/>
              <a:gd name="connsiteX43" fmla="*/ 765346 w 11616266"/>
              <a:gd name="connsiteY43" fmla="*/ 6358467 h 6358467"/>
              <a:gd name="connsiteX44" fmla="*/ 0 w 11616266"/>
              <a:gd name="connsiteY44" fmla="*/ 6358467 h 6358467"/>
              <a:gd name="connsiteX45" fmla="*/ 0 w 11616266"/>
              <a:gd name="connsiteY45" fmla="*/ 6358467 h 6358467"/>
              <a:gd name="connsiteX46" fmla="*/ 0 w 11616266"/>
              <a:gd name="connsiteY46" fmla="*/ 5749116 h 6358467"/>
              <a:gd name="connsiteX47" fmla="*/ 0 w 11616266"/>
              <a:gd name="connsiteY47" fmla="*/ 5192753 h 6358467"/>
              <a:gd name="connsiteX48" fmla="*/ 0 w 11616266"/>
              <a:gd name="connsiteY48" fmla="*/ 4424441 h 6358467"/>
              <a:gd name="connsiteX49" fmla="*/ 0 w 11616266"/>
              <a:gd name="connsiteY49" fmla="*/ 3656129 h 6358467"/>
              <a:gd name="connsiteX50" fmla="*/ 0 w 11616266"/>
              <a:gd name="connsiteY50" fmla="*/ 3152753 h 6358467"/>
              <a:gd name="connsiteX51" fmla="*/ 0 w 11616266"/>
              <a:gd name="connsiteY51" fmla="*/ 2437428 h 6358467"/>
              <a:gd name="connsiteX52" fmla="*/ 0 w 11616266"/>
              <a:gd name="connsiteY52" fmla="*/ 1881065 h 6358467"/>
              <a:gd name="connsiteX53" fmla="*/ 0 w 11616266"/>
              <a:gd name="connsiteY53" fmla="*/ 1059766 h 6358467"/>
              <a:gd name="connsiteX54" fmla="*/ 1059766 w 11616266"/>
              <a:gd name="connsiteY54" fmla="*/ 0 h 63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266" h="6358467" fill="none" extrusionOk="0">
                <a:moveTo>
                  <a:pt x="1059766" y="0"/>
                </a:moveTo>
                <a:cubicBezTo>
                  <a:pt x="1438940" y="-1426"/>
                  <a:pt x="1699940" y="-18091"/>
                  <a:pt x="1930677" y="0"/>
                </a:cubicBezTo>
                <a:cubicBezTo>
                  <a:pt x="2161414" y="18091"/>
                  <a:pt x="2283381" y="7387"/>
                  <a:pt x="2484894" y="0"/>
                </a:cubicBezTo>
                <a:cubicBezTo>
                  <a:pt x="2686407" y="-7387"/>
                  <a:pt x="2823671" y="-10394"/>
                  <a:pt x="2933545" y="0"/>
                </a:cubicBezTo>
                <a:cubicBezTo>
                  <a:pt x="3043419" y="10394"/>
                  <a:pt x="3187816" y="-7284"/>
                  <a:pt x="3382196" y="0"/>
                </a:cubicBezTo>
                <a:cubicBezTo>
                  <a:pt x="3576576" y="7284"/>
                  <a:pt x="3788749" y="36179"/>
                  <a:pt x="4147542" y="0"/>
                </a:cubicBezTo>
                <a:cubicBezTo>
                  <a:pt x="4506335" y="-36179"/>
                  <a:pt x="4503647" y="16517"/>
                  <a:pt x="4596193" y="0"/>
                </a:cubicBezTo>
                <a:cubicBezTo>
                  <a:pt x="4688739" y="-16517"/>
                  <a:pt x="4852772" y="16042"/>
                  <a:pt x="4939280" y="0"/>
                </a:cubicBezTo>
                <a:cubicBezTo>
                  <a:pt x="5025788" y="-16042"/>
                  <a:pt x="5332413" y="-19854"/>
                  <a:pt x="5493496" y="0"/>
                </a:cubicBezTo>
                <a:cubicBezTo>
                  <a:pt x="5654579" y="19854"/>
                  <a:pt x="6180572" y="-28940"/>
                  <a:pt x="6364407" y="0"/>
                </a:cubicBezTo>
                <a:cubicBezTo>
                  <a:pt x="6548242" y="28940"/>
                  <a:pt x="6730700" y="-2319"/>
                  <a:pt x="7024188" y="0"/>
                </a:cubicBezTo>
                <a:cubicBezTo>
                  <a:pt x="7317676" y="2319"/>
                  <a:pt x="7553564" y="1861"/>
                  <a:pt x="7789535" y="0"/>
                </a:cubicBezTo>
                <a:cubicBezTo>
                  <a:pt x="8025506" y="-1861"/>
                  <a:pt x="8345167" y="30087"/>
                  <a:pt x="8554881" y="0"/>
                </a:cubicBezTo>
                <a:cubicBezTo>
                  <a:pt x="8764595" y="-30087"/>
                  <a:pt x="8962523" y="17660"/>
                  <a:pt x="9214662" y="0"/>
                </a:cubicBezTo>
                <a:cubicBezTo>
                  <a:pt x="9466801" y="-17660"/>
                  <a:pt x="9395136" y="12520"/>
                  <a:pt x="9557748" y="0"/>
                </a:cubicBezTo>
                <a:cubicBezTo>
                  <a:pt x="9720360" y="-12520"/>
                  <a:pt x="9901981" y="26774"/>
                  <a:pt x="10217530" y="0"/>
                </a:cubicBezTo>
                <a:cubicBezTo>
                  <a:pt x="10533079" y="-26774"/>
                  <a:pt x="10423312" y="-4510"/>
                  <a:pt x="10560616" y="0"/>
                </a:cubicBezTo>
                <a:cubicBezTo>
                  <a:pt x="10697920" y="4510"/>
                  <a:pt x="11135642" y="-29970"/>
                  <a:pt x="11616266" y="0"/>
                </a:cubicBezTo>
                <a:lnTo>
                  <a:pt x="11616266" y="0"/>
                </a:lnTo>
                <a:cubicBezTo>
                  <a:pt x="11625814" y="175042"/>
                  <a:pt x="11626165" y="590483"/>
                  <a:pt x="11616266" y="768312"/>
                </a:cubicBezTo>
                <a:cubicBezTo>
                  <a:pt x="11606367" y="946141"/>
                  <a:pt x="11607581" y="1025061"/>
                  <a:pt x="11616266" y="1271688"/>
                </a:cubicBezTo>
                <a:cubicBezTo>
                  <a:pt x="11624951" y="1518315"/>
                  <a:pt x="11593253" y="1603734"/>
                  <a:pt x="11616266" y="1775065"/>
                </a:cubicBezTo>
                <a:cubicBezTo>
                  <a:pt x="11639279" y="1946396"/>
                  <a:pt x="11643776" y="2151455"/>
                  <a:pt x="11616266" y="2331428"/>
                </a:cubicBezTo>
                <a:cubicBezTo>
                  <a:pt x="11588756" y="2511401"/>
                  <a:pt x="11641980" y="2765237"/>
                  <a:pt x="11616266" y="2993766"/>
                </a:cubicBezTo>
                <a:cubicBezTo>
                  <a:pt x="11590552" y="3222295"/>
                  <a:pt x="11622645" y="3433485"/>
                  <a:pt x="11616266" y="3603117"/>
                </a:cubicBezTo>
                <a:cubicBezTo>
                  <a:pt x="11609887" y="3772749"/>
                  <a:pt x="11594297" y="4088909"/>
                  <a:pt x="11616266" y="4212467"/>
                </a:cubicBezTo>
                <a:cubicBezTo>
                  <a:pt x="11638236" y="4336025"/>
                  <a:pt x="11613826" y="4475946"/>
                  <a:pt x="11616266" y="4715844"/>
                </a:cubicBezTo>
                <a:cubicBezTo>
                  <a:pt x="11618706" y="4955742"/>
                  <a:pt x="11605660" y="5022768"/>
                  <a:pt x="11616266" y="5298701"/>
                </a:cubicBezTo>
                <a:cubicBezTo>
                  <a:pt x="11620293" y="5857718"/>
                  <a:pt x="11137217" y="6443525"/>
                  <a:pt x="10556500" y="6358467"/>
                </a:cubicBezTo>
                <a:cubicBezTo>
                  <a:pt x="10444082" y="6339191"/>
                  <a:pt x="10178073" y="6369059"/>
                  <a:pt x="10002284" y="6358467"/>
                </a:cubicBezTo>
                <a:cubicBezTo>
                  <a:pt x="9826495" y="6347875"/>
                  <a:pt x="9536113" y="6353681"/>
                  <a:pt x="9131373" y="6358467"/>
                </a:cubicBezTo>
                <a:cubicBezTo>
                  <a:pt x="8726633" y="6363253"/>
                  <a:pt x="8445569" y="6327900"/>
                  <a:pt x="8260461" y="6358467"/>
                </a:cubicBezTo>
                <a:cubicBezTo>
                  <a:pt x="8075353" y="6389034"/>
                  <a:pt x="7791877" y="6322501"/>
                  <a:pt x="7389550" y="6358467"/>
                </a:cubicBezTo>
                <a:cubicBezTo>
                  <a:pt x="6987223" y="6394433"/>
                  <a:pt x="7215884" y="6362073"/>
                  <a:pt x="7046464" y="6358467"/>
                </a:cubicBezTo>
                <a:cubicBezTo>
                  <a:pt x="6877044" y="6354861"/>
                  <a:pt x="6455818" y="6385177"/>
                  <a:pt x="6175553" y="6358467"/>
                </a:cubicBezTo>
                <a:cubicBezTo>
                  <a:pt x="5895288" y="6331757"/>
                  <a:pt x="5675508" y="6370345"/>
                  <a:pt x="5410206" y="6358467"/>
                </a:cubicBezTo>
                <a:cubicBezTo>
                  <a:pt x="5144904" y="6346589"/>
                  <a:pt x="5173306" y="6372801"/>
                  <a:pt x="5067120" y="6358467"/>
                </a:cubicBezTo>
                <a:cubicBezTo>
                  <a:pt x="4960934" y="6344133"/>
                  <a:pt x="4722479" y="6364380"/>
                  <a:pt x="4618469" y="6358467"/>
                </a:cubicBezTo>
                <a:cubicBezTo>
                  <a:pt x="4514459" y="6352554"/>
                  <a:pt x="4209652" y="6364500"/>
                  <a:pt x="3853123" y="6358467"/>
                </a:cubicBezTo>
                <a:cubicBezTo>
                  <a:pt x="3496594" y="6352434"/>
                  <a:pt x="3256521" y="6346099"/>
                  <a:pt x="3087776" y="6358467"/>
                </a:cubicBezTo>
                <a:cubicBezTo>
                  <a:pt x="2919031" y="6370835"/>
                  <a:pt x="2734846" y="6370015"/>
                  <a:pt x="2639125" y="6358467"/>
                </a:cubicBezTo>
                <a:cubicBezTo>
                  <a:pt x="2543404" y="6346919"/>
                  <a:pt x="2235806" y="6377185"/>
                  <a:pt x="1979344" y="6358467"/>
                </a:cubicBezTo>
                <a:cubicBezTo>
                  <a:pt x="1722882" y="6339749"/>
                  <a:pt x="1730048" y="6344355"/>
                  <a:pt x="1530693" y="6358467"/>
                </a:cubicBezTo>
                <a:cubicBezTo>
                  <a:pt x="1331338" y="6372579"/>
                  <a:pt x="958679" y="6352263"/>
                  <a:pt x="765346" y="6358467"/>
                </a:cubicBezTo>
                <a:cubicBezTo>
                  <a:pt x="572013" y="6364671"/>
                  <a:pt x="267171" y="6395154"/>
                  <a:pt x="0" y="6358467"/>
                </a:cubicBezTo>
                <a:lnTo>
                  <a:pt x="0" y="6358467"/>
                </a:lnTo>
                <a:cubicBezTo>
                  <a:pt x="-14720" y="6060584"/>
                  <a:pt x="2899" y="5940530"/>
                  <a:pt x="0" y="5749116"/>
                </a:cubicBezTo>
                <a:cubicBezTo>
                  <a:pt x="-2899" y="5557702"/>
                  <a:pt x="2851" y="5415246"/>
                  <a:pt x="0" y="5192753"/>
                </a:cubicBezTo>
                <a:cubicBezTo>
                  <a:pt x="-2851" y="4970260"/>
                  <a:pt x="4031" y="4691970"/>
                  <a:pt x="0" y="4424441"/>
                </a:cubicBezTo>
                <a:cubicBezTo>
                  <a:pt x="-4031" y="4156912"/>
                  <a:pt x="20049" y="3852685"/>
                  <a:pt x="0" y="3656129"/>
                </a:cubicBezTo>
                <a:cubicBezTo>
                  <a:pt x="-20049" y="3459573"/>
                  <a:pt x="-10227" y="3354775"/>
                  <a:pt x="0" y="3152753"/>
                </a:cubicBezTo>
                <a:cubicBezTo>
                  <a:pt x="10227" y="2950731"/>
                  <a:pt x="13111" y="2662196"/>
                  <a:pt x="0" y="2437428"/>
                </a:cubicBezTo>
                <a:cubicBezTo>
                  <a:pt x="-13111" y="2212660"/>
                  <a:pt x="13706" y="2048190"/>
                  <a:pt x="0" y="1881065"/>
                </a:cubicBezTo>
                <a:cubicBezTo>
                  <a:pt x="-13706" y="1713940"/>
                  <a:pt x="33909" y="1391647"/>
                  <a:pt x="0" y="1059766"/>
                </a:cubicBezTo>
                <a:cubicBezTo>
                  <a:pt x="-5817" y="492575"/>
                  <a:pt x="413709" y="-69681"/>
                  <a:pt x="1059766" y="0"/>
                </a:cubicBezTo>
                <a:close/>
              </a:path>
              <a:path w="11616266" h="6358467" stroke="0" extrusionOk="0">
                <a:moveTo>
                  <a:pt x="1059766" y="0"/>
                </a:moveTo>
                <a:cubicBezTo>
                  <a:pt x="1186156" y="-3518"/>
                  <a:pt x="1327983" y="14780"/>
                  <a:pt x="1402852" y="0"/>
                </a:cubicBezTo>
                <a:cubicBezTo>
                  <a:pt x="1477721" y="-14780"/>
                  <a:pt x="1651713" y="-12156"/>
                  <a:pt x="1851504" y="0"/>
                </a:cubicBezTo>
                <a:cubicBezTo>
                  <a:pt x="2051295" y="12156"/>
                  <a:pt x="2187580" y="13959"/>
                  <a:pt x="2300155" y="0"/>
                </a:cubicBezTo>
                <a:cubicBezTo>
                  <a:pt x="2412730" y="-13959"/>
                  <a:pt x="2683400" y="166"/>
                  <a:pt x="2854371" y="0"/>
                </a:cubicBezTo>
                <a:cubicBezTo>
                  <a:pt x="3025342" y="-166"/>
                  <a:pt x="3439516" y="17485"/>
                  <a:pt x="3725282" y="0"/>
                </a:cubicBezTo>
                <a:cubicBezTo>
                  <a:pt x="4011048" y="-17485"/>
                  <a:pt x="4175842" y="30744"/>
                  <a:pt x="4596194" y="0"/>
                </a:cubicBezTo>
                <a:cubicBezTo>
                  <a:pt x="5016546" y="-30744"/>
                  <a:pt x="5121145" y="24021"/>
                  <a:pt x="5255975" y="0"/>
                </a:cubicBezTo>
                <a:cubicBezTo>
                  <a:pt x="5390805" y="-24021"/>
                  <a:pt x="5511440" y="-16681"/>
                  <a:pt x="5599061" y="0"/>
                </a:cubicBezTo>
                <a:cubicBezTo>
                  <a:pt x="5686682" y="16681"/>
                  <a:pt x="5918410" y="-20482"/>
                  <a:pt x="6047712" y="0"/>
                </a:cubicBezTo>
                <a:cubicBezTo>
                  <a:pt x="6177014" y="20482"/>
                  <a:pt x="6229555" y="13970"/>
                  <a:pt x="6390799" y="0"/>
                </a:cubicBezTo>
                <a:cubicBezTo>
                  <a:pt x="6552043" y="-13970"/>
                  <a:pt x="6734869" y="8780"/>
                  <a:pt x="6839450" y="0"/>
                </a:cubicBezTo>
                <a:cubicBezTo>
                  <a:pt x="6944031" y="-8780"/>
                  <a:pt x="7528986" y="-28427"/>
                  <a:pt x="7710361" y="0"/>
                </a:cubicBezTo>
                <a:cubicBezTo>
                  <a:pt x="7891736" y="28427"/>
                  <a:pt x="7980461" y="-8095"/>
                  <a:pt x="8053447" y="0"/>
                </a:cubicBezTo>
                <a:cubicBezTo>
                  <a:pt x="8126433" y="8095"/>
                  <a:pt x="8342579" y="4541"/>
                  <a:pt x="8502099" y="0"/>
                </a:cubicBezTo>
                <a:cubicBezTo>
                  <a:pt x="8661619" y="-4541"/>
                  <a:pt x="8985892" y="-1743"/>
                  <a:pt x="9267445" y="0"/>
                </a:cubicBezTo>
                <a:cubicBezTo>
                  <a:pt x="9548998" y="1743"/>
                  <a:pt x="9741080" y="-9274"/>
                  <a:pt x="10032791" y="0"/>
                </a:cubicBezTo>
                <a:cubicBezTo>
                  <a:pt x="10324502" y="9274"/>
                  <a:pt x="10204815" y="9821"/>
                  <a:pt x="10375877" y="0"/>
                </a:cubicBezTo>
                <a:cubicBezTo>
                  <a:pt x="10546939" y="-9821"/>
                  <a:pt x="10859621" y="2616"/>
                  <a:pt x="11035659" y="0"/>
                </a:cubicBezTo>
                <a:cubicBezTo>
                  <a:pt x="11211697" y="-2616"/>
                  <a:pt x="11360435" y="-15103"/>
                  <a:pt x="11616266" y="0"/>
                </a:cubicBezTo>
                <a:lnTo>
                  <a:pt x="11616266" y="0"/>
                </a:lnTo>
                <a:cubicBezTo>
                  <a:pt x="11621361" y="262572"/>
                  <a:pt x="11591442" y="389280"/>
                  <a:pt x="11616266" y="662338"/>
                </a:cubicBezTo>
                <a:cubicBezTo>
                  <a:pt x="11641090" y="935396"/>
                  <a:pt x="11611092" y="1153835"/>
                  <a:pt x="11616266" y="1377662"/>
                </a:cubicBezTo>
                <a:cubicBezTo>
                  <a:pt x="11621440" y="1601489"/>
                  <a:pt x="11625363" y="1640305"/>
                  <a:pt x="11616266" y="1881039"/>
                </a:cubicBezTo>
                <a:cubicBezTo>
                  <a:pt x="11607169" y="2121773"/>
                  <a:pt x="11622451" y="2305524"/>
                  <a:pt x="11616266" y="2596363"/>
                </a:cubicBezTo>
                <a:cubicBezTo>
                  <a:pt x="11610081" y="2887202"/>
                  <a:pt x="11608470" y="3167218"/>
                  <a:pt x="11616266" y="3364675"/>
                </a:cubicBezTo>
                <a:cubicBezTo>
                  <a:pt x="11624062" y="3562132"/>
                  <a:pt x="11625564" y="3749283"/>
                  <a:pt x="11616266" y="3868052"/>
                </a:cubicBezTo>
                <a:cubicBezTo>
                  <a:pt x="11606968" y="3986821"/>
                  <a:pt x="11600036" y="4268692"/>
                  <a:pt x="11616266" y="4583376"/>
                </a:cubicBezTo>
                <a:cubicBezTo>
                  <a:pt x="11632496" y="4898060"/>
                  <a:pt x="11647536" y="5130326"/>
                  <a:pt x="11616266" y="5298701"/>
                </a:cubicBezTo>
                <a:cubicBezTo>
                  <a:pt x="11640515" y="5987283"/>
                  <a:pt x="11148872" y="6372606"/>
                  <a:pt x="10556500" y="6358467"/>
                </a:cubicBezTo>
                <a:cubicBezTo>
                  <a:pt x="10294787" y="6372496"/>
                  <a:pt x="10213561" y="6342913"/>
                  <a:pt x="9896719" y="6358467"/>
                </a:cubicBezTo>
                <a:cubicBezTo>
                  <a:pt x="9579877" y="6374021"/>
                  <a:pt x="9358516" y="6379196"/>
                  <a:pt x="9131373" y="6358467"/>
                </a:cubicBezTo>
                <a:cubicBezTo>
                  <a:pt x="8904230" y="6337738"/>
                  <a:pt x="8529594" y="6316141"/>
                  <a:pt x="8260461" y="6358467"/>
                </a:cubicBezTo>
                <a:cubicBezTo>
                  <a:pt x="7991328" y="6400793"/>
                  <a:pt x="7872729" y="6366040"/>
                  <a:pt x="7706245" y="6358467"/>
                </a:cubicBezTo>
                <a:cubicBezTo>
                  <a:pt x="7539761" y="6350894"/>
                  <a:pt x="7369270" y="6339468"/>
                  <a:pt x="7257594" y="6358467"/>
                </a:cubicBezTo>
                <a:cubicBezTo>
                  <a:pt x="7145918" y="6377466"/>
                  <a:pt x="6922429" y="6342519"/>
                  <a:pt x="6808943" y="6358467"/>
                </a:cubicBezTo>
                <a:cubicBezTo>
                  <a:pt x="6695457" y="6374415"/>
                  <a:pt x="6506733" y="6368711"/>
                  <a:pt x="6360291" y="6358467"/>
                </a:cubicBezTo>
                <a:cubicBezTo>
                  <a:pt x="6213849" y="6348223"/>
                  <a:pt x="5960995" y="6362060"/>
                  <a:pt x="5806075" y="6358467"/>
                </a:cubicBezTo>
                <a:cubicBezTo>
                  <a:pt x="5651155" y="6354874"/>
                  <a:pt x="5136478" y="6333644"/>
                  <a:pt x="4935164" y="6358467"/>
                </a:cubicBezTo>
                <a:cubicBezTo>
                  <a:pt x="4733850" y="6383290"/>
                  <a:pt x="4407892" y="6342708"/>
                  <a:pt x="4064253" y="6358467"/>
                </a:cubicBezTo>
                <a:cubicBezTo>
                  <a:pt x="3720614" y="6374226"/>
                  <a:pt x="3822872" y="6336849"/>
                  <a:pt x="3615601" y="6358467"/>
                </a:cubicBezTo>
                <a:cubicBezTo>
                  <a:pt x="3408330" y="6380085"/>
                  <a:pt x="3207697" y="6367493"/>
                  <a:pt x="3061385" y="6358467"/>
                </a:cubicBezTo>
                <a:cubicBezTo>
                  <a:pt x="2915073" y="6349441"/>
                  <a:pt x="2721426" y="6362366"/>
                  <a:pt x="2507169" y="6358467"/>
                </a:cubicBezTo>
                <a:cubicBezTo>
                  <a:pt x="2292912" y="6354568"/>
                  <a:pt x="1939975" y="6374036"/>
                  <a:pt x="1636258" y="6358467"/>
                </a:cubicBezTo>
                <a:cubicBezTo>
                  <a:pt x="1332541" y="6342898"/>
                  <a:pt x="1188113" y="6357028"/>
                  <a:pt x="765346" y="6358467"/>
                </a:cubicBezTo>
                <a:cubicBezTo>
                  <a:pt x="342579" y="6359906"/>
                  <a:pt x="228482" y="6371630"/>
                  <a:pt x="0" y="6358467"/>
                </a:cubicBezTo>
                <a:lnTo>
                  <a:pt x="0" y="6358467"/>
                </a:lnTo>
                <a:cubicBezTo>
                  <a:pt x="-10831" y="6203870"/>
                  <a:pt x="-7077" y="6089673"/>
                  <a:pt x="0" y="5855090"/>
                </a:cubicBezTo>
                <a:cubicBezTo>
                  <a:pt x="7077" y="5620507"/>
                  <a:pt x="26308" y="5538034"/>
                  <a:pt x="0" y="5245740"/>
                </a:cubicBezTo>
                <a:cubicBezTo>
                  <a:pt x="-26308" y="4953446"/>
                  <a:pt x="-11230" y="4986532"/>
                  <a:pt x="0" y="4742363"/>
                </a:cubicBezTo>
                <a:cubicBezTo>
                  <a:pt x="11230" y="4498194"/>
                  <a:pt x="5450" y="4210497"/>
                  <a:pt x="0" y="4027039"/>
                </a:cubicBezTo>
                <a:cubicBezTo>
                  <a:pt x="-5450" y="3843581"/>
                  <a:pt x="-18832" y="3660931"/>
                  <a:pt x="0" y="3417688"/>
                </a:cubicBezTo>
                <a:cubicBezTo>
                  <a:pt x="18832" y="3174445"/>
                  <a:pt x="-28869" y="2976093"/>
                  <a:pt x="0" y="2702363"/>
                </a:cubicBezTo>
                <a:cubicBezTo>
                  <a:pt x="28869" y="2428633"/>
                  <a:pt x="-23678" y="2345678"/>
                  <a:pt x="0" y="2093013"/>
                </a:cubicBezTo>
                <a:cubicBezTo>
                  <a:pt x="23678" y="1840348"/>
                  <a:pt x="-19551" y="1360645"/>
                  <a:pt x="0" y="1059766"/>
                </a:cubicBezTo>
                <a:cubicBezTo>
                  <a:pt x="109605" y="504990"/>
                  <a:pt x="401562" y="-48130"/>
                  <a:pt x="1059766" y="0"/>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362268093">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55058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0693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4112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906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B937-D30F-BAC1-A459-A2B5F7CFE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8F67309-D181-2FE3-FF9A-30CB6B2DEB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7EEC5E-8CDD-449D-152E-8B75092F2694}"/>
              </a:ext>
            </a:extLst>
          </p:cNvPr>
          <p:cNvSpPr>
            <a:spLocks noGrp="1"/>
          </p:cNvSpPr>
          <p:nvPr>
            <p:ph type="dt" sz="half" idx="10"/>
          </p:nvPr>
        </p:nvSpPr>
        <p:spPr/>
        <p:txBody>
          <a:bodyPr/>
          <a:lstStyle/>
          <a:p>
            <a:fld id="{79085349-B5CE-44C7-B0B2-29035AF09E6E}" type="datetimeFigureOut">
              <a:rPr lang="vi-VN" smtClean="0"/>
              <a:t>12/10/2024</a:t>
            </a:fld>
            <a:endParaRPr lang="vi-VN"/>
          </a:p>
        </p:txBody>
      </p:sp>
      <p:sp>
        <p:nvSpPr>
          <p:cNvPr id="5" name="Footer Placeholder 4">
            <a:extLst>
              <a:ext uri="{FF2B5EF4-FFF2-40B4-BE49-F238E27FC236}">
                <a16:creationId xmlns:a16="http://schemas.microsoft.com/office/drawing/2014/main" id="{2BB51FC9-AA12-D2C4-90FF-C482EB04A1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91E2F49-BF5E-0B9E-1B97-DB14321A6B68}"/>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92009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1918-687A-E9E8-8AD9-292A516AE8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EC7A55F-1891-E045-3ADD-DB3A6B36C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1847312-E896-E299-9DA2-F36ED892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0DED4A9-F4C8-6195-C820-5927C2A344FB}"/>
              </a:ext>
            </a:extLst>
          </p:cNvPr>
          <p:cNvSpPr>
            <a:spLocks noGrp="1"/>
          </p:cNvSpPr>
          <p:nvPr>
            <p:ph type="dt" sz="half" idx="10"/>
          </p:nvPr>
        </p:nvSpPr>
        <p:spPr/>
        <p:txBody>
          <a:bodyPr/>
          <a:lstStyle/>
          <a:p>
            <a:fld id="{79085349-B5CE-44C7-B0B2-29035AF09E6E}" type="datetimeFigureOut">
              <a:rPr lang="vi-VN" smtClean="0"/>
              <a:t>12/10/2024</a:t>
            </a:fld>
            <a:endParaRPr lang="vi-VN"/>
          </a:p>
        </p:txBody>
      </p:sp>
      <p:sp>
        <p:nvSpPr>
          <p:cNvPr id="6" name="Footer Placeholder 5">
            <a:extLst>
              <a:ext uri="{FF2B5EF4-FFF2-40B4-BE49-F238E27FC236}">
                <a16:creationId xmlns:a16="http://schemas.microsoft.com/office/drawing/2014/main" id="{E5D96391-2475-FD34-66B5-1A1B1E6F03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48A0366-5CE0-B0C3-E698-DD97B0287C84}"/>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644224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A4EA-23EF-3015-9E7D-68ACF10B597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E97756-C3C2-6255-4901-9A0530958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55BBF1-5CE3-88B2-7FA9-466981401A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2D7095D-5D17-5231-E6A0-2BA3887FBA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2F094-AD85-0199-699D-70E76806F1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25B7EC2-87A1-C2B1-B055-FFB9698E5DA4}"/>
              </a:ext>
            </a:extLst>
          </p:cNvPr>
          <p:cNvSpPr>
            <a:spLocks noGrp="1"/>
          </p:cNvSpPr>
          <p:nvPr>
            <p:ph type="dt" sz="half" idx="10"/>
          </p:nvPr>
        </p:nvSpPr>
        <p:spPr/>
        <p:txBody>
          <a:bodyPr/>
          <a:lstStyle/>
          <a:p>
            <a:fld id="{79085349-B5CE-44C7-B0B2-29035AF09E6E}" type="datetimeFigureOut">
              <a:rPr lang="vi-VN" smtClean="0"/>
              <a:t>12/10/2024</a:t>
            </a:fld>
            <a:endParaRPr lang="vi-VN"/>
          </a:p>
        </p:txBody>
      </p:sp>
      <p:sp>
        <p:nvSpPr>
          <p:cNvPr id="8" name="Footer Placeholder 7">
            <a:extLst>
              <a:ext uri="{FF2B5EF4-FFF2-40B4-BE49-F238E27FC236}">
                <a16:creationId xmlns:a16="http://schemas.microsoft.com/office/drawing/2014/main" id="{2D757253-B038-0C71-7769-94EF6346B96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C2F1E41-C104-790F-A69D-D86C1AE17BA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3749180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D59D-E4E0-FECA-4B14-203C750815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4F654E7-6AFB-B8A7-767D-2668FEC5EACA}"/>
              </a:ext>
            </a:extLst>
          </p:cNvPr>
          <p:cNvSpPr>
            <a:spLocks noGrp="1"/>
          </p:cNvSpPr>
          <p:nvPr>
            <p:ph type="dt" sz="half" idx="10"/>
          </p:nvPr>
        </p:nvSpPr>
        <p:spPr/>
        <p:txBody>
          <a:bodyPr/>
          <a:lstStyle/>
          <a:p>
            <a:fld id="{79085349-B5CE-44C7-B0B2-29035AF09E6E}" type="datetimeFigureOut">
              <a:rPr lang="vi-VN" smtClean="0"/>
              <a:t>12/10/2024</a:t>
            </a:fld>
            <a:endParaRPr lang="vi-VN"/>
          </a:p>
        </p:txBody>
      </p:sp>
      <p:sp>
        <p:nvSpPr>
          <p:cNvPr id="4" name="Footer Placeholder 3">
            <a:extLst>
              <a:ext uri="{FF2B5EF4-FFF2-40B4-BE49-F238E27FC236}">
                <a16:creationId xmlns:a16="http://schemas.microsoft.com/office/drawing/2014/main" id="{A881C2E4-32A5-3BAD-4638-54CA033B143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D6D6F3C-01D1-284E-3154-02D3F5151E7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849434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1B0FF-20B8-417F-6400-455A38725308}"/>
              </a:ext>
            </a:extLst>
          </p:cNvPr>
          <p:cNvSpPr>
            <a:spLocks noGrp="1"/>
          </p:cNvSpPr>
          <p:nvPr>
            <p:ph type="dt" sz="half" idx="10"/>
          </p:nvPr>
        </p:nvSpPr>
        <p:spPr/>
        <p:txBody>
          <a:bodyPr/>
          <a:lstStyle/>
          <a:p>
            <a:fld id="{79085349-B5CE-44C7-B0B2-29035AF09E6E}" type="datetimeFigureOut">
              <a:rPr lang="vi-VN" smtClean="0"/>
              <a:t>12/10/2024</a:t>
            </a:fld>
            <a:endParaRPr lang="vi-VN"/>
          </a:p>
        </p:txBody>
      </p:sp>
      <p:sp>
        <p:nvSpPr>
          <p:cNvPr id="3" name="Footer Placeholder 2">
            <a:extLst>
              <a:ext uri="{FF2B5EF4-FFF2-40B4-BE49-F238E27FC236}">
                <a16:creationId xmlns:a16="http://schemas.microsoft.com/office/drawing/2014/main" id="{84B91BB8-096D-9BEB-2A32-8993F80E0AB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078450-E4D1-F177-447B-868E47A2F66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987842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EEED-8D34-40DF-A952-00AD9D1AA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D9FCF9D-DEA5-4256-D5E7-69AB64D33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3773E54-6808-1F18-24EA-AB2054291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994D1-2605-A86E-CAF3-AF1F5F051A92}"/>
              </a:ext>
            </a:extLst>
          </p:cNvPr>
          <p:cNvSpPr>
            <a:spLocks noGrp="1"/>
          </p:cNvSpPr>
          <p:nvPr>
            <p:ph type="dt" sz="half" idx="10"/>
          </p:nvPr>
        </p:nvSpPr>
        <p:spPr/>
        <p:txBody>
          <a:bodyPr/>
          <a:lstStyle/>
          <a:p>
            <a:fld id="{79085349-B5CE-44C7-B0B2-29035AF09E6E}" type="datetimeFigureOut">
              <a:rPr lang="vi-VN" smtClean="0"/>
              <a:t>12/10/2024</a:t>
            </a:fld>
            <a:endParaRPr lang="vi-VN"/>
          </a:p>
        </p:txBody>
      </p:sp>
      <p:sp>
        <p:nvSpPr>
          <p:cNvPr id="6" name="Footer Placeholder 5">
            <a:extLst>
              <a:ext uri="{FF2B5EF4-FFF2-40B4-BE49-F238E27FC236}">
                <a16:creationId xmlns:a16="http://schemas.microsoft.com/office/drawing/2014/main" id="{7E9310C9-055C-D853-5543-490F6830C2E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523AE77-5D89-DDA6-99BB-35290258B897}"/>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37601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2329-D9B8-C042-F3AA-6466193E8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6E99EA9-3CB6-7C61-0F0F-EBD3E76143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343837D-1D1E-FD63-FA35-1009BAACC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8FE8F-FD2D-5A7A-56B6-E14B21D2BBCA}"/>
              </a:ext>
            </a:extLst>
          </p:cNvPr>
          <p:cNvSpPr>
            <a:spLocks noGrp="1"/>
          </p:cNvSpPr>
          <p:nvPr>
            <p:ph type="dt" sz="half" idx="10"/>
          </p:nvPr>
        </p:nvSpPr>
        <p:spPr/>
        <p:txBody>
          <a:bodyPr/>
          <a:lstStyle/>
          <a:p>
            <a:fld id="{79085349-B5CE-44C7-B0B2-29035AF09E6E}" type="datetimeFigureOut">
              <a:rPr lang="vi-VN" smtClean="0"/>
              <a:t>12/10/2024</a:t>
            </a:fld>
            <a:endParaRPr lang="vi-VN"/>
          </a:p>
        </p:txBody>
      </p:sp>
      <p:sp>
        <p:nvSpPr>
          <p:cNvPr id="6" name="Footer Placeholder 5">
            <a:extLst>
              <a:ext uri="{FF2B5EF4-FFF2-40B4-BE49-F238E27FC236}">
                <a16:creationId xmlns:a16="http://schemas.microsoft.com/office/drawing/2014/main" id="{A00855EB-BD18-F3F9-322E-3CF6DD6D59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0B1E551-25A4-D232-EF60-8322B6976F5A}"/>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886497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DEF754-EFE3-8E79-3B6D-6D45BEC7F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84014B-1DC4-C195-7A6B-A203691B5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B255C9-F1E7-0AA3-7680-F0C5E0F07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085349-B5CE-44C7-B0B2-29035AF09E6E}" type="datetimeFigureOut">
              <a:rPr lang="vi-VN" smtClean="0"/>
              <a:t>12/10/2024</a:t>
            </a:fld>
            <a:endParaRPr lang="vi-VN"/>
          </a:p>
        </p:txBody>
      </p:sp>
      <p:sp>
        <p:nvSpPr>
          <p:cNvPr id="5" name="Footer Placeholder 4">
            <a:extLst>
              <a:ext uri="{FF2B5EF4-FFF2-40B4-BE49-F238E27FC236}">
                <a16:creationId xmlns:a16="http://schemas.microsoft.com/office/drawing/2014/main" id="{45FFE5A6-DB38-A649-E558-EDDAB88B0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305EB085-AC42-F650-F953-122CCD3B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9A9C7D-F69F-44F5-B15A-B9B41B7DC19F}" type="slidenum">
              <a:rPr lang="vi-VN" smtClean="0"/>
              <a:t>‹#›</a:t>
            </a:fld>
            <a:endParaRPr lang="vi-VN"/>
          </a:p>
        </p:txBody>
      </p:sp>
    </p:spTree>
    <p:extLst>
      <p:ext uri="{BB962C8B-B14F-4D97-AF65-F5344CB8AC3E}">
        <p14:creationId xmlns:p14="http://schemas.microsoft.com/office/powerpoint/2010/main" val="3875857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74701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video game screen with a cartoon scene&#10;&#10;Description automatically generated with medium confidence">
            <a:extLst>
              <a:ext uri="{FF2B5EF4-FFF2-40B4-BE49-F238E27FC236}">
                <a16:creationId xmlns:a16="http://schemas.microsoft.com/office/drawing/2014/main" id="{B0A876FE-3DD4-838C-0852-8CF0E17CFE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11">
            <a:extLst>
              <a:ext uri="{FF2B5EF4-FFF2-40B4-BE49-F238E27FC236}">
                <a16:creationId xmlns:a16="http://schemas.microsoft.com/office/drawing/2014/main" id="{5B6B8C30-940D-2F7C-C724-499EADE7809F}"/>
              </a:ext>
            </a:extLst>
          </p:cNvPr>
          <p:cNvSpPr/>
          <p:nvPr/>
        </p:nvSpPr>
        <p:spPr>
          <a:xfrm>
            <a:off x="452080" y="1845595"/>
            <a:ext cx="4949696" cy="4087368"/>
          </a:xfrm>
          <a:custGeom>
            <a:avLst/>
            <a:gdLst/>
            <a:ahLst/>
            <a:cxnLst/>
            <a:rect l="l" t="t" r="r" b="b"/>
            <a:pathLst>
              <a:path w="2067615" h="1470591">
                <a:moveTo>
                  <a:pt x="0" y="0"/>
                </a:moveTo>
                <a:lnTo>
                  <a:pt x="2067615" y="0"/>
                </a:lnTo>
                <a:lnTo>
                  <a:pt x="2067615" y="1470591"/>
                </a:lnTo>
                <a:lnTo>
                  <a:pt x="0" y="147059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EA631B4E-C11C-7039-BBB4-C74BA144B711}"/>
              </a:ext>
            </a:extLst>
          </p:cNvPr>
          <p:cNvPicPr>
            <a:picLocks noChangeAspect="1"/>
          </p:cNvPicPr>
          <p:nvPr/>
        </p:nvPicPr>
        <p:blipFill>
          <a:blip r:embed="rId4"/>
          <a:stretch>
            <a:fillRect/>
          </a:stretch>
        </p:blipFill>
        <p:spPr>
          <a:xfrm>
            <a:off x="5622795" y="1763486"/>
            <a:ext cx="6474328" cy="1736737"/>
          </a:xfrm>
          <a:prstGeom prst="rect">
            <a:avLst/>
          </a:prstGeom>
        </p:spPr>
      </p:pic>
    </p:spTree>
    <p:extLst>
      <p:ext uri="{BB962C8B-B14F-4D97-AF65-F5344CB8AC3E}">
        <p14:creationId xmlns:p14="http://schemas.microsoft.com/office/powerpoint/2010/main" val="2523572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707886"/>
          </a:xfrm>
          <a:prstGeom prst="rect">
            <a:avLst/>
          </a:prstGeom>
          <a:noFill/>
        </p:spPr>
        <p:txBody>
          <a:bodyPr wrap="square">
            <a:spAutoFit/>
          </a:bodyPr>
          <a:lstStyle/>
          <a:p>
            <a:pPr algn="ct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2. </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Đọc đoạn văn dưới đây và trả lời câu hỏi.</a:t>
            </a:r>
          </a:p>
        </p:txBody>
      </p:sp>
      <p:pic>
        <p:nvPicPr>
          <p:cNvPr id="3" name="5484299661757">
            <a:hlinkClick r:id="" action="ppaction://media"/>
            <a:extLst>
              <a:ext uri="{FF2B5EF4-FFF2-40B4-BE49-F238E27FC236}">
                <a16:creationId xmlns:a16="http://schemas.microsoft.com/office/drawing/2014/main" id="{B21A464D-EEED-7B93-CBC7-5FAB131C64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07383" y="1958193"/>
            <a:ext cx="2413473" cy="1357579"/>
          </a:xfrm>
          <a:prstGeom prst="rect">
            <a:avLst/>
          </a:prstGeom>
          <a:ln>
            <a:noFill/>
          </a:ln>
          <a:effectLst>
            <a:softEdge rad="112500"/>
          </a:effectLst>
        </p:spPr>
      </p:pic>
      <p:sp>
        <p:nvSpPr>
          <p:cNvPr id="4" name="Rectangle: Rounded Corners 3">
            <a:extLst>
              <a:ext uri="{FF2B5EF4-FFF2-40B4-BE49-F238E27FC236}">
                <a16:creationId xmlns:a16="http://schemas.microsoft.com/office/drawing/2014/main" id="{CE2FCEAF-516B-04D8-F292-FF90BD98137A}"/>
              </a:ext>
            </a:extLst>
          </p:cNvPr>
          <p:cNvSpPr/>
          <p:nvPr/>
        </p:nvSpPr>
        <p:spPr>
          <a:xfrm>
            <a:off x="792480" y="1290320"/>
            <a:ext cx="10525760" cy="499872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Không nên phá tổ chim</a:t>
            </a:r>
            <a:r>
              <a:rPr lang="vi-VN" sz="2400" b="0" i="0" dirty="0">
                <a:solidFill>
                  <a:srgbClr val="000000"/>
                </a:solidFill>
                <a:effectLst/>
                <a:latin typeface="Cambria" panose="02040503050406030204" pitchFamily="18" charset="0"/>
                <a:ea typeface="Cambria" panose="02040503050406030204" pitchFamily="18" charset="0"/>
              </a:rPr>
              <a:t> là một câu chuyện giản dị nhưng lại mang đến cho tôi nhiều cảm xúc khó quên. Câu chuyện kể về một em nhỏ vì tò mò mà trèo lên cây, bắt ba con chim non xuống để chơi. Nhưng lời khuyên của chị gái đã làm cho em tỉnh ngộ. Chị đã nói về nỗi buồn của chim mẹ khi không tìm thấy con, số phận của những chim non khi bị tách ra khỏi mẹ. Chị còn nói với em về lợi ích mà loài chim mang lại cho con người. Lời khuyên của chị thật nhẹ nhàng mà thấm thía. Nó giúp người em có một hành động đáng khen: đem những con chim non đặt lại tổ của chúng. Câu chuyện tuy ngắn nhưng thật xúc động bởi ý nghĩa nhân văn cao đẹp: Cuộc đời sẽ tốt đẹp hơn, hạnh phúc hơn nếu chúng ta biết yêu quý và trân trọng sự sống của muôn loài. Gấp trang sách lại, hình ảnh những chú chim non bé bỏng quấn quýt bên mẹ vẫn in đậm trong tâm trí tôi.</a:t>
            </a:r>
          </a:p>
          <a:p>
            <a:pPr algn="r"/>
            <a:r>
              <a:rPr lang="vi-VN" sz="2400" b="0" i="0" dirty="0">
                <a:solidFill>
                  <a:srgbClr val="000000"/>
                </a:solidFill>
                <a:effectLst/>
                <a:latin typeface="Cambria" panose="02040503050406030204" pitchFamily="18" charset="0"/>
                <a:ea typeface="Cambria" panose="02040503050406030204" pitchFamily="18" charset="0"/>
              </a:rPr>
              <a:t>(Phan Nguyên)</a:t>
            </a:r>
          </a:p>
        </p:txBody>
      </p:sp>
    </p:spTree>
    <p:extLst>
      <p:ext uri="{BB962C8B-B14F-4D97-AF65-F5344CB8AC3E}">
        <p14:creationId xmlns:p14="http://schemas.microsoft.com/office/powerpoint/2010/main" val="3488611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5"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320548" y="611279"/>
            <a:ext cx="11228832" cy="97368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a. Người viết muốn nói điều gì qua đoạn văn trên?</a:t>
            </a:r>
            <a:endParaRPr lang="vi-VN" sz="4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4CF9CF1-8ACC-7B76-CE45-73EF8070BB83}"/>
              </a:ext>
            </a:extLst>
          </p:cNvPr>
          <p:cNvSpPr txBox="1"/>
          <p:nvPr/>
        </p:nvSpPr>
        <p:spPr>
          <a:xfrm>
            <a:off x="807974" y="2549144"/>
            <a:ext cx="9909810" cy="2123658"/>
          </a:xfrm>
          <a:prstGeom prst="rect">
            <a:avLst/>
          </a:prstGeom>
          <a:noFill/>
        </p:spPr>
        <p:txBody>
          <a:bodyPr wrap="square">
            <a:spAutoFit/>
          </a:bodyPr>
          <a:lstStyle/>
          <a:p>
            <a:pPr algn="just"/>
            <a:r>
              <a:rPr lang="en-US" sz="4400" dirty="0">
                <a:solidFill>
                  <a:srgbClr val="FF0000"/>
                </a:solidFill>
              </a:rPr>
              <a:t>   </a:t>
            </a:r>
            <a:r>
              <a:rPr lang="vi-VN" sz="4400" dirty="0">
                <a:solidFill>
                  <a:srgbClr val="FF0000"/>
                </a:solidFill>
              </a:rPr>
              <a:t>Tác giả Phan Nguyên muốn thể hiện những tình cảm, cảm xúc của mình về chuyện Không nên phá tổ chim.</a:t>
            </a:r>
            <a:endParaRPr lang="vi-VN" sz="4400" b="1" dirty="0">
              <a:solidFill>
                <a:srgbClr val="FF0000"/>
              </a:solidFill>
            </a:endParaRPr>
          </a:p>
        </p:txBody>
      </p:sp>
    </p:spTree>
    <p:extLst>
      <p:ext uri="{BB962C8B-B14F-4D97-AF65-F5344CB8AC3E}">
        <p14:creationId xmlns:p14="http://schemas.microsoft.com/office/powerpoint/2010/main" val="3925209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320548" y="611279"/>
            <a:ext cx="11228832" cy="165440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b. Tìm các câu văn trong đoạn ứng với phần mở đầu, triển khai, kết thúc của đoạn văn và xác định nội dung tương ứng của mỗi phần.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FBD8FC1-C78E-4C32-E95B-484A0534FEEC}"/>
              </a:ext>
            </a:extLst>
          </p:cNvPr>
          <p:cNvPicPr>
            <a:picLocks noChangeAspect="1"/>
          </p:cNvPicPr>
          <p:nvPr/>
        </p:nvPicPr>
        <p:blipFill>
          <a:blip r:embed="rId2"/>
          <a:stretch>
            <a:fillRect/>
          </a:stretch>
        </p:blipFill>
        <p:spPr>
          <a:xfrm>
            <a:off x="922655" y="2513012"/>
            <a:ext cx="10093610" cy="3623628"/>
          </a:xfrm>
          <a:prstGeom prst="rect">
            <a:avLst/>
          </a:prstGeom>
        </p:spPr>
      </p:pic>
    </p:spTree>
    <p:extLst>
      <p:ext uri="{BB962C8B-B14F-4D97-AF65-F5344CB8AC3E}">
        <p14:creationId xmlns:p14="http://schemas.microsoft.com/office/powerpoint/2010/main" val="2620077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A35E4B-3571-B5D5-A949-80C683B97EEE}"/>
              </a:ext>
            </a:extLst>
          </p:cNvPr>
          <p:cNvPicPr>
            <a:picLocks noChangeAspect="1"/>
          </p:cNvPicPr>
          <p:nvPr/>
        </p:nvPicPr>
        <p:blipFill>
          <a:blip r:embed="rId2"/>
          <a:stretch>
            <a:fillRect/>
          </a:stretch>
        </p:blipFill>
        <p:spPr>
          <a:xfrm>
            <a:off x="706754" y="705485"/>
            <a:ext cx="1619885" cy="1042940"/>
          </a:xfrm>
          <a:prstGeom prst="rect">
            <a:avLst/>
          </a:prstGeom>
        </p:spPr>
      </p:pic>
      <p:sp>
        <p:nvSpPr>
          <p:cNvPr id="6" name="TextBox 5">
            <a:extLst>
              <a:ext uri="{FF2B5EF4-FFF2-40B4-BE49-F238E27FC236}">
                <a16:creationId xmlns:a16="http://schemas.microsoft.com/office/drawing/2014/main" id="{CA88DFD7-96DC-BE0F-0042-257136D6E7D8}"/>
              </a:ext>
            </a:extLst>
          </p:cNvPr>
          <p:cNvSpPr txBox="1"/>
          <p:nvPr/>
        </p:nvSpPr>
        <p:spPr>
          <a:xfrm>
            <a:off x="2479040" y="731520"/>
            <a:ext cx="9001760" cy="954107"/>
          </a:xfrm>
          <a:prstGeom prst="rect">
            <a:avLst/>
          </a:prstGeom>
          <a:noFill/>
        </p:spPr>
        <p:txBody>
          <a:bodyPr wrap="square" rtlCol="0">
            <a:spAutoFit/>
          </a:bodyPr>
          <a:lstStyle/>
          <a:p>
            <a:pPr algn="just"/>
            <a:r>
              <a:rPr lang="vi-VN" sz="2800" b="0" i="1" dirty="0">
                <a:solidFill>
                  <a:srgbClr val="000000"/>
                </a:solidFill>
                <a:effectLst/>
                <a:latin typeface="Cambria" panose="02040503050406030204" pitchFamily="18" charset="0"/>
                <a:ea typeface="Cambria" panose="02040503050406030204" pitchFamily="18" charset="0"/>
              </a:rPr>
              <a:t>Không nên phá tổ chim</a:t>
            </a:r>
            <a:r>
              <a:rPr lang="vi-VN" sz="2800" b="0" i="0" dirty="0">
                <a:solidFill>
                  <a:srgbClr val="000000"/>
                </a:solidFill>
                <a:effectLst/>
                <a:latin typeface="Cambria" panose="02040503050406030204" pitchFamily="18" charset="0"/>
                <a:ea typeface="Cambria" panose="02040503050406030204" pitchFamily="18" charset="0"/>
              </a:rPr>
              <a:t> là một câu chuyện giản dị nhưng lại mang đến cho tôi nhiều cảm xúc khó quên.</a:t>
            </a:r>
            <a:endParaRPr lang="en-US" sz="2800" dirty="0"/>
          </a:p>
        </p:txBody>
      </p:sp>
      <p:pic>
        <p:nvPicPr>
          <p:cNvPr id="8" name="Picture 7">
            <a:extLst>
              <a:ext uri="{FF2B5EF4-FFF2-40B4-BE49-F238E27FC236}">
                <a16:creationId xmlns:a16="http://schemas.microsoft.com/office/drawing/2014/main" id="{ECEB72BC-497D-C7B1-1DF8-ECD0D3FF09F3}"/>
              </a:ext>
            </a:extLst>
          </p:cNvPr>
          <p:cNvPicPr>
            <a:picLocks noChangeAspect="1"/>
          </p:cNvPicPr>
          <p:nvPr/>
        </p:nvPicPr>
        <p:blipFill>
          <a:blip r:embed="rId3"/>
          <a:stretch>
            <a:fillRect/>
          </a:stretch>
        </p:blipFill>
        <p:spPr>
          <a:xfrm>
            <a:off x="731520" y="2368867"/>
            <a:ext cx="1553527" cy="1067389"/>
          </a:xfrm>
          <a:prstGeom prst="rect">
            <a:avLst/>
          </a:prstGeom>
        </p:spPr>
      </p:pic>
      <p:sp>
        <p:nvSpPr>
          <p:cNvPr id="9" name="TextBox 8">
            <a:extLst>
              <a:ext uri="{FF2B5EF4-FFF2-40B4-BE49-F238E27FC236}">
                <a16:creationId xmlns:a16="http://schemas.microsoft.com/office/drawing/2014/main" id="{1EAE4FDB-1C01-EE1C-76D3-397D3738AD64}"/>
              </a:ext>
            </a:extLst>
          </p:cNvPr>
          <p:cNvSpPr txBox="1"/>
          <p:nvPr/>
        </p:nvSpPr>
        <p:spPr>
          <a:xfrm>
            <a:off x="2458720" y="2001520"/>
            <a:ext cx="9001760" cy="3000821"/>
          </a:xfrm>
          <a:prstGeom prst="rect">
            <a:avLst/>
          </a:prstGeom>
          <a:noFill/>
        </p:spPr>
        <p:txBody>
          <a:bodyPr wrap="square" rtlCol="0">
            <a:spAutoFit/>
          </a:bodyPr>
          <a:lstStyle/>
          <a:p>
            <a:pPr algn="just"/>
            <a:r>
              <a:rPr lang="vi-VN" sz="2100" dirty="0">
                <a:solidFill>
                  <a:srgbClr val="000000"/>
                </a:solidFill>
                <a:latin typeface="Cambria" panose="02040503050406030204" pitchFamily="18" charset="0"/>
                <a:ea typeface="Cambria" panose="02040503050406030204" pitchFamily="18" charset="0"/>
              </a:rPr>
              <a:t>Câu chuyện kể về một em nhỏ vì tò mò mà trèo lên cây, bắt ba con chim non xuống để chơi. Nhưng lời khuyên của chị gái đã làm cho em tỉnh ngộ. Chị đã nói về nỗi buồn của chim mẹ khi không tìm thấy con, số phận của những chim non khi bị tách ra khỏi mẹ. Chị còn nói với em về lợi ích mà loài chim mang lại cho con người. Lời khuyên của chị thật nhẹ nhàng mà thấm thía. Nó giúp người em có một hành động đáng khen: đem những con chim non đặt lại tổ của chúng. Câu chuyện tuy ngắn nhưng thật xúc động bởi ý nghĩa nhân văn cao đẹp: Cuộc đời sẽ tốt đẹp hơn, hạnh phúc hơn nếu chúng ta biết yêu quý và trân trọng sự sống của muôn loài. </a:t>
            </a:r>
            <a:endParaRPr lang="en-US" sz="2100" dirty="0"/>
          </a:p>
        </p:txBody>
      </p:sp>
      <p:pic>
        <p:nvPicPr>
          <p:cNvPr id="11" name="Picture 10">
            <a:extLst>
              <a:ext uri="{FF2B5EF4-FFF2-40B4-BE49-F238E27FC236}">
                <a16:creationId xmlns:a16="http://schemas.microsoft.com/office/drawing/2014/main" id="{D4A4D576-B893-4B25-B5EF-C365E91BE413}"/>
              </a:ext>
            </a:extLst>
          </p:cNvPr>
          <p:cNvPicPr>
            <a:picLocks noChangeAspect="1"/>
          </p:cNvPicPr>
          <p:nvPr/>
        </p:nvPicPr>
        <p:blipFill>
          <a:blip r:embed="rId4"/>
          <a:stretch>
            <a:fillRect/>
          </a:stretch>
        </p:blipFill>
        <p:spPr>
          <a:xfrm>
            <a:off x="814387" y="5150880"/>
            <a:ext cx="1613853" cy="1115617"/>
          </a:xfrm>
          <a:prstGeom prst="rect">
            <a:avLst/>
          </a:prstGeom>
        </p:spPr>
      </p:pic>
      <p:sp>
        <p:nvSpPr>
          <p:cNvPr id="12" name="TextBox 11">
            <a:extLst>
              <a:ext uri="{FF2B5EF4-FFF2-40B4-BE49-F238E27FC236}">
                <a16:creationId xmlns:a16="http://schemas.microsoft.com/office/drawing/2014/main" id="{31D5A07D-7A82-018F-BBE9-F146D551083F}"/>
              </a:ext>
            </a:extLst>
          </p:cNvPr>
          <p:cNvSpPr txBox="1"/>
          <p:nvPr/>
        </p:nvSpPr>
        <p:spPr>
          <a:xfrm>
            <a:off x="2570480" y="5191760"/>
            <a:ext cx="9001760" cy="954107"/>
          </a:xfrm>
          <a:prstGeom prst="rect">
            <a:avLst/>
          </a:prstGeom>
          <a:noFill/>
        </p:spPr>
        <p:txBody>
          <a:bodyPr wrap="square" rtlCol="0">
            <a:spAutoFit/>
          </a:bodyPr>
          <a:lstStyle/>
          <a:p>
            <a:pPr algn="just"/>
            <a:r>
              <a:rPr lang="vi-VN" sz="2800" dirty="0">
                <a:solidFill>
                  <a:srgbClr val="000000"/>
                </a:solidFill>
                <a:latin typeface="Cambria" panose="02040503050406030204" pitchFamily="18" charset="0"/>
                <a:ea typeface="Cambria" panose="02040503050406030204" pitchFamily="18" charset="0"/>
              </a:rPr>
              <a:t>Gấp trang sách lại, hình ảnh những chú chim non bé bỏng quấn quýt bên mẹ vẫn in đậm trong tâm trí tôi.</a:t>
            </a:r>
          </a:p>
        </p:txBody>
      </p:sp>
    </p:spTree>
    <p:extLst>
      <p:ext uri="{BB962C8B-B14F-4D97-AF65-F5344CB8AC3E}">
        <p14:creationId xmlns:p14="http://schemas.microsoft.com/office/powerpoint/2010/main" val="88320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A35E4B-3571-B5D5-A949-80C683B97EEE}"/>
              </a:ext>
            </a:extLst>
          </p:cNvPr>
          <p:cNvPicPr>
            <a:picLocks noChangeAspect="1"/>
          </p:cNvPicPr>
          <p:nvPr/>
        </p:nvPicPr>
        <p:blipFill>
          <a:blip r:embed="rId2"/>
          <a:stretch>
            <a:fillRect/>
          </a:stretch>
        </p:blipFill>
        <p:spPr>
          <a:xfrm>
            <a:off x="706754" y="705485"/>
            <a:ext cx="1619885" cy="1042940"/>
          </a:xfrm>
          <a:prstGeom prst="rect">
            <a:avLst/>
          </a:prstGeom>
        </p:spPr>
      </p:pic>
      <p:pic>
        <p:nvPicPr>
          <p:cNvPr id="8" name="Picture 7">
            <a:extLst>
              <a:ext uri="{FF2B5EF4-FFF2-40B4-BE49-F238E27FC236}">
                <a16:creationId xmlns:a16="http://schemas.microsoft.com/office/drawing/2014/main" id="{ECEB72BC-497D-C7B1-1DF8-ECD0D3FF09F3}"/>
              </a:ext>
            </a:extLst>
          </p:cNvPr>
          <p:cNvPicPr>
            <a:picLocks noChangeAspect="1"/>
          </p:cNvPicPr>
          <p:nvPr/>
        </p:nvPicPr>
        <p:blipFill>
          <a:blip r:embed="rId3"/>
          <a:stretch>
            <a:fillRect/>
          </a:stretch>
        </p:blipFill>
        <p:spPr>
          <a:xfrm>
            <a:off x="731520" y="2551747"/>
            <a:ext cx="1553527" cy="1067389"/>
          </a:xfrm>
          <a:prstGeom prst="rect">
            <a:avLst/>
          </a:prstGeom>
        </p:spPr>
      </p:pic>
      <p:pic>
        <p:nvPicPr>
          <p:cNvPr id="11" name="Picture 10">
            <a:extLst>
              <a:ext uri="{FF2B5EF4-FFF2-40B4-BE49-F238E27FC236}">
                <a16:creationId xmlns:a16="http://schemas.microsoft.com/office/drawing/2014/main" id="{D4A4D576-B893-4B25-B5EF-C365E91BE413}"/>
              </a:ext>
            </a:extLst>
          </p:cNvPr>
          <p:cNvPicPr>
            <a:picLocks noChangeAspect="1"/>
          </p:cNvPicPr>
          <p:nvPr/>
        </p:nvPicPr>
        <p:blipFill>
          <a:blip r:embed="rId4"/>
          <a:stretch>
            <a:fillRect/>
          </a:stretch>
        </p:blipFill>
        <p:spPr>
          <a:xfrm>
            <a:off x="682307" y="4520960"/>
            <a:ext cx="1613853" cy="1115617"/>
          </a:xfrm>
          <a:prstGeom prst="rect">
            <a:avLst/>
          </a:prstGeom>
        </p:spPr>
      </p:pic>
      <p:pic>
        <p:nvPicPr>
          <p:cNvPr id="4" name="Picture 3">
            <a:extLst>
              <a:ext uri="{FF2B5EF4-FFF2-40B4-BE49-F238E27FC236}">
                <a16:creationId xmlns:a16="http://schemas.microsoft.com/office/drawing/2014/main" id="{D18CCC09-D27D-540C-510C-1A26FF17E4C8}"/>
              </a:ext>
            </a:extLst>
          </p:cNvPr>
          <p:cNvPicPr>
            <a:picLocks noChangeAspect="1"/>
          </p:cNvPicPr>
          <p:nvPr/>
        </p:nvPicPr>
        <p:blipFill>
          <a:blip r:embed="rId5"/>
          <a:stretch>
            <a:fillRect/>
          </a:stretch>
        </p:blipFill>
        <p:spPr>
          <a:xfrm>
            <a:off x="2688590" y="697230"/>
            <a:ext cx="7867650" cy="1040694"/>
          </a:xfrm>
          <a:prstGeom prst="rect">
            <a:avLst/>
          </a:prstGeom>
        </p:spPr>
      </p:pic>
      <p:pic>
        <p:nvPicPr>
          <p:cNvPr id="10" name="Picture 9">
            <a:extLst>
              <a:ext uri="{FF2B5EF4-FFF2-40B4-BE49-F238E27FC236}">
                <a16:creationId xmlns:a16="http://schemas.microsoft.com/office/drawing/2014/main" id="{64D3C243-F630-C6EA-3211-A18C9218FDFF}"/>
              </a:ext>
            </a:extLst>
          </p:cNvPr>
          <p:cNvPicPr>
            <a:picLocks noChangeAspect="1"/>
          </p:cNvPicPr>
          <p:nvPr/>
        </p:nvPicPr>
        <p:blipFill>
          <a:blip r:embed="rId6"/>
          <a:stretch>
            <a:fillRect/>
          </a:stretch>
        </p:blipFill>
        <p:spPr>
          <a:xfrm>
            <a:off x="2769870" y="2419667"/>
            <a:ext cx="7959090" cy="1400210"/>
          </a:xfrm>
          <a:prstGeom prst="rect">
            <a:avLst/>
          </a:prstGeom>
        </p:spPr>
      </p:pic>
      <p:pic>
        <p:nvPicPr>
          <p:cNvPr id="14" name="Picture 13">
            <a:extLst>
              <a:ext uri="{FF2B5EF4-FFF2-40B4-BE49-F238E27FC236}">
                <a16:creationId xmlns:a16="http://schemas.microsoft.com/office/drawing/2014/main" id="{B6BD5847-DB17-E91E-ACE3-24A76FE591C5}"/>
              </a:ext>
            </a:extLst>
          </p:cNvPr>
          <p:cNvPicPr>
            <a:picLocks noChangeAspect="1"/>
          </p:cNvPicPr>
          <p:nvPr/>
        </p:nvPicPr>
        <p:blipFill>
          <a:blip r:embed="rId7"/>
          <a:stretch>
            <a:fillRect/>
          </a:stretch>
        </p:blipFill>
        <p:spPr>
          <a:xfrm>
            <a:off x="2787333" y="4785677"/>
            <a:ext cx="8866188" cy="755311"/>
          </a:xfrm>
          <a:prstGeom prst="rect">
            <a:avLst/>
          </a:prstGeom>
        </p:spPr>
      </p:pic>
    </p:spTree>
    <p:extLst>
      <p:ext uri="{BB962C8B-B14F-4D97-AF65-F5344CB8AC3E}">
        <p14:creationId xmlns:p14="http://schemas.microsoft.com/office/powerpoint/2010/main" val="1968276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320548" y="611279"/>
            <a:ext cx="11228832" cy="130896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c.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Trao đổi về những điểm cần lưu ý khi viết đoạn văn nêu tình cảm, cảm xúc về một câu chuyện.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9B49665-7CE2-2A63-D1B7-993C96A88611}"/>
              </a:ext>
            </a:extLst>
          </p:cNvPr>
          <p:cNvSpPr/>
          <p:nvPr/>
        </p:nvSpPr>
        <p:spPr>
          <a:xfrm>
            <a:off x="619760" y="2357120"/>
            <a:ext cx="10718800" cy="98552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Đoạn văn nêu tình cảm, cảm xúc về một câu chuyện thường có mấy phần? Đó là những phần nào?</a:t>
            </a:r>
          </a:p>
        </p:txBody>
      </p:sp>
      <p:sp>
        <p:nvSpPr>
          <p:cNvPr id="4" name="Rectangle 3">
            <a:extLst>
              <a:ext uri="{FF2B5EF4-FFF2-40B4-BE49-F238E27FC236}">
                <a16:creationId xmlns:a16="http://schemas.microsoft.com/office/drawing/2014/main" id="{070D7D97-E149-F833-2866-B3433A587C77}"/>
              </a:ext>
            </a:extLst>
          </p:cNvPr>
          <p:cNvSpPr/>
          <p:nvPr/>
        </p:nvSpPr>
        <p:spPr>
          <a:xfrm>
            <a:off x="609600" y="3566160"/>
            <a:ext cx="6146800" cy="7213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Nội dung chính của mỗi phần là gì?</a:t>
            </a:r>
          </a:p>
        </p:txBody>
      </p:sp>
      <p:sp>
        <p:nvSpPr>
          <p:cNvPr id="6" name="Rectangle 5">
            <a:extLst>
              <a:ext uri="{FF2B5EF4-FFF2-40B4-BE49-F238E27FC236}">
                <a16:creationId xmlns:a16="http://schemas.microsoft.com/office/drawing/2014/main" id="{4DF74F2B-555B-0ECA-7C0A-1DD405640053}"/>
              </a:ext>
            </a:extLst>
          </p:cNvPr>
          <p:cNvSpPr/>
          <p:nvPr/>
        </p:nvSpPr>
        <p:spPr>
          <a:xfrm>
            <a:off x="629920" y="4500880"/>
            <a:ext cx="9032240" cy="7213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Người viết thể hiện tình cảm, cảm xúc như thế nào?</a:t>
            </a:r>
          </a:p>
        </p:txBody>
      </p:sp>
    </p:spTree>
    <p:extLst>
      <p:ext uri="{BB962C8B-B14F-4D97-AF65-F5344CB8AC3E}">
        <p14:creationId xmlns:p14="http://schemas.microsoft.com/office/powerpoint/2010/main" val="2897592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457200" y="611279"/>
            <a:ext cx="11092180" cy="125816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rPr>
              <a:t>Đoạn văn nêu tình cảm, cảm xúc về một câu chuyện thường có mấy phần? Đó là những phần nào?</a:t>
            </a:r>
          </a:p>
        </p:txBody>
      </p:sp>
      <p:sp>
        <p:nvSpPr>
          <p:cNvPr id="4" name="TextBox 3">
            <a:extLst>
              <a:ext uri="{FF2B5EF4-FFF2-40B4-BE49-F238E27FC236}">
                <a16:creationId xmlns:a16="http://schemas.microsoft.com/office/drawing/2014/main" id="{04CF9CF1-8ACC-7B76-CE45-73EF8070BB83}"/>
              </a:ext>
            </a:extLst>
          </p:cNvPr>
          <p:cNvSpPr txBox="1"/>
          <p:nvPr/>
        </p:nvSpPr>
        <p:spPr>
          <a:xfrm>
            <a:off x="807974" y="2549144"/>
            <a:ext cx="9909810" cy="2123658"/>
          </a:xfrm>
          <a:prstGeom prst="rect">
            <a:avLst/>
          </a:prstGeom>
          <a:noFill/>
        </p:spPr>
        <p:txBody>
          <a:bodyPr wrap="square">
            <a:spAutoFit/>
          </a:bodyPr>
          <a:lstStyle/>
          <a:p>
            <a:pPr lvl="0" algn="just"/>
            <a:r>
              <a:rPr lang="en-US" sz="4400" dirty="0">
                <a:solidFill>
                  <a:srgbClr val="FF0000"/>
                </a:solidFill>
                <a:latin typeface="Aptos" panose="02110004020202020204"/>
              </a:rPr>
              <a:t>   </a:t>
            </a:r>
            <a:r>
              <a:rPr lang="vi-VN" sz="4400" dirty="0">
                <a:solidFill>
                  <a:srgbClr val="FF0000"/>
                </a:solidFill>
                <a:latin typeface="Aptos" panose="02110004020202020204"/>
              </a:rPr>
              <a:t>Đoạn văn nêu tình cảm, cảm xúc về một câu chuyện thường có 3 phần: mở đầu, triển khai, kết thúc.</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2130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1117600" y="560479"/>
            <a:ext cx="9984740" cy="81112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rPr>
              <a:t>Nội dung chính của mỗi phần là gì?</a:t>
            </a:r>
          </a:p>
        </p:txBody>
      </p:sp>
      <p:sp>
        <p:nvSpPr>
          <p:cNvPr id="4" name="TextBox 3">
            <a:extLst>
              <a:ext uri="{FF2B5EF4-FFF2-40B4-BE49-F238E27FC236}">
                <a16:creationId xmlns:a16="http://schemas.microsoft.com/office/drawing/2014/main" id="{04CF9CF1-8ACC-7B76-CE45-73EF8070BB83}"/>
              </a:ext>
            </a:extLst>
          </p:cNvPr>
          <p:cNvSpPr txBox="1"/>
          <p:nvPr/>
        </p:nvSpPr>
        <p:spPr>
          <a:xfrm>
            <a:off x="736854" y="1939544"/>
            <a:ext cx="10489946" cy="4031873"/>
          </a:xfrm>
          <a:prstGeom prst="rect">
            <a:avLst/>
          </a:prstGeom>
          <a:noFill/>
        </p:spPr>
        <p:txBody>
          <a:bodyPr wrap="square">
            <a:spAutoFit/>
          </a:bodyPr>
          <a:lstStyle/>
          <a:p>
            <a:pPr lvl="0" algn="just"/>
            <a:r>
              <a:rPr lang="vi-VN" sz="3200" b="1" dirty="0">
                <a:solidFill>
                  <a:srgbClr val="FF0000"/>
                </a:solidFill>
                <a:latin typeface="Calibri" panose="020F0502020204030204" pitchFamily="34" charset="0"/>
                <a:cs typeface="Calibri" panose="020F0502020204030204" pitchFamily="34" charset="0"/>
              </a:rPr>
              <a:t>– Mở đầu: </a:t>
            </a:r>
            <a:r>
              <a:rPr lang="vi-VN" sz="3200" dirty="0">
                <a:solidFill>
                  <a:srgbClr val="FF0000"/>
                </a:solidFill>
                <a:latin typeface="Calibri" panose="020F0502020204030204" pitchFamily="34" charset="0"/>
                <a:cs typeface="Calibri" panose="020F0502020204030204" pitchFamily="34" charset="0"/>
              </a:rPr>
              <a:t>Giới thiệu tên câu chuyện, tên tác giả và nếu ấn tượng chung về câu chuyện.</a:t>
            </a:r>
          </a:p>
          <a:p>
            <a:pPr lvl="0" algn="just"/>
            <a:r>
              <a:rPr lang="vi-VN" sz="3200" b="1" dirty="0">
                <a:solidFill>
                  <a:srgbClr val="FF0000"/>
                </a:solidFill>
                <a:latin typeface="Calibri" panose="020F0502020204030204" pitchFamily="34" charset="0"/>
                <a:cs typeface="Calibri" panose="020F0502020204030204" pitchFamily="34" charset="0"/>
              </a:rPr>
              <a:t>– Triển khai: </a:t>
            </a:r>
            <a:r>
              <a:rPr lang="vi-VN" sz="3200" dirty="0">
                <a:solidFill>
                  <a:srgbClr val="FF0000"/>
                </a:solidFill>
                <a:latin typeface="Calibri" panose="020F0502020204030204" pitchFamily="34" charset="0"/>
                <a:cs typeface="Calibri" panose="020F0502020204030204" pitchFamily="34" charset="0"/>
              </a:rPr>
              <a:t>Kể tóm tắt nội dung câu chuyện, nêu những điều yêu thích ở câu chuyện (nhân vật, sự việc, ý nghĩa của câu chuyện,...) và thể hiện tình cảm, cảm xúc đối với câu chuyện.</a:t>
            </a:r>
          </a:p>
          <a:p>
            <a:pPr lvl="0" algn="just"/>
            <a:r>
              <a:rPr lang="vi-VN" sz="3200" b="1" dirty="0">
                <a:solidFill>
                  <a:srgbClr val="FF0000"/>
                </a:solidFill>
                <a:latin typeface="Calibri" panose="020F0502020204030204" pitchFamily="34" charset="0"/>
                <a:cs typeface="Calibri" panose="020F0502020204030204" pitchFamily="34" charset="0"/>
              </a:rPr>
              <a:t>– Kết thúc: </a:t>
            </a:r>
            <a:r>
              <a:rPr lang="vi-VN" sz="3200" dirty="0">
                <a:solidFill>
                  <a:srgbClr val="FF0000"/>
                </a:solidFill>
                <a:latin typeface="Calibri" panose="020F0502020204030204" pitchFamily="34" charset="0"/>
                <a:cs typeface="Calibri" panose="020F0502020204030204" pitchFamily="34" charset="0"/>
              </a:rPr>
              <a:t>Khẳng định một lần nữa giá trị, ý nghĩa của câu chuyện hoặc nhấn mạnh tình cảm, cảm xúc đối với câu chuyện.</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9653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812800" y="560479"/>
            <a:ext cx="10820400" cy="81112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rPr>
              <a:t>Người viết thể hiện tình cảm, cảm xúc như thế nào?</a:t>
            </a:r>
          </a:p>
        </p:txBody>
      </p:sp>
      <p:sp>
        <p:nvSpPr>
          <p:cNvPr id="4" name="TextBox 3">
            <a:extLst>
              <a:ext uri="{FF2B5EF4-FFF2-40B4-BE49-F238E27FC236}">
                <a16:creationId xmlns:a16="http://schemas.microsoft.com/office/drawing/2014/main" id="{04CF9CF1-8ACC-7B76-CE45-73EF8070BB83}"/>
              </a:ext>
            </a:extLst>
          </p:cNvPr>
          <p:cNvSpPr txBox="1"/>
          <p:nvPr/>
        </p:nvSpPr>
        <p:spPr>
          <a:xfrm>
            <a:off x="736854" y="1939544"/>
            <a:ext cx="10489946" cy="2554545"/>
          </a:xfrm>
          <a:prstGeom prst="rect">
            <a:avLst/>
          </a:prstGeom>
          <a:noFill/>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Người viết cần thể hiện tình cảm, cảm xúc chân thật, nhẹ nhàng, phù hợp với nội dung và tình tiết có trong câu chuyện. Đồng thời phải đồng cảm với nhân vật có trong truyện.</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8256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37F4E6-9834-0588-CD55-8D0E1B0837C6}"/>
              </a:ext>
            </a:extLst>
          </p:cNvPr>
          <p:cNvPicPr>
            <a:picLocks noChangeAspect="1"/>
          </p:cNvPicPr>
          <p:nvPr/>
        </p:nvPicPr>
        <p:blipFill>
          <a:blip r:embed="rId2"/>
          <a:stretch>
            <a:fillRect/>
          </a:stretch>
        </p:blipFill>
        <p:spPr>
          <a:xfrm>
            <a:off x="680084" y="799782"/>
            <a:ext cx="10761133" cy="4513898"/>
          </a:xfrm>
          <a:prstGeom prst="rect">
            <a:avLst/>
          </a:prstGeom>
        </p:spPr>
      </p:pic>
    </p:spTree>
    <p:extLst>
      <p:ext uri="{BB962C8B-B14F-4D97-AF65-F5344CB8AC3E}">
        <p14:creationId xmlns:p14="http://schemas.microsoft.com/office/powerpoint/2010/main" val="1990110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on a bicycle&#10;&#10;Description automatically generated">
            <a:extLst>
              <a:ext uri="{FF2B5EF4-FFF2-40B4-BE49-F238E27FC236}">
                <a16:creationId xmlns:a16="http://schemas.microsoft.com/office/drawing/2014/main" id="{F3B79456-8612-4320-C3E6-DFCBD747D1F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34AB0C9-9917-9046-2026-97730AB12718}"/>
              </a:ext>
            </a:extLst>
          </p:cNvPr>
          <p:cNvSpPr txBox="1"/>
          <p:nvPr/>
        </p:nvSpPr>
        <p:spPr>
          <a:xfrm>
            <a:off x="3797046" y="1680710"/>
            <a:ext cx="6094476" cy="2585323"/>
          </a:xfrm>
          <a:prstGeom prst="rect">
            <a:avLst/>
          </a:prstGeom>
          <a:noFill/>
        </p:spPr>
        <p:txBody>
          <a:bodyPr wrap="square">
            <a:spAutoFit/>
          </a:bodyPr>
          <a:lstStyle/>
          <a:p>
            <a:pPr algn="ctr"/>
            <a:r>
              <a:rPr lang="en-US" sz="5400" dirty="0">
                <a:latin typeface="Calibri" panose="020F0502020204030204" pitchFamily="34" charset="0"/>
                <a:cs typeface="Calibri" panose="020F0502020204030204" pitchFamily="34" charset="0"/>
              </a:rPr>
              <a:t>N</a:t>
            </a:r>
            <a:r>
              <a:rPr lang="vi-VN" sz="5400" dirty="0">
                <a:latin typeface="Calibri" panose="020F0502020204030204" pitchFamily="34" charset="0"/>
                <a:cs typeface="Calibri" panose="020F0502020204030204" pitchFamily="34" charset="0"/>
              </a:rPr>
              <a:t>êu tên một số câu chuyện đã học </a:t>
            </a:r>
            <a:r>
              <a:rPr lang="en-US" sz="5400" dirty="0" err="1">
                <a:latin typeface="Calibri" panose="020F0502020204030204" pitchFamily="34" charset="0"/>
                <a:cs typeface="Calibri" panose="020F0502020204030204" pitchFamily="34" charset="0"/>
              </a:rPr>
              <a:t>em</a:t>
            </a:r>
            <a:r>
              <a:rPr lang="en-US" sz="5400" dirty="0">
                <a:latin typeface="Calibri" panose="020F0502020204030204" pitchFamily="34" charset="0"/>
                <a:cs typeface="Calibri" panose="020F0502020204030204" pitchFamily="34" charset="0"/>
              </a:rPr>
              <a:t> </a:t>
            </a:r>
            <a:r>
              <a:rPr lang="vi-VN" sz="5400" dirty="0">
                <a:latin typeface="Calibri" panose="020F0502020204030204" pitchFamily="34" charset="0"/>
                <a:cs typeface="Calibri" panose="020F0502020204030204" pitchFamily="34" charset="0"/>
              </a:rPr>
              <a:t>yêu thích</a:t>
            </a:r>
            <a:endParaRPr lang="vi-VN" sz="5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8765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sitting at a desk&#10;&#10;Description automatically generated">
            <a:extLst>
              <a:ext uri="{FF2B5EF4-FFF2-40B4-BE49-F238E27FC236}">
                <a16:creationId xmlns:a16="http://schemas.microsoft.com/office/drawing/2014/main" id="{01386077-D9CC-E676-4F52-E51221981E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7A09146-606E-9BD9-0B12-FE5A32B54B32}"/>
              </a:ext>
            </a:extLst>
          </p:cNvPr>
          <p:cNvPicPr>
            <a:picLocks noChangeAspect="1"/>
          </p:cNvPicPr>
          <p:nvPr/>
        </p:nvPicPr>
        <p:blipFill>
          <a:blip r:embed="rId3"/>
          <a:stretch>
            <a:fillRect/>
          </a:stretch>
        </p:blipFill>
        <p:spPr>
          <a:xfrm>
            <a:off x="4919209" y="3115970"/>
            <a:ext cx="6072142" cy="2353260"/>
          </a:xfrm>
          <a:prstGeom prst="rect">
            <a:avLst/>
          </a:prstGeom>
        </p:spPr>
      </p:pic>
    </p:spTree>
    <p:extLst>
      <p:ext uri="{BB962C8B-B14F-4D97-AF65-F5344CB8AC3E}">
        <p14:creationId xmlns:p14="http://schemas.microsoft.com/office/powerpoint/2010/main" val="3069843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173973" y="-3962863"/>
            <a:ext cx="12539947" cy="6339518"/>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8" name="Group 8"/>
          <p:cNvGrpSpPr/>
          <p:nvPr/>
        </p:nvGrpSpPr>
        <p:grpSpPr>
          <a:xfrm>
            <a:off x="508000" y="279400"/>
            <a:ext cx="11226800" cy="62992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defTabSz="609630">
                <a:defRPr/>
              </a:pPr>
              <a:endParaRPr lang="en-US" sz="1200">
                <a:solidFill>
                  <a:prstClr val="black"/>
                </a:solidFill>
                <a:latin typeface="Calibri"/>
              </a:endParaRPr>
            </a:p>
          </p:txBody>
        </p:sp>
        <p:sp>
          <p:nvSpPr>
            <p:cNvPr id="10" name="TextBox 10"/>
            <p:cNvSpPr txBox="1"/>
            <p:nvPr/>
          </p:nvSpPr>
          <p:spPr>
            <a:xfrm>
              <a:off x="0" y="-38100"/>
              <a:ext cx="4274726" cy="1730364"/>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id="{AB5B0514-5F3E-B7BD-F775-A11D0130D8B6}"/>
              </a:ext>
            </a:extLst>
          </p:cNvPr>
          <p:cNvGrpSpPr/>
          <p:nvPr/>
        </p:nvGrpSpPr>
        <p:grpSpPr>
          <a:xfrm>
            <a:off x="1473200" y="736601"/>
            <a:ext cx="9245600" cy="1269999"/>
            <a:chOff x="1122333" y="3266422"/>
            <a:chExt cx="5177983" cy="662484"/>
          </a:xfrm>
        </p:grpSpPr>
        <p:sp>
          <p:nvSpPr>
            <p:cNvPr id="12" name="Speech Bubble: Rectangle with Corners Rounded 11">
              <a:extLst>
                <a:ext uri="{FF2B5EF4-FFF2-40B4-BE49-F238E27FC236}">
                  <a16:creationId xmlns:a16="http://schemas.microsoft.com/office/drawing/2014/main" id="{EFB37127-69D0-A76C-55AE-045E4C8A0E7B}"/>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933">
                <a:solidFill>
                  <a:prstClr val="white"/>
                </a:solidFill>
                <a:latin typeface="字魂37号-波纹乖乖体"/>
              </a:endParaRPr>
            </a:p>
          </p:txBody>
        </p:sp>
        <p:sp>
          <p:nvSpPr>
            <p:cNvPr id="13" name="TextBox 12">
              <a:extLst>
                <a:ext uri="{FF2B5EF4-FFF2-40B4-BE49-F238E27FC236}">
                  <a16:creationId xmlns:a16="http://schemas.microsoft.com/office/drawing/2014/main" id="{5D062E46-C279-E042-5B16-30880B4EA5FB}"/>
                </a:ext>
              </a:extLst>
            </p:cNvPr>
            <p:cNvSpPr txBox="1"/>
            <p:nvPr/>
          </p:nvSpPr>
          <p:spPr>
            <a:xfrm>
              <a:off x="1218166" y="3305276"/>
              <a:ext cx="4986316" cy="561921"/>
            </a:xfrm>
            <a:prstGeom prst="rect">
              <a:avLst/>
            </a:prstGeom>
            <a:noFill/>
          </p:spPr>
          <p:txBody>
            <a:bodyPr wrap="square" rtlCol="0">
              <a:spAutoFit/>
            </a:bodyPr>
            <a:lstStyle/>
            <a:p>
              <a:pPr algn="just" defTabSz="609630">
                <a:defRPr/>
              </a:pPr>
              <a:r>
                <a:rPr lang="en-US" sz="3200" i="1" dirty="0" err="1">
                  <a:solidFill>
                    <a:srgbClr val="000000"/>
                  </a:solidFill>
                  <a:latin typeface="Cambria" panose="02040503050406030204" pitchFamily="18" charset="0"/>
                  <a:ea typeface="Cambria" panose="02040503050406030204" pitchFamily="18" charset="0"/>
                </a:rPr>
                <a:t>Về</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nhà</a:t>
              </a:r>
              <a:r>
                <a:rPr lang="en-US" sz="3200" i="1" dirty="0">
                  <a:solidFill>
                    <a:srgbClr val="000000"/>
                  </a:solidFill>
                  <a:latin typeface="Cambria" panose="02040503050406030204" pitchFamily="18" charset="0"/>
                  <a:ea typeface="Cambria" panose="02040503050406030204" pitchFamily="18" charset="0"/>
                </a:rPr>
                <a:t>: </a:t>
              </a:r>
              <a:r>
                <a:rPr lang="vi-VN" sz="3200" i="1" dirty="0">
                  <a:solidFill>
                    <a:srgbClr val="000000"/>
                  </a:solidFill>
                  <a:latin typeface="Cambria" panose="02040503050406030204" pitchFamily="18" charset="0"/>
                  <a:ea typeface="Cambria" panose="02040503050406030204" pitchFamily="18" charset="0"/>
                </a:rPr>
                <a:t>Tìm đọc câu chuyện kể về tấm gương học tập hoặc những đóng góp của một nhà khoa học.</a:t>
              </a:r>
              <a:endParaRPr lang="en-US" sz="3200" dirty="0">
                <a:solidFill>
                  <a:srgbClr val="00000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4C75971E-3A9B-C874-0C9B-7529F9732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52" r="71731"/>
          <a:stretch/>
        </p:blipFill>
        <p:spPr>
          <a:xfrm>
            <a:off x="812800" y="2616200"/>
            <a:ext cx="2286000" cy="2897837"/>
          </a:xfrm>
          <a:prstGeom prst="rect">
            <a:avLst/>
          </a:prstGeom>
        </p:spPr>
      </p:pic>
      <p:sp>
        <p:nvSpPr>
          <p:cNvPr id="2" name="TextBox 1">
            <a:extLst>
              <a:ext uri="{FF2B5EF4-FFF2-40B4-BE49-F238E27FC236}">
                <a16:creationId xmlns:a16="http://schemas.microsoft.com/office/drawing/2014/main" id="{565BF46E-E9FA-2F03-FD02-E981ADCB4B02}"/>
              </a:ext>
            </a:extLst>
          </p:cNvPr>
          <p:cNvSpPr txBox="1"/>
          <p:nvPr/>
        </p:nvSpPr>
        <p:spPr>
          <a:xfrm>
            <a:off x="3180080" y="2438400"/>
            <a:ext cx="8361680" cy="4154984"/>
          </a:xfrm>
          <a:prstGeom prst="rect">
            <a:avLst/>
          </a:prstGeom>
          <a:noFill/>
        </p:spPr>
        <p:txBody>
          <a:bodyPr wrap="square" rtlCol="0">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Câu chuyện: </a:t>
            </a:r>
            <a:r>
              <a:rPr lang="vi-VN" sz="2400" b="1" i="0" dirty="0">
                <a:solidFill>
                  <a:srgbClr val="000000"/>
                </a:solidFill>
                <a:effectLst/>
                <a:latin typeface="Cambria" panose="02040503050406030204" pitchFamily="18" charset="0"/>
                <a:ea typeface="Cambria" panose="02040503050406030204" pitchFamily="18" charset="0"/>
              </a:rPr>
              <a:t>Nâng niu từng hạt giống</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Viện nghiên cứu của ông Lương Định Của bất ngờ nhận được một món quà do một người bạn của ông gửi tặng. Đó là mười hạt giống lúa quý. Đang lúc trời rét đậm kéo dài, ông Của chia mười hạt giống ra làm hai. Một nửa gieo ở phòng thí nghiệm, còn một nửa ông đem về, dùng nước ấm để ngâm, rồi gói vào khăn. Tối tối, ông ủ vào trong người để nhờ nhiệt độ cơ thể giúp hạt giống nảy mầm. Quả nhiên sau đợt rét, chỉ có năm hạt giống ủ trong người là nảy mầm xanh tốt.</a:t>
            </a:r>
          </a:p>
          <a:p>
            <a:pPr algn="just"/>
            <a:r>
              <a:rPr lang="vi-VN" sz="2400" b="0" i="0" dirty="0">
                <a:solidFill>
                  <a:srgbClr val="000000"/>
                </a:solidFill>
                <a:effectLst/>
                <a:latin typeface="Cambria" panose="02040503050406030204" pitchFamily="18" charset="0"/>
                <a:ea typeface="Cambria" panose="02040503050406030204" pitchFamily="18" charset="0"/>
              </a:rPr>
              <a:t>Ông là một nhà khoa học đã tạo ra được nhiều giống lúa quý cho nền nông nghiệp Việt Nam.</a:t>
            </a:r>
          </a:p>
        </p:txBody>
      </p:sp>
    </p:spTree>
    <p:extLst>
      <p:ext uri="{BB962C8B-B14F-4D97-AF65-F5344CB8AC3E}">
        <p14:creationId xmlns:p14="http://schemas.microsoft.com/office/powerpoint/2010/main" val="61169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artoon of a child sitting at a desk&#10;&#10;Description automatically generated">
            <a:extLst>
              <a:ext uri="{FF2B5EF4-FFF2-40B4-BE49-F238E27FC236}">
                <a16:creationId xmlns:a16="http://schemas.microsoft.com/office/drawing/2014/main" id="{86934206-E55C-9B02-8656-5B85AA5BA55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619113D2-F632-CE7F-34ED-EA428620F13E}"/>
              </a:ext>
            </a:extLst>
          </p:cNvPr>
          <p:cNvPicPr>
            <a:picLocks noChangeAspect="1"/>
          </p:cNvPicPr>
          <p:nvPr/>
        </p:nvPicPr>
        <p:blipFill>
          <a:blip r:embed="rId3"/>
          <a:stretch>
            <a:fillRect/>
          </a:stretch>
        </p:blipFill>
        <p:spPr>
          <a:xfrm>
            <a:off x="5542772" y="3436293"/>
            <a:ext cx="5362083" cy="2182200"/>
          </a:xfrm>
          <a:prstGeom prst="rect">
            <a:avLst/>
          </a:prstGeom>
        </p:spPr>
      </p:pic>
    </p:spTree>
    <p:extLst>
      <p:ext uri="{BB962C8B-B14F-4D97-AF65-F5344CB8AC3E}">
        <p14:creationId xmlns:p14="http://schemas.microsoft.com/office/powerpoint/2010/main" val="3318338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B1A79-3527-3BD7-5CB2-067FBD6ABFF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3486AC8-E032-C39A-48D7-AE9A6AA949A6}"/>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BB3FCE9C-544F-DFD1-0BD4-C64DEC2D3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3229FE7-5E28-1B37-C2A9-4DFED0C0B9A4}"/>
              </a:ext>
            </a:extLst>
          </p:cNvPr>
          <p:cNvPicPr>
            <a:picLocks noChangeAspect="1"/>
          </p:cNvPicPr>
          <p:nvPr/>
        </p:nvPicPr>
        <p:blipFill>
          <a:blip r:embed="rId3"/>
          <a:stretch>
            <a:fillRect/>
          </a:stretch>
        </p:blipFill>
        <p:spPr>
          <a:xfrm>
            <a:off x="4943864" y="517361"/>
            <a:ext cx="3277608" cy="1484477"/>
          </a:xfrm>
          <a:prstGeom prst="rect">
            <a:avLst/>
          </a:prstGeom>
        </p:spPr>
      </p:pic>
      <p:pic>
        <p:nvPicPr>
          <p:cNvPr id="4" name="Picture 3">
            <a:extLst>
              <a:ext uri="{FF2B5EF4-FFF2-40B4-BE49-F238E27FC236}">
                <a16:creationId xmlns:a16="http://schemas.microsoft.com/office/drawing/2014/main" id="{DC84F1A3-A939-A235-43BA-0A5B318A591E}"/>
              </a:ext>
            </a:extLst>
          </p:cNvPr>
          <p:cNvPicPr>
            <a:picLocks noChangeAspect="1"/>
          </p:cNvPicPr>
          <p:nvPr/>
        </p:nvPicPr>
        <p:blipFill>
          <a:blip r:embed="rId4"/>
          <a:stretch>
            <a:fillRect/>
          </a:stretch>
        </p:blipFill>
        <p:spPr>
          <a:xfrm>
            <a:off x="3849317" y="1948430"/>
            <a:ext cx="7084166" cy="2591025"/>
          </a:xfrm>
          <a:prstGeom prst="rect">
            <a:avLst/>
          </a:prstGeom>
        </p:spPr>
      </p:pic>
    </p:spTree>
    <p:extLst>
      <p:ext uri="{BB962C8B-B14F-4D97-AF65-F5344CB8AC3E}">
        <p14:creationId xmlns:p14="http://schemas.microsoft.com/office/powerpoint/2010/main" val="462481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on a bicycle&#10;&#10;Description automatically generated">
            <a:extLst>
              <a:ext uri="{FF2B5EF4-FFF2-40B4-BE49-F238E27FC236}">
                <a16:creationId xmlns:a16="http://schemas.microsoft.com/office/drawing/2014/main" id="{F3B79456-8612-4320-C3E6-DFCBD747D1F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BCF998E-DF0A-A33E-8142-4DDEE8CE54AE}"/>
              </a:ext>
            </a:extLst>
          </p:cNvPr>
          <p:cNvPicPr>
            <a:picLocks noChangeAspect="1"/>
          </p:cNvPicPr>
          <p:nvPr/>
        </p:nvPicPr>
        <p:blipFill>
          <a:blip r:embed="rId3"/>
          <a:stretch>
            <a:fillRect/>
          </a:stretch>
        </p:blipFill>
        <p:spPr>
          <a:xfrm>
            <a:off x="3037631" y="1603523"/>
            <a:ext cx="8163252" cy="3694496"/>
          </a:xfrm>
          <a:prstGeom prst="rect">
            <a:avLst/>
          </a:prstGeom>
        </p:spPr>
      </p:pic>
    </p:spTree>
    <p:extLst>
      <p:ext uri="{BB962C8B-B14F-4D97-AF65-F5344CB8AC3E}">
        <p14:creationId xmlns:p14="http://schemas.microsoft.com/office/powerpoint/2010/main" val="84339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646331"/>
          </a:xfrm>
          <a:prstGeom prst="rect">
            <a:avLst/>
          </a:prstGeom>
          <a:noFill/>
        </p:spPr>
        <p:txBody>
          <a:bodyPr wrap="square">
            <a:spAutoFit/>
          </a:bodyPr>
          <a:lstStyle/>
          <a:p>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1.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Đọc câu chuyện dưới đây và trao đổi với bạn.</a:t>
            </a:r>
          </a:p>
        </p:txBody>
      </p:sp>
      <p:pic>
        <p:nvPicPr>
          <p:cNvPr id="3" name="Picture 2">
            <a:extLst>
              <a:ext uri="{FF2B5EF4-FFF2-40B4-BE49-F238E27FC236}">
                <a16:creationId xmlns:a16="http://schemas.microsoft.com/office/drawing/2014/main" id="{50A67531-478A-3924-2A53-D29FFC3C7DDB}"/>
              </a:ext>
            </a:extLst>
          </p:cNvPr>
          <p:cNvPicPr>
            <a:picLocks noChangeAspect="1"/>
          </p:cNvPicPr>
          <p:nvPr/>
        </p:nvPicPr>
        <p:blipFill>
          <a:blip r:embed="rId2"/>
          <a:stretch>
            <a:fillRect/>
          </a:stretch>
        </p:blipFill>
        <p:spPr>
          <a:xfrm>
            <a:off x="728526" y="1534340"/>
            <a:ext cx="10416268" cy="4579033"/>
          </a:xfrm>
          <a:prstGeom prst="rect">
            <a:avLst/>
          </a:prstGeom>
        </p:spPr>
      </p:pic>
    </p:spTree>
    <p:extLst>
      <p:ext uri="{BB962C8B-B14F-4D97-AF65-F5344CB8AC3E}">
        <p14:creationId xmlns:p14="http://schemas.microsoft.com/office/powerpoint/2010/main" val="3502857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1200329"/>
          </a:xfrm>
          <a:prstGeom prst="rect">
            <a:avLst/>
          </a:prstGeom>
          <a:noFill/>
        </p:spPr>
        <p:txBody>
          <a:bodyPr wrap="square">
            <a:spAutoFit/>
          </a:bodyPr>
          <a:lstStyle/>
          <a:p>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Câu 1 trang 15 SGK Tiếng Việt lớp 5 Tập 1: Tìm trong mỗi đoạn vặn sau các từ đồng nghĩa với từ in đậm</a:t>
            </a:r>
          </a:p>
        </p:txBody>
      </p:sp>
      <p:sp>
        <p:nvSpPr>
          <p:cNvPr id="6" name="Rectangle: Rounded Corners 5">
            <a:extLst>
              <a:ext uri="{FF2B5EF4-FFF2-40B4-BE49-F238E27FC236}">
                <a16:creationId xmlns:a16="http://schemas.microsoft.com/office/drawing/2014/main" id="{4EC90941-6E5C-E552-268A-57012DFC54BA}"/>
              </a:ext>
            </a:extLst>
          </p:cNvPr>
          <p:cNvSpPr/>
          <p:nvPr/>
        </p:nvSpPr>
        <p:spPr>
          <a:xfrm>
            <a:off x="370332" y="1892808"/>
            <a:ext cx="11228832" cy="4334256"/>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b) Nghỉ hè, anh Trung về quê thăm Châu. Quà của anh làm Châu mê tít. Đó là một bộ đồ chơi bác sĩ nhỏ xíu. Trong bộ đồ chơi đặc biệt đó, cái gì cũng bé. Cái ống nghe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bé</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tí màu hồng. Cái kim tiêm tí hon đủ để không làm em búp bê sợ khi được “bác sĩ” Châu trị bệnh. Một hộp đựng thuốc nhỏ nhắn, mấy viên thuốc màu trắng tí tẹo rất dễ bị rơi ra. Một chiếc cặp nhiệt độ nhỏ xinh, một dụng cụ kiểm tra tai, một cây kéo và một số đồ vật be bé, xinh xắn khác mà Châu chưa kịp biết tên.</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MINH AN</a:t>
            </a:r>
            <a:endParaRPr lang="vi-VN" sz="28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8185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569845" y="1886337"/>
            <a:ext cx="7052310" cy="1446550"/>
          </a:xfrm>
          <a:prstGeom prst="rect">
            <a:avLst/>
          </a:prstGeom>
          <a:noFill/>
        </p:spPr>
        <p:txBody>
          <a:bodyPr wrap="square">
            <a:spAutoFit/>
          </a:bodyPr>
          <a:lstStyle/>
          <a:p>
            <a:pPr algn="ctr"/>
            <a:r>
              <a:rPr lang="vi-VN" sz="4400" b="1" dirty="0">
                <a:solidFill>
                  <a:schemeClr val="bg1"/>
                </a:solidFill>
                <a:latin typeface="Calibri" panose="020F0502020204030204" pitchFamily="34" charset="0"/>
                <a:ea typeface="Calibri" panose="020F0502020204030204" pitchFamily="34" charset="0"/>
                <a:cs typeface="Calibri" panose="020F0502020204030204" pitchFamily="34" charset="0"/>
              </a:rPr>
              <a:t>a. Vì sao người chị khuyên em không nên phá tổ chim?</a:t>
            </a:r>
          </a:p>
        </p:txBody>
      </p:sp>
      <p:sp>
        <p:nvSpPr>
          <p:cNvPr id="8" name="Rectangle 7">
            <a:extLst>
              <a:ext uri="{FF2B5EF4-FFF2-40B4-BE49-F238E27FC236}">
                <a16:creationId xmlns:a16="http://schemas.microsoft.com/office/drawing/2014/main" id="{E145EF28-4AFA-F4B7-3FC6-1571E8E4EBB3}"/>
              </a:ext>
            </a:extLst>
          </p:cNvPr>
          <p:cNvSpPr/>
          <p:nvPr/>
        </p:nvSpPr>
        <p:spPr>
          <a:xfrm>
            <a:off x="518160" y="3820160"/>
            <a:ext cx="11094720" cy="2641600"/>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 Người chị khuyên em không nên phá tổ chim vì khi chim mẹ về, chim mẹ không thấy con sẽ buồn, còn chim non xa mẹ sẽ chết. Không những thế, loài chim còn có rất nhiều lợi ích.</a:t>
            </a:r>
          </a:p>
        </p:txBody>
      </p:sp>
    </p:spTree>
    <p:extLst>
      <p:ext uri="{BB962C8B-B14F-4D97-AF65-F5344CB8AC3E}">
        <p14:creationId xmlns:p14="http://schemas.microsoft.com/office/powerpoint/2010/main" val="848263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306320" y="1886337"/>
            <a:ext cx="7437119" cy="1446550"/>
          </a:xfrm>
          <a:prstGeom prst="rect">
            <a:avLst/>
          </a:prstGeom>
          <a:noFill/>
        </p:spPr>
        <p:txBody>
          <a:bodyPr wrap="square">
            <a:spAutoFit/>
          </a:bodyPr>
          <a:lstStyle/>
          <a:p>
            <a:pPr lvl="0" algn="ctr"/>
            <a:r>
              <a:rPr lang="vi-VN" sz="4400" b="1" dirty="0">
                <a:solidFill>
                  <a:prstClr val="white"/>
                </a:solidFill>
                <a:latin typeface="Calibri" panose="020F0502020204030204" pitchFamily="34" charset="0"/>
                <a:ea typeface="Calibri" panose="020F0502020204030204" pitchFamily="34" charset="0"/>
                <a:cs typeface="Calibri" panose="020F0502020204030204" pitchFamily="34" charset="0"/>
              </a:rPr>
              <a:t>b. Theo lời người chị, loài chim có ích gì đối với con người?</a:t>
            </a:r>
            <a:endPar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145EF28-4AFA-F4B7-3FC6-1571E8E4EBB3}"/>
              </a:ext>
            </a:extLst>
          </p:cNvPr>
          <p:cNvSpPr/>
          <p:nvPr/>
        </p:nvSpPr>
        <p:spPr>
          <a:xfrm>
            <a:off x="426720" y="4876800"/>
            <a:ext cx="11094720" cy="1381760"/>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156082">
                    <a:lumMod val="75000"/>
                  </a:srgbClr>
                </a:solidFill>
                <a:latin typeface="Calibri" panose="020F0502020204030204" pitchFamily="34" charset="0"/>
                <a:ea typeface="Calibri" panose="020F0502020204030204" pitchFamily="34" charset="0"/>
                <a:cs typeface="Calibri" panose="020F0502020204030204" pitchFamily="34" charset="0"/>
              </a:rPr>
              <a:t>Theo lời người chị, khi chim lớn, chim sẽ hát ca, bay lượn, ăn sâu bọ giúp ích cho con người. </a:t>
            </a:r>
            <a:endParaRPr kumimoji="0" lang="vi-VN" sz="4400" b="0" i="0" u="none" strike="noStrike" kern="1200" cap="none" spc="0" normalizeH="0" baseline="0" noProof="0" dirty="0">
              <a:ln>
                <a:noFill/>
              </a:ln>
              <a:solidFill>
                <a:srgbClr val="156082">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2041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306320" y="1886337"/>
            <a:ext cx="7437119" cy="1446550"/>
          </a:xfrm>
          <a:prstGeom prst="rect">
            <a:avLst/>
          </a:prstGeom>
          <a:noFill/>
        </p:spPr>
        <p:txBody>
          <a:bodyPr wrap="square">
            <a:spAutoFit/>
          </a:bodyPr>
          <a:lstStyle/>
          <a:p>
            <a:pPr lvl="0" algn="ctr"/>
            <a:r>
              <a:rPr lang="vi-VN" sz="4400" b="1" dirty="0">
                <a:solidFill>
                  <a:prstClr val="white"/>
                </a:solidFill>
                <a:latin typeface="Calibri" panose="020F0502020204030204" pitchFamily="34" charset="0"/>
                <a:ea typeface="Calibri" panose="020F0502020204030204" pitchFamily="34" charset="0"/>
                <a:cs typeface="Calibri" panose="020F0502020204030204" pitchFamily="34" charset="0"/>
              </a:rPr>
              <a:t>c. Câu chuyện này giúp em nhận ra điều gì?</a:t>
            </a:r>
            <a:endPar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145EF28-4AFA-F4B7-3FC6-1571E8E4EBB3}"/>
              </a:ext>
            </a:extLst>
          </p:cNvPr>
          <p:cNvSpPr/>
          <p:nvPr/>
        </p:nvSpPr>
        <p:spPr>
          <a:xfrm>
            <a:off x="568960" y="4815840"/>
            <a:ext cx="11094720" cy="1493520"/>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156082">
                    <a:lumMod val="75000"/>
                  </a:srgbClr>
                </a:solidFill>
                <a:latin typeface="Calibri" panose="020F0502020204030204" pitchFamily="34" charset="0"/>
                <a:ea typeface="Calibri" panose="020F0502020204030204" pitchFamily="34" charset="0"/>
                <a:cs typeface="Calibri" panose="020F0502020204030204" pitchFamily="34" charset="0"/>
              </a:rPr>
              <a:t>Câu chuyện giúp em nhận ra rằng cần phải trân trọng sự sống của muôn loài. </a:t>
            </a:r>
            <a:endParaRPr kumimoji="0" lang="vi-VN" sz="4400" b="0" i="0" u="none" strike="noStrike" kern="1200" cap="none" spc="0" normalizeH="0" baseline="0" noProof="0" dirty="0">
              <a:ln>
                <a:noFill/>
              </a:ln>
              <a:solidFill>
                <a:srgbClr val="156082">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1386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898</Words>
  <Application>Microsoft Office PowerPoint</Application>
  <PresentationFormat>Widescreen</PresentationFormat>
  <Paragraphs>36</Paragraphs>
  <Slides>22</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Aptos</vt:lpstr>
      <vt:lpstr>Aptos Display</vt:lpstr>
      <vt:lpstr>Arial</vt:lpstr>
      <vt:lpstr>Calibri</vt:lpstr>
      <vt:lpstr>Cambria</vt:lpstr>
      <vt:lpstr>Times New Roman</vt:lpstr>
      <vt:lpstr>字魂37号-波纹乖乖体</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11</cp:revision>
  <dcterms:created xsi:type="dcterms:W3CDTF">2024-08-14T15:16:16Z</dcterms:created>
  <dcterms:modified xsi:type="dcterms:W3CDTF">2024-10-12T07:32:55Z</dcterms:modified>
</cp:coreProperties>
</file>