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1"/>
  </p:notesMasterIdLst>
  <p:sldIdLst>
    <p:sldId id="258" r:id="rId3"/>
    <p:sldId id="282" r:id="rId4"/>
    <p:sldId id="283" r:id="rId5"/>
    <p:sldId id="284" r:id="rId6"/>
    <p:sldId id="260" r:id="rId7"/>
    <p:sldId id="285" r:id="rId8"/>
    <p:sldId id="259" r:id="rId9"/>
    <p:sldId id="286" r:id="rId10"/>
    <p:sldId id="265" r:id="rId11"/>
    <p:sldId id="274" r:id="rId12"/>
    <p:sldId id="276" r:id="rId13"/>
    <p:sldId id="277" r:id="rId14"/>
    <p:sldId id="278" r:id="rId15"/>
    <p:sldId id="279" r:id="rId16"/>
    <p:sldId id="318" r:id="rId17"/>
    <p:sldId id="349" r:id="rId18"/>
    <p:sldId id="280"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D0757-5F41-4D25-A74E-A0D2ED120ABC}"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57DCD-C6C3-4CE9-B49F-039A011F006A}" type="slidenum">
              <a:rPr lang="en-US" smtClean="0"/>
              <a:t>‹#›</a:t>
            </a:fld>
            <a:endParaRPr lang="en-US"/>
          </a:p>
        </p:txBody>
      </p:sp>
    </p:spTree>
    <p:extLst>
      <p:ext uri="{BB962C8B-B14F-4D97-AF65-F5344CB8AC3E}">
        <p14:creationId xmlns:p14="http://schemas.microsoft.com/office/powerpoint/2010/main" val="354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Sơn Đoòng – Những điều kì thú</a:t>
            </a:r>
            <a:r>
              <a:rPr lang="nl-NL" sz="18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nói về quá trình hình thành, kích thước rộng lớn và hệ sinh thái đặc biệt, nguyên sơ</a:t>
            </a:r>
            <a:endParaRPr lang="en-US" dirty="0"/>
          </a:p>
        </p:txBody>
      </p:sp>
      <p:sp>
        <p:nvSpPr>
          <p:cNvPr id="4" name="Slide Number Placeholder 3"/>
          <p:cNvSpPr>
            <a:spLocks noGrp="1"/>
          </p:cNvSpPr>
          <p:nvPr>
            <p:ph type="sldNum" sz="quarter" idx="5"/>
          </p:nvPr>
        </p:nvSpPr>
        <p:spPr/>
        <p:txBody>
          <a:bodyPr/>
          <a:lstStyle/>
          <a:p>
            <a:fld id="{1CA57DCD-C6C3-4CE9-B49F-039A011F006A}" type="slidenum">
              <a:rPr lang="en-US" smtClean="0"/>
              <a:t>5</a:t>
            </a:fld>
            <a:endParaRPr lang="en-US"/>
          </a:p>
        </p:txBody>
      </p:sp>
    </p:spTree>
    <p:extLst>
      <p:ext uri="{BB962C8B-B14F-4D97-AF65-F5344CB8AC3E}">
        <p14:creationId xmlns:p14="http://schemas.microsoft.com/office/powerpoint/2010/main" val="362843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2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920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08601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73611824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247958"/>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22966247"/>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6624959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63752479"/>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19242444"/>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84327213"/>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3902290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122458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2197121"/>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426078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25778354"/>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38257557"/>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988732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66763408"/>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42126506"/>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561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49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0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4304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870844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46660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10/12/2025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27238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77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6075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7" r:id="rId4"/>
    <p:sldLayoutId id="2147483666"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32CA-22EF-3A96-4E18-93517F61B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15" y="914399"/>
            <a:ext cx="8592273" cy="4653528"/>
          </a:xfrm>
          <a:prstGeom prst="rect">
            <a:avLst/>
          </a:prstGeom>
        </p:spPr>
      </p:pic>
      <p:pic>
        <p:nvPicPr>
          <p:cNvPr id="3" name="图片 23">
            <a:extLst>
              <a:ext uri="{FF2B5EF4-FFF2-40B4-BE49-F238E27FC236}">
                <a16:creationId xmlns:a16="http://schemas.microsoft.com/office/drawing/2014/main" id="{825E4BB3-0DFC-1F72-969C-B374EFB4A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848" y="1511475"/>
            <a:ext cx="6096012" cy="6096012"/>
          </a:xfrm>
          <a:prstGeom prst="rect">
            <a:avLst/>
          </a:prstGeom>
        </p:spPr>
      </p:pic>
      <p:pic>
        <p:nvPicPr>
          <p:cNvPr id="4" name="Picture 3"/>
          <p:cNvPicPr>
            <a:picLocks noChangeAspect="1"/>
          </p:cNvPicPr>
          <p:nvPr/>
        </p:nvPicPr>
        <p:blipFill>
          <a:blip r:embed="rId4"/>
          <a:stretch>
            <a:fillRect/>
          </a:stretch>
        </p:blipFill>
        <p:spPr>
          <a:xfrm>
            <a:off x="4090702" y="1988660"/>
            <a:ext cx="6854803" cy="2487805"/>
          </a:xfrm>
          <a:prstGeom prst="rect">
            <a:avLst/>
          </a:prstGeom>
        </p:spPr>
      </p:pic>
    </p:spTree>
    <p:extLst>
      <p:ext uri="{BB962C8B-B14F-4D97-AF65-F5344CB8AC3E}">
        <p14:creationId xmlns:p14="http://schemas.microsoft.com/office/powerpoint/2010/main" val="2910634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448" y="204844"/>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Những câu được in đậm trong văn bản cho biết điều gì? </a:t>
              </a:r>
              <a:endParaRPr lang="en-US" sz="72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240807" y="2527149"/>
            <a:ext cx="5337033" cy="2893100"/>
          </a:xfrm>
          <a:prstGeom prst="rect">
            <a:avLst/>
          </a:prstGeom>
          <a:noFill/>
        </p:spPr>
        <p:txBody>
          <a:bodyPr wrap="square" rtlCol="0">
            <a:spAutoFit/>
          </a:bodyPr>
          <a:lstStyle/>
          <a:p>
            <a:pPr algn="just"/>
            <a:r>
              <a:rPr lang="en-US" sz="2600" b="1" dirty="0">
                <a:solidFill>
                  <a:srgbClr val="0070C0"/>
                </a:solidFill>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Những câu in đậm cho biết 3 nội dung chính của bài, cũng là 3 điều kì thú về hang Sơn Đoòng:</a:t>
            </a:r>
            <a:endParaRPr lang="en-US" sz="2600" b="1" dirty="0">
              <a:solidFill>
                <a:srgbClr val="0070C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N</a:t>
            </a:r>
            <a:r>
              <a:rPr lang="vi-VN" sz="2600" b="1" dirty="0">
                <a:solidFill>
                  <a:srgbClr val="FF0000"/>
                </a:solidFill>
                <a:latin typeface="Cambria" panose="02040503050406030204" pitchFamily="18" charset="0"/>
                <a:ea typeface="Cambria" panose="02040503050406030204" pitchFamily="18" charset="0"/>
              </a:rPr>
              <a:t>iên đại của hang (đoạn 2);</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Đ</a:t>
            </a:r>
            <a:r>
              <a:rPr lang="vi-VN" sz="2600" b="1" dirty="0">
                <a:solidFill>
                  <a:srgbClr val="FF0000"/>
                </a:solidFill>
                <a:latin typeface="Cambria" panose="02040503050406030204" pitchFamily="18" charset="0"/>
                <a:ea typeface="Cambria" panose="02040503050406030204" pitchFamily="18" charset="0"/>
              </a:rPr>
              <a:t>ộ lớn của hang (đoạn 3);</a:t>
            </a:r>
            <a:endParaRPr lang="en-US" sz="2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600" b="1" dirty="0">
                <a:solidFill>
                  <a:srgbClr val="FF0000"/>
                </a:solidFill>
                <a:latin typeface="Cambria" panose="02040503050406030204" pitchFamily="18" charset="0"/>
                <a:ea typeface="Cambria" panose="02040503050406030204" pitchFamily="18" charset="0"/>
              </a:rPr>
              <a:t>H</a:t>
            </a:r>
            <a:r>
              <a:rPr lang="vi-VN" sz="2600" b="1" dirty="0">
                <a:solidFill>
                  <a:srgbClr val="FF0000"/>
                </a:solidFill>
                <a:latin typeface="Cambria" panose="02040503050406030204" pitchFamily="18" charset="0"/>
                <a:ea typeface="Cambria" panose="02040503050406030204" pitchFamily="18" charset="0"/>
              </a:rPr>
              <a:t>ệ sinh thái đặc biệt của hang (đoạn 4). </a:t>
            </a:r>
            <a:endParaRPr lang="en-US" sz="2600" b="1" dirty="0">
              <a:solidFill>
                <a:srgbClr val="FF00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DC02A78-DABF-AF83-B82E-CDC55632ABC1}"/>
              </a:ext>
            </a:extLst>
          </p:cNvPr>
          <p:cNvPicPr>
            <a:picLocks noChangeAspect="1"/>
          </p:cNvPicPr>
          <p:nvPr/>
        </p:nvPicPr>
        <p:blipFill>
          <a:blip r:embed="rId3"/>
          <a:stretch>
            <a:fillRect/>
          </a:stretch>
        </p:blipFill>
        <p:spPr>
          <a:xfrm>
            <a:off x="5669279" y="2509512"/>
            <a:ext cx="6292579" cy="2836901"/>
          </a:xfrm>
          <a:prstGeom prst="rect">
            <a:avLst/>
          </a:prstGeom>
        </p:spPr>
      </p:pic>
    </p:spTree>
    <p:extLst>
      <p:ext uri="{BB962C8B-B14F-4D97-AF65-F5344CB8AC3E}">
        <p14:creationId xmlns:p14="http://schemas.microsoft.com/office/powerpoint/2010/main" val="6592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5803" y="114256"/>
            <a:ext cx="11280928" cy="165125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26011" y="437132"/>
              <a:ext cx="10695960"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3. </a:t>
              </a:r>
              <a:r>
                <a:rPr lang="vi-VN" sz="4000" b="1" dirty="0">
                  <a:latin typeface="Cambria" panose="02040503050406030204" pitchFamily="18" charset="0"/>
                  <a:ea typeface="Cambria" panose="02040503050406030204" pitchFamily="18" charset="0"/>
                </a:rPr>
                <a:t>Những chi tiết nào cho thấy hang Sơn Đoòng rất lớn?</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7" name="Picture 6" descr="A cave with water and rocks&#10;&#10;Description automatically generated">
            <a:extLst>
              <a:ext uri="{FF2B5EF4-FFF2-40B4-BE49-F238E27FC236}">
                <a16:creationId xmlns:a16="http://schemas.microsoft.com/office/drawing/2014/main" id="{64E86348-9C49-02D8-115B-C68179E00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80" y="2936239"/>
            <a:ext cx="3052475" cy="2773681"/>
          </a:xfrm>
          <a:prstGeom prst="rect">
            <a:avLst/>
          </a:prstGeom>
        </p:spPr>
      </p:pic>
      <p:grpSp>
        <p:nvGrpSpPr>
          <p:cNvPr id="12" name="Group 11">
            <a:extLst>
              <a:ext uri="{FF2B5EF4-FFF2-40B4-BE49-F238E27FC236}">
                <a16:creationId xmlns:a16="http://schemas.microsoft.com/office/drawing/2014/main" id="{C2929190-DA30-33D3-3BCA-4377319710D3}"/>
              </a:ext>
            </a:extLst>
          </p:cNvPr>
          <p:cNvGrpSpPr/>
          <p:nvPr/>
        </p:nvGrpSpPr>
        <p:grpSpPr>
          <a:xfrm>
            <a:off x="3820160" y="2783840"/>
            <a:ext cx="2042160" cy="792480"/>
            <a:chOff x="3820160" y="2783840"/>
            <a:chExt cx="2042160" cy="792480"/>
          </a:xfrm>
        </p:grpSpPr>
        <p:cxnSp>
          <p:nvCxnSpPr>
            <p:cNvPr id="9" name="Straight Connector 8">
              <a:extLst>
                <a:ext uri="{FF2B5EF4-FFF2-40B4-BE49-F238E27FC236}">
                  <a16:creationId xmlns:a16="http://schemas.microsoft.com/office/drawing/2014/main" id="{B6EE90F2-4355-B7A0-F105-FE0796950A1F}"/>
                </a:ext>
              </a:extLst>
            </p:cNvPr>
            <p:cNvCxnSpPr/>
            <p:nvPr/>
          </p:nvCxnSpPr>
          <p:spPr>
            <a:xfrm flipV="1">
              <a:off x="3820160" y="2783840"/>
              <a:ext cx="853440" cy="7924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B62C9B44-0F9A-7F1F-1516-80BF3DD99793}"/>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13" name="TextBox 12">
            <a:extLst>
              <a:ext uri="{FF2B5EF4-FFF2-40B4-BE49-F238E27FC236}">
                <a16:creationId xmlns:a16="http://schemas.microsoft.com/office/drawing/2014/main" id="{6CD0FF3A-C082-1163-004D-8CA58D8C1437}"/>
              </a:ext>
            </a:extLst>
          </p:cNvPr>
          <p:cNvSpPr txBox="1"/>
          <p:nvPr/>
        </p:nvSpPr>
        <p:spPr>
          <a:xfrm>
            <a:off x="5974080" y="245872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Chiều dài ước tính 9 ki-lô-mét. </a:t>
            </a:r>
            <a:endParaRPr lang="en-US" sz="28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5CCEC722-4FA7-DE7A-9918-A1FA6D3F33ED}"/>
              </a:ext>
            </a:extLst>
          </p:cNvPr>
          <p:cNvCxnSpPr>
            <a:cxnSpLocks/>
          </p:cNvCxnSpPr>
          <p:nvPr/>
        </p:nvCxnSpPr>
        <p:spPr>
          <a:xfrm>
            <a:off x="3820160" y="4124960"/>
            <a:ext cx="209296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5692D2B5-60DA-D39A-BE85-4AB0EBF3040B}"/>
              </a:ext>
            </a:extLst>
          </p:cNvPr>
          <p:cNvSpPr txBox="1"/>
          <p:nvPr/>
        </p:nvSpPr>
        <p:spPr>
          <a:xfrm>
            <a:off x="5953760" y="3769360"/>
            <a:ext cx="5974080"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Thể tích 38,5 triệu mét khối. </a:t>
            </a:r>
            <a:endParaRPr lang="en-US" sz="2800" b="1"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DDAE2042-2608-4B6E-3A9C-0B04D7940673}"/>
              </a:ext>
            </a:extLst>
          </p:cNvPr>
          <p:cNvGrpSpPr/>
          <p:nvPr/>
        </p:nvGrpSpPr>
        <p:grpSpPr>
          <a:xfrm>
            <a:off x="3820160" y="4765040"/>
            <a:ext cx="2092960" cy="487680"/>
            <a:chOff x="3769360" y="2296160"/>
            <a:chExt cx="2092960" cy="487680"/>
          </a:xfrm>
        </p:grpSpPr>
        <p:cxnSp>
          <p:nvCxnSpPr>
            <p:cNvPr id="21" name="Straight Connector 20">
              <a:extLst>
                <a:ext uri="{FF2B5EF4-FFF2-40B4-BE49-F238E27FC236}">
                  <a16:creationId xmlns:a16="http://schemas.microsoft.com/office/drawing/2014/main" id="{BC4E6ED7-38FA-5C83-5F2D-4C75F21394E0}"/>
                </a:ext>
              </a:extLst>
            </p:cNvPr>
            <p:cNvCxnSpPr>
              <a:cxnSpLocks/>
            </p:cNvCxnSpPr>
            <p:nvPr/>
          </p:nvCxnSpPr>
          <p:spPr>
            <a:xfrm>
              <a:off x="3769360" y="2296160"/>
              <a:ext cx="904240" cy="48768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DFB0840-6EA4-8C0E-6882-EC51C501CE80}"/>
                </a:ext>
              </a:extLst>
            </p:cNvPr>
            <p:cNvCxnSpPr>
              <a:cxnSpLocks/>
            </p:cNvCxnSpPr>
            <p:nvPr/>
          </p:nvCxnSpPr>
          <p:spPr>
            <a:xfrm>
              <a:off x="4653280" y="2783840"/>
              <a:ext cx="1209040"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23" name="TextBox 22">
            <a:extLst>
              <a:ext uri="{FF2B5EF4-FFF2-40B4-BE49-F238E27FC236}">
                <a16:creationId xmlns:a16="http://schemas.microsoft.com/office/drawing/2014/main" id="{40A40485-320E-A402-8FA1-1AB62FEC7109}"/>
              </a:ext>
            </a:extLst>
          </p:cNvPr>
          <p:cNvSpPr txBox="1"/>
          <p:nvPr/>
        </p:nvSpPr>
        <p:spPr>
          <a:xfrm>
            <a:off x="5974080" y="4917440"/>
            <a:ext cx="5974080"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Có thể chứa tới 68 máy bay Bô-ing 777 hoặc cả khu phố sầm uất với những tòa nhà cao 40 tầng.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363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500"/>
                                        <p:tgtEl>
                                          <p:spTgt spid="23"/>
                                        </p:tgtEl>
                                      </p:cBhvr>
                                    </p:animEffect>
                                  </p:childTnLst>
                                </p:cTn>
                              </p:par>
                              <p:par>
                                <p:cTn id="36" presetID="22" presetClass="entr" presetSubtype="4"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180608"/>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4. </a:t>
              </a:r>
              <a:r>
                <a:rPr lang="vi-VN" sz="4000" b="1" dirty="0">
                  <a:latin typeface="Cambria" panose="02040503050406030204" pitchFamily="18" charset="0"/>
                  <a:ea typeface="Cambria" panose="02040503050406030204" pitchFamily="18" charset="0"/>
                </a:rPr>
                <a:t>Nêu những điều đặc biệt của hệ sinh thái trong hang Sơn Đoòng. </a:t>
              </a:r>
              <a:endParaRPr lang="en-US" sz="4000" b="1" dirty="0">
                <a:solidFill>
                  <a:srgbClr val="002060"/>
                </a:solidFill>
                <a:latin typeface="Cambria" panose="02040503050406030204" pitchFamily="18" charset="0"/>
                <a:ea typeface="Cambria" panose="02040503050406030204" pitchFamily="18" charset="0"/>
              </a:endParaRPr>
            </a:p>
          </p:txBody>
        </p:sp>
      </p:grpSp>
      <p:sp>
        <p:nvSpPr>
          <p:cNvPr id="5" name="TextBox 4"/>
          <p:cNvSpPr txBox="1"/>
          <p:nvPr/>
        </p:nvSpPr>
        <p:spPr>
          <a:xfrm>
            <a:off x="711200" y="2177727"/>
            <a:ext cx="10559568" cy="1754326"/>
          </a:xfrm>
          <a:prstGeom prst="rect">
            <a:avLst/>
          </a:prstGeom>
          <a:noFill/>
        </p:spPr>
        <p:txBody>
          <a:bodyPr wrap="square" rtlCol="0">
            <a:spAutoFit/>
          </a:bodyPr>
          <a:lstStyle/>
          <a:p>
            <a:pPr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Sơn Đoòng sở hữu hệ sinh thái đặc biệt, nguyên sơ. Trong hang có cả một khu rừng nguyên sinh với động thực vật rất phong phú và khác lạ</a:t>
            </a:r>
            <a:r>
              <a:rPr lang="en-US" sz="3600" b="1"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4D5F871F-CAE8-341B-D1EB-0AAE31DBEB25}"/>
              </a:ext>
            </a:extLst>
          </p:cNvPr>
          <p:cNvPicPr>
            <a:picLocks noChangeAspect="1"/>
          </p:cNvPicPr>
          <p:nvPr/>
        </p:nvPicPr>
        <p:blipFill>
          <a:blip r:embed="rId3"/>
          <a:stretch>
            <a:fillRect/>
          </a:stretch>
        </p:blipFill>
        <p:spPr>
          <a:xfrm>
            <a:off x="2094865" y="4058920"/>
            <a:ext cx="2800350" cy="2438400"/>
          </a:xfrm>
          <a:prstGeom prst="rect">
            <a:avLst/>
          </a:prstGeom>
        </p:spPr>
      </p:pic>
      <p:pic>
        <p:nvPicPr>
          <p:cNvPr id="9" name="Picture 8">
            <a:extLst>
              <a:ext uri="{FF2B5EF4-FFF2-40B4-BE49-F238E27FC236}">
                <a16:creationId xmlns:a16="http://schemas.microsoft.com/office/drawing/2014/main" id="{56C1A70B-DA43-C17D-40C5-A399E47CDDBF}"/>
              </a:ext>
            </a:extLst>
          </p:cNvPr>
          <p:cNvPicPr>
            <a:picLocks noChangeAspect="1"/>
          </p:cNvPicPr>
          <p:nvPr/>
        </p:nvPicPr>
        <p:blipFill>
          <a:blip r:embed="rId4"/>
          <a:stretch>
            <a:fillRect/>
          </a:stretch>
        </p:blipFill>
        <p:spPr>
          <a:xfrm>
            <a:off x="6062027" y="4082732"/>
            <a:ext cx="3095625" cy="2390775"/>
          </a:xfrm>
          <a:prstGeom prst="rect">
            <a:avLst/>
          </a:prstGeom>
        </p:spPr>
      </p:pic>
    </p:spTree>
    <p:extLst>
      <p:ext uri="{BB962C8B-B14F-4D97-AF65-F5344CB8AC3E}">
        <p14:creationId xmlns:p14="http://schemas.microsoft.com/office/powerpoint/2010/main" val="2424830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647" y="318973"/>
            <a:ext cx="11280928" cy="1851022"/>
            <a:chOff x="381683" y="292216"/>
            <a:chExt cx="11280928" cy="1651252"/>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1651252"/>
            </a:xfrm>
            <a:prstGeom prst="rect">
              <a:avLst/>
            </a:prstGeom>
          </p:spPr>
        </p:pic>
        <p:sp>
          <p:nvSpPr>
            <p:cNvPr id="4" name="TextBox 3"/>
            <p:cNvSpPr txBox="1"/>
            <p:nvPr/>
          </p:nvSpPr>
          <p:spPr>
            <a:xfrm>
              <a:off x="966651" y="419597"/>
              <a:ext cx="10131211" cy="1070784"/>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vi-VN" sz="3600" b="1" dirty="0">
                  <a:latin typeface="Cambria" panose="02040503050406030204" pitchFamily="18" charset="0"/>
                  <a:ea typeface="Cambria" panose="02040503050406030204" pitchFamily="18" charset="0"/>
                </a:rPr>
                <a:t>Tưởng tượng em là hướng dẫn viên du lịch, hay giới thiệu hang Sơn Đoòng với du khách. </a:t>
              </a:r>
              <a:endParaRPr lang="en-US" sz="6600" b="1" dirty="0">
                <a:solidFill>
                  <a:srgbClr val="002060"/>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9E2735CB-EDFA-408B-8C48-77DB65190CAD}"/>
              </a:ext>
            </a:extLst>
          </p:cNvPr>
          <p:cNvPicPr>
            <a:picLocks noChangeAspect="1"/>
          </p:cNvPicPr>
          <p:nvPr/>
        </p:nvPicPr>
        <p:blipFill>
          <a:blip r:embed="rId3"/>
          <a:stretch>
            <a:fillRect/>
          </a:stretch>
        </p:blipFill>
        <p:spPr>
          <a:xfrm>
            <a:off x="2532238" y="2235200"/>
            <a:ext cx="7900152" cy="4287520"/>
          </a:xfrm>
          <a:prstGeom prst="rect">
            <a:avLst/>
          </a:prstGeom>
        </p:spPr>
      </p:pic>
      <p:sp>
        <p:nvSpPr>
          <p:cNvPr id="9" name="TextBox 8">
            <a:extLst>
              <a:ext uri="{FF2B5EF4-FFF2-40B4-BE49-F238E27FC236}">
                <a16:creationId xmlns:a16="http://schemas.microsoft.com/office/drawing/2014/main" id="{A8E460E8-95CC-ACA7-AC06-55A6203537F6}"/>
              </a:ext>
            </a:extLst>
          </p:cNvPr>
          <p:cNvSpPr txBox="1"/>
          <p:nvPr/>
        </p:nvSpPr>
        <p:spPr>
          <a:xfrm>
            <a:off x="774580" y="2517503"/>
            <a:ext cx="10309980" cy="3416320"/>
          </a:xfrm>
          <a:prstGeom prst="rect">
            <a:avLst/>
          </a:prstGeom>
          <a:noFill/>
        </p:spPr>
        <p:txBody>
          <a:bodyPr wrap="square" rtlCol="0">
            <a:spAutoFit/>
          </a:bodyPr>
          <a:lstStyle/>
          <a:p>
            <a:pPr algn="just"/>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Xin được chào quý khách, đến với hang Sơn Đoòng hôm nay, em xin giới thiệu với quý khách một danh lam thắng cảnh tự nhiên tuyệt vời của Việt Nam. Hang Sơn Đoòng là một trong những hang có nhiều ấn tượng, được rất nhiều cơ quan ghi nhận và cấp bằng kỉ lục: Vào năm 2013, hang Sơn Đoòng được ghi nhận là hang động tự nhiên lớn nhất thế giới; Năm 2014, hang được bình chọn là một trong 52 điểm du lịch hấp dẫn nhất thế giới; Năm 2020, được vinh danh là một trong 20 kì quan phá vỡ kỉ lục tự nhiên. Hi vọng nơi đây có thể thoả mãn nhãn quan của quý khách, mời quý khách cùng tiến vào bên trong hang để thăm thú.</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881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59151EDB-5B4A-460D-E126-F34BDD8C20B9}"/>
              </a:ext>
            </a:extLst>
          </p:cNvPr>
          <p:cNvPicPr>
            <a:picLocks noChangeAspect="1"/>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3402491" y="-550382"/>
            <a:ext cx="4508672" cy="3611137"/>
          </a:xfrm>
          <a:prstGeom prst="rect">
            <a:avLst/>
          </a:prstGeom>
        </p:spPr>
      </p:pic>
      <p:pic>
        <p:nvPicPr>
          <p:cNvPr id="4" name="图片 30">
            <a:extLst>
              <a:ext uri="{FF2B5EF4-FFF2-40B4-BE49-F238E27FC236}">
                <a16:creationId xmlns:a16="http://schemas.microsoft.com/office/drawing/2014/main" id="{FB92C9A3-BA8F-7A5D-E07D-91AE1FFB8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35836" y="793521"/>
            <a:ext cx="923329" cy="923329"/>
          </a:xfrm>
          <a:prstGeom prst="rect">
            <a:avLst/>
          </a:prstGeom>
        </p:spPr>
      </p:pic>
      <p:pic>
        <p:nvPicPr>
          <p:cNvPr id="5" name="Picture 4"/>
          <p:cNvPicPr>
            <a:picLocks noChangeAspect="1"/>
          </p:cNvPicPr>
          <p:nvPr/>
        </p:nvPicPr>
        <p:blipFill>
          <a:blip r:embed="rId4"/>
          <a:stretch>
            <a:fillRect/>
          </a:stretch>
        </p:blipFill>
        <p:spPr>
          <a:xfrm>
            <a:off x="2054096" y="584301"/>
            <a:ext cx="6581740" cy="1659694"/>
          </a:xfrm>
          <a:prstGeom prst="rect">
            <a:avLst/>
          </a:prstGeom>
        </p:spPr>
      </p:pic>
      <p:grpSp>
        <p:nvGrpSpPr>
          <p:cNvPr id="7" name="Group 6"/>
          <p:cNvGrpSpPr/>
          <p:nvPr/>
        </p:nvGrpSpPr>
        <p:grpSpPr>
          <a:xfrm>
            <a:off x="464024" y="2595206"/>
            <a:ext cx="10836321" cy="3955719"/>
            <a:chOff x="464024" y="2595206"/>
            <a:chExt cx="10836321" cy="3955719"/>
          </a:xfrm>
        </p:grpSpPr>
        <p:sp>
          <p:nvSpPr>
            <p:cNvPr id="2" name="圆角矩形 12">
              <a:extLst>
                <a:ext uri="{FF2B5EF4-FFF2-40B4-BE49-F238E27FC236}">
                  <a16:creationId xmlns:a16="http://schemas.microsoft.com/office/drawing/2014/main" id="{8D7BF619-39EA-5221-4663-3B262FAAFD1C}"/>
                </a:ext>
              </a:extLst>
            </p:cNvPr>
            <p:cNvSpPr/>
            <p:nvPr/>
          </p:nvSpPr>
          <p:spPr>
            <a:xfrm>
              <a:off x="464024" y="2595206"/>
              <a:ext cx="10836321" cy="3955719"/>
            </a:xfrm>
            <a:prstGeom prst="roundRect">
              <a:avLst>
                <a:gd name="adj" fmla="val 50000"/>
              </a:avLst>
            </a:prstGeom>
            <a:solidFill>
              <a:srgbClr val="FFFFFF"/>
            </a:solidFill>
            <a:ln w="127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8500D"/>
                </a:solidFill>
                <a:effectLst/>
                <a:uLnTx/>
                <a:uFillTx/>
                <a:cs typeface="+mn-ea"/>
                <a:sym typeface="+mn-lt"/>
              </a:endParaRPr>
            </a:p>
          </p:txBody>
        </p:sp>
        <p:sp>
          <p:nvSpPr>
            <p:cNvPr id="6" name="TextBox 5"/>
            <p:cNvSpPr txBox="1"/>
            <p:nvPr/>
          </p:nvSpPr>
          <p:spPr>
            <a:xfrm>
              <a:off x="1310186" y="3060755"/>
              <a:ext cx="9294124" cy="3170099"/>
            </a:xfrm>
            <a:prstGeom prst="rect">
              <a:avLst/>
            </a:prstGeom>
            <a:noFill/>
          </p:spPr>
          <p:txBody>
            <a:bodyPr wrap="square" rtlCol="0">
              <a:spAutoFit/>
            </a:bodyPr>
            <a:lstStyle/>
            <a:p>
              <a:pPr algn="just"/>
              <a:r>
                <a:rPr lang="en-US" sz="4000" b="1" i="0" u="none" strike="noStrike" dirty="0">
                  <a:solidFill>
                    <a:srgbClr val="1A1900"/>
                  </a:solidFill>
                  <a:effectLst/>
                  <a:latin typeface="Cambria" panose="02040503050406030204" pitchFamily="18" charset="0"/>
                  <a:ea typeface="Cambria" panose="02040503050406030204" pitchFamily="18" charset="0"/>
                </a:rPr>
                <a:t>   </a:t>
              </a:r>
              <a:r>
                <a:rPr lang="vi-VN" sz="4000" b="1" i="0" u="none" strike="noStrike" dirty="0">
                  <a:solidFill>
                    <a:srgbClr val="1A1900"/>
                  </a:solidFill>
                  <a:effectLst/>
                  <a:latin typeface="Cambria" panose="02040503050406030204" pitchFamily="18" charset="0"/>
                  <a:ea typeface="Cambria" panose="02040503050406030204" pitchFamily="18" charset="0"/>
                </a:rPr>
                <a:t>Bài đọc cung cấp thông tin về niên đại, độ lớn và hệ sinh thái đặc biệt của hang Sơn Đoòng. Qua bài đọc, ta càng thêm tự hào trước vẻ đẹp thiên nhiên của đất nước Việt Nam.</a:t>
              </a:r>
              <a:endParaRPr lang="en-US" sz="7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37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đọc ngạc nhiên, nghi vấn, bất ngờ về hang Sơn Đoòng chứa nhiều điều kì thú. </a:t>
            </a:r>
            <a:endParaRPr kumimoji="0" lang="en-US" sz="32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54891" y="3012036"/>
              <a:ext cx="4779660" cy="16910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đã</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được</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hang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Sơn</a:t>
              </a:r>
              <a:r>
                <a:rPr kumimoji="0" lang="en-US"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Đoòn</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g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chưa</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Nếu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tới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em</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kể</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cho</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người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cùng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nghe</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những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điều</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được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học</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về</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nó</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3200" b="1" i="1" kern="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không</a:t>
              </a:r>
              <a:r>
                <a:rPr lang="en-US" sz="3200" b="1" i="1" kern="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4868028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7032"/>
            <a:ext cx="6332561" cy="3390248"/>
          </a:xfrm>
          <a:prstGeom prst="rect">
            <a:avLst/>
          </a:prstGeom>
        </p:spPr>
      </p:pic>
      <p:grpSp>
        <p:nvGrpSpPr>
          <p:cNvPr id="3" name="Group 2"/>
          <p:cNvGrpSpPr/>
          <p:nvPr/>
        </p:nvGrpSpPr>
        <p:grpSpPr>
          <a:xfrm>
            <a:off x="3792511" y="2855380"/>
            <a:ext cx="7210269" cy="2781764"/>
            <a:chOff x="197374" y="173694"/>
            <a:chExt cx="11163353" cy="1474997"/>
          </a:xfrm>
        </p:grpSpPr>
        <p:sp>
          <p:nvSpPr>
            <p:cNvPr id="4" name="Rounded Rectangle 3"/>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1976" y="306035"/>
              <a:ext cx="10654148" cy="1059440"/>
            </a:xfrm>
            <a:prstGeom prst="rect">
              <a:avLst/>
            </a:prstGeom>
            <a:noFill/>
          </p:spPr>
          <p:txBody>
            <a:bodyPr wrap="square" rtlCol="0">
              <a:spAutoFit/>
            </a:bodyPr>
            <a:lstStyle/>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p>
            <a:p>
              <a:pPr algn="just">
                <a:lnSpc>
                  <a:spcPct val="150000"/>
                </a:lnSpc>
              </a:pP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Chuẩn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bị</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tiếp</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theo.</a:t>
              </a:r>
              <a:endParaRPr lang="en-US" sz="72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037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Return to Hang Son Doong_v720P">
            <a:hlinkClick r:id="" action="ppaction://media"/>
            <a:extLst>
              <a:ext uri="{FF2B5EF4-FFF2-40B4-BE49-F238E27FC236}">
                <a16:creationId xmlns:a16="http://schemas.microsoft.com/office/drawing/2014/main" id="{4ED84FC2-FF53-8FFC-BB03-150D96714F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9183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6">
            <a:extLst>
              <a:ext uri="{FF2B5EF4-FFF2-40B4-BE49-F238E27FC236}">
                <a16:creationId xmlns:a16="http://schemas.microsoft.com/office/drawing/2014/main" id="{1C2428D8-06A7-4462-62FE-5B6AAFFFBF2A}"/>
              </a:ext>
            </a:extLst>
          </p:cNvPr>
          <p:cNvGrpSpPr/>
          <p:nvPr/>
        </p:nvGrpSpPr>
        <p:grpSpPr>
          <a:xfrm>
            <a:off x="2851601" y="1154403"/>
            <a:ext cx="8340274" cy="2400145"/>
            <a:chOff x="2803976" y="2776822"/>
            <a:chExt cx="5736936" cy="1968284"/>
          </a:xfrm>
        </p:grpSpPr>
        <p:sp>
          <p:nvSpPr>
            <p:cNvPr id="4" name="Bong bóng Lời nói: Hình bầu dục 5">
              <a:extLst>
                <a:ext uri="{FF2B5EF4-FFF2-40B4-BE49-F238E27FC236}">
                  <a16:creationId xmlns:a16="http://schemas.microsoft.com/office/drawing/2014/main" id="{D0EB0A1D-AFA1-3E60-E483-DEDFF94BDBF5}"/>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custGeom>
                      <a:avLst/>
                      <a:gdLst>
                        <a:gd name="connsiteX0" fmla="*/ 292160 w 8340274"/>
                        <a:gd name="connsiteY0" fmla="*/ 2624559 h 2400145"/>
                        <a:gd name="connsiteX1" fmla="*/ 1019246 w 8340274"/>
                        <a:gd name="connsiteY1" fmla="*/ 1986181 h 2400145"/>
                        <a:gd name="connsiteX2" fmla="*/ 3785315 w 8340274"/>
                        <a:gd name="connsiteY2" fmla="*/ 5120 h 2400145"/>
                        <a:gd name="connsiteX3" fmla="*/ 6614378 w 8340274"/>
                        <a:gd name="connsiteY3" fmla="*/ 227752 h 2400145"/>
                        <a:gd name="connsiteX4" fmla="*/ 4738094 w 8340274"/>
                        <a:gd name="connsiteY4" fmla="*/ 2388963 h 2400145"/>
                        <a:gd name="connsiteX5" fmla="*/ 2271977 w 8340274"/>
                        <a:gd name="connsiteY5" fmla="*/ 2268617 h 2400145"/>
                        <a:gd name="connsiteX6" fmla="*/ 292160 w 8340274"/>
                        <a:gd name="connsiteY6" fmla="*/ 2624559 h 24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400145" fill="none" extrusionOk="0">
                          <a:moveTo>
                            <a:pt x="292160" y="2624559"/>
                          </a:moveTo>
                          <a:cubicBezTo>
                            <a:pt x="378059" y="2474998"/>
                            <a:pt x="732608" y="2327341"/>
                            <a:pt x="1019246" y="1986181"/>
                          </a:cubicBezTo>
                          <a:cubicBezTo>
                            <a:pt x="-1216247" y="1302659"/>
                            <a:pt x="259764" y="228916"/>
                            <a:pt x="3785315" y="5120"/>
                          </a:cubicBezTo>
                          <a:cubicBezTo>
                            <a:pt x="4735443" y="-33538"/>
                            <a:pt x="5806955" y="50430"/>
                            <a:pt x="6614378" y="227752"/>
                          </a:cubicBezTo>
                          <a:cubicBezTo>
                            <a:pt x="9703753" y="1117451"/>
                            <a:pt x="8471037" y="2283380"/>
                            <a:pt x="4738094" y="2388963"/>
                          </a:cubicBezTo>
                          <a:cubicBezTo>
                            <a:pt x="3878820" y="2430007"/>
                            <a:pt x="3121116" y="2497137"/>
                            <a:pt x="2271977" y="2268617"/>
                          </a:cubicBezTo>
                          <a:cubicBezTo>
                            <a:pt x="1971121" y="2443784"/>
                            <a:pt x="1166052" y="2576601"/>
                            <a:pt x="292160" y="2624559"/>
                          </a:cubicBezTo>
                          <a:close/>
                        </a:path>
                        <a:path w="8340274" h="2400145" stroke="0" extrusionOk="0">
                          <a:moveTo>
                            <a:pt x="292160" y="2624559"/>
                          </a:moveTo>
                          <a:cubicBezTo>
                            <a:pt x="559880" y="2274199"/>
                            <a:pt x="719474" y="2246173"/>
                            <a:pt x="1019246" y="1986181"/>
                          </a:cubicBezTo>
                          <a:cubicBezTo>
                            <a:pt x="-1049206" y="1086199"/>
                            <a:pt x="709094" y="221477"/>
                            <a:pt x="3785315" y="5120"/>
                          </a:cubicBezTo>
                          <a:cubicBezTo>
                            <a:pt x="4842940" y="70436"/>
                            <a:pt x="5795577" y="-94549"/>
                            <a:pt x="6614378" y="227752"/>
                          </a:cubicBezTo>
                          <a:cubicBezTo>
                            <a:pt x="9823818" y="1077008"/>
                            <a:pt x="8501748" y="2093111"/>
                            <a:pt x="4738094" y="2388963"/>
                          </a:cubicBezTo>
                          <a:cubicBezTo>
                            <a:pt x="3896301" y="2362496"/>
                            <a:pt x="3132453" y="2496085"/>
                            <a:pt x="2271977" y="2268617"/>
                          </a:cubicBezTo>
                          <a:cubicBezTo>
                            <a:pt x="1963987" y="2439901"/>
                            <a:pt x="1031594" y="2473124"/>
                            <a:pt x="292160" y="2624559"/>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ộp Văn bản 42">
              <a:extLst>
                <a:ext uri="{FF2B5EF4-FFF2-40B4-BE49-F238E27FC236}">
                  <a16:creationId xmlns:a16="http://schemas.microsoft.com/office/drawing/2014/main" id="{859632EE-BE1D-C51E-A892-9AF00C5DB67C}"/>
                </a:ext>
              </a:extLst>
            </p:cNvPr>
            <p:cNvSpPr txBox="1"/>
            <p:nvPr/>
          </p:nvSpPr>
          <p:spPr>
            <a:xfrm>
              <a:off x="3261880" y="3103687"/>
              <a:ext cx="4779660" cy="1590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Trao đổi với bạn về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thú</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vị</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hang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Sơn</a:t>
              </a:r>
              <a:r>
                <a:rPr lang="en-US"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Đoòng</a:t>
              </a:r>
              <a:r>
                <a:rPr lang="vi-VN" sz="4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F6CE85AB-D442-A305-CF50-88FC9DE8513C}"/>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7" name="Picture 6">
            <a:extLst>
              <a:ext uri="{FF2B5EF4-FFF2-40B4-BE49-F238E27FC236}">
                <a16:creationId xmlns:a16="http://schemas.microsoft.com/office/drawing/2014/main" id="{0F4906AD-EFD3-B9A2-1D75-2F03D21CDF6B}"/>
              </a:ext>
            </a:extLst>
          </p:cNvPr>
          <p:cNvPicPr>
            <a:picLocks noChangeAspect="1"/>
          </p:cNvPicPr>
          <p:nvPr/>
        </p:nvPicPr>
        <p:blipFill>
          <a:blip r:embed="rId3"/>
          <a:stretch>
            <a:fillRect/>
          </a:stretch>
        </p:blipFill>
        <p:spPr>
          <a:xfrm>
            <a:off x="1356748" y="3936977"/>
            <a:ext cx="1975893" cy="2921023"/>
          </a:xfrm>
          <a:prstGeom prst="rect">
            <a:avLst/>
          </a:prstGeom>
        </p:spPr>
      </p:pic>
    </p:spTree>
    <p:extLst>
      <p:ext uri="{BB962C8B-B14F-4D97-AF65-F5344CB8AC3E}">
        <p14:creationId xmlns:p14="http://schemas.microsoft.com/office/powerpoint/2010/main" val="6156595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ang Sơn Đoòng xếp thứ 6/15 hang động đẹp nhất thế giới">
            <a:extLst>
              <a:ext uri="{FF2B5EF4-FFF2-40B4-BE49-F238E27FC236}">
                <a16:creationId xmlns:a16="http://schemas.microsoft.com/office/drawing/2014/main" id="{F72FE330-C495-F9CF-BE4C-59A21F7D84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315" r="-2" b="18515"/>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p:spPr>
      </p:pic>
      <p:pic>
        <p:nvPicPr>
          <p:cNvPr id="4" name="Picture 3" descr="Hang Sơn Đoòng &quot;làm nóng&quot; thị trường điện ảnh Hollywood">
            <a:extLst>
              <a:ext uri="{FF2B5EF4-FFF2-40B4-BE49-F238E27FC236}">
                <a16:creationId xmlns:a16="http://schemas.microsoft.com/office/drawing/2014/main" id="{C2232EDB-2AA0-826F-FA21-D7ABE6401CBE}"/>
              </a:ext>
            </a:extLst>
          </p:cNvPr>
          <p:cNvPicPr>
            <a:picLocks noChangeAspect="1"/>
          </p:cNvPicPr>
          <p:nvPr/>
        </p:nvPicPr>
        <p:blipFill rotWithShape="1">
          <a:blip r:embed="rId3">
            <a:extLst>
              <a:ext uri="{28A0092B-C50C-407E-A947-70E740481C1C}">
                <a14:useLocalDpi xmlns:a14="http://schemas.microsoft.com/office/drawing/2010/main" val="0"/>
              </a:ext>
            </a:extLst>
          </a:blip>
          <a:srcRect r="-1" b="14173"/>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p:spPr>
      </p:pic>
      <p:pic>
        <p:nvPicPr>
          <p:cNvPr id="2" name="Picture 1" descr="Sơn Đoòng được ví như điểm đến siêu thực ngoài hành tinh">
            <a:extLst>
              <a:ext uri="{FF2B5EF4-FFF2-40B4-BE49-F238E27FC236}">
                <a16:creationId xmlns:a16="http://schemas.microsoft.com/office/drawing/2014/main" id="{BDE34B94-3462-DDEF-5130-AC8F41F45604}"/>
              </a:ext>
            </a:extLst>
          </p:cNvPr>
          <p:cNvPicPr>
            <a:picLocks noChangeAspect="1"/>
          </p:cNvPicPr>
          <p:nvPr/>
        </p:nvPicPr>
        <p:blipFill rotWithShape="1">
          <a:blip r:embed="rId4">
            <a:extLst>
              <a:ext uri="{28A0092B-C50C-407E-A947-70E740481C1C}">
                <a14:useLocalDpi xmlns:a14="http://schemas.microsoft.com/office/drawing/2010/main" val="0"/>
              </a:ext>
            </a:extLst>
          </a:blip>
          <a:srcRect t="9172" r="2" b="14347"/>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p:spPr>
      </p:pic>
      <p:pic>
        <p:nvPicPr>
          <p:cNvPr id="6" name="Picture 5" descr="Khám phá vẻ đẹp ngoạn mục của hang Sơn Đoòng - Hang động lớn nhất thế giới  - Báo Quảng Ninh điện tử">
            <a:extLst>
              <a:ext uri="{FF2B5EF4-FFF2-40B4-BE49-F238E27FC236}">
                <a16:creationId xmlns:a16="http://schemas.microsoft.com/office/drawing/2014/main" id="{6D31CB7E-A9BA-D1BC-616A-0D8E650DA587}"/>
              </a:ext>
            </a:extLst>
          </p:cNvPr>
          <p:cNvPicPr>
            <a:picLocks noChangeAspect="1"/>
          </p:cNvPicPr>
          <p:nvPr/>
        </p:nvPicPr>
        <p:blipFill rotWithShape="1">
          <a:blip r:embed="rId5">
            <a:extLst>
              <a:ext uri="{28A0092B-C50C-407E-A947-70E740481C1C}">
                <a14:useLocalDpi xmlns:a14="http://schemas.microsoft.com/office/drawing/2010/main" val="0"/>
              </a:ext>
            </a:extLst>
          </a:blip>
          <a:srcRect t="34673" r="1" b="1"/>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p:spPr>
      </p:pic>
      <p:grpSp>
        <p:nvGrpSpPr>
          <p:cNvPr id="10" name="Group 9">
            <a:extLst>
              <a:ext uri="{FF2B5EF4-FFF2-40B4-BE49-F238E27FC236}">
                <a16:creationId xmlns:a16="http://schemas.microsoft.com/office/drawing/2014/main" id="{9CE7DFA2-DB04-14D5-8D22-D44CC0A34BD5}"/>
              </a:ext>
            </a:extLst>
          </p:cNvPr>
          <p:cNvGrpSpPr/>
          <p:nvPr/>
        </p:nvGrpSpPr>
        <p:grpSpPr>
          <a:xfrm>
            <a:off x="690881" y="2205141"/>
            <a:ext cx="10901680" cy="3768940"/>
            <a:chOff x="197374" y="173694"/>
            <a:chExt cx="11163353" cy="1717461"/>
          </a:xfrm>
        </p:grpSpPr>
        <p:sp>
          <p:nvSpPr>
            <p:cNvPr id="12" name="Rounded Rectangle 3">
              <a:extLst>
                <a:ext uri="{FF2B5EF4-FFF2-40B4-BE49-F238E27FC236}">
                  <a16:creationId xmlns:a16="http://schemas.microsoft.com/office/drawing/2014/main" id="{4F461298-5904-FDD4-1A54-A1E43186FD88}"/>
                </a:ext>
              </a:extLst>
            </p:cNvPr>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0A5CEB-C46D-7246-57FE-8E55E44490B7}"/>
                </a:ext>
              </a:extLst>
            </p:cNvPr>
            <p:cNvSpPr txBox="1"/>
            <p:nvPr/>
          </p:nvSpPr>
          <p:spPr>
            <a:xfrm>
              <a:off x="462380" y="242887"/>
              <a:ext cx="10654148" cy="1648268"/>
            </a:xfrm>
            <a:prstGeom prst="rect">
              <a:avLst/>
            </a:prstGeom>
            <a:noFill/>
          </p:spPr>
          <p:txBody>
            <a:bodyPr wrap="square" rtlCol="0">
              <a:spAutoFit/>
            </a:bodyPr>
            <a:lstStyle/>
            <a:p>
              <a:pPr algn="just"/>
              <a:r>
                <a:rPr lang="vi-VN" sz="2800" b="1" dirty="0">
                  <a:solidFill>
                    <a:schemeClr val="accent6">
                      <a:lumMod val="50000"/>
                    </a:schemeClr>
                  </a:solidFill>
                  <a:latin typeface="Cambria" panose="02040503050406030204" pitchFamily="18" charset="0"/>
                  <a:ea typeface="Cambria" panose="02040503050406030204" pitchFamily="18" charset="0"/>
                </a:rPr>
                <a:t>Hang Sơn Đoòng là hang động tự nhiên lớn nhất thế giới, nằm trong khu du lịch Phong Nha-Kẻ Bàng ở tỉnh Quảng Bình, Việt Nam. Hang Sơn Đoòng có chiều dài khoảng 9 km, chiều rộng trung bình khoảng 150 m và chiều cao lên đến 200 m. Hang Sơn Đoòng được phát hiện vào năm 1991 bởi một nhóm thám hiểm Việt Nam, nhưng cho đến năm 2009, nó mới được một đoàn thám hiểm quốc tế.</a:t>
              </a:r>
              <a:endParaRPr lang="en-US" sz="4800" b="1" dirty="0">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14888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ve with water and rocks&#10;&#10;Description automatically generated">
            <a:extLst>
              <a:ext uri="{FF2B5EF4-FFF2-40B4-BE49-F238E27FC236}">
                <a16:creationId xmlns:a16="http://schemas.microsoft.com/office/drawing/2014/main" id="{AAE829FC-B588-3333-6FF6-31317E24B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89275" cy="6858000"/>
          </a:xfrm>
          <a:prstGeom prst="rect">
            <a:avLst/>
          </a:prstGeom>
        </p:spPr>
      </p:pic>
      <p:pic>
        <p:nvPicPr>
          <p:cNvPr id="12" name="Picture 11">
            <a:extLst>
              <a:ext uri="{FF2B5EF4-FFF2-40B4-BE49-F238E27FC236}">
                <a16:creationId xmlns:a16="http://schemas.microsoft.com/office/drawing/2014/main" id="{6F0DEDC2-125A-C69A-4AEE-294C799A8F90}"/>
              </a:ext>
            </a:extLst>
          </p:cNvPr>
          <p:cNvPicPr>
            <a:picLocks noChangeAspect="1"/>
          </p:cNvPicPr>
          <p:nvPr/>
        </p:nvPicPr>
        <p:blipFill>
          <a:blip r:embed="rId4"/>
          <a:stretch>
            <a:fillRect/>
          </a:stretch>
        </p:blipFill>
        <p:spPr>
          <a:xfrm>
            <a:off x="66675" y="5976938"/>
            <a:ext cx="1162050" cy="881062"/>
          </a:xfrm>
          <a:prstGeom prst="ellipse">
            <a:avLst/>
          </a:prstGeom>
          <a:ln>
            <a:noFill/>
          </a:ln>
          <a:effectLst>
            <a:softEdge rad="112500"/>
          </a:effectLst>
        </p:spPr>
      </p:pic>
      <p:pic>
        <p:nvPicPr>
          <p:cNvPr id="13" name="图片 54">
            <a:extLst>
              <a:ext uri="{FF2B5EF4-FFF2-40B4-BE49-F238E27FC236}">
                <a16:creationId xmlns:a16="http://schemas.microsoft.com/office/drawing/2014/main" id="{C951E82F-CE53-76DF-E6B3-93366E522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9725" y="3540532"/>
            <a:ext cx="3314702" cy="3203168"/>
          </a:xfrm>
          <a:prstGeom prst="rect">
            <a:avLst/>
          </a:prstGeom>
        </p:spPr>
      </p:pic>
      <p:pic>
        <p:nvPicPr>
          <p:cNvPr id="15" name="图片 6">
            <a:extLst>
              <a:ext uri="{FF2B5EF4-FFF2-40B4-BE49-F238E27FC236}">
                <a16:creationId xmlns:a16="http://schemas.microsoft.com/office/drawing/2014/main" id="{50A3FE6D-73EB-5D00-A009-BDC1374F13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887" y="714375"/>
            <a:ext cx="6996113" cy="33314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F3EC1AD-483C-B1CB-7F08-D6553A502073}"/>
              </a:ext>
            </a:extLst>
          </p:cNvPr>
          <p:cNvPicPr>
            <a:picLocks noChangeAspect="1"/>
          </p:cNvPicPr>
          <p:nvPr/>
        </p:nvPicPr>
        <p:blipFill>
          <a:blip r:embed="rId7"/>
          <a:stretch>
            <a:fillRect/>
          </a:stretch>
        </p:blipFill>
        <p:spPr>
          <a:xfrm>
            <a:off x="10839472" y="0"/>
            <a:ext cx="1523956" cy="1508868"/>
          </a:xfrm>
          <a:prstGeom prst="rect">
            <a:avLst/>
          </a:prstGeom>
        </p:spPr>
      </p:pic>
      <p:pic>
        <p:nvPicPr>
          <p:cNvPr id="20" name="Picture 19">
            <a:extLst>
              <a:ext uri="{FF2B5EF4-FFF2-40B4-BE49-F238E27FC236}">
                <a16:creationId xmlns:a16="http://schemas.microsoft.com/office/drawing/2014/main" id="{CB5D198F-AB59-4A26-E090-C60BBDF9AD64}"/>
              </a:ext>
            </a:extLst>
          </p:cNvPr>
          <p:cNvPicPr>
            <a:picLocks noChangeAspect="1"/>
          </p:cNvPicPr>
          <p:nvPr/>
        </p:nvPicPr>
        <p:blipFill>
          <a:blip r:embed="rId8"/>
          <a:stretch>
            <a:fillRect/>
          </a:stretch>
        </p:blipFill>
        <p:spPr>
          <a:xfrm>
            <a:off x="5511609" y="1347488"/>
            <a:ext cx="7321931" cy="2505673"/>
          </a:xfrm>
          <a:prstGeom prst="rect">
            <a:avLst/>
          </a:prstGeom>
        </p:spPr>
      </p:pic>
      <p:pic>
        <p:nvPicPr>
          <p:cNvPr id="23" name="Picture 22">
            <a:extLst>
              <a:ext uri="{FF2B5EF4-FFF2-40B4-BE49-F238E27FC236}">
                <a16:creationId xmlns:a16="http://schemas.microsoft.com/office/drawing/2014/main" id="{70DD182B-DCDB-4B1C-CD66-E97DC5776B7D}"/>
              </a:ext>
            </a:extLst>
          </p:cNvPr>
          <p:cNvPicPr>
            <a:picLocks noChangeAspect="1"/>
          </p:cNvPicPr>
          <p:nvPr/>
        </p:nvPicPr>
        <p:blipFill>
          <a:blip r:embed="rId9"/>
          <a:stretch>
            <a:fillRect/>
          </a:stretch>
        </p:blipFill>
        <p:spPr>
          <a:xfrm>
            <a:off x="4188626" y="0"/>
            <a:ext cx="2024047" cy="2158171"/>
          </a:xfrm>
          <a:prstGeom prst="rect">
            <a:avLst/>
          </a:prstGeom>
        </p:spPr>
      </p:pic>
    </p:spTree>
    <p:extLst>
      <p:ext uri="{BB962C8B-B14F-4D97-AF65-F5344CB8AC3E}">
        <p14:creationId xmlns:p14="http://schemas.microsoft.com/office/powerpoint/2010/main" val="370041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(Quảng Bình) được coi là một trong những tác phẩm tuyệt vời nhất của tạo hoá.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được xác định có niên đại tới 5 triệu năm tuổi.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là hang động tự nhiên lớn nhất thế giới.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ước tính, hang động này có chiều dài lên tới 9 ki-lô-mét, thể tích 38,5 triệu mét khối. Nó có thể chứa tới 68 máy bay cỡ lớn Bô-inh 777 hoặc cả một khu phố sầm uất với những toà nhà cao 40 tầng.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Sơn Đoòng sở hữu hệ sinh thái đặc biệt.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Vẫn còn những điều bí ẩn về hang động lớn nhất hành tinh này chưa được giải mã. Liệu những điều trên có đủ khiến bạn muốn đặt chân tới nơi này một lần trong đời?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Nguyên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tổng hợp</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68779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C84107-B127-00A1-1087-683D5C7DE198}"/>
              </a:ext>
            </a:extLst>
          </p:cNvPr>
          <p:cNvPicPr>
            <a:picLocks noChangeAspect="1"/>
          </p:cNvPicPr>
          <p:nvPr/>
        </p:nvPicPr>
        <p:blipFill>
          <a:blip r:embed="rId2"/>
          <a:stretch>
            <a:fillRect/>
          </a:stretch>
        </p:blipFill>
        <p:spPr>
          <a:xfrm>
            <a:off x="3384036" y="249903"/>
            <a:ext cx="5992887" cy="749873"/>
          </a:xfrm>
          <a:prstGeom prst="rect">
            <a:avLst/>
          </a:prstGeom>
        </p:spPr>
      </p:pic>
      <p:pic>
        <p:nvPicPr>
          <p:cNvPr id="14" name="Picture 13">
            <a:extLst>
              <a:ext uri="{FF2B5EF4-FFF2-40B4-BE49-F238E27FC236}">
                <a16:creationId xmlns:a16="http://schemas.microsoft.com/office/drawing/2014/main" id="{966B1E22-2541-8495-9BCE-5870002F8226}"/>
              </a:ext>
            </a:extLst>
          </p:cNvPr>
          <p:cNvPicPr>
            <a:picLocks noChangeAspect="1"/>
          </p:cNvPicPr>
          <p:nvPr/>
        </p:nvPicPr>
        <p:blipFill>
          <a:blip r:embed="rId3"/>
          <a:stretch>
            <a:fillRect/>
          </a:stretch>
        </p:blipFill>
        <p:spPr>
          <a:xfrm>
            <a:off x="7877175" y="4752975"/>
            <a:ext cx="4314825" cy="2105025"/>
          </a:xfrm>
          <a:prstGeom prst="rect">
            <a:avLst/>
          </a:prstGeom>
        </p:spPr>
      </p:pic>
      <p:sp>
        <p:nvSpPr>
          <p:cNvPr id="15" name="TextBox 14">
            <a:extLst>
              <a:ext uri="{FF2B5EF4-FFF2-40B4-BE49-F238E27FC236}">
                <a16:creationId xmlns:a16="http://schemas.microsoft.com/office/drawing/2014/main" id="{A9FF01F0-AC58-2191-996E-94DB12B76F70}"/>
              </a:ext>
            </a:extLst>
          </p:cNvPr>
          <p:cNvSpPr txBox="1"/>
          <p:nvPr/>
        </p:nvSpPr>
        <p:spPr>
          <a:xfrm>
            <a:off x="558800" y="924560"/>
            <a:ext cx="11216640"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Hang Sơn Đoòng (Quảng Bình) được coi là một trong những tác phẩm tuyệt vời nhất của tạo hoá.</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được xác định có niên đại tới 5 triệu năm tuổi.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vi-VN" sz="2000" b="0" i="0" dirty="0">
                <a:solidFill>
                  <a:srgbClr val="000000"/>
                </a:solidFill>
                <a:effectLst/>
                <a:latin typeface="Cambria" panose="02040503050406030204" pitchFamily="18" charset="0"/>
                <a:ea typeface="Cambria" panose="02040503050406030204" pitchFamily="18" charset="0"/>
              </a:rPr>
              <a:t>Hang Sơn Đoòng được hình thành từ một vết đứt gãy của dãy Trường Sơn, bị dòng nước sông Rào Thương bào mòn liên tục trong một khoảng thời gian dài (từ 2 đến 5 triệu năm). Quá trình đó đã tạo nên một “lỗ hổng khổng lồ” ngay dưới mặt đất.</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là hang động tự nhiên lớn nhất thế giới.</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Theo ước tính, hang động này có chiều dài lên tới 9 ki-lô-mét, thể tích 38,5 triệu mét khối. Nó có thể chứa tới 68 máy bay cỡ lớn Bô-inh 777 hoặc cả một khu phố sầm uất với những toà nhà cao 40 tầng.</a:t>
            </a:r>
          </a:p>
          <a:p>
            <a:pPr algn="just"/>
            <a:r>
              <a:rPr lang="en-US" sz="2000" b="1" i="1" dirty="0">
                <a:solidFill>
                  <a:srgbClr val="000000"/>
                </a:solidFill>
                <a:effectLst/>
                <a:latin typeface="Cambria" panose="02040503050406030204" pitchFamily="18" charset="0"/>
                <a:ea typeface="Cambria" panose="02040503050406030204" pitchFamily="18" charset="0"/>
              </a:rPr>
              <a:t>   </a:t>
            </a:r>
            <a:r>
              <a:rPr lang="vi-VN" sz="2000" b="1" i="1" dirty="0">
                <a:solidFill>
                  <a:srgbClr val="000000"/>
                </a:solidFill>
                <a:effectLst/>
                <a:latin typeface="Cambria" panose="02040503050406030204" pitchFamily="18" charset="0"/>
                <a:ea typeface="Cambria" panose="02040503050406030204" pitchFamily="18" charset="0"/>
              </a:rPr>
              <a:t>Sơn Đoòng sở hữu hệ sinh thái đặc biệt.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hang Sơn Đoòng, có một khu rừng nguyên sinh tuyệt đẹp với thảm thực vật phong phú, khác lạ. Cây cối ở đây khá mỏng manh, dù là cây thân gỗ, Sơn Đoòng còn là nơi trú ngụ của nhiều loài động vật, trong đó có một số loài cá, nhện, cuốn chiếu, bọ cạp,... với đặc điểm chung là không có mắt và cơ thể trong suốt.</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Vẫn còn những điều bí ẩn về hang động lớn nhất hành tinh này chưa được giải mã. Liệu những điều trên có đủ khiến bạn muốn đặt chân tới nơi này một lần trong đời?</a:t>
            </a:r>
          </a:p>
          <a:p>
            <a:pPr algn="r"/>
            <a:r>
              <a:rPr lang="vi-VN" sz="2000" b="0" i="0" dirty="0">
                <a:solidFill>
                  <a:srgbClr val="000000"/>
                </a:solidFill>
                <a:effectLst/>
                <a:latin typeface="Cambria" panose="02040503050406030204" pitchFamily="18" charset="0"/>
                <a:ea typeface="Cambria" panose="02040503050406030204" pitchFamily="18" charset="0"/>
              </a:rPr>
              <a:t>(Phan Nguyên </a:t>
            </a:r>
            <a:r>
              <a:rPr lang="vi-VN" sz="2000" b="0" i="1" dirty="0">
                <a:solidFill>
                  <a:srgbClr val="000000"/>
                </a:solidFill>
                <a:effectLst/>
                <a:latin typeface="Cambria" panose="02040503050406030204" pitchFamily="18" charset="0"/>
                <a:ea typeface="Cambria" panose="02040503050406030204" pitchFamily="18" charset="0"/>
              </a:rPr>
              <a:t>tổng hợp</a:t>
            </a:r>
            <a:r>
              <a:rPr lang="vi-VN" sz="2000" b="0" i="0" dirty="0">
                <a:solidFill>
                  <a:srgbClr val="00000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CA2697DF-0998-0955-2B33-8D74D8B133BD}"/>
              </a:ext>
            </a:extLst>
          </p:cNvPr>
          <p:cNvSpPr/>
          <p:nvPr/>
        </p:nvSpPr>
        <p:spPr>
          <a:xfrm>
            <a:off x="619760" y="955040"/>
            <a:ext cx="11104880" cy="152400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15433A-EC25-B8E0-36A1-25545B4F7C80}"/>
              </a:ext>
            </a:extLst>
          </p:cNvPr>
          <p:cNvSpPr/>
          <p:nvPr/>
        </p:nvSpPr>
        <p:spPr>
          <a:xfrm>
            <a:off x="121920" y="80264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Google Shape;276;p7">
            <a:extLst>
              <a:ext uri="{FF2B5EF4-FFF2-40B4-BE49-F238E27FC236}">
                <a16:creationId xmlns:a16="http://schemas.microsoft.com/office/drawing/2014/main" id="{21757C7A-429E-5133-C8C4-FE894C0D7EA2}"/>
              </a:ext>
            </a:extLst>
          </p:cNvPr>
          <p:cNvSpPr/>
          <p:nvPr/>
        </p:nvSpPr>
        <p:spPr>
          <a:xfrm>
            <a:off x="485378" y="5953760"/>
            <a:ext cx="5061981" cy="73152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solidFill>
                  <a:srgbClr val="002060"/>
                </a:solidFill>
                <a:latin typeface="Cambria" panose="02040503050406030204" pitchFamily="18" charset="0"/>
                <a:ea typeface="Cambria" panose="02040503050406030204" pitchFamily="18" charset="0"/>
              </a:rPr>
              <a:t>Cùng</a:t>
            </a:r>
            <a:r>
              <a:rPr lang="en-US" sz="4000" b="1" dirty="0">
                <a:solidFill>
                  <a:srgbClr val="002060"/>
                </a:solidFill>
                <a:latin typeface="Cambria" panose="02040503050406030204" pitchFamily="18" charset="0"/>
                <a:ea typeface="Cambria" panose="02040503050406030204" pitchFamily="18" charset="0"/>
              </a:rPr>
              <a:t> chia </a:t>
            </a:r>
            <a:r>
              <a:rPr lang="en-US" sz="4000" b="1" dirty="0" err="1">
                <a:solidFill>
                  <a:srgbClr val="002060"/>
                </a:solidFill>
                <a:latin typeface="Cambria" panose="02040503050406030204" pitchFamily="18" charset="0"/>
                <a:ea typeface="Cambria" panose="02040503050406030204" pitchFamily="18" charset="0"/>
              </a:rPr>
              <a:t>đoạn</a:t>
            </a:r>
            <a:endParaRPr sz="4000" b="1" dirty="0">
              <a:solidFill>
                <a:srgbClr val="002060"/>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6E6E4939-46EF-73E5-31FD-688CAE54AD84}"/>
              </a:ext>
            </a:extLst>
          </p:cNvPr>
          <p:cNvSpPr/>
          <p:nvPr/>
        </p:nvSpPr>
        <p:spPr>
          <a:xfrm>
            <a:off x="599440" y="2560320"/>
            <a:ext cx="11176000" cy="82296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84CB555-54A6-5ADF-AC45-0F2E1C053108}"/>
              </a:ext>
            </a:extLst>
          </p:cNvPr>
          <p:cNvSpPr/>
          <p:nvPr/>
        </p:nvSpPr>
        <p:spPr>
          <a:xfrm>
            <a:off x="0" y="249936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21" name="Rectangle 20">
            <a:extLst>
              <a:ext uri="{FF2B5EF4-FFF2-40B4-BE49-F238E27FC236}">
                <a16:creationId xmlns:a16="http://schemas.microsoft.com/office/drawing/2014/main" id="{649D5CE5-94A2-4C7D-363B-C261890A33B5}"/>
              </a:ext>
            </a:extLst>
          </p:cNvPr>
          <p:cNvSpPr/>
          <p:nvPr/>
        </p:nvSpPr>
        <p:spPr>
          <a:xfrm>
            <a:off x="619760" y="3454400"/>
            <a:ext cx="11155680" cy="2072640"/>
          </a:xfrm>
          <a:prstGeom prst="rect">
            <a:avLst/>
          </a:prstGeom>
          <a:noFill/>
          <a:ln w="28575">
            <a:solidFill>
              <a:srgbClr val="00206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3F1E70-4FF2-B5A4-6F18-ACAECE041C37}"/>
              </a:ext>
            </a:extLst>
          </p:cNvPr>
          <p:cNvSpPr/>
          <p:nvPr/>
        </p:nvSpPr>
        <p:spPr>
          <a:xfrm>
            <a:off x="0" y="3860800"/>
            <a:ext cx="558800" cy="4978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Tree>
    <p:extLst>
      <p:ext uri="{BB962C8B-B14F-4D97-AF65-F5344CB8AC3E}">
        <p14:creationId xmlns:p14="http://schemas.microsoft.com/office/powerpoint/2010/main" val="31690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87D609-3A9E-9426-5CD6-FFA754D90812}"/>
              </a:ext>
            </a:extLst>
          </p:cNvPr>
          <p:cNvSpPr/>
          <p:nvPr/>
        </p:nvSpPr>
        <p:spPr>
          <a:xfrm>
            <a:off x="400296" y="1534160"/>
            <a:ext cx="11410704" cy="4328160"/>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3EC6DF54-E2D2-ABF9-BC92-E90B2304FA26}"/>
              </a:ext>
            </a:extLst>
          </p:cNvPr>
          <p:cNvSpPr txBox="1"/>
          <p:nvPr/>
        </p:nvSpPr>
        <p:spPr>
          <a:xfrm>
            <a:off x="707390" y="18592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Hang 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được hình thành từ một vết đứt gãy của dãy Trường Sơn,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bị dòng nước sông Rào Thương bào mòn liên tục</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một khoảng thời gian dài (từ 2 đến 5 triệu năm).</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85049CD-2CFC-787F-FF50-7A2B3C2F05EB}"/>
              </a:ext>
            </a:extLst>
          </p:cNvPr>
          <p:cNvPicPr>
            <a:picLocks noChangeAspect="1"/>
          </p:cNvPicPr>
          <p:nvPr/>
        </p:nvPicPr>
        <p:blipFill>
          <a:blip r:embed="rId2"/>
          <a:stretch>
            <a:fillRect/>
          </a:stretch>
        </p:blipFill>
        <p:spPr>
          <a:xfrm>
            <a:off x="1267446" y="0"/>
            <a:ext cx="12034547" cy="1359526"/>
          </a:xfrm>
          <a:prstGeom prst="rect">
            <a:avLst/>
          </a:prstGeom>
        </p:spPr>
      </p:pic>
      <p:sp>
        <p:nvSpPr>
          <p:cNvPr id="12" name="TextBox 11">
            <a:extLst>
              <a:ext uri="{FF2B5EF4-FFF2-40B4-BE49-F238E27FC236}">
                <a16:creationId xmlns:a16="http://schemas.microsoft.com/office/drawing/2014/main" id="{6CB9B9F4-0FC2-5EC3-EA04-CD6FB13E21CB}"/>
              </a:ext>
            </a:extLst>
          </p:cNvPr>
          <p:cNvSpPr txBox="1"/>
          <p:nvPr/>
        </p:nvSpPr>
        <p:spPr>
          <a:xfrm>
            <a:off x="585470" y="3688080"/>
            <a:ext cx="10820400" cy="1569660"/>
          </a:xfrm>
          <a:prstGeom prst="rect">
            <a:avLst/>
          </a:prstGeom>
          <a:noFill/>
        </p:spPr>
        <p:txBody>
          <a:bodyPr wrap="square" rtlCol="0">
            <a:spAutoFit/>
          </a:bodyPr>
          <a:lstStyle/>
          <a:p>
            <a:pPr algn="just"/>
            <a:r>
              <a:rPr lang="en-US" sz="3200" i="1" dirty="0">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Sơn Đoòng</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còn là nơi trú ngụ của nhiều loài động vật,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trong đó</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có một số loài cá,</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nhện,</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cuốn chiếu,</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bọ cạp,...</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với đặc diểm chung là</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i="1" dirty="0">
                <a:latin typeface="Calibri" panose="020F0502020204030204" pitchFamily="34" charset="0"/>
                <a:ea typeface="Cambria" panose="02040503050406030204" pitchFamily="18" charset="0"/>
                <a:cs typeface="Calibri" panose="020F0502020204030204" pitchFamily="34" charset="0"/>
              </a:rPr>
              <a:t>không có mắt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3200" i="1" dirty="0">
                <a:latin typeface="Calibri" panose="020F0502020204030204" pitchFamily="34" charset="0"/>
                <a:ea typeface="Cambria" panose="02040503050406030204" pitchFamily="18" charset="0"/>
                <a:cs typeface="Calibri" panose="020F0502020204030204" pitchFamily="34" charset="0"/>
              </a:rPr>
              <a:t> và cơ thể trong suốt</a:t>
            </a:r>
            <a:r>
              <a:rPr lang="vi-VN" sz="32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4453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EC534D-8335-81E9-F1FC-C145CA25652B}"/>
              </a:ext>
            </a:extLst>
          </p:cNvPr>
          <p:cNvPicPr>
            <a:picLocks noChangeAspect="1"/>
          </p:cNvPicPr>
          <p:nvPr/>
        </p:nvPicPr>
        <p:blipFill>
          <a:blip r:embed="rId2"/>
          <a:stretch>
            <a:fillRect/>
          </a:stretch>
        </p:blipFill>
        <p:spPr>
          <a:xfrm>
            <a:off x="1365094" y="279725"/>
            <a:ext cx="9461812" cy="1609483"/>
          </a:xfrm>
          <a:prstGeom prst="rect">
            <a:avLst/>
          </a:prstGeom>
        </p:spPr>
      </p:pic>
      <p:grpSp>
        <p:nvGrpSpPr>
          <p:cNvPr id="12" name="Group 11">
            <a:extLst>
              <a:ext uri="{FF2B5EF4-FFF2-40B4-BE49-F238E27FC236}">
                <a16:creationId xmlns:a16="http://schemas.microsoft.com/office/drawing/2014/main" id="{02C9E0BD-CCD1-35B1-AB1D-7C42DEE115B8}"/>
              </a:ext>
            </a:extLst>
          </p:cNvPr>
          <p:cNvGrpSpPr/>
          <p:nvPr/>
        </p:nvGrpSpPr>
        <p:grpSpPr>
          <a:xfrm>
            <a:off x="847092" y="1869440"/>
            <a:ext cx="10664188" cy="1244933"/>
            <a:chOff x="9210714" y="2450815"/>
            <a:chExt cx="3299149" cy="954107"/>
          </a:xfrm>
        </p:grpSpPr>
        <p:sp>
          <p:nvSpPr>
            <p:cNvPr id="17" name="矩形 26">
              <a:extLst>
                <a:ext uri="{FF2B5EF4-FFF2-40B4-BE49-F238E27FC236}">
                  <a16:creationId xmlns:a16="http://schemas.microsoft.com/office/drawing/2014/main" id="{F378078A-258F-E882-3279-2962BA1489E2}"/>
                </a:ext>
              </a:extLst>
            </p:cNvPr>
            <p:cNvSpPr/>
            <p:nvPr/>
          </p:nvSpPr>
          <p:spPr>
            <a:xfrm>
              <a:off x="9210714" y="2457792"/>
              <a:ext cx="3299149" cy="856302"/>
            </a:xfrm>
            <a:prstGeom prst="rect">
              <a:avLst/>
            </a:prstGeom>
            <a:solidFill>
              <a:schemeClr val="accent2">
                <a:lumMod val="60000"/>
                <a:lumOff val="40000"/>
              </a:schemeClr>
            </a:solidFill>
            <a:ln w="28575">
              <a:solidFill>
                <a:schemeClr val="accent4">
                  <a:lumMod val="50000"/>
                </a:schemeClr>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black">
                    <a:lumMod val="85000"/>
                    <a:lumOff val="15000"/>
                  </a:prstClr>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
          <p:nvSpPr>
            <p:cNvPr id="18" name="Rectangle 17">
              <a:extLst>
                <a:ext uri="{FF2B5EF4-FFF2-40B4-BE49-F238E27FC236}">
                  <a16:creationId xmlns:a16="http://schemas.microsoft.com/office/drawing/2014/main" id="{1D142D55-699B-63DA-A888-98DA30CC8D7A}"/>
                </a:ext>
              </a:extLst>
            </p:cNvPr>
            <p:cNvSpPr/>
            <p:nvPr/>
          </p:nvSpPr>
          <p:spPr>
            <a:xfrm>
              <a:off x="9262969" y="2450815"/>
              <a:ext cx="3174601" cy="954107"/>
            </a:xfrm>
            <a:prstGeom prst="rect">
              <a:avLst/>
            </a:prstGeom>
          </p:spPr>
          <p:txBody>
            <a:bodyPr wrap="square">
              <a:spAutoFit/>
            </a:bodyPr>
            <a:lstStyle/>
            <a:p>
              <a:pPr algn="just" rtl="0">
                <a:spcBef>
                  <a:spcPts val="0"/>
                </a:spcBef>
                <a:spcAft>
                  <a:spcPts val="500"/>
                </a:spcAft>
              </a:pPr>
              <a:r>
                <a:rPr lang="vi-VN" sz="2800" b="1" i="1" u="none" strike="noStrike" dirty="0">
                  <a:solidFill>
                    <a:srgbClr val="002060"/>
                  </a:solidFill>
                  <a:effectLst/>
                  <a:latin typeface="Cambria" panose="02040503050406030204" pitchFamily="18" charset="0"/>
                  <a:ea typeface="Cambria" panose="02040503050406030204" pitchFamily="18" charset="0"/>
                </a:rPr>
                <a:t>Rừng nguyên sinh: </a:t>
              </a:r>
              <a:r>
                <a:rPr lang="vi-VN" sz="2800" b="0" i="1" u="none" strike="noStrike" dirty="0">
                  <a:solidFill>
                    <a:srgbClr val="002060"/>
                  </a:solidFill>
                  <a:effectLst/>
                  <a:latin typeface="Cambria" panose="02040503050406030204" pitchFamily="18" charset="0"/>
                  <a:ea typeface="Cambria" panose="02040503050406030204" pitchFamily="18" charset="0"/>
                </a:rPr>
                <a:t>rừng tự nhiên chưa hoặc ít bị tác động bởi con người, chưa làm thay đổi cấu trúc của rừng.</a:t>
              </a:r>
              <a:endParaRPr lang="vi-VN" sz="6000" b="0" dirty="0">
                <a:solidFill>
                  <a:srgbClr val="002060"/>
                </a:solidFill>
                <a:effectLst/>
                <a:latin typeface="Cambria" panose="02040503050406030204" pitchFamily="18" charset="0"/>
                <a:ea typeface="Cambria" panose="02040503050406030204" pitchFamily="18" charset="0"/>
              </a:endParaRPr>
            </a:p>
          </p:txBody>
        </p:sp>
      </p:grpSp>
      <p:pic>
        <p:nvPicPr>
          <p:cNvPr id="1026" name="Picture 2" descr="Rừng nguyên sinh là gì và tại sao chúng ta nên bảo vệ chúng?">
            <a:extLst>
              <a:ext uri="{FF2B5EF4-FFF2-40B4-BE49-F238E27FC236}">
                <a16:creationId xmlns:a16="http://schemas.microsoft.com/office/drawing/2014/main" id="{764C9CDF-1B37-2D64-8DDA-004DA84165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3279000"/>
            <a:ext cx="4721860" cy="31014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ừng nguyên sinh đem lại nhiều lợi ích hơn trong bảo tồn đa dạng sinh học">
            <a:extLst>
              <a:ext uri="{FF2B5EF4-FFF2-40B4-BE49-F238E27FC236}">
                <a16:creationId xmlns:a16="http://schemas.microsoft.com/office/drawing/2014/main" id="{7B4FE52E-274D-A201-F5DE-77CB90CF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640" y="3322403"/>
            <a:ext cx="4592320" cy="314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40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1288</Words>
  <Application>Microsoft Office PowerPoint</Application>
  <PresentationFormat>Widescreen</PresentationFormat>
  <Paragraphs>48</Paragraphs>
  <Slides>18</Slides>
  <Notes>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Cambria</vt:lpstr>
      <vt:lpstr>等线</vt:lpstr>
      <vt:lpstr>等线 Light</vt:lpstr>
      <vt:lpstr>Times New Roman</vt:lpstr>
      <vt:lpstr>思源黑体 CN Medium</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cp:lastModifiedBy>
  <cp:revision>69</cp:revision>
  <dcterms:created xsi:type="dcterms:W3CDTF">2024-01-12T14:48:10Z</dcterms:created>
  <dcterms:modified xsi:type="dcterms:W3CDTF">2025-10-12T15:15:58Z</dcterms:modified>
</cp:coreProperties>
</file>