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4" r:id="rId3"/>
    <p:sldMasterId id="2147483698" r:id="rId4"/>
  </p:sldMasterIdLst>
  <p:notesMasterIdLst>
    <p:notesMasterId r:id="rId22"/>
  </p:notesMasterIdLst>
  <p:sldIdLst>
    <p:sldId id="362" r:id="rId5"/>
    <p:sldId id="357" r:id="rId6"/>
    <p:sldId id="358" r:id="rId7"/>
    <p:sldId id="359" r:id="rId8"/>
    <p:sldId id="360" r:id="rId9"/>
    <p:sldId id="361" r:id="rId10"/>
    <p:sldId id="258" r:id="rId11"/>
    <p:sldId id="261" r:id="rId12"/>
    <p:sldId id="363" r:id="rId13"/>
    <p:sldId id="364" r:id="rId14"/>
    <p:sldId id="365" r:id="rId15"/>
    <p:sldId id="355" r:id="rId16"/>
    <p:sldId id="300" r:id="rId17"/>
    <p:sldId id="286" r:id="rId18"/>
    <p:sldId id="297" r:id="rId19"/>
    <p:sldId id="285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853F41-A35B-4032-9A9D-7544026FBDF4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B7FCBD-F8CB-41C0-B012-58A541423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08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C9FA1F9-2889-4419-9F48-77255DACB4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7916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C9FA1F9-2889-4419-9F48-77255DACB4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9895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C9FA1F9-2889-4419-9F48-77255DACB4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670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FA1F9-2889-4419-9F48-77255DACB4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24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01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gợi mở để hs tự trả lời dưới gợi ý của gv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939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0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gợi mở để hs tự trả lời dưới gợi ý của gv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88116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HS sử dụng đoạn dây đã chuẩn bị để tạo hình ảnh “thẳng, cong”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A1ED5-B953-45A0-8397-5BA84D1397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1689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5B33D-5BDE-4682-9957-13DEF0032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4536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960352"/>
      </p:ext>
    </p:extLst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0716015"/>
      </p:ext>
    </p:extLst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5012879"/>
      </p:ext>
    </p:extLst>
  </p:cSld>
  <p:clrMapOvr>
    <a:masterClrMapping/>
  </p:clrMapOvr>
  <p:transition spd="slow">
    <p:pu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791304"/>
      </p:ext>
    </p:extLst>
  </p:cSld>
  <p:clrMapOvr>
    <a:masterClrMapping/>
  </p:clrMapOvr>
  <p:transition spd="slow">
    <p:pu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258077"/>
      </p:ext>
    </p:extLst>
  </p:cSld>
  <p:clrMapOvr>
    <a:masterClrMapping/>
  </p:clrMapOvr>
  <p:transition spd="slow">
    <p:pu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269217"/>
      </p:ext>
    </p:extLst>
  </p:cSld>
  <p:clrMapOvr>
    <a:masterClrMapping/>
  </p:clrMapOvr>
  <p:transition spd="slow">
    <p:pu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324805"/>
      </p:ext>
    </p:extLst>
  </p:cSld>
  <p:clrMapOvr>
    <a:masterClrMapping/>
  </p:clrMapOvr>
  <p:transition spd="slow">
    <p:pu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874224"/>
      </p:ext>
    </p:extLst>
  </p:cSld>
  <p:clrMapOvr>
    <a:masterClrMapping/>
  </p:clrMapOvr>
  <p:transition spd="slow">
    <p:pu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556079"/>
      </p:ext>
    </p:extLst>
  </p:cSld>
  <p:clrMapOvr>
    <a:masterClrMapping/>
  </p:clrMapOvr>
  <p:transition spd="slow">
    <p:pu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330735"/>
      </p:ext>
    </p:extLst>
  </p:cSld>
  <p:clrMapOvr>
    <a:masterClrMapping/>
  </p:clrMapOvr>
  <p:transition spd="slow">
    <p:push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610983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0778068"/>
      </p:ext>
    </p:extLst>
  </p:cSld>
  <p:clrMapOvr>
    <a:masterClrMapping/>
  </p:clrMapOvr>
  <p:transition spd="slow">
    <p:push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710165"/>
      </p:ext>
    </p:extLst>
  </p:cSld>
  <p:clrMapOvr>
    <a:masterClrMapping/>
  </p:clrMapOvr>
  <p:transition spd="slow">
    <p:push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592758"/>
      </p:ext>
    </p:extLst>
  </p:cSld>
  <p:clrMapOvr>
    <a:masterClrMapping/>
  </p:clrMapOvr>
  <p:transition spd="slow">
    <p:push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815845"/>
      </p:ext>
    </p:extLst>
  </p:cSld>
  <p:clrMapOvr>
    <a:masterClrMapping/>
  </p:clrMapOvr>
  <p:transition spd="slow">
    <p:push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0918"/>
      </p:ext>
    </p:extLst>
  </p:cSld>
  <p:clrMapOvr>
    <a:masterClrMapping/>
  </p:clrMapOvr>
  <p:transition spd="slow">
    <p:push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05618"/>
      </p:ext>
    </p:extLst>
  </p:cSld>
  <p:clrMapOvr>
    <a:masterClrMapping/>
  </p:clrMapOvr>
  <p:transition spd="slow">
    <p:push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846816"/>
      </p:ext>
    </p:extLst>
  </p:cSld>
  <p:clrMapOvr>
    <a:masterClrMapping/>
  </p:clrMapOvr>
  <p:transition spd="slow">
    <p:push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338530"/>
      </p:ext>
    </p:extLst>
  </p:cSld>
  <p:clrMapOvr>
    <a:masterClrMapping/>
  </p:clrMapOvr>
  <p:transition spd="slow">
    <p:push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641017"/>
      </p:ext>
    </p:extLst>
  </p:cSld>
  <p:clrMapOvr>
    <a:masterClrMapping/>
  </p:clrMapOvr>
  <p:transition spd="slow">
    <p:push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102135"/>
      </p:ext>
    </p:extLst>
  </p:cSld>
  <p:clrMapOvr>
    <a:masterClrMapping/>
  </p:clrMapOvr>
  <p:transition spd="slow">
    <p:push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827632"/>
      </p:ext>
    </p:extLst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7218780"/>
      </p:ext>
    </p:extLst>
  </p:cSld>
  <p:clrMapOvr>
    <a:masterClrMapping/>
  </p:clrMapOvr>
  <p:transition spd="slow">
    <p:push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61284"/>
      </p:ext>
    </p:extLst>
  </p:cSld>
  <p:clrMapOvr>
    <a:masterClrMapping/>
  </p:clrMapOvr>
  <p:transition spd="slow">
    <p:push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635747"/>
      </p:ext>
    </p:extLst>
  </p:cSld>
  <p:clrMapOvr>
    <a:masterClrMapping/>
  </p:clrMapOvr>
  <p:transition spd="slow">
    <p:push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813118"/>
      </p:ext>
    </p:extLst>
  </p:cSld>
  <p:clrMapOvr>
    <a:masterClrMapping/>
  </p:clrMapOvr>
  <p:transition spd="slow">
    <p:push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837867"/>
      </p:ext>
    </p:extLst>
  </p:cSld>
  <p:clrMapOvr>
    <a:masterClrMapping/>
  </p:clrMapOvr>
  <p:transition spd="slow">
    <p:push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826295"/>
      </p:ext>
    </p:extLst>
  </p:cSld>
  <p:clrMapOvr>
    <a:masterClrMapping/>
  </p:clrMapOvr>
  <p:transition spd="slow">
    <p:push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4637774"/>
      </p:ext>
    </p:extLst>
  </p:cSld>
  <p:clrMapOvr>
    <a:masterClrMapping/>
  </p:clrMapOvr>
  <p:transition spd="slow">
    <p:push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1761579"/>
      </p:ext>
    </p:extLst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1179166"/>
      </p:ext>
    </p:extLst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3927170"/>
      </p:ext>
    </p:extLst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8303"/>
      </p:ext>
    </p:extLst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0870808"/>
      </p:ext>
    </p:extLst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571756"/>
      </p:ext>
    </p:extLst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1366554"/>
      </p:ext>
    </p:extLst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11">
            <a:extLst>
              <a:ext uri="{FF2B5EF4-FFF2-40B4-BE49-F238E27FC236}">
                <a16:creationId xmlns:a16="http://schemas.microsoft.com/office/drawing/2014/main" id="{2DDF21E8-4104-355F-17F1-7A4A3DAD07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6"/>
          <a:stretch/>
        </p:blipFill>
        <p:spPr>
          <a:xfrm rot="5400000">
            <a:off x="2662325" y="-2671675"/>
            <a:ext cx="6867351" cy="12192002"/>
          </a:xfrm>
          <a:prstGeom prst="rect">
            <a:avLst/>
          </a:prstGeom>
        </p:spPr>
      </p:pic>
      <p:grpSp>
        <p:nvGrpSpPr>
          <p:cNvPr id="10" name="组合 15">
            <a:extLst>
              <a:ext uri="{FF2B5EF4-FFF2-40B4-BE49-F238E27FC236}">
                <a16:creationId xmlns:a16="http://schemas.microsoft.com/office/drawing/2014/main" id="{BCC1E501-932B-95B9-E86D-9DEA216B3502}"/>
              </a:ext>
            </a:extLst>
          </p:cNvPr>
          <p:cNvGrpSpPr/>
          <p:nvPr userDrawn="1"/>
        </p:nvGrpSpPr>
        <p:grpSpPr>
          <a:xfrm>
            <a:off x="-280886" y="190492"/>
            <a:ext cx="11990288" cy="6273807"/>
            <a:chOff x="-395186" y="190492"/>
            <a:chExt cx="11990288" cy="6273807"/>
          </a:xfrm>
        </p:grpSpPr>
        <p:sp>
          <p:nvSpPr>
            <p:cNvPr id="11" name="圆角矩形 7">
              <a:extLst>
                <a:ext uri="{FF2B5EF4-FFF2-40B4-BE49-F238E27FC236}">
                  <a16:creationId xmlns:a16="http://schemas.microsoft.com/office/drawing/2014/main" id="{A747D939-A006-AC84-879D-E247A947F791}"/>
                </a:ext>
              </a:extLst>
            </p:cNvPr>
            <p:cNvSpPr/>
            <p:nvPr userDrawn="1"/>
          </p:nvSpPr>
          <p:spPr>
            <a:xfrm>
              <a:off x="482600" y="352754"/>
              <a:ext cx="11112502" cy="6111545"/>
            </a:xfrm>
            <a:prstGeom prst="roundRect">
              <a:avLst>
                <a:gd name="adj" fmla="val 6688"/>
              </a:avLst>
            </a:prstGeom>
            <a:solidFill>
              <a:schemeClr val="bg1"/>
            </a:solidFill>
            <a:ln w="50800">
              <a:solidFill>
                <a:srgbClr val="236D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图片 13">
              <a:extLst>
                <a:ext uri="{FF2B5EF4-FFF2-40B4-BE49-F238E27FC236}">
                  <a16:creationId xmlns:a16="http://schemas.microsoft.com/office/drawing/2014/main" id="{0D64632A-CE22-D72F-F940-D26E66DD10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5" t="23606" r="24555" b="60748"/>
            <a:stretch/>
          </p:blipFill>
          <p:spPr>
            <a:xfrm rot="17028993">
              <a:off x="-2406090" y="2201396"/>
              <a:ext cx="6019710" cy="1997901"/>
            </a:xfrm>
            <a:prstGeom prst="rect">
              <a:avLst/>
            </a:prstGeom>
          </p:spPr>
        </p:pic>
      </p:grpSp>
      <p:pic>
        <p:nvPicPr>
          <p:cNvPr id="14" name="图片 25">
            <a:extLst>
              <a:ext uri="{FF2B5EF4-FFF2-40B4-BE49-F238E27FC236}">
                <a16:creationId xmlns:a16="http://schemas.microsoft.com/office/drawing/2014/main" id="{C8FC682F-3E88-A3EB-39CF-B45566C849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 t="29114" r="10759" b="253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1488200-0A7A-007F-73AE-20067FD8FFE0}"/>
              </a:ext>
            </a:extLst>
          </p:cNvPr>
          <p:cNvSpPr/>
          <p:nvPr userDrawn="1"/>
        </p:nvSpPr>
        <p:spPr>
          <a:xfrm>
            <a:off x="283779" y="168166"/>
            <a:ext cx="11698014" cy="6400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587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06775B56-5559-66B7-B1FE-4457B526C1B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 descr="图片包含 游戏机, 日落, 彩虹&#10;&#10;描述已自动生成">
              <a:extLst>
                <a:ext uri="{FF2B5EF4-FFF2-40B4-BE49-F238E27FC236}">
                  <a16:creationId xmlns:a16="http://schemas.microsoft.com/office/drawing/2014/main" id="{F4E96451-958E-D251-5BA5-A1647A21E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7" b="202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148458"/>
                <a:gd name="connsiteY0" fmla="*/ 0 h 6843486"/>
                <a:gd name="connsiteX1" fmla="*/ 12148458 w 12148458"/>
                <a:gd name="connsiteY1" fmla="*/ 0 h 6843486"/>
                <a:gd name="connsiteX2" fmla="*/ 12148458 w 12148458"/>
                <a:gd name="connsiteY2" fmla="*/ 6843486 h 6843486"/>
                <a:gd name="connsiteX3" fmla="*/ 0 w 12148458"/>
                <a:gd name="connsiteY3" fmla="*/ 6843486 h 6843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48458" h="6843486">
                  <a:moveTo>
                    <a:pt x="0" y="0"/>
                  </a:moveTo>
                  <a:lnTo>
                    <a:pt x="12148458" y="0"/>
                  </a:lnTo>
                  <a:lnTo>
                    <a:pt x="12148458" y="6843486"/>
                  </a:lnTo>
                  <a:lnTo>
                    <a:pt x="0" y="6843486"/>
                  </a:lnTo>
                  <a:close/>
                </a:path>
              </a:pathLst>
            </a:custGeom>
          </p:spPr>
        </p:pic>
        <p:pic>
          <p:nvPicPr>
            <p:cNvPr id="9" name="图片 8" descr="卡通人物&#10;&#10;中度可信度描述已自动生成">
              <a:extLst>
                <a:ext uri="{FF2B5EF4-FFF2-40B4-BE49-F238E27FC236}">
                  <a16:creationId xmlns:a16="http://schemas.microsoft.com/office/drawing/2014/main" id="{A110BE37-71E7-33FC-6F7E-BE0B82EF56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57" t="66668"/>
            <a:stretch/>
          </p:blipFill>
          <p:spPr>
            <a:xfrm>
              <a:off x="9187542" y="4572000"/>
              <a:ext cx="3004457" cy="2285677"/>
            </a:xfrm>
            <a:prstGeom prst="rect">
              <a:avLst/>
            </a:prstGeom>
          </p:spPr>
        </p:pic>
        <p:pic>
          <p:nvPicPr>
            <p:cNvPr id="10" name="图片 9" descr="卡通人物&#10;&#10;中度可信度描述已自动生成">
              <a:extLst>
                <a:ext uri="{FF2B5EF4-FFF2-40B4-BE49-F238E27FC236}">
                  <a16:creationId xmlns:a16="http://schemas.microsoft.com/office/drawing/2014/main" id="{E0A17A26-27DF-4D4C-2A8E-9F19238FEA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910" r="77143"/>
            <a:stretch/>
          </p:blipFill>
          <p:spPr>
            <a:xfrm>
              <a:off x="0" y="3628571"/>
              <a:ext cx="2786743" cy="3229106"/>
            </a:xfrm>
            <a:prstGeom prst="rect">
              <a:avLst/>
            </a:prstGeom>
          </p:spPr>
        </p:pic>
        <p:pic>
          <p:nvPicPr>
            <p:cNvPr id="11" name="图片 10" descr="雪地里走&#10;&#10;中度可信度描述已自动生成">
              <a:extLst>
                <a:ext uri="{FF2B5EF4-FFF2-40B4-BE49-F238E27FC236}">
                  <a16:creationId xmlns:a16="http://schemas.microsoft.com/office/drawing/2014/main" id="{7C9E5B72-5A90-D8F2-4CE8-65ABE07D1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3" t="7583" r="7943" b="758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3899019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6480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 spd="slow">
    <p:push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7F6443-9D49-4363-B4B0-27BD47ABD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3C451-960E-4FC3-AE52-B3A2A5868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CC8BC-BC4D-46DD-84EA-732E907B0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9382C-7718-45CE-9E53-300FF85A589F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04C4A-C998-45D8-8438-6FD5C773A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F663C-3234-4780-A52E-F645A7CA2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920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2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18.svg"/><Relationship Id="rId1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2.wdp"/><Relationship Id="rId18" Type="http://schemas.openxmlformats.org/officeDocument/2006/relationships/image" Target="../media/image32.png"/><Relationship Id="rId3" Type="http://schemas.openxmlformats.org/officeDocument/2006/relationships/audio" Target="../media/audio2.wav"/><Relationship Id="rId21" Type="http://schemas.openxmlformats.org/officeDocument/2006/relationships/image" Target="../media/image34.png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17" Type="http://schemas.microsoft.com/office/2007/relationships/hdphoto" Target="../media/hdphoto4.wdp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1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1.wdp"/><Relationship Id="rId5" Type="http://schemas.openxmlformats.org/officeDocument/2006/relationships/image" Target="../media/image6.png"/><Relationship Id="rId15" Type="http://schemas.microsoft.com/office/2007/relationships/hdphoto" Target="../media/hdphoto3.wdp"/><Relationship Id="rId10" Type="http://schemas.openxmlformats.org/officeDocument/2006/relationships/image" Target="../media/image28.png"/><Relationship Id="rId19" Type="http://schemas.microsoft.com/office/2007/relationships/hdphoto" Target="../media/hdphoto5.wdp"/><Relationship Id="rId4" Type="http://schemas.openxmlformats.org/officeDocument/2006/relationships/image" Target="../media/image5.jpeg"/><Relationship Id="rId9" Type="http://schemas.openxmlformats.org/officeDocument/2006/relationships/image" Target="../media/image27.png"/><Relationship Id="rId14" Type="http://schemas.openxmlformats.org/officeDocument/2006/relationships/image" Target="../media/image30.png"/><Relationship Id="rId22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18" Type="http://schemas.microsoft.com/office/2007/relationships/hdphoto" Target="../media/hdphoto5.wdp"/><Relationship Id="rId3" Type="http://schemas.openxmlformats.org/officeDocument/2006/relationships/image" Target="../media/image5.jpeg"/><Relationship Id="rId21" Type="http://schemas.microsoft.com/office/2007/relationships/hdphoto" Target="../media/hdphoto6.wdp"/><Relationship Id="rId7" Type="http://schemas.openxmlformats.org/officeDocument/2006/relationships/image" Target="../media/image26.png"/><Relationship Id="rId12" Type="http://schemas.microsoft.com/office/2007/relationships/hdphoto" Target="../media/hdphoto2.wdp"/><Relationship Id="rId17" Type="http://schemas.openxmlformats.org/officeDocument/2006/relationships/image" Target="../media/image32.png"/><Relationship Id="rId2" Type="http://schemas.openxmlformats.org/officeDocument/2006/relationships/audio" Target="../media/audio2.wav"/><Relationship Id="rId16" Type="http://schemas.microsoft.com/office/2007/relationships/hdphoto" Target="../media/hdphoto4.wdp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7.png"/><Relationship Id="rId15" Type="http://schemas.openxmlformats.org/officeDocument/2006/relationships/image" Target="../media/image31.png"/><Relationship Id="rId10" Type="http://schemas.microsoft.com/office/2007/relationships/hdphoto" Target="../media/hdphoto1.wdp"/><Relationship Id="rId19" Type="http://schemas.openxmlformats.org/officeDocument/2006/relationships/image" Target="../media/image33.png"/><Relationship Id="rId4" Type="http://schemas.openxmlformats.org/officeDocument/2006/relationships/image" Target="../media/image6.png"/><Relationship Id="rId9" Type="http://schemas.openxmlformats.org/officeDocument/2006/relationships/image" Target="../media/image28.png"/><Relationship Id="rId1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2.svg"/><Relationship Id="rId7" Type="http://schemas.openxmlformats.org/officeDocument/2006/relationships/image" Target="../media/image65.svg"/><Relationship Id="rId12" Type="http://schemas.openxmlformats.org/officeDocument/2006/relationships/image" Target="../media/image3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png"/><Relationship Id="rId11" Type="http://schemas.openxmlformats.org/officeDocument/2006/relationships/image" Target="../media/image69.svg"/><Relationship Id="rId5" Type="http://schemas.openxmlformats.org/officeDocument/2006/relationships/image" Target="../media/image14.svg"/><Relationship Id="rId10" Type="http://schemas.openxmlformats.org/officeDocument/2006/relationships/image" Target="../media/image37.png"/><Relationship Id="rId4" Type="http://schemas.openxmlformats.org/officeDocument/2006/relationships/image" Target="../media/image19.png"/><Relationship Id="rId9" Type="http://schemas.openxmlformats.org/officeDocument/2006/relationships/image" Target="../media/image6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file:///D:\rung%20chuog%20vang\rung%20chuong.mp3" TargetMode="External"/><Relationship Id="rId13" Type="http://schemas.openxmlformats.org/officeDocument/2006/relationships/image" Target="../media/image10.GIF"/><Relationship Id="rId3" Type="http://schemas.microsoft.com/office/2007/relationships/media" Target="../media/media1.wav"/><Relationship Id="rId7" Type="http://schemas.microsoft.com/office/2007/relationships/media" Target="file:///D:\rung%20chuog%20vang\rung%20chuong.mp3" TargetMode="External"/><Relationship Id="rId12" Type="http://schemas.openxmlformats.org/officeDocument/2006/relationships/image" Target="../media/image9.png"/><Relationship Id="rId2" Type="http://schemas.openxmlformats.org/officeDocument/2006/relationships/audio" Target="file:///D:\Rung%20Chuong%20Vang\8.%20Ket%20thuc%20cau%20hoi.wav" TargetMode="External"/><Relationship Id="rId1" Type="http://schemas.microsoft.com/office/2007/relationships/media" Target="file:///D:\Rung%20Chuong%20Vang\8.%20Ket%20thuc%20cau%20hoi.wav" TargetMode="External"/><Relationship Id="rId6" Type="http://schemas.openxmlformats.org/officeDocument/2006/relationships/audio" Target="file:///D:\Rung%20Chuong%20Vang\chaomung.wav" TargetMode="External"/><Relationship Id="rId11" Type="http://schemas.openxmlformats.org/officeDocument/2006/relationships/image" Target="../media/image8.png"/><Relationship Id="rId5" Type="http://schemas.microsoft.com/office/2007/relationships/media" Target="file:///D:\Rung%20Chuong%20Vang\chaomung.wav" TargetMode="External"/><Relationship Id="rId15" Type="http://schemas.openxmlformats.org/officeDocument/2006/relationships/image" Target="../media/image12.GIF"/><Relationship Id="rId10" Type="http://schemas.openxmlformats.org/officeDocument/2006/relationships/audio" Target="../media/audio1.wav"/><Relationship Id="rId4" Type="http://schemas.openxmlformats.org/officeDocument/2006/relationships/audio" Target="../media/media1.wav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11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slideLayout" Target="../slideLayouts/slideLayout13.xml"/><Relationship Id="rId7" Type="http://schemas.openxmlformats.org/officeDocument/2006/relationships/slide" Target="slide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slideLayout" Target="../slideLayouts/slideLayout13.xml"/><Relationship Id="rId7" Type="http://schemas.openxmlformats.org/officeDocument/2006/relationships/slide" Target="slide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slideLayout" Target="../slideLayouts/slideLayout13.xml"/><Relationship Id="rId7" Type="http://schemas.openxmlformats.org/officeDocument/2006/relationships/slide" Target="slide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slideLayout" Target="../slideLayouts/slideLayout13.xml"/><Relationship Id="rId7" Type="http://schemas.openxmlformats.org/officeDocument/2006/relationships/slide" Target="slide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38480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380243"/>
      </p:ext>
    </p:extLst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096090"/>
      </p:ext>
    </p:extLst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5F9C42AC-BC8C-B29A-7EB8-43327D1E477F}"/>
              </a:ext>
            </a:extLst>
          </p:cNvPr>
          <p:cNvSpPr/>
          <p:nvPr/>
        </p:nvSpPr>
        <p:spPr>
          <a:xfrm>
            <a:off x="234461" y="164123"/>
            <a:ext cx="11746523" cy="6447691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0424966-BBA5-6FAC-00FB-4A218650C78F}"/>
              </a:ext>
            </a:extLst>
          </p:cNvPr>
          <p:cNvSpPr txBox="1"/>
          <p:nvPr/>
        </p:nvSpPr>
        <p:spPr>
          <a:xfrm>
            <a:off x="439522" y="357360"/>
            <a:ext cx="1837361" cy="1015663"/>
          </a:xfrm>
          <a:prstGeom prst="rect">
            <a:avLst/>
          </a:prstGeom>
          <a:solidFill>
            <a:schemeClr val="bg1"/>
          </a:solidFill>
          <a:ln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Bài</a:t>
            </a:r>
            <a:r>
              <a:rPr kumimoji="0" lang="en-US" altLang="zh-CN" sz="6000" b="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3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Normal" panose="020B04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57DB86-2CCF-F571-CA0A-BAC90B87FCBA}"/>
              </a:ext>
            </a:extLst>
          </p:cNvPr>
          <p:cNvSpPr txBox="1"/>
          <p:nvPr/>
        </p:nvSpPr>
        <p:spPr>
          <a:xfrm>
            <a:off x="2276883" y="357360"/>
            <a:ext cx="9584191" cy="2554545"/>
          </a:xfrm>
          <a:prstGeom prst="rect">
            <a:avLst/>
          </a:prstGeom>
          <a:noFill/>
          <a:ln>
            <a:noFill/>
            <a:prstDash val="dashDot"/>
          </a:ln>
        </p:spPr>
        <p:txBody>
          <a:bodyPr wrap="square" rtlCol="0">
            <a:spAutoFit/>
          </a:bodyPr>
          <a:lstStyle/>
          <a:p>
            <a:pPr algn="just" fontAlgn="base"/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Cái ao của chú ếch có dạng hình chữ nhật (như hình vẽ). Mỗi lá súng có dạng hình tròn đường kính 1 dm. Em hãy tìm: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​</a:t>
            </a:r>
          </a:p>
          <a:p>
            <a:pPr algn="just" fontAlgn="base"/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a. Chiều dài của cái ao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​</a:t>
            </a:r>
          </a:p>
          <a:p>
            <a:pPr algn="just" fontAlgn="base"/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b. Chiều rộng của cái ao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5A401C-66B3-1C0B-6826-4B8D8DEDFD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0885" y="3105142"/>
            <a:ext cx="5540099" cy="3423809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D42C7A7-3163-324B-67C3-0E3FA83419AD}"/>
              </a:ext>
            </a:extLst>
          </p:cNvPr>
          <p:cNvCxnSpPr/>
          <p:nvPr/>
        </p:nvCxnSpPr>
        <p:spPr>
          <a:xfrm>
            <a:off x="6606265" y="3786551"/>
            <a:ext cx="731520" cy="0"/>
          </a:xfrm>
          <a:prstGeom prst="straightConnector1">
            <a:avLst/>
          </a:prstGeom>
          <a:ln w="5715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0CB4E17-1A63-C02B-C3F1-C9071511975E}"/>
              </a:ext>
            </a:extLst>
          </p:cNvPr>
          <p:cNvCxnSpPr/>
          <p:nvPr/>
        </p:nvCxnSpPr>
        <p:spPr>
          <a:xfrm>
            <a:off x="7337785" y="3786551"/>
            <a:ext cx="731520" cy="0"/>
          </a:xfrm>
          <a:prstGeom prst="straightConnector1">
            <a:avLst/>
          </a:prstGeom>
          <a:ln w="5715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D2BD0E6-D818-C2D0-895E-B15C7FDF7983}"/>
              </a:ext>
            </a:extLst>
          </p:cNvPr>
          <p:cNvCxnSpPr/>
          <p:nvPr/>
        </p:nvCxnSpPr>
        <p:spPr>
          <a:xfrm>
            <a:off x="8069305" y="3786551"/>
            <a:ext cx="731520" cy="0"/>
          </a:xfrm>
          <a:prstGeom prst="straightConnector1">
            <a:avLst/>
          </a:prstGeom>
          <a:ln w="5715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9B67F8A-D7DD-466B-2DCA-A52A2D77041B}"/>
              </a:ext>
            </a:extLst>
          </p:cNvPr>
          <p:cNvCxnSpPr/>
          <p:nvPr/>
        </p:nvCxnSpPr>
        <p:spPr>
          <a:xfrm>
            <a:off x="8800825" y="3786551"/>
            <a:ext cx="731520" cy="0"/>
          </a:xfrm>
          <a:prstGeom prst="straightConnector1">
            <a:avLst/>
          </a:prstGeom>
          <a:ln w="5715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C071F5A-532E-80B6-489B-42729B18F4D4}"/>
              </a:ext>
            </a:extLst>
          </p:cNvPr>
          <p:cNvCxnSpPr/>
          <p:nvPr/>
        </p:nvCxnSpPr>
        <p:spPr>
          <a:xfrm>
            <a:off x="9532345" y="3786551"/>
            <a:ext cx="731520" cy="0"/>
          </a:xfrm>
          <a:prstGeom prst="straightConnector1">
            <a:avLst/>
          </a:prstGeom>
          <a:ln w="5715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D98E714-F7D4-5373-174C-F471CA328CB5}"/>
              </a:ext>
            </a:extLst>
          </p:cNvPr>
          <p:cNvCxnSpPr/>
          <p:nvPr/>
        </p:nvCxnSpPr>
        <p:spPr>
          <a:xfrm>
            <a:off x="10263865" y="3809994"/>
            <a:ext cx="731520" cy="0"/>
          </a:xfrm>
          <a:prstGeom prst="straightConnector1">
            <a:avLst/>
          </a:prstGeom>
          <a:ln w="5715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956AC00-D61E-EC94-CCB1-EC8B63CCCD13}"/>
              </a:ext>
            </a:extLst>
          </p:cNvPr>
          <p:cNvCxnSpPr/>
          <p:nvPr/>
        </p:nvCxnSpPr>
        <p:spPr>
          <a:xfrm>
            <a:off x="10995385" y="3833434"/>
            <a:ext cx="731520" cy="0"/>
          </a:xfrm>
          <a:prstGeom prst="straightConnector1">
            <a:avLst/>
          </a:prstGeom>
          <a:ln w="5715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1104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08514" y="2911905"/>
            <a:ext cx="3063145" cy="355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13469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6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D4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DF4C2D-AA97-10F4-205E-C827D746E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E66673EE-78AA-B627-40A9-38847079DF50}"/>
              </a:ext>
            </a:extLst>
          </p:cNvPr>
          <p:cNvGrpSpPr/>
          <p:nvPr/>
        </p:nvGrpSpPr>
        <p:grpSpPr>
          <a:xfrm rot="-5400000">
            <a:off x="2667000" y="-3429000"/>
            <a:ext cx="6858000" cy="13716000"/>
            <a:chOff x="0" y="0"/>
            <a:chExt cx="13716000" cy="274320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4362CA3-BDE7-7CBD-AAD4-ED428F54F433}"/>
                </a:ext>
              </a:extLst>
            </p:cNvPr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2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0AF4029-C286-DB8F-05AE-17DB8EDC796C}"/>
                </a:ext>
              </a:extLst>
            </p:cNvPr>
            <p:cNvSpPr/>
            <p:nvPr/>
          </p:nvSpPr>
          <p:spPr>
            <a:xfrm>
              <a:off x="0" y="1371600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2000"/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82F59452-F661-613C-925A-F98D2E59BA16}"/>
              </a:ext>
            </a:extLst>
          </p:cNvPr>
          <p:cNvSpPr/>
          <p:nvPr/>
        </p:nvSpPr>
        <p:spPr>
          <a:xfrm>
            <a:off x="1940477" y="-237865"/>
            <a:ext cx="3324495" cy="1138639"/>
          </a:xfrm>
          <a:custGeom>
            <a:avLst/>
            <a:gdLst/>
            <a:ahLst/>
            <a:cxnLst/>
            <a:rect l="l" t="t" r="r" b="b"/>
            <a:pathLst>
              <a:path w="4986743" h="1707959">
                <a:moveTo>
                  <a:pt x="0" y="0"/>
                </a:moveTo>
                <a:lnTo>
                  <a:pt x="4986743" y="0"/>
                </a:lnTo>
                <a:lnTo>
                  <a:pt x="4986743" y="1707959"/>
                </a:lnTo>
                <a:lnTo>
                  <a:pt x="0" y="17079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DCFD8DF2-A960-91A0-1980-E89FF75C6274}"/>
              </a:ext>
            </a:extLst>
          </p:cNvPr>
          <p:cNvSpPr/>
          <p:nvPr/>
        </p:nvSpPr>
        <p:spPr>
          <a:xfrm>
            <a:off x="-353415" y="-237865"/>
            <a:ext cx="3074723" cy="3905537"/>
          </a:xfrm>
          <a:custGeom>
            <a:avLst/>
            <a:gdLst/>
            <a:ahLst/>
            <a:cxnLst/>
            <a:rect l="l" t="t" r="r" b="b"/>
            <a:pathLst>
              <a:path w="4612085" h="5858306">
                <a:moveTo>
                  <a:pt x="0" y="0"/>
                </a:moveTo>
                <a:lnTo>
                  <a:pt x="4612085" y="0"/>
                </a:lnTo>
                <a:lnTo>
                  <a:pt x="4612085" y="5858306"/>
                </a:lnTo>
                <a:lnTo>
                  <a:pt x="0" y="58583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7DA8EF5-4ABA-EA22-D006-8A03F2073741}"/>
              </a:ext>
            </a:extLst>
          </p:cNvPr>
          <p:cNvSpPr/>
          <p:nvPr/>
        </p:nvSpPr>
        <p:spPr>
          <a:xfrm flipH="1">
            <a:off x="-316977" y="1860955"/>
            <a:ext cx="4904273" cy="6969897"/>
          </a:xfrm>
          <a:custGeom>
            <a:avLst/>
            <a:gdLst/>
            <a:ahLst/>
            <a:cxnLst/>
            <a:rect l="l" t="t" r="r" b="b"/>
            <a:pathLst>
              <a:path w="7356409" h="10454845">
                <a:moveTo>
                  <a:pt x="7356409" y="0"/>
                </a:moveTo>
                <a:lnTo>
                  <a:pt x="0" y="0"/>
                </a:lnTo>
                <a:lnTo>
                  <a:pt x="0" y="10454845"/>
                </a:lnTo>
                <a:lnTo>
                  <a:pt x="7356409" y="10454845"/>
                </a:lnTo>
                <a:lnTo>
                  <a:pt x="7356409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6FEC6E48-770E-7877-3810-757FED0D9C3E}"/>
              </a:ext>
            </a:extLst>
          </p:cNvPr>
          <p:cNvSpPr/>
          <p:nvPr/>
        </p:nvSpPr>
        <p:spPr>
          <a:xfrm>
            <a:off x="2135160" y="5618593"/>
            <a:ext cx="4381722" cy="2230695"/>
          </a:xfrm>
          <a:custGeom>
            <a:avLst/>
            <a:gdLst/>
            <a:ahLst/>
            <a:cxnLst/>
            <a:rect l="l" t="t" r="r" b="b"/>
            <a:pathLst>
              <a:path w="6572583" h="3346042">
                <a:moveTo>
                  <a:pt x="0" y="0"/>
                </a:moveTo>
                <a:lnTo>
                  <a:pt x="6572584" y="0"/>
                </a:lnTo>
                <a:lnTo>
                  <a:pt x="6572584" y="3346043"/>
                </a:lnTo>
                <a:lnTo>
                  <a:pt x="0" y="334604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36C4428B-E7A8-B787-8669-E2AB922DDEF8}"/>
              </a:ext>
            </a:extLst>
          </p:cNvPr>
          <p:cNvSpPr/>
          <p:nvPr/>
        </p:nvSpPr>
        <p:spPr>
          <a:xfrm flipH="1">
            <a:off x="5183183" y="-293825"/>
            <a:ext cx="1825634" cy="625280"/>
          </a:xfrm>
          <a:custGeom>
            <a:avLst/>
            <a:gdLst/>
            <a:ahLst/>
            <a:cxnLst/>
            <a:rect l="l" t="t" r="r" b="b"/>
            <a:pathLst>
              <a:path w="2738451" h="937920">
                <a:moveTo>
                  <a:pt x="2738452" y="0"/>
                </a:moveTo>
                <a:lnTo>
                  <a:pt x="0" y="0"/>
                </a:lnTo>
                <a:lnTo>
                  <a:pt x="0" y="937920"/>
                </a:lnTo>
                <a:lnTo>
                  <a:pt x="2738452" y="937920"/>
                </a:lnTo>
                <a:lnTo>
                  <a:pt x="273845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15638F27-DD83-691C-7DCE-4ED10BA9181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908" y="501251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03608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 descr="图片包含 游戏机, 日落, 彩虹&#10;&#10;描述已自动生成">
            <a:extLst>
              <a:ext uri="{FF2B5EF4-FFF2-40B4-BE49-F238E27FC236}">
                <a16:creationId xmlns:a16="http://schemas.microsoft.com/office/drawing/2014/main" id="{AAFB09E5-C951-C3C7-9F54-E7721030AF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" b="202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48458"/>
              <a:gd name="connsiteY0" fmla="*/ 0 h 6843486"/>
              <a:gd name="connsiteX1" fmla="*/ 12148458 w 12148458"/>
              <a:gd name="connsiteY1" fmla="*/ 0 h 6843486"/>
              <a:gd name="connsiteX2" fmla="*/ 12148458 w 12148458"/>
              <a:gd name="connsiteY2" fmla="*/ 6843486 h 6843486"/>
              <a:gd name="connsiteX3" fmla="*/ 0 w 12148458"/>
              <a:gd name="connsiteY3" fmla="*/ 6843486 h 684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48458" h="6843486">
                <a:moveTo>
                  <a:pt x="0" y="0"/>
                </a:moveTo>
                <a:lnTo>
                  <a:pt x="12148458" y="0"/>
                </a:lnTo>
                <a:lnTo>
                  <a:pt x="12148458" y="6843486"/>
                </a:lnTo>
                <a:lnTo>
                  <a:pt x="0" y="6843486"/>
                </a:lnTo>
                <a:close/>
              </a:path>
            </a:pathLst>
          </a:custGeom>
        </p:spPr>
      </p:pic>
      <p:pic>
        <p:nvPicPr>
          <p:cNvPr id="3" name="图片 13" descr="卡通人物&#10;&#10;中度可信度描述已自动生成">
            <a:extLst>
              <a:ext uri="{FF2B5EF4-FFF2-40B4-BE49-F238E27FC236}">
                <a16:creationId xmlns:a16="http://schemas.microsoft.com/office/drawing/2014/main" id="{CD67AEAA-C27D-0A68-F04D-08390AEA36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57" t="66668"/>
          <a:stretch/>
        </p:blipFill>
        <p:spPr>
          <a:xfrm>
            <a:off x="9187542" y="4572000"/>
            <a:ext cx="3004457" cy="2285677"/>
          </a:xfrm>
          <a:prstGeom prst="rect">
            <a:avLst/>
          </a:prstGeom>
        </p:spPr>
      </p:pic>
      <p:pic>
        <p:nvPicPr>
          <p:cNvPr id="4" name="图片 12" descr="卡通人物&#10;&#10;中度可信度描述已自动生成">
            <a:extLst>
              <a:ext uri="{FF2B5EF4-FFF2-40B4-BE49-F238E27FC236}">
                <a16:creationId xmlns:a16="http://schemas.microsoft.com/office/drawing/2014/main" id="{3A4954BC-3493-ABFB-B8BB-4E2380C9A33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10" r="77143"/>
          <a:stretch/>
        </p:blipFill>
        <p:spPr>
          <a:xfrm>
            <a:off x="0" y="3628571"/>
            <a:ext cx="2786743" cy="3229106"/>
          </a:xfrm>
          <a:prstGeom prst="rect">
            <a:avLst/>
          </a:prstGeom>
        </p:spPr>
      </p:pic>
      <p:pic>
        <p:nvPicPr>
          <p:cNvPr id="5" name="图片 16" descr="雪地里走&#10;&#10;中度可信度描述已自动生成">
            <a:extLst>
              <a:ext uri="{FF2B5EF4-FFF2-40B4-BE49-F238E27FC236}">
                <a16:creationId xmlns:a16="http://schemas.microsoft.com/office/drawing/2014/main" id="{F8C5237B-627E-A296-2D1E-FB090F9AAC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4" t="3992" r="5404" b="3992"/>
          <a:stretch>
            <a:fillRect/>
          </a:stretch>
        </p:blipFill>
        <p:spPr>
          <a:xfrm>
            <a:off x="0" y="33663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6" name="图片 38" descr="图片包含 游戏机, 台球, 房间, 桌子&#10;&#10;描述已自动生成">
            <a:extLst>
              <a:ext uri="{FF2B5EF4-FFF2-40B4-BE49-F238E27FC236}">
                <a16:creationId xmlns:a16="http://schemas.microsoft.com/office/drawing/2014/main" id="{7DDF5D30-3E6F-F634-99ED-D9CD909A984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19" r="357"/>
          <a:stretch/>
        </p:blipFill>
        <p:spPr>
          <a:xfrm>
            <a:off x="7373256" y="322"/>
            <a:ext cx="4818744" cy="6857355"/>
          </a:xfrm>
          <a:custGeom>
            <a:avLst/>
            <a:gdLst>
              <a:gd name="connsiteX0" fmla="*/ 2685143 w 4818744"/>
              <a:gd name="connsiteY0" fmla="*/ 1509935 h 6857355"/>
              <a:gd name="connsiteX1" fmla="*/ 1938043 w 4818744"/>
              <a:gd name="connsiteY1" fmla="*/ 2257035 h 6857355"/>
              <a:gd name="connsiteX2" fmla="*/ 2685143 w 4818744"/>
              <a:gd name="connsiteY2" fmla="*/ 3004135 h 6857355"/>
              <a:gd name="connsiteX3" fmla="*/ 3432243 w 4818744"/>
              <a:gd name="connsiteY3" fmla="*/ 2257035 h 6857355"/>
              <a:gd name="connsiteX4" fmla="*/ 2685143 w 4818744"/>
              <a:gd name="connsiteY4" fmla="*/ 1509935 h 6857355"/>
              <a:gd name="connsiteX5" fmla="*/ 0 w 4818744"/>
              <a:gd name="connsiteY5" fmla="*/ 0 h 6857355"/>
              <a:gd name="connsiteX6" fmla="*/ 4818744 w 4818744"/>
              <a:gd name="connsiteY6" fmla="*/ 0 h 6857355"/>
              <a:gd name="connsiteX7" fmla="*/ 4818744 w 4818744"/>
              <a:gd name="connsiteY7" fmla="*/ 6857355 h 6857355"/>
              <a:gd name="connsiteX8" fmla="*/ 0 w 4818744"/>
              <a:gd name="connsiteY8" fmla="*/ 6857355 h 6857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18744" h="6857355">
                <a:moveTo>
                  <a:pt x="2685143" y="1509935"/>
                </a:moveTo>
                <a:cubicBezTo>
                  <a:pt x="2272531" y="1509935"/>
                  <a:pt x="1938043" y="1844423"/>
                  <a:pt x="1938043" y="2257035"/>
                </a:cubicBezTo>
                <a:cubicBezTo>
                  <a:pt x="1938043" y="2669647"/>
                  <a:pt x="2272531" y="3004135"/>
                  <a:pt x="2685143" y="3004135"/>
                </a:cubicBezTo>
                <a:cubicBezTo>
                  <a:pt x="3097755" y="3004135"/>
                  <a:pt x="3432243" y="2669647"/>
                  <a:pt x="3432243" y="2257035"/>
                </a:cubicBezTo>
                <a:cubicBezTo>
                  <a:pt x="3432243" y="1844423"/>
                  <a:pt x="3097755" y="1509935"/>
                  <a:pt x="2685143" y="1509935"/>
                </a:cubicBezTo>
                <a:close/>
                <a:moveTo>
                  <a:pt x="0" y="0"/>
                </a:moveTo>
                <a:lnTo>
                  <a:pt x="4818744" y="0"/>
                </a:lnTo>
                <a:lnTo>
                  <a:pt x="4818744" y="6857355"/>
                </a:lnTo>
                <a:lnTo>
                  <a:pt x="0" y="6857355"/>
                </a:lnTo>
                <a:close/>
              </a:path>
            </a:pathLst>
          </a:custGeom>
        </p:spPr>
      </p:pic>
      <p:pic>
        <p:nvPicPr>
          <p:cNvPr id="7" name="图片 17" descr="图片包含 游戏机, 台球, 房间, 桌子&#10;&#10;描述已自动生成">
            <a:extLst>
              <a:ext uri="{FF2B5EF4-FFF2-40B4-BE49-F238E27FC236}">
                <a16:creationId xmlns:a16="http://schemas.microsoft.com/office/drawing/2014/main" id="{B96A1FF6-E380-5A98-4537-C29590FBE21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10"/>
          <a:stretch/>
        </p:blipFill>
        <p:spPr>
          <a:xfrm>
            <a:off x="0" y="1141370"/>
            <a:ext cx="1976229" cy="5789439"/>
          </a:xfrm>
          <a:custGeom>
            <a:avLst/>
            <a:gdLst>
              <a:gd name="connsiteX0" fmla="*/ 1912765 w 3193143"/>
              <a:gd name="connsiteY0" fmla="*/ 2974912 h 6857355"/>
              <a:gd name="connsiteX1" fmla="*/ 808803 w 3193143"/>
              <a:gd name="connsiteY1" fmla="*/ 4078874 h 6857355"/>
              <a:gd name="connsiteX2" fmla="*/ 1912765 w 3193143"/>
              <a:gd name="connsiteY2" fmla="*/ 5182836 h 6857355"/>
              <a:gd name="connsiteX3" fmla="*/ 3016727 w 3193143"/>
              <a:gd name="connsiteY3" fmla="*/ 4078874 h 6857355"/>
              <a:gd name="connsiteX4" fmla="*/ 1912765 w 3193143"/>
              <a:gd name="connsiteY4" fmla="*/ 2974912 h 6857355"/>
              <a:gd name="connsiteX5" fmla="*/ 0 w 3193143"/>
              <a:gd name="connsiteY5" fmla="*/ 0 h 6857355"/>
              <a:gd name="connsiteX6" fmla="*/ 3193143 w 3193143"/>
              <a:gd name="connsiteY6" fmla="*/ 0 h 6857355"/>
              <a:gd name="connsiteX7" fmla="*/ 3193143 w 3193143"/>
              <a:gd name="connsiteY7" fmla="*/ 6857355 h 6857355"/>
              <a:gd name="connsiteX8" fmla="*/ 0 w 3193143"/>
              <a:gd name="connsiteY8" fmla="*/ 6857355 h 6857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93143" h="6857355">
                <a:moveTo>
                  <a:pt x="1912765" y="2974912"/>
                </a:moveTo>
                <a:cubicBezTo>
                  <a:pt x="1303064" y="2974912"/>
                  <a:pt x="808803" y="3469173"/>
                  <a:pt x="808803" y="4078874"/>
                </a:cubicBezTo>
                <a:cubicBezTo>
                  <a:pt x="808803" y="4688575"/>
                  <a:pt x="1303064" y="5182836"/>
                  <a:pt x="1912765" y="5182836"/>
                </a:cubicBezTo>
                <a:cubicBezTo>
                  <a:pt x="2522466" y="5182836"/>
                  <a:pt x="3016727" y="4688575"/>
                  <a:pt x="3016727" y="4078874"/>
                </a:cubicBezTo>
                <a:cubicBezTo>
                  <a:pt x="3016727" y="3469173"/>
                  <a:pt x="2522466" y="2974912"/>
                  <a:pt x="1912765" y="2974912"/>
                </a:cubicBezTo>
                <a:close/>
                <a:moveTo>
                  <a:pt x="0" y="0"/>
                </a:moveTo>
                <a:lnTo>
                  <a:pt x="3193143" y="0"/>
                </a:lnTo>
                <a:lnTo>
                  <a:pt x="3193143" y="6857355"/>
                </a:lnTo>
                <a:lnTo>
                  <a:pt x="0" y="6857355"/>
                </a:lnTo>
                <a:close/>
              </a:path>
            </a:pathLst>
          </a:custGeom>
        </p:spPr>
      </p:pic>
      <p:sp>
        <p:nvSpPr>
          <p:cNvPr id="8" name="文本框 4">
            <a:extLst>
              <a:ext uri="{FF2B5EF4-FFF2-40B4-BE49-F238E27FC236}">
                <a16:creationId xmlns:a16="http://schemas.microsoft.com/office/drawing/2014/main" id="{782D2D87-A324-1AC8-2E6A-7487D6D44043}"/>
              </a:ext>
            </a:extLst>
          </p:cNvPr>
          <p:cNvSpPr txBox="1"/>
          <p:nvPr/>
        </p:nvSpPr>
        <p:spPr>
          <a:xfrm>
            <a:off x="1551125" y="1114818"/>
            <a:ext cx="9632564" cy="7078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Hình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nào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sau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đây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có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dạng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khối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lập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phương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?</a:t>
            </a:r>
            <a:endParaRPr kumimoji="0" lang="zh-CN" altLang="en-US" sz="400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胡晓波真帅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10" name="文本框 34">
            <a:extLst>
              <a:ext uri="{FF2B5EF4-FFF2-40B4-BE49-F238E27FC236}">
                <a16:creationId xmlns:a16="http://schemas.microsoft.com/office/drawing/2014/main" id="{686010CE-1640-9CD5-50C6-453EFFF73216}"/>
              </a:ext>
            </a:extLst>
          </p:cNvPr>
          <p:cNvSpPr txBox="1"/>
          <p:nvPr/>
        </p:nvSpPr>
        <p:spPr>
          <a:xfrm>
            <a:off x="3303093" y="360253"/>
            <a:ext cx="50154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Chọn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đáp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án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đúng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胡晓波真帅体" panose="02010600030101010101" pitchFamily="2" charset="-122"/>
              <a:sym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E7A4F46-5852-B5CE-8855-58C4EC3C0878}"/>
              </a:ext>
            </a:extLst>
          </p:cNvPr>
          <p:cNvGrpSpPr/>
          <p:nvPr/>
        </p:nvGrpSpPr>
        <p:grpSpPr>
          <a:xfrm>
            <a:off x="365519" y="1946601"/>
            <a:ext cx="3076200" cy="2163405"/>
            <a:chOff x="1343604" y="1869616"/>
            <a:chExt cx="3076200" cy="2163405"/>
          </a:xfrm>
        </p:grpSpPr>
        <p:pic>
          <p:nvPicPr>
            <p:cNvPr id="12" name="图片 39">
              <a:extLst>
                <a:ext uri="{FF2B5EF4-FFF2-40B4-BE49-F238E27FC236}">
                  <a16:creationId xmlns:a16="http://schemas.microsoft.com/office/drawing/2014/main" id="{38719EA2-45B8-05FD-5633-AFD382DFFC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94" t="4021" r="53798" b="76981"/>
            <a:stretch/>
          </p:blipFill>
          <p:spPr>
            <a:xfrm>
              <a:off x="1343604" y="2159769"/>
              <a:ext cx="1536507" cy="1302894"/>
            </a:xfrm>
            <a:prstGeom prst="rect">
              <a:avLst/>
            </a:prstGeom>
          </p:spPr>
        </p:pic>
        <p:pic>
          <p:nvPicPr>
            <p:cNvPr id="13" name="Picture 2" descr="Tổng hợp Xúc Xắc Png giá rẻ, bán chạy tháng 10/2022 - BeeCost">
              <a:extLst>
                <a:ext uri="{FF2B5EF4-FFF2-40B4-BE49-F238E27FC236}">
                  <a16:creationId xmlns:a16="http://schemas.microsoft.com/office/drawing/2014/main" id="{772CBCC0-9FE4-F70E-6437-25C82F2B01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hq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762" b="99512" l="9961" r="946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399" y="1869616"/>
              <a:ext cx="2163405" cy="2163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41F7CB2-D4A8-3CBD-155D-F429026368AA}"/>
              </a:ext>
            </a:extLst>
          </p:cNvPr>
          <p:cNvGrpSpPr/>
          <p:nvPr/>
        </p:nvGrpSpPr>
        <p:grpSpPr>
          <a:xfrm>
            <a:off x="7129776" y="4421107"/>
            <a:ext cx="1630293" cy="2619076"/>
            <a:chOff x="7820804" y="4581381"/>
            <a:chExt cx="1630293" cy="2619076"/>
          </a:xfrm>
        </p:grpSpPr>
        <p:pic>
          <p:nvPicPr>
            <p:cNvPr id="17" name="图片 43">
              <a:extLst>
                <a:ext uri="{FF2B5EF4-FFF2-40B4-BE49-F238E27FC236}">
                  <a16:creationId xmlns:a16="http://schemas.microsoft.com/office/drawing/2014/main" id="{29279496-CC52-DFF9-A534-5566ACAF5F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94" t="72483" r="53798" b="10688"/>
            <a:stretch/>
          </p:blipFill>
          <p:spPr>
            <a:xfrm>
              <a:off x="7914590" y="6046311"/>
              <a:ext cx="1536507" cy="1154146"/>
            </a:xfrm>
            <a:prstGeom prst="rect">
              <a:avLst/>
            </a:prstGeom>
          </p:spPr>
        </p:pic>
        <p:pic>
          <p:nvPicPr>
            <p:cNvPr id="18" name="Picture 4" descr="RUBIK 3x3 MAGIC CUBE 💝 Free Ship 💝 Đồ Chơi Rubik 3 Tầng Khối Lập Phương |  Shopee Việt Nam">
              <a:extLst>
                <a:ext uri="{FF2B5EF4-FFF2-40B4-BE49-F238E27FC236}">
                  <a16:creationId xmlns:a16="http://schemas.microsoft.com/office/drawing/2014/main" id="{0B567D44-77E9-89D6-CCAE-686F135CE3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hq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9833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0804" y="4581381"/>
              <a:ext cx="1606699" cy="1606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740623E-F106-3466-1548-89CE24104C7F}"/>
              </a:ext>
            </a:extLst>
          </p:cNvPr>
          <p:cNvGrpSpPr/>
          <p:nvPr/>
        </p:nvGrpSpPr>
        <p:grpSpPr>
          <a:xfrm>
            <a:off x="897238" y="4133879"/>
            <a:ext cx="2935436" cy="2091187"/>
            <a:chOff x="1405126" y="4191404"/>
            <a:chExt cx="2935436" cy="2091187"/>
          </a:xfrm>
        </p:grpSpPr>
        <p:pic>
          <p:nvPicPr>
            <p:cNvPr id="20" name="图片 40">
              <a:extLst>
                <a:ext uri="{FF2B5EF4-FFF2-40B4-BE49-F238E27FC236}">
                  <a16:creationId xmlns:a16="http://schemas.microsoft.com/office/drawing/2014/main" id="{62FA29A6-AE10-55B1-0C6D-4ABAEE347A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94" t="23019" r="53798" b="60423"/>
            <a:stretch/>
          </p:blipFill>
          <p:spPr>
            <a:xfrm>
              <a:off x="1405126" y="5147085"/>
              <a:ext cx="1536507" cy="1135506"/>
            </a:xfrm>
            <a:prstGeom prst="rect">
              <a:avLst/>
            </a:prstGeom>
          </p:spPr>
        </p:pic>
        <p:pic>
          <p:nvPicPr>
            <p:cNvPr id="21" name="Picture 6" descr="Buy Beach Ball Rainbow Beach Balls Multi Colour Kids Water Fun Beach Pool  Play Summer Ball (15cm) Online at Low Prices in India - Amazon.in">
              <a:extLst>
                <a:ext uri="{FF2B5EF4-FFF2-40B4-BE49-F238E27FC236}">
                  <a16:creationId xmlns:a16="http://schemas.microsoft.com/office/drawing/2014/main" id="{04C021A0-B662-4CC1-13EE-BDB2A32045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98592" l="0" r="100000">
                          <a14:foregroundMark x1="75510" y1="15493" x2="75510" y2="15493"/>
                          <a14:foregroundMark x1="82799" y1="21972" x2="82799" y2="21972"/>
                          <a14:foregroundMark x1="39067" y1="6479" x2="39067" y2="64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1102" y="4191404"/>
              <a:ext cx="1799460" cy="18624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F59F615-9C4B-6947-4027-ABAF1265F2BE}"/>
              </a:ext>
            </a:extLst>
          </p:cNvPr>
          <p:cNvGrpSpPr/>
          <p:nvPr/>
        </p:nvGrpSpPr>
        <p:grpSpPr>
          <a:xfrm>
            <a:off x="4274287" y="2236754"/>
            <a:ext cx="1536507" cy="4216190"/>
            <a:chOff x="4871893" y="2455149"/>
            <a:chExt cx="1536507" cy="4216190"/>
          </a:xfrm>
        </p:grpSpPr>
        <p:pic>
          <p:nvPicPr>
            <p:cNvPr id="23" name="图片 41">
              <a:extLst>
                <a:ext uri="{FF2B5EF4-FFF2-40B4-BE49-F238E27FC236}">
                  <a16:creationId xmlns:a16="http://schemas.microsoft.com/office/drawing/2014/main" id="{9A5CF000-8788-4D1C-FE93-DC6C2E2C1B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94" t="39577" r="53798" b="43390"/>
            <a:stretch/>
          </p:blipFill>
          <p:spPr>
            <a:xfrm>
              <a:off x="4871893" y="5503207"/>
              <a:ext cx="1536507" cy="1168132"/>
            </a:xfrm>
            <a:prstGeom prst="rect">
              <a:avLst/>
            </a:prstGeom>
          </p:spPr>
        </p:pic>
        <p:pic>
          <p:nvPicPr>
            <p:cNvPr id="24" name="Picture 8" descr="Sữa Tươi Milo 200ml - Minh Cầu Mart - Siêu thị trong tầm tay">
              <a:extLst>
                <a:ext uri="{FF2B5EF4-FFF2-40B4-BE49-F238E27FC236}">
                  <a16:creationId xmlns:a16="http://schemas.microsoft.com/office/drawing/2014/main" id="{E71A74AE-2DFC-A074-D354-1E93CE6B11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39" t="14679" r="34220" b="13116"/>
            <a:stretch/>
          </p:blipFill>
          <p:spPr bwMode="auto">
            <a:xfrm>
              <a:off x="4874391" y="2455149"/>
              <a:ext cx="1473149" cy="3161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2489C9F-A98F-D946-8E7A-AC4A0333E232}"/>
              </a:ext>
            </a:extLst>
          </p:cNvPr>
          <p:cNvGrpSpPr/>
          <p:nvPr/>
        </p:nvGrpSpPr>
        <p:grpSpPr>
          <a:xfrm>
            <a:off x="6016735" y="2128331"/>
            <a:ext cx="2363990" cy="2099676"/>
            <a:chOff x="6498587" y="2010330"/>
            <a:chExt cx="2363990" cy="2099676"/>
          </a:xfrm>
        </p:grpSpPr>
        <p:pic>
          <p:nvPicPr>
            <p:cNvPr id="26" name="图片 42">
              <a:extLst>
                <a:ext uri="{FF2B5EF4-FFF2-40B4-BE49-F238E27FC236}">
                  <a16:creationId xmlns:a16="http://schemas.microsoft.com/office/drawing/2014/main" id="{6840933E-17E4-3A4A-4D15-F85174CB0F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94" t="55926" r="53798" b="27517"/>
            <a:stretch/>
          </p:blipFill>
          <p:spPr>
            <a:xfrm>
              <a:off x="6498587" y="2853894"/>
              <a:ext cx="1536507" cy="1135506"/>
            </a:xfrm>
            <a:prstGeom prst="rect">
              <a:avLst/>
            </a:prstGeom>
          </p:spPr>
        </p:pic>
        <p:pic>
          <p:nvPicPr>
            <p:cNvPr id="27" name="Picture 10" descr="Coca lon 330ml siêu ngon | Shopee Việt Nam">
              <a:extLst>
                <a:ext uri="{FF2B5EF4-FFF2-40B4-BE49-F238E27FC236}">
                  <a16:creationId xmlns:a16="http://schemas.microsoft.com/office/drawing/2014/main" id="{E6F4AB04-47F8-5DAF-ECCD-6F8999E40D4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7625" b="98000" l="10000" r="90000">
                          <a14:foregroundMark x1="53500" y1="18000" x2="53500" y2="18000"/>
                          <a14:foregroundMark x1="45125" y1="17250" x2="45125" y2="17250"/>
                          <a14:foregroundMark x1="57500" y1="17250" x2="57500" y2="17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23" t="11500" r="31169" b="8500"/>
            <a:stretch/>
          </p:blipFill>
          <p:spPr bwMode="auto">
            <a:xfrm>
              <a:off x="7559147" y="2010330"/>
              <a:ext cx="1303430" cy="20996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17ABE09-8714-6C10-4E16-2DD5E628DB25}"/>
              </a:ext>
            </a:extLst>
          </p:cNvPr>
          <p:cNvGrpSpPr/>
          <p:nvPr/>
        </p:nvGrpSpPr>
        <p:grpSpPr>
          <a:xfrm>
            <a:off x="8586479" y="1924370"/>
            <a:ext cx="3546635" cy="4325469"/>
            <a:chOff x="8586479" y="1924370"/>
            <a:chExt cx="3546635" cy="4325469"/>
          </a:xfrm>
        </p:grpSpPr>
        <p:pic>
          <p:nvPicPr>
            <p:cNvPr id="29" name="图片 44">
              <a:extLst>
                <a:ext uri="{FF2B5EF4-FFF2-40B4-BE49-F238E27FC236}">
                  <a16:creationId xmlns:a16="http://schemas.microsoft.com/office/drawing/2014/main" id="{AF9444F2-A203-EC6D-B344-36AB8500E8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45" t="14372" r="20365" b="69071"/>
            <a:stretch/>
          </p:blipFill>
          <p:spPr>
            <a:xfrm>
              <a:off x="9742331" y="5114333"/>
              <a:ext cx="1149106" cy="1135506"/>
            </a:xfrm>
            <a:prstGeom prst="rect">
              <a:avLst/>
            </a:prstGeom>
          </p:spPr>
        </p:pic>
        <p:pic>
          <p:nvPicPr>
            <p:cNvPr id="30" name="Picture 12" descr="Phấn Trắng Không Bụi Thiên Long DC-02 ( 10 Viên/ Hộp) | nhanvan.vn – Siêu  Thị Sách &amp; Tiện Ích Nhân Văn">
              <a:extLst>
                <a:ext uri="{FF2B5EF4-FFF2-40B4-BE49-F238E27FC236}">
                  <a16:creationId xmlns:a16="http://schemas.microsoft.com/office/drawing/2014/main" id="{BEA2F9E1-D62E-8E50-5C02-8653806687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4333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6479" y="1924370"/>
              <a:ext cx="3546635" cy="3546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Oval 30">
            <a:extLst>
              <a:ext uri="{FF2B5EF4-FFF2-40B4-BE49-F238E27FC236}">
                <a16:creationId xmlns:a16="http://schemas.microsoft.com/office/drawing/2014/main" id="{4D091715-C39E-CF20-27E5-9EDC9767AE75}"/>
              </a:ext>
            </a:extLst>
          </p:cNvPr>
          <p:cNvSpPr/>
          <p:nvPr/>
        </p:nvSpPr>
        <p:spPr>
          <a:xfrm>
            <a:off x="578010" y="1946278"/>
            <a:ext cx="3063240" cy="216112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CA2DEEE-E008-3D1D-F1A8-006FFCCBA928}"/>
              </a:ext>
            </a:extLst>
          </p:cNvPr>
          <p:cNvSpPr/>
          <p:nvPr/>
        </p:nvSpPr>
        <p:spPr>
          <a:xfrm>
            <a:off x="6557351" y="4225485"/>
            <a:ext cx="3063240" cy="2467234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02631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31" grpId="0" animBg="1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0" descr="图片包含 游戏机, 日落, 彩虹&#10;&#10;描述已自动生成">
            <a:extLst>
              <a:ext uri="{FF2B5EF4-FFF2-40B4-BE49-F238E27FC236}">
                <a16:creationId xmlns:a16="http://schemas.microsoft.com/office/drawing/2014/main" id="{A575B484-1021-CD74-732A-1E813D2AE0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" b="202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48458"/>
              <a:gd name="connsiteY0" fmla="*/ 0 h 6843486"/>
              <a:gd name="connsiteX1" fmla="*/ 12148458 w 12148458"/>
              <a:gd name="connsiteY1" fmla="*/ 0 h 6843486"/>
              <a:gd name="connsiteX2" fmla="*/ 12148458 w 12148458"/>
              <a:gd name="connsiteY2" fmla="*/ 6843486 h 6843486"/>
              <a:gd name="connsiteX3" fmla="*/ 0 w 12148458"/>
              <a:gd name="connsiteY3" fmla="*/ 6843486 h 684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48458" h="6843486">
                <a:moveTo>
                  <a:pt x="0" y="0"/>
                </a:moveTo>
                <a:lnTo>
                  <a:pt x="12148458" y="0"/>
                </a:lnTo>
                <a:lnTo>
                  <a:pt x="12148458" y="6843486"/>
                </a:lnTo>
                <a:lnTo>
                  <a:pt x="0" y="6843486"/>
                </a:lnTo>
                <a:close/>
              </a:path>
            </a:pathLst>
          </a:custGeom>
        </p:spPr>
      </p:pic>
      <p:pic>
        <p:nvPicPr>
          <p:cNvPr id="5" name="图片 13" descr="卡通人物&#10;&#10;中度可信度描述已自动生成">
            <a:extLst>
              <a:ext uri="{FF2B5EF4-FFF2-40B4-BE49-F238E27FC236}">
                <a16:creationId xmlns:a16="http://schemas.microsoft.com/office/drawing/2014/main" id="{0E42678B-BA68-906A-CEAB-CB6705FE90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57" t="66668"/>
          <a:stretch/>
        </p:blipFill>
        <p:spPr>
          <a:xfrm>
            <a:off x="9187542" y="4572000"/>
            <a:ext cx="3004457" cy="2285677"/>
          </a:xfrm>
          <a:prstGeom prst="rect">
            <a:avLst/>
          </a:prstGeom>
        </p:spPr>
      </p:pic>
      <p:pic>
        <p:nvPicPr>
          <p:cNvPr id="6" name="图片 12" descr="卡通人物&#10;&#10;中度可信度描述已自动生成">
            <a:extLst>
              <a:ext uri="{FF2B5EF4-FFF2-40B4-BE49-F238E27FC236}">
                <a16:creationId xmlns:a16="http://schemas.microsoft.com/office/drawing/2014/main" id="{60790C2E-9D9C-5366-A27D-A3E5EBD504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10" r="77143"/>
          <a:stretch/>
        </p:blipFill>
        <p:spPr>
          <a:xfrm>
            <a:off x="0" y="3628571"/>
            <a:ext cx="2786743" cy="3229106"/>
          </a:xfrm>
          <a:prstGeom prst="rect">
            <a:avLst/>
          </a:prstGeom>
        </p:spPr>
      </p:pic>
      <p:pic>
        <p:nvPicPr>
          <p:cNvPr id="7" name="图片 16" descr="雪地里走&#10;&#10;中度可信度描述已自动生成">
            <a:extLst>
              <a:ext uri="{FF2B5EF4-FFF2-40B4-BE49-F238E27FC236}">
                <a16:creationId xmlns:a16="http://schemas.microsoft.com/office/drawing/2014/main" id="{B23C810E-EA36-11EB-F484-DA72080A3A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4" t="3992" r="5404" b="3992"/>
          <a:stretch>
            <a:fillRect/>
          </a:stretch>
        </p:blipFill>
        <p:spPr>
          <a:xfrm>
            <a:off x="0" y="33663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8" name="图片 38" descr="图片包含 游戏机, 台球, 房间, 桌子&#10;&#10;描述已自动生成">
            <a:extLst>
              <a:ext uri="{FF2B5EF4-FFF2-40B4-BE49-F238E27FC236}">
                <a16:creationId xmlns:a16="http://schemas.microsoft.com/office/drawing/2014/main" id="{C1D7D26F-B90C-66DF-C5D7-34C270A92EE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19" r="357"/>
          <a:stretch/>
        </p:blipFill>
        <p:spPr>
          <a:xfrm>
            <a:off x="7373256" y="322"/>
            <a:ext cx="4818744" cy="6857355"/>
          </a:xfrm>
          <a:custGeom>
            <a:avLst/>
            <a:gdLst>
              <a:gd name="connsiteX0" fmla="*/ 2685143 w 4818744"/>
              <a:gd name="connsiteY0" fmla="*/ 1509935 h 6857355"/>
              <a:gd name="connsiteX1" fmla="*/ 1938043 w 4818744"/>
              <a:gd name="connsiteY1" fmla="*/ 2257035 h 6857355"/>
              <a:gd name="connsiteX2" fmla="*/ 2685143 w 4818744"/>
              <a:gd name="connsiteY2" fmla="*/ 3004135 h 6857355"/>
              <a:gd name="connsiteX3" fmla="*/ 3432243 w 4818744"/>
              <a:gd name="connsiteY3" fmla="*/ 2257035 h 6857355"/>
              <a:gd name="connsiteX4" fmla="*/ 2685143 w 4818744"/>
              <a:gd name="connsiteY4" fmla="*/ 1509935 h 6857355"/>
              <a:gd name="connsiteX5" fmla="*/ 0 w 4818744"/>
              <a:gd name="connsiteY5" fmla="*/ 0 h 6857355"/>
              <a:gd name="connsiteX6" fmla="*/ 4818744 w 4818744"/>
              <a:gd name="connsiteY6" fmla="*/ 0 h 6857355"/>
              <a:gd name="connsiteX7" fmla="*/ 4818744 w 4818744"/>
              <a:gd name="connsiteY7" fmla="*/ 6857355 h 6857355"/>
              <a:gd name="connsiteX8" fmla="*/ 0 w 4818744"/>
              <a:gd name="connsiteY8" fmla="*/ 6857355 h 6857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18744" h="6857355">
                <a:moveTo>
                  <a:pt x="2685143" y="1509935"/>
                </a:moveTo>
                <a:cubicBezTo>
                  <a:pt x="2272531" y="1509935"/>
                  <a:pt x="1938043" y="1844423"/>
                  <a:pt x="1938043" y="2257035"/>
                </a:cubicBezTo>
                <a:cubicBezTo>
                  <a:pt x="1938043" y="2669647"/>
                  <a:pt x="2272531" y="3004135"/>
                  <a:pt x="2685143" y="3004135"/>
                </a:cubicBezTo>
                <a:cubicBezTo>
                  <a:pt x="3097755" y="3004135"/>
                  <a:pt x="3432243" y="2669647"/>
                  <a:pt x="3432243" y="2257035"/>
                </a:cubicBezTo>
                <a:cubicBezTo>
                  <a:pt x="3432243" y="1844423"/>
                  <a:pt x="3097755" y="1509935"/>
                  <a:pt x="2685143" y="1509935"/>
                </a:cubicBezTo>
                <a:close/>
                <a:moveTo>
                  <a:pt x="0" y="0"/>
                </a:moveTo>
                <a:lnTo>
                  <a:pt x="4818744" y="0"/>
                </a:lnTo>
                <a:lnTo>
                  <a:pt x="4818744" y="6857355"/>
                </a:lnTo>
                <a:lnTo>
                  <a:pt x="0" y="6857355"/>
                </a:lnTo>
                <a:close/>
              </a:path>
            </a:pathLst>
          </a:custGeom>
        </p:spPr>
      </p:pic>
      <p:pic>
        <p:nvPicPr>
          <p:cNvPr id="9" name="图片 17" descr="图片包含 游戏机, 台球, 房间, 桌子&#10;&#10;描述已自动生成">
            <a:extLst>
              <a:ext uri="{FF2B5EF4-FFF2-40B4-BE49-F238E27FC236}">
                <a16:creationId xmlns:a16="http://schemas.microsoft.com/office/drawing/2014/main" id="{2F19CEAE-C0AD-127F-C4D3-9B61CDC1745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10"/>
          <a:stretch/>
        </p:blipFill>
        <p:spPr>
          <a:xfrm>
            <a:off x="0" y="1141370"/>
            <a:ext cx="1976229" cy="5789439"/>
          </a:xfrm>
          <a:custGeom>
            <a:avLst/>
            <a:gdLst>
              <a:gd name="connsiteX0" fmla="*/ 1912765 w 3193143"/>
              <a:gd name="connsiteY0" fmla="*/ 2974912 h 6857355"/>
              <a:gd name="connsiteX1" fmla="*/ 808803 w 3193143"/>
              <a:gd name="connsiteY1" fmla="*/ 4078874 h 6857355"/>
              <a:gd name="connsiteX2" fmla="*/ 1912765 w 3193143"/>
              <a:gd name="connsiteY2" fmla="*/ 5182836 h 6857355"/>
              <a:gd name="connsiteX3" fmla="*/ 3016727 w 3193143"/>
              <a:gd name="connsiteY3" fmla="*/ 4078874 h 6857355"/>
              <a:gd name="connsiteX4" fmla="*/ 1912765 w 3193143"/>
              <a:gd name="connsiteY4" fmla="*/ 2974912 h 6857355"/>
              <a:gd name="connsiteX5" fmla="*/ 0 w 3193143"/>
              <a:gd name="connsiteY5" fmla="*/ 0 h 6857355"/>
              <a:gd name="connsiteX6" fmla="*/ 3193143 w 3193143"/>
              <a:gd name="connsiteY6" fmla="*/ 0 h 6857355"/>
              <a:gd name="connsiteX7" fmla="*/ 3193143 w 3193143"/>
              <a:gd name="connsiteY7" fmla="*/ 6857355 h 6857355"/>
              <a:gd name="connsiteX8" fmla="*/ 0 w 3193143"/>
              <a:gd name="connsiteY8" fmla="*/ 6857355 h 6857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93143" h="6857355">
                <a:moveTo>
                  <a:pt x="1912765" y="2974912"/>
                </a:moveTo>
                <a:cubicBezTo>
                  <a:pt x="1303064" y="2974912"/>
                  <a:pt x="808803" y="3469173"/>
                  <a:pt x="808803" y="4078874"/>
                </a:cubicBezTo>
                <a:cubicBezTo>
                  <a:pt x="808803" y="4688575"/>
                  <a:pt x="1303064" y="5182836"/>
                  <a:pt x="1912765" y="5182836"/>
                </a:cubicBezTo>
                <a:cubicBezTo>
                  <a:pt x="2522466" y="5182836"/>
                  <a:pt x="3016727" y="4688575"/>
                  <a:pt x="3016727" y="4078874"/>
                </a:cubicBezTo>
                <a:cubicBezTo>
                  <a:pt x="3016727" y="3469173"/>
                  <a:pt x="2522466" y="2974912"/>
                  <a:pt x="1912765" y="2974912"/>
                </a:cubicBezTo>
                <a:close/>
                <a:moveTo>
                  <a:pt x="0" y="0"/>
                </a:moveTo>
                <a:lnTo>
                  <a:pt x="3193143" y="0"/>
                </a:lnTo>
                <a:lnTo>
                  <a:pt x="3193143" y="6857355"/>
                </a:lnTo>
                <a:lnTo>
                  <a:pt x="0" y="6857355"/>
                </a:lnTo>
                <a:close/>
              </a:path>
            </a:pathLst>
          </a:custGeom>
        </p:spPr>
      </p:pic>
      <p:sp>
        <p:nvSpPr>
          <p:cNvPr id="10" name="文本框 4">
            <a:extLst>
              <a:ext uri="{FF2B5EF4-FFF2-40B4-BE49-F238E27FC236}">
                <a16:creationId xmlns:a16="http://schemas.microsoft.com/office/drawing/2014/main" id="{16F770F8-30E2-3A13-3E72-AA70406CDC0A}"/>
              </a:ext>
            </a:extLst>
          </p:cNvPr>
          <p:cNvSpPr txBox="1"/>
          <p:nvPr/>
        </p:nvSpPr>
        <p:spPr>
          <a:xfrm>
            <a:off x="1551125" y="1114818"/>
            <a:ext cx="9632564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Hình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nào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sau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đây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có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dạng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khối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hộp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chữ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nhật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?</a:t>
            </a:r>
            <a:endParaRPr kumimoji="0" lang="zh-CN" altLang="en-US" sz="400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胡晓波真帅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11" name="文本框 34">
            <a:extLst>
              <a:ext uri="{FF2B5EF4-FFF2-40B4-BE49-F238E27FC236}">
                <a16:creationId xmlns:a16="http://schemas.microsoft.com/office/drawing/2014/main" id="{EE2B85FB-45C4-984D-95DF-A4C7FE40753C}"/>
              </a:ext>
            </a:extLst>
          </p:cNvPr>
          <p:cNvSpPr txBox="1"/>
          <p:nvPr/>
        </p:nvSpPr>
        <p:spPr>
          <a:xfrm>
            <a:off x="3303093" y="360253"/>
            <a:ext cx="50154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Chọn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đáp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án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đúng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胡晓波真帅体" panose="02010600030101010101" pitchFamily="2" charset="-122"/>
              <a:sym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F463DA5-2D62-7D32-4232-52A435F0E198}"/>
              </a:ext>
            </a:extLst>
          </p:cNvPr>
          <p:cNvGrpSpPr/>
          <p:nvPr/>
        </p:nvGrpSpPr>
        <p:grpSpPr>
          <a:xfrm>
            <a:off x="365519" y="1946601"/>
            <a:ext cx="3076200" cy="2163405"/>
            <a:chOff x="1343604" y="1869616"/>
            <a:chExt cx="3076200" cy="2163405"/>
          </a:xfrm>
        </p:grpSpPr>
        <p:pic>
          <p:nvPicPr>
            <p:cNvPr id="13" name="图片 39">
              <a:extLst>
                <a:ext uri="{FF2B5EF4-FFF2-40B4-BE49-F238E27FC236}">
                  <a16:creationId xmlns:a16="http://schemas.microsoft.com/office/drawing/2014/main" id="{8CF434A9-C19F-8679-0CA1-9B9EE290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94" t="4021" r="53798" b="76981"/>
            <a:stretch/>
          </p:blipFill>
          <p:spPr>
            <a:xfrm>
              <a:off x="1343604" y="2159769"/>
              <a:ext cx="1536507" cy="1302894"/>
            </a:xfrm>
            <a:prstGeom prst="rect">
              <a:avLst/>
            </a:prstGeom>
          </p:spPr>
        </p:pic>
        <p:pic>
          <p:nvPicPr>
            <p:cNvPr id="14" name="Picture 2" descr="Tổng hợp Xúc Xắc Png giá rẻ, bán chạy tháng 10/2022 - BeeCost">
              <a:extLst>
                <a:ext uri="{FF2B5EF4-FFF2-40B4-BE49-F238E27FC236}">
                  <a16:creationId xmlns:a16="http://schemas.microsoft.com/office/drawing/2014/main" id="{34577FEB-1C26-C33E-7BA8-6A8060B138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hq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762" b="99512" l="9961" r="946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399" y="1869616"/>
              <a:ext cx="2163405" cy="2163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B17F383-ADDF-EBEE-3231-CB00C1211D77}"/>
              </a:ext>
            </a:extLst>
          </p:cNvPr>
          <p:cNvGrpSpPr/>
          <p:nvPr/>
        </p:nvGrpSpPr>
        <p:grpSpPr>
          <a:xfrm>
            <a:off x="7129776" y="4421107"/>
            <a:ext cx="1630293" cy="2619076"/>
            <a:chOff x="7820804" y="4581381"/>
            <a:chExt cx="1630293" cy="2619076"/>
          </a:xfrm>
        </p:grpSpPr>
        <p:pic>
          <p:nvPicPr>
            <p:cNvPr id="16" name="图片 43">
              <a:extLst>
                <a:ext uri="{FF2B5EF4-FFF2-40B4-BE49-F238E27FC236}">
                  <a16:creationId xmlns:a16="http://schemas.microsoft.com/office/drawing/2014/main" id="{D22E3616-64A1-143E-FDE2-77F0A26324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94" t="72483" r="53798" b="10688"/>
            <a:stretch/>
          </p:blipFill>
          <p:spPr>
            <a:xfrm>
              <a:off x="7914590" y="6046311"/>
              <a:ext cx="1536507" cy="1154146"/>
            </a:xfrm>
            <a:prstGeom prst="rect">
              <a:avLst/>
            </a:prstGeom>
          </p:spPr>
        </p:pic>
        <p:pic>
          <p:nvPicPr>
            <p:cNvPr id="17" name="Picture 4" descr="RUBIK 3x3 MAGIC CUBE 💝 Free Ship 💝 Đồ Chơi Rubik 3 Tầng Khối Lập Phương |  Shopee Việt Nam">
              <a:extLst>
                <a:ext uri="{FF2B5EF4-FFF2-40B4-BE49-F238E27FC236}">
                  <a16:creationId xmlns:a16="http://schemas.microsoft.com/office/drawing/2014/main" id="{B3D46AF5-DFAC-908D-AB39-A650E48A46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hq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9833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0804" y="4581381"/>
              <a:ext cx="1606699" cy="1606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4471D6D-85D4-6496-BB00-C1CBE35A583B}"/>
              </a:ext>
            </a:extLst>
          </p:cNvPr>
          <p:cNvGrpSpPr/>
          <p:nvPr/>
        </p:nvGrpSpPr>
        <p:grpSpPr>
          <a:xfrm>
            <a:off x="897238" y="4133879"/>
            <a:ext cx="2935436" cy="2091187"/>
            <a:chOff x="1405126" y="4191404"/>
            <a:chExt cx="2935436" cy="2091187"/>
          </a:xfrm>
        </p:grpSpPr>
        <p:pic>
          <p:nvPicPr>
            <p:cNvPr id="19" name="图片 40">
              <a:extLst>
                <a:ext uri="{FF2B5EF4-FFF2-40B4-BE49-F238E27FC236}">
                  <a16:creationId xmlns:a16="http://schemas.microsoft.com/office/drawing/2014/main" id="{9CA1787B-1F57-5DFC-3F52-59EF612435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94" t="23019" r="53798" b="60423"/>
            <a:stretch/>
          </p:blipFill>
          <p:spPr>
            <a:xfrm>
              <a:off x="1405126" y="5147085"/>
              <a:ext cx="1536507" cy="1135506"/>
            </a:xfrm>
            <a:prstGeom prst="rect">
              <a:avLst/>
            </a:prstGeom>
          </p:spPr>
        </p:pic>
        <p:pic>
          <p:nvPicPr>
            <p:cNvPr id="20" name="Picture 6" descr="Buy Beach Ball Rainbow Beach Balls Multi Colour Kids Water Fun Beach Pool  Play Summer Ball (15cm) Online at Low Prices in India - Amazon.in">
              <a:extLst>
                <a:ext uri="{FF2B5EF4-FFF2-40B4-BE49-F238E27FC236}">
                  <a16:creationId xmlns:a16="http://schemas.microsoft.com/office/drawing/2014/main" id="{2841E982-4B88-CCDF-9CCE-5A203BDD37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98592" l="0" r="100000">
                          <a14:foregroundMark x1="75510" y1="15493" x2="75510" y2="15493"/>
                          <a14:foregroundMark x1="82799" y1="21972" x2="82799" y2="21972"/>
                          <a14:foregroundMark x1="39067" y1="6479" x2="39067" y2="64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1102" y="4191404"/>
              <a:ext cx="1799460" cy="18624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9721534-09E7-D5BE-C0E9-CA875CCB7582}"/>
              </a:ext>
            </a:extLst>
          </p:cNvPr>
          <p:cNvGrpSpPr/>
          <p:nvPr/>
        </p:nvGrpSpPr>
        <p:grpSpPr>
          <a:xfrm>
            <a:off x="4274287" y="2236754"/>
            <a:ext cx="1536507" cy="4216190"/>
            <a:chOff x="4871893" y="2455149"/>
            <a:chExt cx="1536507" cy="4216190"/>
          </a:xfrm>
        </p:grpSpPr>
        <p:pic>
          <p:nvPicPr>
            <p:cNvPr id="22" name="图片 41">
              <a:extLst>
                <a:ext uri="{FF2B5EF4-FFF2-40B4-BE49-F238E27FC236}">
                  <a16:creationId xmlns:a16="http://schemas.microsoft.com/office/drawing/2014/main" id="{BFC51A6B-C6F9-B0BC-80F2-CD1CF67CAB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94" t="39577" r="53798" b="43390"/>
            <a:stretch/>
          </p:blipFill>
          <p:spPr>
            <a:xfrm>
              <a:off x="4871893" y="5503207"/>
              <a:ext cx="1536507" cy="1168132"/>
            </a:xfrm>
            <a:prstGeom prst="rect">
              <a:avLst/>
            </a:prstGeom>
          </p:spPr>
        </p:pic>
        <p:pic>
          <p:nvPicPr>
            <p:cNvPr id="23" name="Picture 8" descr="Sữa Tươi Milo 200ml - Minh Cầu Mart - Siêu thị trong tầm tay">
              <a:extLst>
                <a:ext uri="{FF2B5EF4-FFF2-40B4-BE49-F238E27FC236}">
                  <a16:creationId xmlns:a16="http://schemas.microsoft.com/office/drawing/2014/main" id="{41A1A386-FA5E-5221-DAC1-F554E38FD71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39" t="14679" r="34220" b="13116"/>
            <a:stretch/>
          </p:blipFill>
          <p:spPr bwMode="auto">
            <a:xfrm>
              <a:off x="4874391" y="2455149"/>
              <a:ext cx="1473149" cy="3161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BA8201-71B1-431B-FE84-3DF4D3DCB6F8}"/>
              </a:ext>
            </a:extLst>
          </p:cNvPr>
          <p:cNvGrpSpPr/>
          <p:nvPr/>
        </p:nvGrpSpPr>
        <p:grpSpPr>
          <a:xfrm>
            <a:off x="6016735" y="2128331"/>
            <a:ext cx="2363990" cy="2099676"/>
            <a:chOff x="6498587" y="2010330"/>
            <a:chExt cx="2363990" cy="2099676"/>
          </a:xfrm>
        </p:grpSpPr>
        <p:pic>
          <p:nvPicPr>
            <p:cNvPr id="25" name="图片 42">
              <a:extLst>
                <a:ext uri="{FF2B5EF4-FFF2-40B4-BE49-F238E27FC236}">
                  <a16:creationId xmlns:a16="http://schemas.microsoft.com/office/drawing/2014/main" id="{F2D0796F-0EBE-26B3-93E7-A0F0E66879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94" t="55926" r="53798" b="27517"/>
            <a:stretch/>
          </p:blipFill>
          <p:spPr>
            <a:xfrm>
              <a:off x="6498587" y="2853894"/>
              <a:ext cx="1536507" cy="1135506"/>
            </a:xfrm>
            <a:prstGeom prst="rect">
              <a:avLst/>
            </a:prstGeom>
          </p:spPr>
        </p:pic>
        <p:pic>
          <p:nvPicPr>
            <p:cNvPr id="26" name="Picture 10" descr="Coca lon 330ml siêu ngon | Shopee Việt Nam">
              <a:extLst>
                <a:ext uri="{FF2B5EF4-FFF2-40B4-BE49-F238E27FC236}">
                  <a16:creationId xmlns:a16="http://schemas.microsoft.com/office/drawing/2014/main" id="{EB37B5DC-F461-78B0-71D9-1FE5E2C7BC3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7625" b="98000" l="10000" r="90000">
                          <a14:foregroundMark x1="53500" y1="18000" x2="53500" y2="18000"/>
                          <a14:foregroundMark x1="45125" y1="17250" x2="45125" y2="17250"/>
                          <a14:foregroundMark x1="57500" y1="17250" x2="57500" y2="17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23" t="11500" r="31169" b="8500"/>
            <a:stretch/>
          </p:blipFill>
          <p:spPr bwMode="auto">
            <a:xfrm>
              <a:off x="7559147" y="2010330"/>
              <a:ext cx="1303430" cy="20996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470479E-443E-AD8D-0540-1923F8C2F167}"/>
              </a:ext>
            </a:extLst>
          </p:cNvPr>
          <p:cNvGrpSpPr/>
          <p:nvPr/>
        </p:nvGrpSpPr>
        <p:grpSpPr>
          <a:xfrm>
            <a:off x="8586479" y="1924370"/>
            <a:ext cx="3546635" cy="4325469"/>
            <a:chOff x="8586479" y="1924370"/>
            <a:chExt cx="3546635" cy="4325469"/>
          </a:xfrm>
        </p:grpSpPr>
        <p:pic>
          <p:nvPicPr>
            <p:cNvPr id="28" name="图片 44">
              <a:extLst>
                <a:ext uri="{FF2B5EF4-FFF2-40B4-BE49-F238E27FC236}">
                  <a16:creationId xmlns:a16="http://schemas.microsoft.com/office/drawing/2014/main" id="{CF98DD78-CFE8-57EA-886F-470DC00FFD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45" t="14372" r="20365" b="69071"/>
            <a:stretch/>
          </p:blipFill>
          <p:spPr>
            <a:xfrm>
              <a:off x="9742331" y="5114333"/>
              <a:ext cx="1149106" cy="1135506"/>
            </a:xfrm>
            <a:prstGeom prst="rect">
              <a:avLst/>
            </a:prstGeom>
          </p:spPr>
        </p:pic>
        <p:pic>
          <p:nvPicPr>
            <p:cNvPr id="29" name="Picture 12" descr="Phấn Trắng Không Bụi Thiên Long DC-02 ( 10 Viên/ Hộp) | nhanvan.vn – Siêu  Thị Sách &amp; Tiện Ích Nhân Văn">
              <a:extLst>
                <a:ext uri="{FF2B5EF4-FFF2-40B4-BE49-F238E27FC236}">
                  <a16:creationId xmlns:a16="http://schemas.microsoft.com/office/drawing/2014/main" id="{00DF595F-4AAD-9AD7-53D4-950767B580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4333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6479" y="1924370"/>
              <a:ext cx="3546635" cy="3546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id="{8A2B8CAE-EB21-DBED-8A55-E22C80F4CAF0}"/>
              </a:ext>
            </a:extLst>
          </p:cNvPr>
          <p:cNvSpPr/>
          <p:nvPr/>
        </p:nvSpPr>
        <p:spPr>
          <a:xfrm>
            <a:off x="3510594" y="2016629"/>
            <a:ext cx="3063240" cy="4011177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BD7550D-E37C-C8A4-F778-D16362B11EDA}"/>
              </a:ext>
            </a:extLst>
          </p:cNvPr>
          <p:cNvSpPr/>
          <p:nvPr/>
        </p:nvSpPr>
        <p:spPr>
          <a:xfrm>
            <a:off x="8983605" y="2104605"/>
            <a:ext cx="3063240" cy="425643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59818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30" grpId="0" animBg="1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游戏机, 日落, 彩虹&#10;&#10;描述已自动生成">
            <a:extLst>
              <a:ext uri="{FF2B5EF4-FFF2-40B4-BE49-F238E27FC236}">
                <a16:creationId xmlns:a16="http://schemas.microsoft.com/office/drawing/2014/main" id="{84C7C1C0-D0F4-1EB1-F5C2-87EA7DC75B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" b="202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48458"/>
              <a:gd name="connsiteY0" fmla="*/ 0 h 6843486"/>
              <a:gd name="connsiteX1" fmla="*/ 12148458 w 12148458"/>
              <a:gd name="connsiteY1" fmla="*/ 0 h 6843486"/>
              <a:gd name="connsiteX2" fmla="*/ 12148458 w 12148458"/>
              <a:gd name="connsiteY2" fmla="*/ 6843486 h 6843486"/>
              <a:gd name="connsiteX3" fmla="*/ 0 w 12148458"/>
              <a:gd name="connsiteY3" fmla="*/ 6843486 h 684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48458" h="6843486">
                <a:moveTo>
                  <a:pt x="0" y="0"/>
                </a:moveTo>
                <a:lnTo>
                  <a:pt x="12148458" y="0"/>
                </a:lnTo>
                <a:lnTo>
                  <a:pt x="12148458" y="6843486"/>
                </a:lnTo>
                <a:lnTo>
                  <a:pt x="0" y="6843486"/>
                </a:lnTo>
                <a:close/>
              </a:path>
            </a:pathLst>
          </a:custGeom>
        </p:spPr>
      </p:pic>
      <p:pic>
        <p:nvPicPr>
          <p:cNvPr id="14" name="图片 13" descr="卡通人物&#10;&#10;中度可信度描述已自动生成">
            <a:extLst>
              <a:ext uri="{FF2B5EF4-FFF2-40B4-BE49-F238E27FC236}">
                <a16:creationId xmlns:a16="http://schemas.microsoft.com/office/drawing/2014/main" id="{D95AD81D-35B6-FD45-D179-E6EF8CFC4E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57" t="66668"/>
          <a:stretch/>
        </p:blipFill>
        <p:spPr>
          <a:xfrm>
            <a:off x="9187542" y="4572000"/>
            <a:ext cx="3004457" cy="2285677"/>
          </a:xfrm>
          <a:prstGeom prst="rect">
            <a:avLst/>
          </a:prstGeom>
        </p:spPr>
      </p:pic>
      <p:pic>
        <p:nvPicPr>
          <p:cNvPr id="13" name="图片 12" descr="卡通人物&#10;&#10;中度可信度描述已自动生成">
            <a:extLst>
              <a:ext uri="{FF2B5EF4-FFF2-40B4-BE49-F238E27FC236}">
                <a16:creationId xmlns:a16="http://schemas.microsoft.com/office/drawing/2014/main" id="{1316C176-B028-2E78-202D-9AA942BF06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10" r="77143"/>
          <a:stretch/>
        </p:blipFill>
        <p:spPr>
          <a:xfrm>
            <a:off x="0" y="3628571"/>
            <a:ext cx="2786743" cy="3229106"/>
          </a:xfrm>
          <a:prstGeom prst="rect">
            <a:avLst/>
          </a:prstGeom>
        </p:spPr>
      </p:pic>
      <p:pic>
        <p:nvPicPr>
          <p:cNvPr id="17" name="图片 16" descr="雪地里走&#10;&#10;中度可信度描述已自动生成">
            <a:extLst>
              <a:ext uri="{FF2B5EF4-FFF2-40B4-BE49-F238E27FC236}">
                <a16:creationId xmlns:a16="http://schemas.microsoft.com/office/drawing/2014/main" id="{3A3AEECA-B952-D6DC-02B4-8D99139D52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4" t="3992" r="5404" b="3992"/>
          <a:stretch>
            <a:fillRect/>
          </a:stretch>
        </p:blipFill>
        <p:spPr>
          <a:xfrm>
            <a:off x="0" y="33663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9" name="图片 38" descr="图片包含 游戏机, 台球, 房间, 桌子&#10;&#10;描述已自动生成">
            <a:extLst>
              <a:ext uri="{FF2B5EF4-FFF2-40B4-BE49-F238E27FC236}">
                <a16:creationId xmlns:a16="http://schemas.microsoft.com/office/drawing/2014/main" id="{C4B1E719-4CF1-E989-C03B-25145DEA273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19" r="357"/>
          <a:stretch/>
        </p:blipFill>
        <p:spPr>
          <a:xfrm>
            <a:off x="7373256" y="322"/>
            <a:ext cx="4818744" cy="6857355"/>
          </a:xfrm>
          <a:custGeom>
            <a:avLst/>
            <a:gdLst>
              <a:gd name="connsiteX0" fmla="*/ 2685143 w 4818744"/>
              <a:gd name="connsiteY0" fmla="*/ 1509935 h 6857355"/>
              <a:gd name="connsiteX1" fmla="*/ 1938043 w 4818744"/>
              <a:gd name="connsiteY1" fmla="*/ 2257035 h 6857355"/>
              <a:gd name="connsiteX2" fmla="*/ 2685143 w 4818744"/>
              <a:gd name="connsiteY2" fmla="*/ 3004135 h 6857355"/>
              <a:gd name="connsiteX3" fmla="*/ 3432243 w 4818744"/>
              <a:gd name="connsiteY3" fmla="*/ 2257035 h 6857355"/>
              <a:gd name="connsiteX4" fmla="*/ 2685143 w 4818744"/>
              <a:gd name="connsiteY4" fmla="*/ 1509935 h 6857355"/>
              <a:gd name="connsiteX5" fmla="*/ 0 w 4818744"/>
              <a:gd name="connsiteY5" fmla="*/ 0 h 6857355"/>
              <a:gd name="connsiteX6" fmla="*/ 4818744 w 4818744"/>
              <a:gd name="connsiteY6" fmla="*/ 0 h 6857355"/>
              <a:gd name="connsiteX7" fmla="*/ 4818744 w 4818744"/>
              <a:gd name="connsiteY7" fmla="*/ 6857355 h 6857355"/>
              <a:gd name="connsiteX8" fmla="*/ 0 w 4818744"/>
              <a:gd name="connsiteY8" fmla="*/ 6857355 h 6857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18744" h="6857355">
                <a:moveTo>
                  <a:pt x="2685143" y="1509935"/>
                </a:moveTo>
                <a:cubicBezTo>
                  <a:pt x="2272531" y="1509935"/>
                  <a:pt x="1938043" y="1844423"/>
                  <a:pt x="1938043" y="2257035"/>
                </a:cubicBezTo>
                <a:cubicBezTo>
                  <a:pt x="1938043" y="2669647"/>
                  <a:pt x="2272531" y="3004135"/>
                  <a:pt x="2685143" y="3004135"/>
                </a:cubicBezTo>
                <a:cubicBezTo>
                  <a:pt x="3097755" y="3004135"/>
                  <a:pt x="3432243" y="2669647"/>
                  <a:pt x="3432243" y="2257035"/>
                </a:cubicBezTo>
                <a:cubicBezTo>
                  <a:pt x="3432243" y="1844423"/>
                  <a:pt x="3097755" y="1509935"/>
                  <a:pt x="2685143" y="1509935"/>
                </a:cubicBezTo>
                <a:close/>
                <a:moveTo>
                  <a:pt x="0" y="0"/>
                </a:moveTo>
                <a:lnTo>
                  <a:pt x="4818744" y="0"/>
                </a:lnTo>
                <a:lnTo>
                  <a:pt x="4818744" y="6857355"/>
                </a:lnTo>
                <a:lnTo>
                  <a:pt x="0" y="6857355"/>
                </a:lnTo>
                <a:close/>
              </a:path>
            </a:pathLst>
          </a:custGeom>
        </p:spPr>
      </p:pic>
      <p:pic>
        <p:nvPicPr>
          <p:cNvPr id="18" name="图片 17" descr="图片包含 游戏机, 台球, 房间, 桌子&#10;&#10;描述已自动生成">
            <a:extLst>
              <a:ext uri="{FF2B5EF4-FFF2-40B4-BE49-F238E27FC236}">
                <a16:creationId xmlns:a16="http://schemas.microsoft.com/office/drawing/2014/main" id="{FD5EB6E8-7380-A9C2-A2B5-DFB0F4F6D83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10"/>
          <a:stretch/>
        </p:blipFill>
        <p:spPr>
          <a:xfrm>
            <a:off x="0" y="1141370"/>
            <a:ext cx="1976229" cy="5789439"/>
          </a:xfrm>
          <a:custGeom>
            <a:avLst/>
            <a:gdLst>
              <a:gd name="connsiteX0" fmla="*/ 1912765 w 3193143"/>
              <a:gd name="connsiteY0" fmla="*/ 2974912 h 6857355"/>
              <a:gd name="connsiteX1" fmla="*/ 808803 w 3193143"/>
              <a:gd name="connsiteY1" fmla="*/ 4078874 h 6857355"/>
              <a:gd name="connsiteX2" fmla="*/ 1912765 w 3193143"/>
              <a:gd name="connsiteY2" fmla="*/ 5182836 h 6857355"/>
              <a:gd name="connsiteX3" fmla="*/ 3016727 w 3193143"/>
              <a:gd name="connsiteY3" fmla="*/ 4078874 h 6857355"/>
              <a:gd name="connsiteX4" fmla="*/ 1912765 w 3193143"/>
              <a:gd name="connsiteY4" fmla="*/ 2974912 h 6857355"/>
              <a:gd name="connsiteX5" fmla="*/ 0 w 3193143"/>
              <a:gd name="connsiteY5" fmla="*/ 0 h 6857355"/>
              <a:gd name="connsiteX6" fmla="*/ 3193143 w 3193143"/>
              <a:gd name="connsiteY6" fmla="*/ 0 h 6857355"/>
              <a:gd name="connsiteX7" fmla="*/ 3193143 w 3193143"/>
              <a:gd name="connsiteY7" fmla="*/ 6857355 h 6857355"/>
              <a:gd name="connsiteX8" fmla="*/ 0 w 3193143"/>
              <a:gd name="connsiteY8" fmla="*/ 6857355 h 6857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93143" h="6857355">
                <a:moveTo>
                  <a:pt x="1912765" y="2974912"/>
                </a:moveTo>
                <a:cubicBezTo>
                  <a:pt x="1303064" y="2974912"/>
                  <a:pt x="808803" y="3469173"/>
                  <a:pt x="808803" y="4078874"/>
                </a:cubicBezTo>
                <a:cubicBezTo>
                  <a:pt x="808803" y="4688575"/>
                  <a:pt x="1303064" y="5182836"/>
                  <a:pt x="1912765" y="5182836"/>
                </a:cubicBezTo>
                <a:cubicBezTo>
                  <a:pt x="2522466" y="5182836"/>
                  <a:pt x="3016727" y="4688575"/>
                  <a:pt x="3016727" y="4078874"/>
                </a:cubicBezTo>
                <a:cubicBezTo>
                  <a:pt x="3016727" y="3469173"/>
                  <a:pt x="2522466" y="2974912"/>
                  <a:pt x="1912765" y="2974912"/>
                </a:cubicBezTo>
                <a:close/>
                <a:moveTo>
                  <a:pt x="0" y="0"/>
                </a:moveTo>
                <a:lnTo>
                  <a:pt x="3193143" y="0"/>
                </a:lnTo>
                <a:lnTo>
                  <a:pt x="3193143" y="6857355"/>
                </a:lnTo>
                <a:lnTo>
                  <a:pt x="0" y="6857355"/>
                </a:lnTo>
                <a:close/>
              </a:path>
            </a:pathLst>
          </a:cu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A6EC1179-55DB-995C-79FC-51CADB74AA54}"/>
              </a:ext>
            </a:extLst>
          </p:cNvPr>
          <p:cNvSpPr txBox="1"/>
          <p:nvPr/>
        </p:nvSpPr>
        <p:spPr>
          <a:xfrm>
            <a:off x="1348811" y="2165527"/>
            <a:ext cx="9632564" cy="3139321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Khối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hộp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chữ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nhật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và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khối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lập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phương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đều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có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 ……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đỉnh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, ……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mặt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và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 ……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cạnh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胡晓波真帅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3C0E09D4-E769-8AA9-6EE0-9D980E039FF0}"/>
              </a:ext>
            </a:extLst>
          </p:cNvPr>
          <p:cNvSpPr txBox="1"/>
          <p:nvPr/>
        </p:nvSpPr>
        <p:spPr>
          <a:xfrm>
            <a:off x="3333573" y="994534"/>
            <a:ext cx="6015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Điền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số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thích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hợp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胡晓波真帅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782628" y="3123140"/>
            <a:ext cx="1143000" cy="8991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564054" y="4183380"/>
            <a:ext cx="1143000" cy="8991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738653" y="4122420"/>
            <a:ext cx="1143000" cy="8991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27383834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5" grpId="0"/>
      <p:bldP spid="12" grpId="0" animBg="1"/>
      <p:bldP spid="32" grpId="0" animBg="1"/>
      <p:bldP spid="3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D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2667000" y="-3429000"/>
            <a:ext cx="6858000" cy="13716000"/>
            <a:chOff x="0" y="0"/>
            <a:chExt cx="13716000" cy="27432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2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1371600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2000"/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-207268" y="276857"/>
            <a:ext cx="4194535" cy="5915371"/>
          </a:xfrm>
          <a:custGeom>
            <a:avLst/>
            <a:gdLst/>
            <a:ahLst/>
            <a:cxnLst/>
            <a:rect l="l" t="t" r="r" b="b"/>
            <a:pathLst>
              <a:path w="6291803" h="8873056">
                <a:moveTo>
                  <a:pt x="0" y="0"/>
                </a:moveTo>
                <a:lnTo>
                  <a:pt x="6291803" y="0"/>
                </a:lnTo>
                <a:lnTo>
                  <a:pt x="6291803" y="8873056"/>
                </a:lnTo>
                <a:lnTo>
                  <a:pt x="0" y="8873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3199841" y="1100683"/>
            <a:ext cx="3900458" cy="5071517"/>
          </a:xfrm>
          <a:custGeom>
            <a:avLst/>
            <a:gdLst/>
            <a:ahLst/>
            <a:cxnLst/>
            <a:rect l="l" t="t" r="r" b="b"/>
            <a:pathLst>
              <a:path w="5850687" h="7607276">
                <a:moveTo>
                  <a:pt x="0" y="0"/>
                </a:moveTo>
                <a:lnTo>
                  <a:pt x="5850687" y="0"/>
                </a:lnTo>
                <a:lnTo>
                  <a:pt x="5850687" y="7607276"/>
                </a:lnTo>
                <a:lnTo>
                  <a:pt x="0" y="76072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576955" y="2382180"/>
            <a:ext cx="3245771" cy="5071517"/>
          </a:xfrm>
          <a:custGeom>
            <a:avLst/>
            <a:gdLst/>
            <a:ahLst/>
            <a:cxnLst/>
            <a:rect l="l" t="t" r="r" b="b"/>
            <a:pathLst>
              <a:path w="4868656" h="7607276">
                <a:moveTo>
                  <a:pt x="0" y="0"/>
                </a:moveTo>
                <a:lnTo>
                  <a:pt x="4868657" y="0"/>
                </a:lnTo>
                <a:lnTo>
                  <a:pt x="4868657" y="7607275"/>
                </a:lnTo>
                <a:lnTo>
                  <a:pt x="0" y="76072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98193" y="-171027"/>
            <a:ext cx="6421677" cy="762472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0"/>
            <a:ext cx="101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beep2694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2200"/>
            <a:ext cx="101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152400"/>
            <a:ext cx="101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6324600"/>
            <a:ext cx="101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rung chuong.mp3">
            <a:hlinkClick r:id="" action="ppaction://media"/>
          </p:cNvPr>
          <p:cNvPicPr>
            <a:picLocks noRot="1"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8800" y="6172200"/>
            <a:ext cx="2032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 descr="Picture1"/>
          <p:cNvPicPr>
            <a:picLocks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7" y="6783388"/>
            <a:ext cx="12192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 descr="an30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551" y="-166688"/>
            <a:ext cx="6299200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 descr="13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273" flipH="1">
            <a:off x="8204200" y="1219200"/>
            <a:ext cx="3657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2" descr="13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688">
            <a:off x="228600" y="1219200"/>
            <a:ext cx="3962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WordArt 13"/>
          <p:cNvSpPr>
            <a:spLocks noChangeArrowheads="1" noChangeShapeType="1" noTextEdit="1"/>
          </p:cNvSpPr>
          <p:nvPr/>
        </p:nvSpPr>
        <p:spPr bwMode="auto">
          <a:xfrm>
            <a:off x="1524000" y="3548063"/>
            <a:ext cx="94488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Rung</a:t>
            </a:r>
            <a:r>
              <a:rPr kumimoji="0" lang="en-US" sz="3600" b="0" i="0" u="none" strike="noStrike" kern="10" cap="none" spc="0" normalizeH="0" noProof="0" dirty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" cap="none" spc="0" normalizeH="0" noProof="0" dirty="0" err="1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</a:t>
            </a:r>
            <a:r>
              <a:rPr kumimoji="0" lang="vi-VN" altLang="en-US" sz="3600" b="0" i="0" u="none" strike="noStrike" kern="10" cap="none" spc="0" normalizeH="0" noProof="0" dirty="0" err="1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</a:t>
            </a:r>
            <a:r>
              <a:rPr kumimoji="0" lang="en-US" sz="3600" b="0" i="0" u="none" strike="noStrike" kern="10" cap="none" spc="0" normalizeH="0" noProof="0" dirty="0" err="1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</a:t>
            </a:r>
            <a:r>
              <a:rPr kumimoji="0" lang="en-US" sz="3600" b="0" i="0" u="none" strike="noStrike" kern="10" cap="none" spc="0" normalizeH="0" noProof="0" dirty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" cap="none" spc="0" normalizeH="0" noProof="0" dirty="0" err="1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3077307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08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42286" fill="hold"/>
                                        <p:tgtEl>
                                          <p:spTgt spid="30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9" presetClass="entr" presetSubtype="10" repeatCount="indefinite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76" fill="hold"/>
                                        <p:tgtEl>
                                          <p:spTgt spid="30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4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04" fill="hold"/>
                                        <p:tgtEl>
                                          <p:spTgt spid="30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5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460" fill="hold"/>
                                        <p:tgtEl>
                                          <p:spTgt spid="30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6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376" fill="hold"/>
                                        <p:tgtEl>
                                          <p:spTgt spid="30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460" fill="hold"/>
                                        <p:tgtEl>
                                          <p:spTgt spid="30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9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8"/>
                </p:tgtEl>
              </p:cMediaNode>
            </p:audio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9"/>
                </p:tgtEl>
              </p:cMediaNode>
            </p:audio>
            <p:audio>
              <p:cMediaNode>
                <p:cTn id="5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0"/>
                </p:tgtEl>
              </p:cMediaNode>
            </p:audio>
          </p:childTnLst>
        </p:cTn>
      </p:par>
    </p:tnLst>
    <p:bldLst>
      <p:bldP spid="3085" grpId="0" animBg="1"/>
      <p:bldP spid="308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696688" y="474080"/>
            <a:ext cx="8883650" cy="261620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793487" y="474080"/>
            <a:ext cx="8786851" cy="251109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/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lvl="0"/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lvl="0"/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/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/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:Đường kính đường tròn gấp mấy lần bán kính?</a:t>
            </a:r>
            <a:r>
              <a:rPr lang="vi-VN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- bốt từng đi qua 4 cây cầu. Vậy cây cầu nào dài nhất?</a:t>
            </a:r>
            <a:endParaRPr lang="vi-VN" altLang="en-US" sz="28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lvl="0"/>
            <a:r>
              <a:rPr lang="vi-VN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ô- bốt từng đi qua 4 cây cầu. Vậy cây cầu nào dài nhất?</a:t>
            </a:r>
            <a:endParaRPr lang="vi-VN" altLang="en-US" sz="28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lvl="0"/>
            <a:r>
              <a:rPr lang="vi-VN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Thực hiện tính 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1443-1417</a:t>
            </a:r>
            <a:r>
              <a:rPr lang="vi-VN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được kết quả là:</a:t>
            </a:r>
            <a:endParaRPr lang="en-US" sz="48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663312" y="3570281"/>
            <a:ext cx="8883650" cy="2824163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105137" y="3724611"/>
            <a:ext cx="4097338" cy="1174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B.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 lần</a:t>
            </a:r>
            <a:endParaRPr lang="vi-VN" altLang="en-US" sz="2400" b="1" dirty="0">
              <a:solidFill>
                <a:prstClr val="black">
                  <a:lumMod val="95000"/>
                  <a:lumOff val="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988787" y="5024774"/>
            <a:ext cx="3805238" cy="11763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C.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5 lần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138513" y="5062873"/>
            <a:ext cx="4063961" cy="11763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D.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1 lần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Flowchart: Terminator 14"/>
          <p:cNvSpPr/>
          <p:nvPr/>
        </p:nvSpPr>
        <p:spPr>
          <a:xfrm rot="5400000">
            <a:off x="4517512" y="3276937"/>
            <a:ext cx="454025" cy="180975"/>
          </a:xfrm>
          <a:prstGeom prst="flowChartTerminator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Flowchart: Terminator 15"/>
          <p:cNvSpPr/>
          <p:nvPr/>
        </p:nvSpPr>
        <p:spPr>
          <a:xfrm rot="5400000">
            <a:off x="9095068" y="3282493"/>
            <a:ext cx="454025" cy="179387"/>
          </a:xfrm>
          <a:prstGeom prst="flowChartTerminator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972873" y="3724611"/>
            <a:ext cx="3805238" cy="1174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A.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3 lần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Chevron 20">
            <a:hlinkClick r:id="rId7" action="ppaction://hlinksldjump"/>
          </p:cNvPr>
          <p:cNvSpPr/>
          <p:nvPr/>
        </p:nvSpPr>
        <p:spPr>
          <a:xfrm flipH="1">
            <a:off x="11337412" y="6215399"/>
            <a:ext cx="307975" cy="315913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Chevron 21">
            <a:hlinkClick r:id="rId7" action="ppaction://hlinksldjump"/>
          </p:cNvPr>
          <p:cNvSpPr/>
          <p:nvPr/>
        </p:nvSpPr>
        <p:spPr>
          <a:xfrm flipH="1">
            <a:off x="11334236" y="3353136"/>
            <a:ext cx="309562" cy="315912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Chevron 22">
            <a:hlinkClick r:id="rId7" action="ppaction://hlinksldjump"/>
          </p:cNvPr>
          <p:cNvSpPr/>
          <p:nvPr/>
        </p:nvSpPr>
        <p:spPr>
          <a:xfrm>
            <a:off x="-2168511" y="6021118"/>
            <a:ext cx="250825" cy="327025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Chevron 23">
            <a:hlinkClick r:id="rId7" action="ppaction://hlinksldjump"/>
          </p:cNvPr>
          <p:cNvSpPr/>
          <p:nvPr/>
        </p:nvSpPr>
        <p:spPr>
          <a:xfrm>
            <a:off x="2529962" y="3362661"/>
            <a:ext cx="263525" cy="315912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15276" y="1462629"/>
            <a:ext cx="3194657" cy="188018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5887" y="811204"/>
            <a:ext cx="1895188" cy="176500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Rung chuông vàng</a:t>
            </a:r>
          </a:p>
        </p:txBody>
      </p:sp>
      <p:sp>
        <p:nvSpPr>
          <p:cNvPr id="19" name="AutoShape 2"/>
          <p:cNvSpPr>
            <a:spLocks noChangeArrowheads="1"/>
          </p:cNvSpPr>
          <p:nvPr/>
        </p:nvSpPr>
        <p:spPr bwMode="auto">
          <a:xfrm>
            <a:off x="527578" y="532069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79" tIns="45690" rIns="91379" bIns="45690" anchor="ctr"/>
          <a:lstStyle/>
          <a:p>
            <a:pPr algn="ctr" defTabSz="913765"/>
            <a:r>
              <a:rPr lang="en-US" sz="4400" b="1">
                <a:solidFill>
                  <a:prstClr val="black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20" name="AutoShape 3"/>
          <p:cNvSpPr>
            <a:spLocks noChangeArrowheads="1"/>
          </p:cNvSpPr>
          <p:nvPr/>
        </p:nvSpPr>
        <p:spPr bwMode="auto">
          <a:xfrm>
            <a:off x="558534" y="532069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79" tIns="45690" rIns="91379" bIns="45690" anchor="ctr"/>
          <a:lstStyle/>
          <a:p>
            <a:pPr algn="ctr" defTabSz="913765"/>
            <a:r>
              <a:rPr lang="en-US" sz="4400" b="1">
                <a:solidFill>
                  <a:srgbClr val="800000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25" name="AutoShape 4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79" tIns="45690" rIns="91379" bIns="45690" anchor="ctr"/>
          <a:lstStyle/>
          <a:p>
            <a:pPr algn="ctr" defTabSz="913765"/>
            <a:r>
              <a:rPr 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26" name="AutoShape 5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79" tIns="45690" rIns="91379" bIns="45690" anchor="ctr"/>
          <a:lstStyle/>
          <a:p>
            <a:pPr algn="ctr" defTabSz="913765"/>
            <a:r>
              <a:rPr 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27" name="AutoShape 6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79" tIns="45690" rIns="91379" bIns="45690" anchor="ctr"/>
          <a:lstStyle/>
          <a:p>
            <a:pPr algn="ctr" defTabSz="913765"/>
            <a:r>
              <a:rPr 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28" name="AutoShape 7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79" tIns="45690" rIns="91379" bIns="45690" anchor="ctr"/>
          <a:lstStyle/>
          <a:p>
            <a:pPr algn="ctr" defTabSz="913765"/>
            <a:r>
              <a:rPr 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29" name="AutoShape 8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79" tIns="45690" rIns="91379" bIns="45690" anchor="ctr"/>
          <a:lstStyle/>
          <a:p>
            <a:pPr algn="ctr" defTabSz="913765"/>
            <a:r>
              <a:rPr 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30" name="AutoShape 9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79" tIns="45690" rIns="91379" bIns="45690" anchor="ctr"/>
          <a:lstStyle/>
          <a:p>
            <a:pPr algn="ctr" defTabSz="913765"/>
            <a:r>
              <a:rPr 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7</a:t>
            </a:r>
          </a:p>
        </p:txBody>
      </p:sp>
      <p:sp>
        <p:nvSpPr>
          <p:cNvPr id="31" name="AutoShape 10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79" tIns="45690" rIns="91379" bIns="45690" anchor="ctr"/>
          <a:lstStyle/>
          <a:p>
            <a:pPr algn="ctr" defTabSz="913765"/>
            <a:r>
              <a:rPr 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8</a:t>
            </a:r>
          </a:p>
        </p:txBody>
      </p:sp>
      <p:sp>
        <p:nvSpPr>
          <p:cNvPr id="32" name="AutoShape 11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79" tIns="45690" rIns="91379" bIns="45690" anchor="ctr"/>
          <a:lstStyle/>
          <a:p>
            <a:pPr algn="ctr" defTabSz="913765"/>
            <a:r>
              <a:rPr 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9</a:t>
            </a:r>
          </a:p>
        </p:txBody>
      </p:sp>
      <p:sp>
        <p:nvSpPr>
          <p:cNvPr id="33" name="AutoShape 12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79" tIns="45690" rIns="91379" bIns="45690" anchor="ctr"/>
          <a:lstStyle/>
          <a:p>
            <a:pPr algn="ctr" defTabSz="913765"/>
            <a:r>
              <a:rPr 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10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13459" y="4215749"/>
            <a:ext cx="1937190" cy="766613"/>
            <a:chOff x="413459" y="4215749"/>
            <a:chExt cx="1937190" cy="766613"/>
          </a:xfrm>
        </p:grpSpPr>
        <p:sp>
          <p:nvSpPr>
            <p:cNvPr id="35" name="Oval 17"/>
            <p:cNvSpPr>
              <a:spLocks noChangeArrowheads="1"/>
            </p:cNvSpPr>
            <p:nvPr/>
          </p:nvSpPr>
          <p:spPr bwMode="auto">
            <a:xfrm>
              <a:off x="413459" y="4215749"/>
              <a:ext cx="1937190" cy="766613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defTabSz="913765"/>
              <a:endParaRPr lang="en-US" sz="19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814574" y="4436149"/>
              <a:ext cx="1188042" cy="32581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47801"/>
                </a:avLst>
              </a:prstTxWarp>
            </a:bodyPr>
            <a:lstStyle/>
            <a:p>
              <a:pPr algn="ctr" defTabSz="913765"/>
              <a:r>
                <a:rPr lang="en-US" sz="59500" b="1" kern="10" dirty="0">
                  <a:ln w="9525">
                    <a:solidFill>
                      <a:srgbClr val="FF0000"/>
                    </a:solidFill>
                    <a:round/>
                  </a:ln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  <a:p>
              <a:pPr algn="ctr" defTabSz="913765"/>
              <a:endParaRPr lang="en-US" sz="5400" b="1" i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cau_1_duong_kinh_duong_tron_gap_may_lan_ban_cf4bf335-6a1f-4084-adb8-40d0eee551c5">
            <a:hlinkClick r:id="" action="ppaction://media"/>
            <a:extLst>
              <a:ext uri="{FF2B5EF4-FFF2-40B4-BE49-F238E27FC236}">
                <a16:creationId xmlns:a16="http://schemas.microsoft.com/office/drawing/2014/main" id="{0CE4259D-2FF7-4A20-B436-7F236F4E1D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67440" y="16199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38197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2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86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879380" y="479761"/>
            <a:ext cx="8454856" cy="261620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897742" y="534035"/>
            <a:ext cx="8414789" cy="231933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 hỏi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2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lang="vi-VN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mặt của khối lập phương là hình gì?</a:t>
            </a:r>
            <a:endParaRPr kumimoji="0" lang="vi-VN" altLang="en-US" sz="2800" b="1" i="0" u="none" strike="noStrike" kern="1200" cap="none" spc="0" normalizeH="0" baseline="0" noProof="0" dirty="0" err="1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645848" y="3545224"/>
            <a:ext cx="8883650" cy="2824163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105137" y="3724611"/>
            <a:ext cx="4097338" cy="1174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B.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Hình chữ nhật</a:t>
            </a:r>
            <a:endParaRPr lang="vi-VN" altLang="en-US" sz="2800" b="1" dirty="0">
              <a:solidFill>
                <a:prstClr val="black">
                  <a:lumMod val="95000"/>
                  <a:lumOff val="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972873" y="5062873"/>
            <a:ext cx="3805238" cy="11763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Hình vuông</a:t>
            </a:r>
            <a:endParaRPr lang="vi-VN" altLang="en-US" sz="2800" b="1" dirty="0">
              <a:solidFill>
                <a:prstClr val="black">
                  <a:lumMod val="95000"/>
                  <a:lumOff val="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138513" y="5062873"/>
            <a:ext cx="4063961" cy="11763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D.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Hình tròn</a:t>
            </a:r>
            <a:endParaRPr lang="vi-VN" altLang="en-US" sz="2800" b="1" dirty="0">
              <a:solidFill>
                <a:prstClr val="black">
                  <a:lumMod val="95000"/>
                  <a:lumOff val="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lowchart: Terminator 14"/>
          <p:cNvSpPr/>
          <p:nvPr/>
        </p:nvSpPr>
        <p:spPr>
          <a:xfrm rot="5400000">
            <a:off x="4517512" y="3276937"/>
            <a:ext cx="454025" cy="180975"/>
          </a:xfrm>
          <a:prstGeom prst="flowChartTerminator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Flowchart: Terminator 15"/>
          <p:cNvSpPr/>
          <p:nvPr/>
        </p:nvSpPr>
        <p:spPr>
          <a:xfrm rot="5400000">
            <a:off x="9095068" y="3282493"/>
            <a:ext cx="454025" cy="179387"/>
          </a:xfrm>
          <a:prstGeom prst="flowChartTerminator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972873" y="3724611"/>
            <a:ext cx="3805238" cy="1174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A.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Hình tam giác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Chevron 20">
            <a:hlinkClick r:id="rId7" action="ppaction://hlinksldjump"/>
          </p:cNvPr>
          <p:cNvSpPr/>
          <p:nvPr/>
        </p:nvSpPr>
        <p:spPr>
          <a:xfrm flipH="1">
            <a:off x="11337412" y="6215399"/>
            <a:ext cx="307975" cy="315913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Chevron 21">
            <a:hlinkClick r:id="rId7" action="ppaction://hlinksldjump"/>
          </p:cNvPr>
          <p:cNvSpPr/>
          <p:nvPr/>
        </p:nvSpPr>
        <p:spPr>
          <a:xfrm flipH="1">
            <a:off x="11334236" y="3353136"/>
            <a:ext cx="309562" cy="315912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Chevron 22">
            <a:hlinkClick r:id="rId7" action="ppaction://hlinksldjump"/>
          </p:cNvPr>
          <p:cNvSpPr/>
          <p:nvPr/>
        </p:nvSpPr>
        <p:spPr>
          <a:xfrm>
            <a:off x="2533137" y="6201112"/>
            <a:ext cx="250825" cy="327025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Chevron 23">
            <a:hlinkClick r:id="rId7" action="ppaction://hlinksldjump"/>
          </p:cNvPr>
          <p:cNvSpPr/>
          <p:nvPr/>
        </p:nvSpPr>
        <p:spPr>
          <a:xfrm>
            <a:off x="2529962" y="3362661"/>
            <a:ext cx="263525" cy="315912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15277" y="1503110"/>
            <a:ext cx="3194657" cy="188018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5887" y="811204"/>
            <a:ext cx="1895188" cy="176500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Rung chuông vàng</a:t>
            </a:r>
          </a:p>
        </p:txBody>
      </p:sp>
      <p:sp>
        <p:nvSpPr>
          <p:cNvPr id="19" name="AutoShape 2"/>
          <p:cNvSpPr>
            <a:spLocks noChangeArrowheads="1"/>
          </p:cNvSpPr>
          <p:nvPr/>
        </p:nvSpPr>
        <p:spPr bwMode="auto">
          <a:xfrm>
            <a:off x="527578" y="532069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79" tIns="45690" rIns="91379" bIns="45690" anchor="ctr"/>
          <a:lstStyle/>
          <a:p>
            <a:pPr algn="ctr" defTabSz="913765"/>
            <a:r>
              <a:rPr lang="en-US" sz="4400" b="1">
                <a:solidFill>
                  <a:prstClr val="black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20" name="AutoShape 3"/>
          <p:cNvSpPr>
            <a:spLocks noChangeArrowheads="1"/>
          </p:cNvSpPr>
          <p:nvPr/>
        </p:nvSpPr>
        <p:spPr bwMode="auto">
          <a:xfrm>
            <a:off x="558534" y="532069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79" tIns="45690" rIns="91379" bIns="45690" anchor="ctr"/>
          <a:lstStyle/>
          <a:p>
            <a:pPr algn="ctr" defTabSz="913765"/>
            <a:r>
              <a:rPr lang="en-US" sz="4400" b="1">
                <a:solidFill>
                  <a:srgbClr val="800000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26" name="AutoShape 4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79" tIns="45690" rIns="91379" bIns="45690" anchor="ctr"/>
          <a:lstStyle/>
          <a:p>
            <a:pPr algn="ctr" defTabSz="913765"/>
            <a:r>
              <a:rPr 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27" name="AutoShape 5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79" tIns="45690" rIns="91379" bIns="45690" anchor="ctr"/>
          <a:lstStyle/>
          <a:p>
            <a:pPr algn="ctr" defTabSz="913765"/>
            <a:r>
              <a:rPr 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28" name="AutoShape 6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79" tIns="45690" rIns="91379" bIns="45690" anchor="ctr"/>
          <a:lstStyle/>
          <a:p>
            <a:pPr algn="ctr" defTabSz="913765"/>
            <a:r>
              <a:rPr 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29" name="AutoShape 7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79" tIns="45690" rIns="91379" bIns="45690" anchor="ctr"/>
          <a:lstStyle/>
          <a:p>
            <a:pPr algn="ctr" defTabSz="913765"/>
            <a:r>
              <a:rPr 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30" name="AutoShape 8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79" tIns="45690" rIns="91379" bIns="45690" anchor="ctr"/>
          <a:lstStyle/>
          <a:p>
            <a:pPr algn="ctr" defTabSz="913765"/>
            <a:r>
              <a:rPr 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31" name="AutoShape 9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79" tIns="45690" rIns="91379" bIns="45690" anchor="ctr"/>
          <a:lstStyle/>
          <a:p>
            <a:pPr algn="ctr" defTabSz="913765"/>
            <a:r>
              <a:rPr 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7</a:t>
            </a:r>
          </a:p>
        </p:txBody>
      </p:sp>
      <p:sp>
        <p:nvSpPr>
          <p:cNvPr id="32" name="AutoShape 10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79" tIns="45690" rIns="91379" bIns="45690" anchor="ctr"/>
          <a:lstStyle/>
          <a:p>
            <a:pPr algn="ctr" defTabSz="913765"/>
            <a:r>
              <a:rPr 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8</a:t>
            </a:r>
          </a:p>
        </p:txBody>
      </p:sp>
      <p:sp>
        <p:nvSpPr>
          <p:cNvPr id="33" name="AutoShape 11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79" tIns="45690" rIns="91379" bIns="45690" anchor="ctr"/>
          <a:lstStyle/>
          <a:p>
            <a:pPr algn="ctr" defTabSz="913765"/>
            <a:r>
              <a:rPr 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9</a:t>
            </a:r>
          </a:p>
        </p:txBody>
      </p:sp>
      <p:sp>
        <p:nvSpPr>
          <p:cNvPr id="34" name="AutoShape 12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79" tIns="45690" rIns="91379" bIns="45690" anchor="ctr"/>
          <a:lstStyle/>
          <a:p>
            <a:pPr algn="ctr" defTabSz="913765"/>
            <a:r>
              <a:rPr 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10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413459" y="4215749"/>
            <a:ext cx="1937190" cy="766613"/>
            <a:chOff x="413459" y="4215749"/>
            <a:chExt cx="1937190" cy="766613"/>
          </a:xfrm>
        </p:grpSpPr>
        <p:sp>
          <p:nvSpPr>
            <p:cNvPr id="36" name="Oval 17"/>
            <p:cNvSpPr>
              <a:spLocks noChangeArrowheads="1"/>
            </p:cNvSpPr>
            <p:nvPr/>
          </p:nvSpPr>
          <p:spPr bwMode="auto">
            <a:xfrm>
              <a:off x="413459" y="4215749"/>
              <a:ext cx="1937190" cy="766613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defTabSz="913765"/>
              <a:endParaRPr lang="en-US" sz="19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814574" y="4436149"/>
              <a:ext cx="1188042" cy="32581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47801"/>
                </a:avLst>
              </a:prstTxWarp>
            </a:bodyPr>
            <a:lstStyle/>
            <a:p>
              <a:pPr algn="ctr" defTabSz="913765"/>
              <a:r>
                <a:rPr lang="en-US" sz="59500" b="1" kern="10" dirty="0">
                  <a:ln w="9525">
                    <a:solidFill>
                      <a:srgbClr val="FF0000"/>
                    </a:solidFill>
                    <a:round/>
                  </a:ln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  <a:p>
              <a:pPr algn="ctr" defTabSz="913765"/>
              <a:endParaRPr lang="en-US" sz="5400" b="1" i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cau_2_cac_mat_cua_khoi_lap_phuong_la_hinh_5e2bd62f-9b94-46ee-ad0c-58d911b3541e">
            <a:hlinkClick r:id="" action="ppaction://media"/>
            <a:extLst>
              <a:ext uri="{FF2B5EF4-FFF2-40B4-BE49-F238E27FC236}">
                <a16:creationId xmlns:a16="http://schemas.microsoft.com/office/drawing/2014/main" id="{226DCB01-222C-4674-A116-9A89B7185D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20829" y="17793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28719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2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87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645848" y="503573"/>
            <a:ext cx="8883650" cy="261620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645848" y="652004"/>
            <a:ext cx="8883650" cy="231933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 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 3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Hình vuông có mấy cạnh bằng nhau?</a:t>
            </a:r>
            <a:endParaRPr lang="vi-VN" altLang="en-US" sz="2800" b="1" dirty="0" err="1">
              <a:solidFill>
                <a:prstClr val="black">
                  <a:lumMod val="95000"/>
                  <a:lumOff val="5000"/>
                </a:prstClr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645848" y="3545224"/>
            <a:ext cx="8883650" cy="2824163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105137" y="3724611"/>
            <a:ext cx="4097338" cy="1174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3 cạnh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972873" y="5062873"/>
            <a:ext cx="3805238" cy="11763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6 cạnh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138513" y="5062873"/>
            <a:ext cx="4063961" cy="11763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D.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 4 cạnh</a:t>
            </a:r>
            <a:endParaRPr lang="vi-VN" altLang="en-US" sz="2400" b="1" dirty="0">
              <a:solidFill>
                <a:prstClr val="black">
                  <a:lumMod val="95000"/>
                  <a:lumOff val="5000"/>
                </a:prstClr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15" name="Flowchart: Terminator 14"/>
          <p:cNvSpPr/>
          <p:nvPr/>
        </p:nvSpPr>
        <p:spPr>
          <a:xfrm rot="5400000">
            <a:off x="4517512" y="3276937"/>
            <a:ext cx="454025" cy="180975"/>
          </a:xfrm>
          <a:prstGeom prst="flowChartTerminator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Flowchart: Terminator 15"/>
          <p:cNvSpPr/>
          <p:nvPr/>
        </p:nvSpPr>
        <p:spPr>
          <a:xfrm rot="5400000">
            <a:off x="9095068" y="3282493"/>
            <a:ext cx="454025" cy="179387"/>
          </a:xfrm>
          <a:prstGeom prst="flowChartTerminator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972873" y="3724611"/>
            <a:ext cx="3805238" cy="1174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A.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2 cạnh</a:t>
            </a:r>
            <a:endParaRPr lang="vi-VN" altLang="en-US" sz="2400" b="1" dirty="0">
              <a:solidFill>
                <a:prstClr val="black">
                  <a:lumMod val="95000"/>
                  <a:lumOff val="5000"/>
                </a:prstClr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21" name="Chevron 20">
            <a:hlinkClick r:id="rId7" action="ppaction://hlinksldjump"/>
          </p:cNvPr>
          <p:cNvSpPr/>
          <p:nvPr/>
        </p:nvSpPr>
        <p:spPr>
          <a:xfrm flipH="1">
            <a:off x="11337412" y="6215399"/>
            <a:ext cx="307975" cy="315913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Chevron 21">
            <a:hlinkClick r:id="rId7" action="ppaction://hlinksldjump"/>
          </p:cNvPr>
          <p:cNvSpPr/>
          <p:nvPr/>
        </p:nvSpPr>
        <p:spPr>
          <a:xfrm flipH="1">
            <a:off x="11334236" y="3353136"/>
            <a:ext cx="309562" cy="315912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Chevron 22">
            <a:hlinkClick r:id="rId7" action="ppaction://hlinksldjump"/>
          </p:cNvPr>
          <p:cNvSpPr/>
          <p:nvPr/>
        </p:nvSpPr>
        <p:spPr>
          <a:xfrm>
            <a:off x="2533137" y="6201112"/>
            <a:ext cx="250825" cy="327025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Chevron 23">
            <a:hlinkClick r:id="rId7" action="ppaction://hlinksldjump"/>
          </p:cNvPr>
          <p:cNvSpPr/>
          <p:nvPr/>
        </p:nvSpPr>
        <p:spPr>
          <a:xfrm>
            <a:off x="2529962" y="3362661"/>
            <a:ext cx="263525" cy="315912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15276" y="1462629"/>
            <a:ext cx="3194657" cy="188018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5887" y="811204"/>
            <a:ext cx="1895188" cy="176500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Rung chuông vàng</a:t>
            </a:r>
          </a:p>
        </p:txBody>
      </p:sp>
      <p:sp>
        <p:nvSpPr>
          <p:cNvPr id="19" name="AutoShape 2"/>
          <p:cNvSpPr>
            <a:spLocks noChangeArrowheads="1"/>
          </p:cNvSpPr>
          <p:nvPr/>
        </p:nvSpPr>
        <p:spPr bwMode="auto">
          <a:xfrm>
            <a:off x="527578" y="532069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79" tIns="45690" rIns="91379" bIns="45690" anchor="ctr"/>
          <a:lstStyle/>
          <a:p>
            <a:pPr algn="ctr" defTabSz="913765"/>
            <a:r>
              <a:rPr lang="en-US" sz="4400" b="1">
                <a:solidFill>
                  <a:prstClr val="black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25" name="AutoShape 3"/>
          <p:cNvSpPr>
            <a:spLocks noChangeArrowheads="1"/>
          </p:cNvSpPr>
          <p:nvPr/>
        </p:nvSpPr>
        <p:spPr bwMode="auto">
          <a:xfrm>
            <a:off x="558534" y="532069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79" tIns="45690" rIns="91379" bIns="45690" anchor="ctr"/>
          <a:lstStyle/>
          <a:p>
            <a:pPr algn="ctr" defTabSz="913765"/>
            <a:r>
              <a:rPr lang="en-US" sz="4400" b="1">
                <a:solidFill>
                  <a:srgbClr val="800000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26" name="AutoShape 4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79" tIns="45690" rIns="91379" bIns="45690" anchor="ctr"/>
          <a:lstStyle/>
          <a:p>
            <a:pPr algn="ctr" defTabSz="913765"/>
            <a:r>
              <a:rPr 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27" name="AutoShape 5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79" tIns="45690" rIns="91379" bIns="45690" anchor="ctr"/>
          <a:lstStyle/>
          <a:p>
            <a:pPr algn="ctr" defTabSz="913765"/>
            <a:r>
              <a:rPr 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28" name="AutoShape 6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79" tIns="45690" rIns="91379" bIns="45690" anchor="ctr"/>
          <a:lstStyle/>
          <a:p>
            <a:pPr algn="ctr" defTabSz="913765"/>
            <a:r>
              <a:rPr 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29" name="AutoShape 7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79" tIns="45690" rIns="91379" bIns="45690" anchor="ctr"/>
          <a:lstStyle/>
          <a:p>
            <a:pPr algn="ctr" defTabSz="913765"/>
            <a:r>
              <a:rPr 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30" name="AutoShape 8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79" tIns="45690" rIns="91379" bIns="45690" anchor="ctr"/>
          <a:lstStyle/>
          <a:p>
            <a:pPr algn="ctr" defTabSz="913765"/>
            <a:r>
              <a:rPr 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31" name="AutoShape 9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79" tIns="45690" rIns="91379" bIns="45690" anchor="ctr"/>
          <a:lstStyle/>
          <a:p>
            <a:pPr algn="ctr" defTabSz="913765"/>
            <a:r>
              <a:rPr 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7</a:t>
            </a:r>
          </a:p>
        </p:txBody>
      </p:sp>
      <p:sp>
        <p:nvSpPr>
          <p:cNvPr id="32" name="AutoShape 10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79" tIns="45690" rIns="91379" bIns="45690" anchor="ctr"/>
          <a:lstStyle/>
          <a:p>
            <a:pPr algn="ctr" defTabSz="913765"/>
            <a:r>
              <a:rPr 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8</a:t>
            </a:r>
          </a:p>
        </p:txBody>
      </p:sp>
      <p:sp>
        <p:nvSpPr>
          <p:cNvPr id="33" name="AutoShape 11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79" tIns="45690" rIns="91379" bIns="45690" anchor="ctr"/>
          <a:lstStyle/>
          <a:p>
            <a:pPr algn="ctr" defTabSz="913765"/>
            <a:r>
              <a:rPr 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9</a:t>
            </a:r>
          </a:p>
        </p:txBody>
      </p:sp>
      <p:sp>
        <p:nvSpPr>
          <p:cNvPr id="34" name="AutoShape 12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79" tIns="45690" rIns="91379" bIns="45690" anchor="ctr"/>
          <a:lstStyle/>
          <a:p>
            <a:pPr algn="ctr" defTabSz="913765"/>
            <a:r>
              <a:rPr 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10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413459" y="4215749"/>
            <a:ext cx="1937190" cy="766613"/>
            <a:chOff x="413459" y="4215749"/>
            <a:chExt cx="1937190" cy="766613"/>
          </a:xfrm>
        </p:grpSpPr>
        <p:sp>
          <p:nvSpPr>
            <p:cNvPr id="36" name="Oval 17"/>
            <p:cNvSpPr>
              <a:spLocks noChangeArrowheads="1"/>
            </p:cNvSpPr>
            <p:nvPr/>
          </p:nvSpPr>
          <p:spPr bwMode="auto">
            <a:xfrm>
              <a:off x="413459" y="4215749"/>
              <a:ext cx="1937190" cy="766613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defTabSz="913765"/>
              <a:endParaRPr lang="en-US" sz="19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814574" y="4436149"/>
              <a:ext cx="1188042" cy="32581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47801"/>
                </a:avLst>
              </a:prstTxWarp>
            </a:bodyPr>
            <a:lstStyle/>
            <a:p>
              <a:pPr algn="ctr" defTabSz="913765"/>
              <a:r>
                <a:rPr lang="en-US" sz="59500" b="1" kern="10" dirty="0">
                  <a:ln w="9525">
                    <a:solidFill>
                      <a:srgbClr val="FF0000"/>
                    </a:solidFill>
                    <a:round/>
                  </a:ln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  <a:p>
              <a:pPr algn="ctr" defTabSz="913765"/>
              <a:endParaRPr lang="en-US" sz="5400" b="1" i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cau_3_hinh_vuong_co_may_canh_bang_nhaua_2_15f45d2b-4c8b-4df6-bae0-2b869dd1d5ab">
            <a:hlinkClick r:id="" action="ppaction://media"/>
            <a:extLst>
              <a:ext uri="{FF2B5EF4-FFF2-40B4-BE49-F238E27FC236}">
                <a16:creationId xmlns:a16="http://schemas.microsoft.com/office/drawing/2014/main" id="{9A1934E7-F9F2-4E47-9E69-A8AED6F08C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46152" y="2215693"/>
            <a:ext cx="918689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47232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2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8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645848" y="503573"/>
            <a:ext cx="8883650" cy="261620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645848" y="652004"/>
            <a:ext cx="8883650" cy="231933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 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4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Khối hộp chữ nhật có mấy cạnh?</a:t>
            </a:r>
            <a:endParaRPr kumimoji="0" lang="vi-V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645848" y="3545224"/>
            <a:ext cx="8883650" cy="2824163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105137" y="3724611"/>
            <a:ext cx="4097338" cy="1174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10 cạnh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972873" y="5062873"/>
            <a:ext cx="3805238" cy="11763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6 cạnh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138513" y="5062873"/>
            <a:ext cx="4063961" cy="11763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D.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 12 cạnh</a:t>
            </a:r>
            <a:endParaRPr kumimoji="0" lang="vi-V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Flowchart: Terminator 14"/>
          <p:cNvSpPr/>
          <p:nvPr/>
        </p:nvSpPr>
        <p:spPr>
          <a:xfrm rot="5400000">
            <a:off x="4517512" y="3276937"/>
            <a:ext cx="454025" cy="180975"/>
          </a:xfrm>
          <a:prstGeom prst="flowChartTerminator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Flowchart: Terminator 15"/>
          <p:cNvSpPr/>
          <p:nvPr/>
        </p:nvSpPr>
        <p:spPr>
          <a:xfrm rot="5400000">
            <a:off x="9095068" y="3282493"/>
            <a:ext cx="454025" cy="179387"/>
          </a:xfrm>
          <a:prstGeom prst="flowChartTerminator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972873" y="3724611"/>
            <a:ext cx="3805238" cy="1174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A.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8 cạnh</a:t>
            </a:r>
            <a:endParaRPr kumimoji="0" lang="vi-V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Chevron 20">
            <a:hlinkClick r:id="rId7" action="ppaction://hlinksldjump"/>
          </p:cNvPr>
          <p:cNvSpPr/>
          <p:nvPr/>
        </p:nvSpPr>
        <p:spPr>
          <a:xfrm flipH="1">
            <a:off x="11337412" y="6215399"/>
            <a:ext cx="307975" cy="315913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Chevron 21">
            <a:hlinkClick r:id="rId7" action="ppaction://hlinksldjump"/>
          </p:cNvPr>
          <p:cNvSpPr/>
          <p:nvPr/>
        </p:nvSpPr>
        <p:spPr>
          <a:xfrm flipH="1">
            <a:off x="11334236" y="3353136"/>
            <a:ext cx="309562" cy="315912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Chevron 22">
            <a:hlinkClick r:id="rId7" action="ppaction://hlinksldjump"/>
          </p:cNvPr>
          <p:cNvSpPr/>
          <p:nvPr/>
        </p:nvSpPr>
        <p:spPr>
          <a:xfrm>
            <a:off x="2533137" y="6201112"/>
            <a:ext cx="250825" cy="327025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Chevron 23">
            <a:hlinkClick r:id="rId7" action="ppaction://hlinksldjump"/>
          </p:cNvPr>
          <p:cNvSpPr/>
          <p:nvPr/>
        </p:nvSpPr>
        <p:spPr>
          <a:xfrm>
            <a:off x="2529962" y="3362661"/>
            <a:ext cx="263525" cy="315912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15276" y="1462629"/>
            <a:ext cx="3194657" cy="188018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5887" y="811204"/>
            <a:ext cx="1895188" cy="176500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Rung chuông vàng</a:t>
            </a:r>
          </a:p>
        </p:txBody>
      </p:sp>
      <p:sp>
        <p:nvSpPr>
          <p:cNvPr id="19" name="AutoShape 2"/>
          <p:cNvSpPr>
            <a:spLocks noChangeArrowheads="1"/>
          </p:cNvSpPr>
          <p:nvPr/>
        </p:nvSpPr>
        <p:spPr bwMode="auto">
          <a:xfrm>
            <a:off x="527578" y="532069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79" tIns="45690" rIns="91379" bIns="45690"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25" name="AutoShape 3"/>
          <p:cNvSpPr>
            <a:spLocks noChangeArrowheads="1"/>
          </p:cNvSpPr>
          <p:nvPr/>
        </p:nvSpPr>
        <p:spPr bwMode="auto">
          <a:xfrm>
            <a:off x="558534" y="532069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79" tIns="45690" rIns="91379" bIns="45690"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6" name="AutoShape 4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79" tIns="45690" rIns="91379" bIns="45690"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7" name="AutoShape 5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79" tIns="45690" rIns="91379" bIns="45690"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8" name="AutoShape 6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79" tIns="45690" rIns="91379" bIns="45690"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9" name="AutoShape 7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79" tIns="45690" rIns="91379" bIns="45690"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0" name="AutoShape 8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79" tIns="45690" rIns="91379" bIns="45690"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31" name="AutoShape 9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79" tIns="45690" rIns="91379" bIns="45690"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32" name="AutoShape 10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79" tIns="45690" rIns="91379" bIns="45690"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33" name="AutoShape 11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79" tIns="45690" rIns="91379" bIns="45690"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34" name="AutoShape 12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79" tIns="45690" rIns="91379" bIns="45690"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413459" y="4215749"/>
            <a:ext cx="1937190" cy="766613"/>
            <a:chOff x="413459" y="4215749"/>
            <a:chExt cx="1937190" cy="766613"/>
          </a:xfrm>
        </p:grpSpPr>
        <p:sp>
          <p:nvSpPr>
            <p:cNvPr id="36" name="Oval 17"/>
            <p:cNvSpPr>
              <a:spLocks noChangeArrowheads="1"/>
            </p:cNvSpPr>
            <p:nvPr/>
          </p:nvSpPr>
          <p:spPr bwMode="auto">
            <a:xfrm>
              <a:off x="413459" y="4215749"/>
              <a:ext cx="1937190" cy="766613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814574" y="4436149"/>
              <a:ext cx="1188042" cy="32581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47801"/>
                </a:avLst>
              </a:prstTxWarp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500" b="1" i="0" u="none" strike="noStrike" kern="10" cap="none" spc="0" normalizeH="0" baseline="0" noProof="0" dirty="0">
                  <a:ln w="9525">
                    <a:solidFill>
                      <a:srgbClr val="FF0000"/>
                    </a:solidFill>
                    <a:round/>
                  </a:ln>
                  <a:solidFill>
                    <a:srgbClr val="FF66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HẾT GIỜ</a:t>
              </a:r>
            </a:p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1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cau_4_khoi_hop_chu_nhat_co_may_canha_8_0b2e1c90-54ba-4655-bcaa-9018a2d64cfd">
            <a:hlinkClick r:id="" action="ppaction://media"/>
            <a:extLst>
              <a:ext uri="{FF2B5EF4-FFF2-40B4-BE49-F238E27FC236}">
                <a16:creationId xmlns:a16="http://schemas.microsoft.com/office/drawing/2014/main" id="{F8761732-76B8-4CEA-9B9F-F701932B5D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95402" y="19803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66562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2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83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">
            <a:extLst>
              <a:ext uri="{FF2B5EF4-FFF2-40B4-BE49-F238E27FC236}">
                <a16:creationId xmlns:a16="http://schemas.microsoft.com/office/drawing/2014/main" id="{B62C386C-A14A-D282-5C8F-95442927C13D}"/>
              </a:ext>
            </a:extLst>
          </p:cNvPr>
          <p:cNvSpPr txBox="1"/>
          <p:nvPr/>
        </p:nvSpPr>
        <p:spPr>
          <a:xfrm>
            <a:off x="573735" y="822155"/>
            <a:ext cx="1907540" cy="1015663"/>
          </a:xfrm>
          <a:prstGeom prst="rect">
            <a:avLst/>
          </a:prstGeom>
          <a:solidFill>
            <a:schemeClr val="bg1"/>
          </a:solidFill>
          <a:ln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Bài</a:t>
            </a:r>
            <a:r>
              <a:rPr kumimoji="0" lang="en-US" altLang="zh-CN" sz="6000" b="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Normal" panose="020B04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F8E3DA-8C75-5FB4-CDE1-064937C5E37B}"/>
              </a:ext>
            </a:extLst>
          </p:cNvPr>
          <p:cNvSpPr txBox="1"/>
          <p:nvPr/>
        </p:nvSpPr>
        <p:spPr>
          <a:xfrm>
            <a:off x="2627690" y="529815"/>
            <a:ext cx="8973650" cy="1754326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Mai?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B9A5F3E-BE09-D50C-61F4-882104A67A11}"/>
              </a:ext>
            </a:extLst>
          </p:cNvPr>
          <p:cNvGrpSpPr/>
          <p:nvPr/>
        </p:nvGrpSpPr>
        <p:grpSpPr>
          <a:xfrm>
            <a:off x="1249960" y="2718510"/>
            <a:ext cx="9986332" cy="3330597"/>
            <a:chOff x="1117237" y="1580535"/>
            <a:chExt cx="9986332" cy="333059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1AD01DA-AA0B-4084-227B-4E6B80D08D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2038" b="40577"/>
            <a:stretch/>
          </p:blipFill>
          <p:spPr>
            <a:xfrm>
              <a:off x="1117237" y="1580535"/>
              <a:ext cx="5016612" cy="333059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16E1519-8CC5-F5AF-1144-2203FFC93B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2038" b="40577"/>
            <a:stretch/>
          </p:blipFill>
          <p:spPr>
            <a:xfrm>
              <a:off x="6086957" y="1580535"/>
              <a:ext cx="5016612" cy="3330597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0A205446-D05F-B2AF-3E4D-E42E7ABB7597}"/>
              </a:ext>
            </a:extLst>
          </p:cNvPr>
          <p:cNvSpPr/>
          <p:nvPr/>
        </p:nvSpPr>
        <p:spPr>
          <a:xfrm>
            <a:off x="1771483" y="3319564"/>
            <a:ext cx="3550794" cy="1697911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6DE2B4-343D-6D74-99A8-8BBFC02E19DD}"/>
              </a:ext>
            </a:extLst>
          </p:cNvPr>
          <p:cNvSpPr/>
          <p:nvPr/>
        </p:nvSpPr>
        <p:spPr>
          <a:xfrm>
            <a:off x="6266572" y="3319563"/>
            <a:ext cx="1822351" cy="1697911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234C1F9-909A-A5A1-A46D-95027B440944}"/>
              </a:ext>
            </a:extLst>
          </p:cNvPr>
          <p:cNvSpPr/>
          <p:nvPr/>
        </p:nvSpPr>
        <p:spPr>
          <a:xfrm>
            <a:off x="8986326" y="3343009"/>
            <a:ext cx="1705059" cy="1697911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1B67407-296C-C2EA-E8B0-BDA356DCB157}"/>
              </a:ext>
            </a:extLst>
          </p:cNvPr>
          <p:cNvSpPr/>
          <p:nvPr/>
        </p:nvSpPr>
        <p:spPr>
          <a:xfrm>
            <a:off x="3423138" y="3225779"/>
            <a:ext cx="194080" cy="220806"/>
          </a:xfrm>
          <a:prstGeom prst="ellipse">
            <a:avLst/>
          </a:prstGeom>
          <a:solidFill>
            <a:schemeClr val="tx1"/>
          </a:solidFill>
          <a:ln>
            <a:solidFill>
              <a:srgbClr val="BA2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0A6D7DD-7988-419C-3E74-FA08EF735A72}"/>
              </a:ext>
            </a:extLst>
          </p:cNvPr>
          <p:cNvSpPr/>
          <p:nvPr/>
        </p:nvSpPr>
        <p:spPr>
          <a:xfrm>
            <a:off x="3434862" y="4902169"/>
            <a:ext cx="194080" cy="220806"/>
          </a:xfrm>
          <a:prstGeom prst="ellipse">
            <a:avLst/>
          </a:prstGeom>
          <a:solidFill>
            <a:schemeClr val="tx1"/>
          </a:solidFill>
          <a:ln>
            <a:solidFill>
              <a:srgbClr val="BA2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829273B-845B-E836-C276-B9AF3E5623DA}"/>
              </a:ext>
            </a:extLst>
          </p:cNvPr>
          <p:cNvSpPr/>
          <p:nvPr/>
        </p:nvSpPr>
        <p:spPr>
          <a:xfrm>
            <a:off x="7514467" y="3214057"/>
            <a:ext cx="194080" cy="220806"/>
          </a:xfrm>
          <a:prstGeom prst="ellipse">
            <a:avLst/>
          </a:prstGeom>
          <a:solidFill>
            <a:schemeClr val="tx1"/>
          </a:solidFill>
          <a:ln>
            <a:solidFill>
              <a:srgbClr val="BA2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15C04C4-496A-4919-259D-AF26F2B8AFAA}"/>
              </a:ext>
            </a:extLst>
          </p:cNvPr>
          <p:cNvSpPr/>
          <p:nvPr/>
        </p:nvSpPr>
        <p:spPr>
          <a:xfrm>
            <a:off x="7526191" y="4890447"/>
            <a:ext cx="194080" cy="220806"/>
          </a:xfrm>
          <a:prstGeom prst="ellipse">
            <a:avLst/>
          </a:prstGeom>
          <a:solidFill>
            <a:schemeClr val="tx1"/>
          </a:solidFill>
          <a:ln>
            <a:solidFill>
              <a:srgbClr val="BA2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9021AB-26D8-1A8D-0C9E-59E4E56D5735}"/>
              </a:ext>
            </a:extLst>
          </p:cNvPr>
          <p:cNvSpPr/>
          <p:nvPr/>
        </p:nvSpPr>
        <p:spPr>
          <a:xfrm>
            <a:off x="9706675" y="3249227"/>
            <a:ext cx="194080" cy="220806"/>
          </a:xfrm>
          <a:prstGeom prst="ellipse">
            <a:avLst/>
          </a:prstGeom>
          <a:solidFill>
            <a:schemeClr val="tx1"/>
          </a:solidFill>
          <a:ln>
            <a:solidFill>
              <a:srgbClr val="BA2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21D217B-AF00-9A75-20C9-13E64BC7F318}"/>
              </a:ext>
            </a:extLst>
          </p:cNvPr>
          <p:cNvSpPr/>
          <p:nvPr/>
        </p:nvSpPr>
        <p:spPr>
          <a:xfrm>
            <a:off x="9718399" y="4925617"/>
            <a:ext cx="194080" cy="220806"/>
          </a:xfrm>
          <a:prstGeom prst="ellipse">
            <a:avLst/>
          </a:prstGeom>
          <a:solidFill>
            <a:schemeClr val="tx1"/>
          </a:solidFill>
          <a:ln>
            <a:solidFill>
              <a:srgbClr val="BA2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576AA2C-FAFF-B79A-FC51-08980619EAF1}"/>
              </a:ext>
            </a:extLst>
          </p:cNvPr>
          <p:cNvSpPr/>
          <p:nvPr/>
        </p:nvSpPr>
        <p:spPr>
          <a:xfrm>
            <a:off x="1711579" y="4093283"/>
            <a:ext cx="194080" cy="220806"/>
          </a:xfrm>
          <a:prstGeom prst="ellipse">
            <a:avLst/>
          </a:prstGeom>
          <a:solidFill>
            <a:schemeClr val="tx1"/>
          </a:solidFill>
          <a:ln>
            <a:solidFill>
              <a:srgbClr val="BA2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D0C43F5-8D6F-ADDD-0412-BD1DF62904E9}"/>
              </a:ext>
            </a:extLst>
          </p:cNvPr>
          <p:cNvSpPr/>
          <p:nvPr/>
        </p:nvSpPr>
        <p:spPr>
          <a:xfrm>
            <a:off x="5216684" y="4032737"/>
            <a:ext cx="192024" cy="219456"/>
          </a:xfrm>
          <a:prstGeom prst="ellipse">
            <a:avLst/>
          </a:prstGeom>
          <a:solidFill>
            <a:schemeClr val="tx1"/>
          </a:solidFill>
          <a:ln>
            <a:solidFill>
              <a:srgbClr val="BA2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DB8D84E-33FF-B2A5-EE15-5B5FDC1E15BE}"/>
              </a:ext>
            </a:extLst>
          </p:cNvPr>
          <p:cNvSpPr/>
          <p:nvPr/>
        </p:nvSpPr>
        <p:spPr>
          <a:xfrm>
            <a:off x="6160620" y="3995926"/>
            <a:ext cx="192024" cy="219456"/>
          </a:xfrm>
          <a:prstGeom prst="ellipse">
            <a:avLst/>
          </a:prstGeom>
          <a:solidFill>
            <a:schemeClr val="tx1"/>
          </a:solidFill>
          <a:ln>
            <a:solidFill>
              <a:srgbClr val="BA2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5523655-07D3-41E0-BF4B-4BEECF2FBA90}"/>
              </a:ext>
            </a:extLst>
          </p:cNvPr>
          <p:cNvSpPr/>
          <p:nvPr/>
        </p:nvSpPr>
        <p:spPr>
          <a:xfrm>
            <a:off x="7974392" y="4028832"/>
            <a:ext cx="192024" cy="219456"/>
          </a:xfrm>
          <a:prstGeom prst="ellipse">
            <a:avLst/>
          </a:prstGeom>
          <a:solidFill>
            <a:schemeClr val="tx1"/>
          </a:solidFill>
          <a:ln>
            <a:solidFill>
              <a:srgbClr val="BA2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457E0E7-F5A6-76A7-1701-F7A8FC5C9A68}"/>
              </a:ext>
            </a:extLst>
          </p:cNvPr>
          <p:cNvSpPr/>
          <p:nvPr/>
        </p:nvSpPr>
        <p:spPr>
          <a:xfrm>
            <a:off x="8889423" y="4009909"/>
            <a:ext cx="192024" cy="219456"/>
          </a:xfrm>
          <a:prstGeom prst="ellipse">
            <a:avLst/>
          </a:prstGeom>
          <a:solidFill>
            <a:schemeClr val="tx1"/>
          </a:solidFill>
          <a:ln>
            <a:solidFill>
              <a:srgbClr val="BA2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2A6FC24-96FE-BD4D-3A9E-FA41592B4196}"/>
              </a:ext>
            </a:extLst>
          </p:cNvPr>
          <p:cNvSpPr/>
          <p:nvPr/>
        </p:nvSpPr>
        <p:spPr>
          <a:xfrm>
            <a:off x="10585965" y="4042815"/>
            <a:ext cx="192024" cy="219456"/>
          </a:xfrm>
          <a:prstGeom prst="ellipse">
            <a:avLst/>
          </a:prstGeom>
          <a:solidFill>
            <a:schemeClr val="tx1"/>
          </a:solidFill>
          <a:ln>
            <a:solidFill>
              <a:srgbClr val="BA2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6">
            <a:extLst>
              <a:ext uri="{FF2B5EF4-FFF2-40B4-BE49-F238E27FC236}">
                <a16:creationId xmlns:a16="http://schemas.microsoft.com/office/drawing/2014/main" id="{BDD78C81-C896-8018-9139-17812FF4E81B}"/>
              </a:ext>
            </a:extLst>
          </p:cNvPr>
          <p:cNvSpPr/>
          <p:nvPr/>
        </p:nvSpPr>
        <p:spPr>
          <a:xfrm>
            <a:off x="2481275" y="5696038"/>
            <a:ext cx="2019886" cy="633046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</a:p>
        </p:txBody>
      </p:sp>
      <p:sp>
        <p:nvSpPr>
          <p:cNvPr id="29" name="Rounded Rectangle 27">
            <a:extLst>
              <a:ext uri="{FF2B5EF4-FFF2-40B4-BE49-F238E27FC236}">
                <a16:creationId xmlns:a16="http://schemas.microsoft.com/office/drawing/2014/main" id="{BF0FA83E-D733-E4B5-46C4-5DD04BEA5DF2}"/>
              </a:ext>
            </a:extLst>
          </p:cNvPr>
          <p:cNvSpPr/>
          <p:nvPr/>
        </p:nvSpPr>
        <p:spPr>
          <a:xfrm>
            <a:off x="6104572" y="5690197"/>
            <a:ext cx="2019886" cy="633046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</a:p>
        </p:txBody>
      </p:sp>
      <p:sp>
        <p:nvSpPr>
          <p:cNvPr id="32" name="Rounded Rectangle 28">
            <a:extLst>
              <a:ext uri="{FF2B5EF4-FFF2-40B4-BE49-F238E27FC236}">
                <a16:creationId xmlns:a16="http://schemas.microsoft.com/office/drawing/2014/main" id="{00401BAE-19F3-1994-0E4F-3E6C736ECBF2}"/>
              </a:ext>
            </a:extLst>
          </p:cNvPr>
          <p:cNvSpPr/>
          <p:nvPr/>
        </p:nvSpPr>
        <p:spPr>
          <a:xfrm>
            <a:off x="8758103" y="5681309"/>
            <a:ext cx="2019886" cy="633046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A7CA212-96BB-D702-CD32-8C3D556DDCA1}"/>
              </a:ext>
            </a:extLst>
          </p:cNvPr>
          <p:cNvCxnSpPr/>
          <p:nvPr/>
        </p:nvCxnSpPr>
        <p:spPr>
          <a:xfrm>
            <a:off x="4501161" y="1101970"/>
            <a:ext cx="2676586" cy="0"/>
          </a:xfrm>
          <a:prstGeom prst="line">
            <a:avLst/>
          </a:prstGeom>
          <a:ln w="57150">
            <a:solidFill>
              <a:srgbClr val="BA2F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EE02CE9-0202-4645-6926-C9C40E9E7398}"/>
              </a:ext>
            </a:extLst>
          </p:cNvPr>
          <p:cNvCxnSpPr/>
          <p:nvPr/>
        </p:nvCxnSpPr>
        <p:spPr>
          <a:xfrm>
            <a:off x="2730476" y="1720588"/>
            <a:ext cx="8686800" cy="0"/>
          </a:xfrm>
          <a:prstGeom prst="line">
            <a:avLst/>
          </a:prstGeom>
          <a:ln w="57150">
            <a:solidFill>
              <a:srgbClr val="BA2F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ban_mai_ve_hinh_vuong_tren_giay_o_vuong_roi_ve_53ee2a6e-e628-4d0e-9e5b-ee8c8ef1a8b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74189" y="21060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51191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69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2" grpId="0" animBg="1"/>
      <p:bldP spid="3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">
            <a:extLst>
              <a:ext uri="{FF2B5EF4-FFF2-40B4-BE49-F238E27FC236}">
                <a16:creationId xmlns:a16="http://schemas.microsoft.com/office/drawing/2014/main" id="{B1666707-3B9B-AF7C-C27B-853E70AAA62D}"/>
              </a:ext>
            </a:extLst>
          </p:cNvPr>
          <p:cNvSpPr txBox="1"/>
          <p:nvPr/>
        </p:nvSpPr>
        <p:spPr>
          <a:xfrm>
            <a:off x="573735" y="822155"/>
            <a:ext cx="1907540" cy="1015663"/>
          </a:xfrm>
          <a:prstGeom prst="rect">
            <a:avLst/>
          </a:prstGeom>
          <a:solidFill>
            <a:schemeClr val="bg1"/>
          </a:solidFill>
          <a:ln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Bài</a:t>
            </a:r>
            <a:r>
              <a:rPr kumimoji="0" lang="en-US" altLang="zh-CN" sz="6000" b="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2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Normal" panose="020B04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884CB6-4D41-67AE-6606-33B10D158207}"/>
              </a:ext>
            </a:extLst>
          </p:cNvPr>
          <p:cNvSpPr txBox="1"/>
          <p:nvPr/>
        </p:nvSpPr>
        <p:spPr>
          <a:xfrm>
            <a:off x="2942492" y="404252"/>
            <a:ext cx="8649910" cy="2062103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Một tờ giấy hình tròn được dán vào hình vuông (như hình vẽ). Biết bán kính của hình tròn là 2cm. Hỏi cạnh hình vuông dài bao nhiêu xăng -ti -mét?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​</a:t>
            </a:r>
            <a:endParaRPr lang="en-US" sz="5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FB428C-3450-758D-2A9E-4945F0339B99}"/>
              </a:ext>
            </a:extLst>
          </p:cNvPr>
          <p:cNvSpPr/>
          <p:nvPr/>
        </p:nvSpPr>
        <p:spPr>
          <a:xfrm>
            <a:off x="1031630" y="2719753"/>
            <a:ext cx="3821723" cy="356381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7AC6BFE-DEC3-74B5-56BE-CECCF2E2E530}"/>
              </a:ext>
            </a:extLst>
          </p:cNvPr>
          <p:cNvSpPr/>
          <p:nvPr/>
        </p:nvSpPr>
        <p:spPr>
          <a:xfrm>
            <a:off x="1031630" y="2719753"/>
            <a:ext cx="3821723" cy="3563816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E4EC72-FBCC-BFEE-4961-14791734E165}"/>
              </a:ext>
            </a:extLst>
          </p:cNvPr>
          <p:cNvSpPr/>
          <p:nvPr/>
        </p:nvSpPr>
        <p:spPr>
          <a:xfrm>
            <a:off x="7924800" y="915939"/>
            <a:ext cx="3610708" cy="548640"/>
          </a:xfrm>
          <a:prstGeom prst="rect">
            <a:avLst/>
          </a:prstGeom>
          <a:solidFill>
            <a:srgbClr val="FFC000">
              <a:alpha val="3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AB05AD8-3268-93A3-756B-621A55B4CA46}"/>
              </a:ext>
            </a:extLst>
          </p:cNvPr>
          <p:cNvSpPr/>
          <p:nvPr/>
        </p:nvSpPr>
        <p:spPr>
          <a:xfrm>
            <a:off x="2942491" y="1380852"/>
            <a:ext cx="2590801" cy="548640"/>
          </a:xfrm>
          <a:prstGeom prst="rect">
            <a:avLst/>
          </a:prstGeom>
          <a:solidFill>
            <a:srgbClr val="FFC000">
              <a:alpha val="3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96FE8D1-AAD5-5E26-6EE6-268DD58B0796}"/>
              </a:ext>
            </a:extLst>
          </p:cNvPr>
          <p:cNvSpPr/>
          <p:nvPr/>
        </p:nvSpPr>
        <p:spPr>
          <a:xfrm>
            <a:off x="2848707" y="4337539"/>
            <a:ext cx="222740" cy="2110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2A98DD3-A328-82DA-AEFB-1D820EDDDCB3}"/>
              </a:ext>
            </a:extLst>
          </p:cNvPr>
          <p:cNvCxnSpPr/>
          <p:nvPr/>
        </p:nvCxnSpPr>
        <p:spPr>
          <a:xfrm flipV="1">
            <a:off x="3053861" y="4478215"/>
            <a:ext cx="1828800" cy="0"/>
          </a:xfrm>
          <a:prstGeom prst="line">
            <a:avLst/>
          </a:prstGeom>
          <a:ln w="57150">
            <a:solidFill>
              <a:srgbClr val="BA2F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D280B07-B990-340F-4046-029232A00BC1}"/>
              </a:ext>
            </a:extLst>
          </p:cNvPr>
          <p:cNvSpPr/>
          <p:nvPr/>
        </p:nvSpPr>
        <p:spPr>
          <a:xfrm>
            <a:off x="3276600" y="3809999"/>
            <a:ext cx="1383322" cy="6330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2cm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804D50F-D646-4A5B-C87F-99CE47A19B25}"/>
              </a:ext>
            </a:extLst>
          </p:cNvPr>
          <p:cNvCxnSpPr/>
          <p:nvPr/>
        </p:nvCxnSpPr>
        <p:spPr>
          <a:xfrm flipV="1">
            <a:off x="1019907" y="4454769"/>
            <a:ext cx="3833446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693C4E2C-0E4E-69AE-A3F8-71512FF6B79B}"/>
              </a:ext>
            </a:extLst>
          </p:cNvPr>
          <p:cNvSpPr/>
          <p:nvPr/>
        </p:nvSpPr>
        <p:spPr>
          <a:xfrm>
            <a:off x="2268416" y="4665784"/>
            <a:ext cx="1383322" cy="6330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4cm</a:t>
            </a:r>
          </a:p>
        </p:txBody>
      </p:sp>
    </p:spTree>
    <p:extLst>
      <p:ext uri="{BB962C8B-B14F-4D97-AF65-F5344CB8AC3E}">
        <p14:creationId xmlns:p14="http://schemas.microsoft.com/office/powerpoint/2010/main" val="57505673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96296E-6 L 0.00065 0.2666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9" grpId="0" animBg="1"/>
      <p:bldP spid="10" grpId="0" animBg="1"/>
      <p:bldP spid="11" grpId="0" animBg="1"/>
      <p:bldP spid="15" grpId="0" animBg="1"/>
      <p:bldP spid="16" grpId="0" animBg="1"/>
      <p:bldP spid="18" grpId="0"/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327142"/>
      </p:ext>
    </p:extLst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思源黑体 CN Normal"/>
        <a:ea typeface="思源黑体 CN Normal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413</Words>
  <Application>Microsoft Office PowerPoint</Application>
  <PresentationFormat>Widescreen</PresentationFormat>
  <Paragraphs>120</Paragraphs>
  <Slides>17</Slides>
  <Notes>9</Notes>
  <HiddenSlides>0</HiddenSlides>
  <MMClips>12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Arial</vt:lpstr>
      <vt:lpstr>Calibri</vt:lpstr>
      <vt:lpstr>Calibri Light</vt:lpstr>
      <vt:lpstr>Cambria</vt:lpstr>
      <vt:lpstr>等线</vt:lpstr>
      <vt:lpstr>等线 Light</vt:lpstr>
      <vt:lpstr>Times New Roman</vt:lpstr>
      <vt:lpstr>思源黑体 CN Normal</vt:lpstr>
      <vt:lpstr>胡晓波真帅体</vt:lpstr>
      <vt:lpstr>Office 主题​​</vt:lpstr>
      <vt:lpstr>1_Office 主题​​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60</cp:revision>
  <dcterms:created xsi:type="dcterms:W3CDTF">2022-07-15T05:41:18Z</dcterms:created>
  <dcterms:modified xsi:type="dcterms:W3CDTF">2025-11-05T00:51:52Z</dcterms:modified>
</cp:coreProperties>
</file>