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7"/>
  </p:notesMasterIdLst>
  <p:sldIdLst>
    <p:sldId id="334" r:id="rId3"/>
    <p:sldId id="324" r:id="rId4"/>
    <p:sldId id="280" r:id="rId5"/>
    <p:sldId id="374" r:id="rId6"/>
    <p:sldId id="329" r:id="rId7"/>
    <p:sldId id="379" r:id="rId8"/>
    <p:sldId id="373" r:id="rId9"/>
    <p:sldId id="380" r:id="rId10"/>
    <p:sldId id="382" r:id="rId11"/>
    <p:sldId id="387" r:id="rId12"/>
    <p:sldId id="388" r:id="rId13"/>
    <p:sldId id="385" r:id="rId14"/>
    <p:sldId id="389" r:id="rId15"/>
    <p:sldId id="390" r:id="rId16"/>
  </p:sldIdLst>
  <p:sldSz cx="9144000" cy="5143500" type="screen16x9"/>
  <p:notesSz cx="6858000" cy="9144000"/>
  <p:embeddedFontLs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Arial-Rounded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F5A"/>
    <a:srgbClr val="0418AC"/>
    <a:srgbClr val="009242"/>
    <a:srgbClr val="D50D8E"/>
    <a:srgbClr val="FFD1FF"/>
    <a:srgbClr val="8D3A96"/>
    <a:srgbClr val="C86AC1"/>
    <a:srgbClr val="84F05E"/>
    <a:srgbClr val="FEE7EF"/>
    <a:srgbClr val="8B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 varScale="1">
        <p:scale>
          <a:sx n="55" d="100"/>
          <a:sy n="55" d="100"/>
        </p:scale>
        <p:origin x="168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13/3/2025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8248" y="3417540"/>
            <a:ext cx="768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b. Cây bàng ghé cửa lớp để làm gì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903" y="3879205"/>
            <a:ext cx="836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ghé cửa lớp để nghe cô giáo giảng </a:t>
            </a:r>
            <a:r>
              <a:rPr lang="vi-VN" sz="2400" smtClean="0">
                <a:solidFill>
                  <a:srgbClr val="0418AC"/>
                </a:solidFill>
              </a:rPr>
              <a:t>bài</a:t>
            </a:r>
            <a:r>
              <a:rPr lang="en-US" sz="2400" smtClean="0">
                <a:solidFill>
                  <a:srgbClr val="0418AC"/>
                </a:solidFill>
              </a:rPr>
              <a:t> .</a:t>
            </a:r>
            <a:r>
              <a:rPr lang="vi-VN" sz="2400" smtClean="0">
                <a:solidFill>
                  <a:srgbClr val="0418AC"/>
                </a:solidFill>
              </a:rPr>
              <a:t>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2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41846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Bàng ghé cửa lớp</a:t>
            </a:r>
          </a:p>
          <a:p>
            <a:pPr algn="just"/>
            <a:r>
              <a:rPr lang="en-US" sz="2400"/>
              <a:t>Nghe cô giảng bài</a:t>
            </a:r>
          </a:p>
          <a:p>
            <a:pPr algn="just"/>
            <a:r>
              <a:rPr lang="en-US" sz="2400"/>
              <a:t>Mỗi buổi sớm mai</a:t>
            </a:r>
          </a:p>
          <a:p>
            <a:pPr algn="just"/>
            <a:r>
              <a:rPr lang="en-US" sz="2400"/>
              <a:t>Quên ngày mưa nắng.</a:t>
            </a:r>
          </a:p>
        </p:txBody>
      </p:sp>
    </p:spTree>
    <p:extLst>
      <p:ext uri="{BB962C8B-B14F-4D97-AF65-F5344CB8AC3E}">
        <p14:creationId xmlns:p14="http://schemas.microsoft.com/office/powerpoint/2010/main" val="1170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888" y="3992483"/>
            <a:ext cx="76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c.Thứ hai, lớp học như thế nào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47" y="4454148"/>
            <a:ext cx="75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Thứ hai , lớp học nhộn nhịp và vui vẻ ( tưng bừng ) .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3 + 4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612901"/>
            <a:ext cx="3082137" cy="341632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Cuối tuần, lớp vắng</a:t>
            </a:r>
          </a:p>
          <a:p>
            <a:pPr algn="just"/>
            <a:r>
              <a:rPr lang="en-US" sz="2400"/>
              <a:t>Không thấy tiếng cô</a:t>
            </a:r>
          </a:p>
          <a:p>
            <a:pPr algn="just"/>
            <a:r>
              <a:rPr lang="en-US" sz="2400"/>
              <a:t>Không bạn vui đùa</a:t>
            </a:r>
          </a:p>
          <a:p>
            <a:pPr algn="just"/>
            <a:r>
              <a:rPr lang="en-US" sz="240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/>
              <a:t>Thứ hai trở lại</a:t>
            </a:r>
          </a:p>
          <a:p>
            <a:pPr algn="just"/>
            <a:r>
              <a:rPr lang="en-US" sz="2400"/>
              <a:t>Lớp học tưng bừng</a:t>
            </a:r>
          </a:p>
          <a:p>
            <a:pPr algn="just"/>
            <a:r>
              <a:rPr lang="en-US" sz="2400"/>
              <a:t>Tán xanh vui mừng</a:t>
            </a:r>
          </a:p>
          <a:p>
            <a:pPr algn="just"/>
            <a:r>
              <a:rPr lang="en-US" sz="2400"/>
              <a:t>Vẫy chào các bạn.</a:t>
            </a:r>
          </a:p>
        </p:txBody>
      </p:sp>
    </p:spTree>
    <p:extLst>
      <p:ext uri="{BB962C8B-B14F-4D97-AF65-F5344CB8AC3E}">
        <p14:creationId xmlns:p14="http://schemas.microsoft.com/office/powerpoint/2010/main" val="12579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6382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Học thuộc lòng hai khổ thơ đầu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2460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2459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lá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 buổi </a:t>
            </a:r>
          </a:p>
          <a:p>
            <a:pPr algn="just"/>
            <a:r>
              <a:rPr lang="en-US" sz="2400" smtClean="0"/>
              <a:t>Quên ngày                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458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</a:t>
            </a:r>
          </a:p>
          <a:p>
            <a:pPr algn="just"/>
            <a:r>
              <a:rPr lang="en-US" sz="2400" smtClean="0"/>
              <a:t>Quên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4951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74675" cy="41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90327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8" y="568665"/>
            <a:ext cx="6290327" cy="4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332091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3" y="597570"/>
            <a:ext cx="6232142" cy="4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4" y="597570"/>
            <a:ext cx="6232142" cy="41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012" y="611857"/>
            <a:ext cx="64976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707"/>
            <a:ext cx="3993931" cy="26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931" y="759362"/>
            <a:ext cx="2806279" cy="18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7359" y="782797"/>
            <a:ext cx="2289809" cy="1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31" y="3213662"/>
            <a:ext cx="2028497" cy="18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9316" y="3198804"/>
            <a:ext cx="1345454" cy="17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174" y="2816399"/>
            <a:ext cx="2781185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915" y="2816400"/>
            <a:ext cx="2289809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777" y="56338"/>
            <a:ext cx="40959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Quan sát cây trong tranh dưới đây</a:t>
            </a:r>
            <a:endParaRPr lang="en-US" sz="2000"/>
          </a:p>
        </p:txBody>
      </p:sp>
      <p:sp>
        <p:nvSpPr>
          <p:cNvPr id="16" name="Oval 15"/>
          <p:cNvSpPr/>
          <p:nvPr/>
        </p:nvSpPr>
        <p:spPr>
          <a:xfrm>
            <a:off x="1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1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5943" y="87116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Thảo luận nhóm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0995"/>
            <a:ext cx="4283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smtClean="0">
                <a:solidFill>
                  <a:schemeClr val="tx1"/>
                </a:solidFill>
              </a:rPr>
              <a:t>Tranh vẽ cây gì ?</a:t>
            </a:r>
          </a:p>
          <a:p>
            <a:pPr marL="342900" indent="-342900">
              <a:buAutoNum type="alphaLcPeriod"/>
            </a:pPr>
            <a:r>
              <a:rPr lang="en-US" sz="2000" smtClean="0">
                <a:solidFill>
                  <a:schemeClr val="tx1"/>
                </a:solidFill>
              </a:rPr>
              <a:t>Em thường thấy cây này ở đâu ?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074" name="Picture 2" descr="E:\QUYNH\BAI GIANG DIEN TU\bài giảng điện tử học kì II\cắt\cây bàng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914" y="683172"/>
            <a:ext cx="234487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BAI GIANG DIEN TU\bài giảng điện tử học kì II\cắt\cây bà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93" y="1566359"/>
            <a:ext cx="4265345" cy="26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BAI GIANG DIEN TU\bài giảng điện tử học kì II\cắt\cây bnagf 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24" y="3286936"/>
            <a:ext cx="2390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545" y="0"/>
            <a:ext cx="2735129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smtClean="0"/>
              <a:t>MÁI TRƯỜNG MẾN YÊU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7030A0"/>
                </a:solidFill>
              </a:rPr>
              <a:t>3</a:t>
            </a:r>
            <a:endParaRPr lang="en-US" sz="6000" b="1">
              <a:solidFill>
                <a:srgbClr val="7030A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BÀNG VÀ LỚP HỌC</a:t>
            </a:r>
            <a:endParaRPr lang="en-US" sz="3200" b="1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47468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mẫu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761" y="4573788"/>
            <a:ext cx="91037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Đọc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từng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dòng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thơ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</a:rPr>
              <a:t>Từ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khó</a:t>
            </a:r>
            <a:r>
              <a:rPr lang="en-US" sz="2000" dirty="0"/>
              <a:t> </a:t>
            </a:r>
            <a:r>
              <a:rPr lang="vi-VN" sz="2000" dirty="0" smtClean="0"/>
              <a:t> </a:t>
            </a:r>
            <a:r>
              <a:rPr lang="vi-VN" sz="2000" dirty="0" smtClean="0">
                <a:solidFill>
                  <a:srgbClr val="FF0000"/>
                </a:solidFill>
              </a:rPr>
              <a:t>xo</a:t>
            </a:r>
            <a:r>
              <a:rPr lang="en-US" sz="2000" dirty="0">
                <a:solidFill>
                  <a:srgbClr val="FF0000"/>
                </a:solidFill>
              </a:rPr>
              <a:t>è</a:t>
            </a:r>
            <a:r>
              <a:rPr lang="vi-VN" sz="2000" dirty="0" smtClean="0">
                <a:solidFill>
                  <a:srgbClr val="FF0000"/>
                </a:solidFill>
              </a:rPr>
              <a:t> </a:t>
            </a:r>
            <a:r>
              <a:rPr lang="vi-VN" sz="2000" dirty="0">
                <a:solidFill>
                  <a:srgbClr val="FF0000"/>
                </a:solidFill>
              </a:rPr>
              <a:t>, xanh mướt , quản , buổi , tưng bừng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22172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Có mấy khổ thơ ?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16094" y="1799034"/>
            <a:ext cx="289311" cy="338554"/>
            <a:chOff x="4395278" y="4165439"/>
            <a:chExt cx="438551" cy="404025"/>
          </a:xfrm>
        </p:grpSpPr>
        <p:grpSp>
          <p:nvGrpSpPr>
            <p:cNvPr id="13" name="Group 12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4535349" y="416543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1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0684" y="3648854"/>
            <a:ext cx="390884" cy="338554"/>
            <a:chOff x="4395278" y="4165439"/>
            <a:chExt cx="592520" cy="404025"/>
          </a:xfrm>
        </p:grpSpPr>
        <p:grpSp>
          <p:nvGrpSpPr>
            <p:cNvPr id="18" name="Group 17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2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32828" y="1799033"/>
            <a:ext cx="390884" cy="338554"/>
            <a:chOff x="4395278" y="4165439"/>
            <a:chExt cx="592520" cy="404025"/>
          </a:xfrm>
          <a:solidFill>
            <a:schemeClr val="bg1"/>
          </a:solidFill>
        </p:grpSpPr>
        <p:grpSp>
          <p:nvGrpSpPr>
            <p:cNvPr id="29" name="Group 28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1" name="Straight Connector 30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3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86623" y="3669180"/>
            <a:ext cx="390884" cy="338554"/>
            <a:chOff x="4395278" y="4165439"/>
            <a:chExt cx="592520" cy="404025"/>
          </a:xfrm>
          <a:noFill/>
        </p:grpSpPr>
        <p:grpSp>
          <p:nvGrpSpPr>
            <p:cNvPr id="34" name="Group 33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6" name="Straight Connector 35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4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1232" y="4572894"/>
            <a:ext cx="7428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nối tiếp từng khổ. Giải nghĩa: </a:t>
            </a:r>
            <a:r>
              <a:rPr lang="en-US" sz="2000" smtClean="0">
                <a:solidFill>
                  <a:srgbClr val="D50D8E"/>
                </a:solidFill>
              </a:rPr>
              <a:t>tán lá, xanh mướt, tưng bừng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232" y="4553839"/>
            <a:ext cx="73773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từng khổ theo nhóm                                                               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528" y="4530423"/>
            <a:ext cx="29738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toàn bài CN/ĐT       </a:t>
            </a:r>
            <a:endParaRPr lang="en-US" sz="2000">
              <a:solidFill>
                <a:srgbClr val="D50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52048" y="1970927"/>
            <a:ext cx="4821111" cy="1143000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23864" y="1970927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26124" y="103298"/>
            <a:ext cx="9144000" cy="5107616"/>
            <a:chOff x="0" y="103298"/>
            <a:chExt cx="9144000" cy="510761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103298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5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77291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tx1"/>
                </a:solidFill>
              </a:rPr>
              <a:t>   Tìm ở cuối các dòng thơ những tiếng cùng vần với nhau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8D3A9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3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294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801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7564" y="1082654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già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5086" y="1450605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1988" y="2911453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bài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378" y="3279315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mai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8146" y="2538751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lại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1738" y="3643018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nắng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037" y="709296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vắng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0955" y="2911540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418AC"/>
                </a:solidFill>
              </a:rPr>
              <a:t>bừng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5876" y="3279315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418AC"/>
                </a:solidFill>
              </a:rPr>
              <a:t>mừng</a:t>
            </a:r>
          </a:p>
        </p:txBody>
      </p:sp>
    </p:spTree>
    <p:extLst>
      <p:ext uri="{BB962C8B-B14F-4D97-AF65-F5344CB8AC3E}">
        <p14:creationId xmlns:p14="http://schemas.microsoft.com/office/powerpoint/2010/main" val="598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15" y="3390425"/>
            <a:ext cx="753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a. Trong khổ thơ đầu, cây bàng như thế nào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45" y="3852090"/>
            <a:ext cx="83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418AC"/>
                </a:solidFill>
              </a:rPr>
              <a:t>Cây bàng trồng đã lâu năm ( già ) , </a:t>
            </a:r>
            <a:r>
              <a:rPr lang="vi-VN" sz="2400" dirty="0" smtClean="0">
                <a:solidFill>
                  <a:srgbClr val="0418AC"/>
                </a:solidFill>
              </a:rPr>
              <a:t>n</a:t>
            </a:r>
            <a:r>
              <a:rPr lang="en-US" sz="2400" smtClean="0">
                <a:solidFill>
                  <a:srgbClr val="0418AC"/>
                </a:solidFill>
              </a:rPr>
              <a:t>h</a:t>
            </a:r>
            <a:r>
              <a:rPr lang="vi-VN" sz="2400" smtClean="0">
                <a:solidFill>
                  <a:srgbClr val="0418AC"/>
                </a:solidFill>
              </a:rPr>
              <a:t>ưng </a:t>
            </a:r>
            <a:r>
              <a:rPr lang="vi-VN" sz="2400">
                <a:solidFill>
                  <a:srgbClr val="0418AC"/>
                </a:solidFill>
              </a:rPr>
              <a:t>vẫn xanh tốt </a:t>
            </a:r>
            <a:endParaRPr lang="en-US" sz="2400" dirty="0" smtClean="0">
              <a:solidFill>
                <a:srgbClr val="0418AC"/>
              </a:solidFill>
            </a:endParaRPr>
          </a:p>
          <a:p>
            <a:r>
              <a:rPr lang="vi-VN" sz="2400" dirty="0" smtClean="0">
                <a:solidFill>
                  <a:srgbClr val="0418AC"/>
                </a:solidFill>
              </a:rPr>
              <a:t>( </a:t>
            </a:r>
            <a:r>
              <a:rPr lang="vi-VN" sz="2400" dirty="0">
                <a:solidFill>
                  <a:srgbClr val="0418AC"/>
                </a:solidFill>
              </a:rPr>
              <a:t>Tán lá xoè ra /Như ô xanh mướt ) </a:t>
            </a:r>
            <a:endParaRPr lang="en-US" sz="2400" dirty="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1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08213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Bên cửa lớp học</a:t>
            </a:r>
          </a:p>
          <a:p>
            <a:pPr algn="just"/>
            <a:r>
              <a:rPr lang="en-US" sz="2400"/>
              <a:t>Có cây bàng già</a:t>
            </a:r>
          </a:p>
          <a:p>
            <a:pPr algn="just"/>
            <a:r>
              <a:rPr lang="en-US" sz="2400"/>
              <a:t>Tán lá xoè ra</a:t>
            </a:r>
          </a:p>
          <a:p>
            <a:pPr algn="just"/>
            <a:r>
              <a:rPr lang="en-US" sz="2400"/>
              <a:t>Như ô xanh mướt</a:t>
            </a:r>
            <a:r>
              <a:rPr lang="en-US" sz="2400" smtClean="0"/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4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635</Words>
  <Application>Microsoft Office PowerPoint</Application>
  <PresentationFormat>On-screen Show (16:9)</PresentationFormat>
  <Paragraphs>162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Rounded MT Bold</vt:lpstr>
      <vt:lpstr>Lato</vt:lpstr>
      <vt:lpstr>Times New Roman</vt:lpstr>
      <vt:lpstr>Calibri</vt:lpstr>
      <vt:lpstr>Calibri Light</vt:lpstr>
      <vt:lpstr>Arial-Rounded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</cp:lastModifiedBy>
  <cp:revision>470</cp:revision>
  <dcterms:modified xsi:type="dcterms:W3CDTF">2025-03-13T15:12:05Z</dcterms:modified>
</cp:coreProperties>
</file>