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9" r:id="rId2"/>
    <p:sldId id="256" r:id="rId3"/>
    <p:sldId id="316" r:id="rId4"/>
    <p:sldId id="317" r:id="rId5"/>
    <p:sldId id="319" r:id="rId6"/>
    <p:sldId id="321" r:id="rId7"/>
    <p:sldId id="306" r:id="rId8"/>
    <p:sldId id="324" r:id="rId9"/>
    <p:sldId id="262" r:id="rId10"/>
    <p:sldId id="263" r:id="rId11"/>
    <p:sldId id="267" r:id="rId12"/>
    <p:sldId id="295" r:id="rId13"/>
    <p:sldId id="307" r:id="rId14"/>
    <p:sldId id="309" r:id="rId15"/>
    <p:sldId id="310" r:id="rId16"/>
    <p:sldId id="32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0A3D"/>
    <a:srgbClr val="F13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55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3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89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85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651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86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27/3/2023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452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27/3/2023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608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27/3/2023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317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23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58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27/3/2023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857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3620663" y="1576464"/>
            <a:ext cx="6006773" cy="2585323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91440" tIns="45720" rIns="91440" bIns="45720">
            <a:spAutoFit/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5400" b="1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Chµo mõng </a:t>
            </a:r>
          </a:p>
          <a:p>
            <a:pPr algn="ctr"/>
            <a:r>
              <a:rPr lang="en-US" sz="5400" b="1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c¸c thÇy c« gi¸o</a:t>
            </a:r>
          </a:p>
          <a:p>
            <a:pPr algn="ctr"/>
            <a:r>
              <a:rPr lang="en-US" sz="5400" b="1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vÒ dù giê</a:t>
            </a:r>
          </a:p>
        </p:txBody>
      </p:sp>
      <p:sp>
        <p:nvSpPr>
          <p:cNvPr id="7" name="Rectangle 6"/>
          <p:cNvSpPr/>
          <p:nvPr/>
        </p:nvSpPr>
        <p:spPr>
          <a:xfrm>
            <a:off x="4555854" y="4586563"/>
            <a:ext cx="4136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TiÕt tËp ®äc</a:t>
            </a:r>
            <a:endParaRPr lang="en-US" sz="5400" b="1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90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73808" y="2523745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arenR"/>
            </a:pPr>
            <a:r>
              <a:rPr lang="en-US" sz="3600">
                <a:latin typeface=".VnAvant" panose="020B7200000000000000" pitchFamily="34" charset="0"/>
              </a:rPr>
              <a:t>ChuyÖn g× x¶y ra khi gÊu con vui mõng reo lªn” A”?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45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8048" y="2468881"/>
            <a:ext cx="8759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b) GÊu mÑ nãi g× víi gÊu con?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20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8048" y="2468881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c</a:t>
            </a:r>
            <a:r>
              <a:rPr lang="en-US" sz="3600">
                <a:latin typeface=".VnAvant" panose="020B7200000000000000" pitchFamily="34" charset="0"/>
              </a:rPr>
              <a:t>) Sau khi lµm theo lêi mÑ, gÊu con c¶m thÊy thÕ nµo?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48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0471" y="1014978"/>
            <a:ext cx="8759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ViÕt vµo vë c©u tr¶ lêi cho c©u hái c ë môc 3</a:t>
            </a:r>
          </a:p>
          <a:p>
            <a:endParaRPr lang="en-US" sz="3600">
              <a:latin typeface=".VnAvant" panose="020B7200000000000000" pitchFamily="34" charset="0"/>
            </a:endParaRPr>
          </a:p>
          <a:p>
            <a:r>
              <a:rPr lang="en-US" sz="3600">
                <a:solidFill>
                  <a:srgbClr val="FFC000"/>
                </a:solidFill>
                <a:latin typeface=".VnAvant" panose="020B7200000000000000" pitchFamily="34" charset="0"/>
              </a:rPr>
              <a:t>Sau khi lµm theo lê mÑ, gÊu con c¶m thÊy(….)</a:t>
            </a:r>
            <a:endParaRPr lang="en-US" sz="3600">
              <a:solidFill>
                <a:srgbClr val="FFC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5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3830" y="853023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Chän tõ ng÷ ®Ó hoµn thiÖn c©u vµ viÕt c©u vµo vë</a:t>
            </a:r>
            <a:endParaRPr lang="en-US" sz="3600"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0794" y="2386499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      vui mõng   yªu mÕn   nh×n thÊy</a:t>
            </a:r>
          </a:p>
          <a:p>
            <a:pPr algn="ctr"/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t</a:t>
            </a:r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ñi th©n   reo lªn</a:t>
            </a:r>
            <a:endParaRPr lang="en-US" sz="3600">
              <a:solidFill>
                <a:srgbClr val="F60A3D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3821691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a) Hµ </a:t>
            </a:r>
            <a:r>
              <a:rPr lang="en-US" sz="36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lu«n</a:t>
            </a: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gióp®ì</a:t>
            </a: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 b¹n </a:t>
            </a:r>
            <a:r>
              <a:rPr lang="en-US" sz="36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nªn</a:t>
            </a: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®</a:t>
            </a:r>
            <a:r>
              <a:rPr lang="en-US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ư­îc</a:t>
            </a:r>
            <a:r>
              <a:rPr lang="en-US" sz="36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 </a:t>
            </a: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c¶ </a:t>
            </a:r>
            <a:r>
              <a:rPr lang="en-US" sz="36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l­íp</a:t>
            </a: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 (…).</a:t>
            </a:r>
            <a:endParaRPr lang="en-US" sz="3600" dirty="0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5120305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b</a:t>
            </a: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) 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Gau</a:t>
            </a:r>
            <a:r>
              <a:rPr lang="en-US" sz="36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 </a:t>
            </a: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con(…) v× </a:t>
            </a:r>
            <a:r>
              <a:rPr lang="en-US" sz="36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c¸c</a:t>
            </a: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 b¹n </a:t>
            </a:r>
            <a:r>
              <a:rPr lang="en-US" sz="36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kh«ng</a:t>
            </a: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ch¬I</a:t>
            </a: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cïng</a:t>
            </a: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. </a:t>
            </a:r>
            <a:endParaRPr lang="en-US" sz="3600" dirty="0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56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ông có mô tả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025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56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00956"/>
            <a:ext cx="9144000" cy="653469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02622" y="876039"/>
            <a:ext cx="8164018" cy="4870564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6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Bµi</a:t>
            </a:r>
          </a:p>
          <a:p>
            <a:pPr algn="ctr"/>
            <a:endParaRPr lang="en-US" sz="60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  <a:p>
            <a:pPr algn="ctr"/>
            <a:r>
              <a:rPr lang="en-US" sz="6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TiÕng väng cña nói </a:t>
            </a:r>
          </a:p>
          <a:p>
            <a:pPr algn="ctr"/>
            <a:endParaRPr lang="en-US" sz="60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  <a:p>
            <a:pPr algn="ctr"/>
            <a:endParaRPr lang="en-US" sz="60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78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ông có mô tả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33" b="26253"/>
          <a:stretch/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356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68557" y="196290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0070C0"/>
                </a:solidFill>
                <a:latin typeface=".VnAvant" panose="020B7200000000000000" pitchFamily="34" charset="0"/>
              </a:rPr>
              <a:t>TiÕng väng cña nói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49469" y="964572"/>
            <a:ext cx="86787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   §ang ®i ch¬i trong nói, gÊu con chît nh×n thÊy mét h¹t dÎ. GÊu con vui mõng reo lªn: “A!. Ngay lËp tøc, cã tiÕng “A! väng l¹i. GÊu con ng¹c nhiªn kªu to: “B¹n lµ ai?. L¹i cã tiÕng väng ra tõ v¸ch nói: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“B¹n lµ ai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?. GÊu con hÐt lªn: “Sao kh«ng nãi cho t«i biÕt?”. Nói còng ®¸p l¹i n­hu vËy. GÊu con bùc tøc: “T«I ghÐt b¹n”. Kh¾p n¬i cã tiÕng väng: “ T«i ghÐt b¹n”. GÊu con tñi th©n, ßa khãc.</a:t>
            </a:r>
          </a:p>
          <a:p>
            <a:pPr>
              <a:lnSpc>
                <a:spcPct val="150000"/>
              </a:lnSpc>
            </a:pP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   VÒ nhµ, gÊu con kÓ cho mÑ nghe. GÊu mÑ cu­êi b¶o: “Con h·y quay l¹i vµ nãi víi nói: “T«i yªu b¹n”. GÊu con lµm theo lêi mÑ. Qu¶ nhiªn, cã tiÕng väng l¹i: “ T«i yªu b¹n”. GÊu con bËt c­uêi vui vÎ.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10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68557" y="196290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0070C0"/>
                </a:solidFill>
                <a:latin typeface=".VnAvant" panose="020B7200000000000000" pitchFamily="34" charset="0"/>
              </a:rPr>
              <a:t>TiÕng väng cña nói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49469" y="964572"/>
            <a:ext cx="86787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   §ang ®i ch¬i trong nói, gÊu con chît nh×n thÊy mét h¹t dÎ. GÊu con vui mõng reo lªn: “A!. Ngay lËp tøc, cã tiÕng “A! väng l¹i. GÊu con ng¹c nhiªn kªu to: “B¹n lµ ai?. L¹i cã tiÕng väng ra tõ v¸ch nói: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“B¹n lµ ai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?. GÊu con hÐt lªn: “Sao kh«ng nãi cho t«i biÕt?”. Nói còng ®¸p l¹i n­hu vËy. GÊu con bùc tøc: “T«i ghÐt b¹n”. Kh¾p n¬i cã tiÕng väng: “ T«i ghÐt b¹n”. GÊu con tñi th©n, ßa khãc.</a:t>
            </a:r>
          </a:p>
          <a:p>
            <a:pPr>
              <a:lnSpc>
                <a:spcPct val="150000"/>
              </a:lnSpc>
            </a:pP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   VÒ nhµ, gÊu con kÓ cho mÑ nghe. GÊu mÑ cu­êi b¶o: “Con h·y quay l¹i vµ nãi víi nói: “T«i yªu b¹n”. GÊu con lµm theo lêi mÑ. Qu¶ nhiªn, cã tiÕng väng l¹i: “ T«i yªu b¹n”. GÊu con bËt c­uêi vui vÎ.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15933" y="964571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310912" y="84262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387938" y="1304285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88859" y="1834944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4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25503" y="2301175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931162" y="2204276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6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68556" y="2670507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7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39724" y="278248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8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14847" y="3151812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15933" y="4091264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10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60808" y="4091264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44746" y="4582547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310913" y="4568042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13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8843" y="4943451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14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98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68557" y="196290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0070C0"/>
                </a:solidFill>
                <a:latin typeface=".VnAvant" panose="020B7200000000000000" pitchFamily="34" charset="0"/>
              </a:rPr>
              <a:t>TiÕng väng cña nói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49469" y="964571"/>
            <a:ext cx="86787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   §ang ®i ch¬i trong nói, gÊu con chît nh×n thÊy mét h¹t dÎ.   GÊu con vui mõng reo lªn: “A!. Ngay lËp tøc, cã tiÕng “A! väng l¹i.   GÊu con ng¹c nhiªn kªu to: “B¹n lµ ai?.    L¹i cã tiÕng väng ra tõ v¸ch nói: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“B¹n lµ ai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?.    GÊu con hÐt lªn: “Sao kh«ng nãi cho t«i biÕt?”.   Nói còng ®¸p l¹i n­hu vËy.   GÊu con bùc tøc: “T«I ghÐt b¹n”.   Kh¾p n¬i cã tiÕng väng: “ T«i ghÐt b¹n”.   GÊu con tñi th©n, ßa khãc.</a:t>
            </a:r>
          </a:p>
          <a:p>
            <a:pPr>
              <a:lnSpc>
                <a:spcPct val="150000"/>
              </a:lnSpc>
            </a:pP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   VÒ nhµ, gÊu con kÓ cho mÑ nghe.    GÊu mÑ cu­êi b¶o: “Con h·y quay l¹i vµ nãi víi nói: “T«i yªu b¹n”.   GÊu con lµm theo lêi mÑ.  Qu¶ nhiªn, cã tiÕng väng l¹i: “ T«i yªu b¹n”.    GÊu con bËt c­uêi vui vÎ.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4975540" y="964572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9468591" y="964572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9537747" y="964572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6772142" y="144506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531217" y="1470390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033494" y="1470390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9511991" y="144506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4753246" y="1899370"/>
            <a:ext cx="64392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95679" y="1899370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6343277" y="1931832"/>
            <a:ext cx="26026" cy="3894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2315725" y="2321266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774452" y="2393616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3883593" y="239361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6088860" y="2404639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9848518" y="239361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922437" y="239361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4972186" y="289345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5081654" y="2880499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7428263" y="286879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9311576" y="2815512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9410636" y="2826536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4090468" y="328888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6050222" y="3251549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6153253" y="3251549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8419449" y="3237409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9622925" y="3288886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9742675" y="3288886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3111674" y="419040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6510970" y="419040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6600395" y="4190406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8986119" y="419040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4600860" y="4718441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6349987" y="461230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6442986" y="4660599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9742674" y="466059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9847117" y="4680029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5457530" y="5101926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7267758" y="514033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7370088" y="514033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2337534" y="556223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>
            <a:off x="2439864" y="556223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9436394" y="145258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5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297637" y="2490818"/>
            <a:ext cx="339067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Giải lao</a:t>
            </a:r>
            <a:endParaRPr lang="en-US" sz="80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27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68557" y="196290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0070C0"/>
                </a:solidFill>
                <a:latin typeface=".VnAvant" panose="020B7200000000000000" pitchFamily="34" charset="0"/>
              </a:rPr>
              <a:t>TiÕng väng cña nói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49469" y="964572"/>
            <a:ext cx="86787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   §ang ®i ch¬i trong nói, gÊu con chît nh×n thÊy mét h¹t dÎ. GÊu con vui mõng reo lªn: “A!. Ngay lËp tøc, cã tiÕng “A! väng l¹i. GÊu con ng¹c nhiªn kªu to: “B¹n lµ ai?. L¹i cã tiÕng väng ra tõ v¸ch nói: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“B¹n lµ ai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?. GÊu con hÐt lªn: “Sao kh«ng nãi cho t«i biÕt?”. Nói còng ®¸p l¹i n­hu vËy. GÊu con bùc tøc: “T«I ghÐt b¹n”. Kh¾p n¬i cã tiÕng väng: “ T«i ghÐt b¹n”. GÊu con tñi th©n, ßa khãc.</a:t>
            </a:r>
          </a:p>
          <a:p>
            <a:pPr>
              <a:lnSpc>
                <a:spcPct val="150000"/>
              </a:lnSpc>
            </a:pP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   VÒ nhµ, gÊu con kÓ cho mÑ nghe. GÊu mÑ cu­êi b¶o: “Con h·y quay l¹i vµ nãi víi nói: “T«i yªu b¹n”. GÊu con lµm theo lêi mÑ. Qu¶ nhiªn, cã tiÕng väng l¹i: “ T«i yªu b¹n”. GÊu con bËt c­uêi vui vÎ.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1614153" y="1146220"/>
            <a:ext cx="231820" cy="3039414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4278" y="900579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1688119" y="4367283"/>
            <a:ext cx="115910" cy="117063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17694" y="466121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07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24951" y="2529841"/>
            <a:ext cx="67318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rgbClr val="FF0000"/>
                </a:solidFill>
                <a:latin typeface=".VnAvant" panose="020B7200000000000000" pitchFamily="34" charset="0"/>
              </a:rPr>
              <a:t>Tr¶ lêi c©u hái</a:t>
            </a:r>
            <a:endParaRPr lang="en-US" sz="440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18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</TotalTime>
  <Words>879</Words>
  <Application>Microsoft Office PowerPoint</Application>
  <PresentationFormat>Widescreen</PresentationFormat>
  <Paragraphs>52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.VnAvant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39</cp:revision>
  <dcterms:created xsi:type="dcterms:W3CDTF">2020-08-26T02:05:47Z</dcterms:created>
  <dcterms:modified xsi:type="dcterms:W3CDTF">2023-03-27T01:53:24Z</dcterms:modified>
</cp:coreProperties>
</file>