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65" r:id="rId2"/>
  </p:sldMasterIdLst>
  <p:notesMasterIdLst>
    <p:notesMasterId r:id="rId25"/>
  </p:notesMasterIdLst>
  <p:sldIdLst>
    <p:sldId id="275" r:id="rId3"/>
    <p:sldId id="299" r:id="rId4"/>
    <p:sldId id="519" r:id="rId5"/>
    <p:sldId id="480" r:id="rId6"/>
    <p:sldId id="518" r:id="rId7"/>
    <p:sldId id="507" r:id="rId8"/>
    <p:sldId id="508" r:id="rId9"/>
    <p:sldId id="520" r:id="rId10"/>
    <p:sldId id="452" r:id="rId11"/>
    <p:sldId id="470" r:id="rId12"/>
    <p:sldId id="509" r:id="rId13"/>
    <p:sldId id="500" r:id="rId14"/>
    <p:sldId id="510" r:id="rId15"/>
    <p:sldId id="511" r:id="rId16"/>
    <p:sldId id="512" r:id="rId17"/>
    <p:sldId id="499" r:id="rId18"/>
    <p:sldId id="513" r:id="rId19"/>
    <p:sldId id="514" r:id="rId20"/>
    <p:sldId id="515" r:id="rId21"/>
    <p:sldId id="516" r:id="rId22"/>
    <p:sldId id="517" r:id="rId23"/>
    <p:sldId id="485" r:id="rId24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0000"/>
    <a:srgbClr val="CCFFFF"/>
    <a:srgbClr val="66FF66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108" d="100"/>
          <a:sy n="108" d="100"/>
        </p:scale>
        <p:origin x="834" y="102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11DCAA22-6541-45BD-A699-6504AB487E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50668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855A80-1C34-49DE-AC39-45F18F7F1C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8349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0ABF58-0BBF-4648-81E6-A38CB09D1C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6170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0EC5A0-C5AA-4FB5-9B38-DAB770BC4D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1370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E1F1DD-0FBB-4CCE-BB0D-BB917B1A04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5156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C64B3-B780-4CA5-8CAC-FD0EC94323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487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" y="1420283"/>
            <a:ext cx="466344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60" y="2590800"/>
            <a:ext cx="384048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74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0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889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8" y="2937934"/>
            <a:ext cx="4663440" cy="908050"/>
          </a:xfrm>
        </p:spPr>
        <p:txBody>
          <a:bodyPr anchor="t"/>
          <a:lstStyle>
            <a:lvl1pPr algn="l">
              <a:defRPr sz="2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3388" y="1937809"/>
            <a:ext cx="4663440" cy="1000125"/>
          </a:xfrm>
        </p:spPr>
        <p:txBody>
          <a:bodyPr anchor="b"/>
          <a:lstStyle>
            <a:lvl1pPr marL="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585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" y="1066800"/>
            <a:ext cx="242316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88920" y="1066800"/>
            <a:ext cx="242316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021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" y="1023409"/>
            <a:ext cx="2424113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4320" y="1449917"/>
            <a:ext cx="2424113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787015" y="1023409"/>
            <a:ext cx="2425065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787015" y="1449917"/>
            <a:ext cx="2425065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446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58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8EE6EE-0FB9-46F9-ADAC-496C8C941F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40185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8097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033"/>
            <a:ext cx="1804988" cy="774700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5030" y="182034"/>
            <a:ext cx="3067050" cy="39020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" y="956734"/>
            <a:ext cx="1804988" cy="3127375"/>
          </a:xfrm>
        </p:spPr>
        <p:txBody>
          <a:bodyPr/>
          <a:lstStyle>
            <a:lvl1pPr marL="0" indent="0">
              <a:buNone/>
              <a:defRPr sz="840"/>
            </a:lvl1pPr>
            <a:lvl2pPr marL="274320" indent="0">
              <a:buNone/>
              <a:defRPr sz="720"/>
            </a:lvl2pPr>
            <a:lvl3pPr marL="548640" indent="0">
              <a:buNone/>
              <a:defRPr sz="600"/>
            </a:lvl3pPr>
            <a:lvl4pPr marL="822960" indent="0">
              <a:buNone/>
              <a:defRPr sz="540"/>
            </a:lvl4pPr>
            <a:lvl5pPr marL="1097280" indent="0">
              <a:buNone/>
              <a:defRPr sz="540"/>
            </a:lvl5pPr>
            <a:lvl6pPr marL="1371600" indent="0">
              <a:buNone/>
              <a:defRPr sz="540"/>
            </a:lvl6pPr>
            <a:lvl7pPr marL="1645920" indent="0">
              <a:buNone/>
              <a:defRPr sz="540"/>
            </a:lvl7pPr>
            <a:lvl8pPr marL="1920240" indent="0">
              <a:buNone/>
              <a:defRPr sz="540"/>
            </a:lvl8pPr>
            <a:lvl9pPr marL="219456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50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373" y="3200400"/>
            <a:ext cx="3291840" cy="377825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75373" y="408517"/>
            <a:ext cx="3291840" cy="2743200"/>
          </a:xfrm>
        </p:spPr>
        <p:txBody>
          <a:bodyPr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373" y="3578225"/>
            <a:ext cx="3291840" cy="536575"/>
          </a:xfrm>
        </p:spPr>
        <p:txBody>
          <a:bodyPr/>
          <a:lstStyle>
            <a:lvl1pPr marL="0" indent="0">
              <a:buNone/>
              <a:defRPr sz="840"/>
            </a:lvl1pPr>
            <a:lvl2pPr marL="274320" indent="0">
              <a:buNone/>
              <a:defRPr sz="720"/>
            </a:lvl2pPr>
            <a:lvl3pPr marL="548640" indent="0">
              <a:buNone/>
              <a:defRPr sz="600"/>
            </a:lvl3pPr>
            <a:lvl4pPr marL="822960" indent="0">
              <a:buNone/>
              <a:defRPr sz="540"/>
            </a:lvl4pPr>
            <a:lvl5pPr marL="1097280" indent="0">
              <a:buNone/>
              <a:defRPr sz="540"/>
            </a:lvl5pPr>
            <a:lvl6pPr marL="1371600" indent="0">
              <a:buNone/>
              <a:defRPr sz="540"/>
            </a:lvl6pPr>
            <a:lvl7pPr marL="1645920" indent="0">
              <a:buNone/>
              <a:defRPr sz="540"/>
            </a:lvl7pPr>
            <a:lvl8pPr marL="1920240" indent="0">
              <a:buNone/>
              <a:defRPr sz="540"/>
            </a:lvl8pPr>
            <a:lvl9pPr marL="219456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05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1782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977640" y="183092"/>
            <a:ext cx="123444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4320" y="183092"/>
            <a:ext cx="361188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199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DED665-1336-4DDC-B02D-E925EAB6C7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3891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86D694-B9DB-467F-B78A-725EB8CEAC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3213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9F5A6B-0049-4188-AFB5-504BE2DC83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3229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F6446A-162A-4129-88AB-3EBFDB8DFE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9886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6BC87B-3292-4132-B25E-7BD2573ED9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5005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29B095-7C3E-4959-AC75-045794DDD9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4470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2072EA-11A4-4848-A2B5-54640B9955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6914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3B85911F-8F8D-4322-A7B0-2D1511DF730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320" y="183092"/>
            <a:ext cx="493776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" y="1066800"/>
            <a:ext cx="493776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4237567"/>
            <a:ext cx="12801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4520" y="4237567"/>
            <a:ext cx="17373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31920" y="4237567"/>
            <a:ext cx="12801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311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defTabSz="548640" rtl="0" eaLnBrk="1" latinLnBrk="0" hangingPunct="1"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indent="-171450" algn="l" defTabSz="5486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jpeg"/><Relationship Id="rId5" Type="http://schemas.openxmlformats.org/officeDocument/2006/relationships/image" Target="../media/image4.gif"/><Relationship Id="rId4" Type="http://schemas.openxmlformats.org/officeDocument/2006/relationships/image" Target="../media/image20.jpe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8.jpeg"/><Relationship Id="rId5" Type="http://schemas.openxmlformats.org/officeDocument/2006/relationships/image" Target="../media/image4.gif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1.jpeg"/><Relationship Id="rId5" Type="http://schemas.openxmlformats.org/officeDocument/2006/relationships/image" Target="../media/image4.gif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3.jpeg"/><Relationship Id="rId5" Type="http://schemas.openxmlformats.org/officeDocument/2006/relationships/image" Target="../media/image4.gif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4.jpeg"/><Relationship Id="rId5" Type="http://schemas.openxmlformats.org/officeDocument/2006/relationships/image" Target="../media/image4.gif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4.jpeg"/><Relationship Id="rId5" Type="http://schemas.openxmlformats.org/officeDocument/2006/relationships/image" Target="../media/image4.gif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4.gif"/><Relationship Id="rId3" Type="http://schemas.microsoft.com/office/2007/relationships/media" Target="../media/media2.wav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audio" Target="file:///C:\Users\NGUYEN\Desktop\danh%20sach%20HS\tiet%2015%20lop%203\Sang%20Xuan%20Doc%20Tau%20dan%20tranh%20-%20Linh%20Thao%20(mp3cut.net).mp3" TargetMode="External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audio" Target="../media/media2.wav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4.gif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4.gif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0A9D075-E2C8-D78F-A45D-D66EFEDE3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" y="-243408"/>
            <a:ext cx="10652760" cy="7056783"/>
          </a:xfrm>
          <a:prstGeom prst="rect">
            <a:avLst/>
          </a:prstGeom>
        </p:spPr>
      </p:pic>
      <p:pic>
        <p:nvPicPr>
          <p:cNvPr id="2" name="Picture 4" descr="Phòng Giáo Dục Và Đào Tạo quận Thanh Xuân">
            <a:extLst>
              <a:ext uri="{FF2B5EF4-FFF2-40B4-BE49-F238E27FC236}">
                <a16:creationId xmlns:a16="http://schemas.microsoft.com/office/drawing/2014/main" id="{7AFF8F7E-8E73-EBD1-5D7B-A87AC0E20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4262264" y="1988840"/>
            <a:ext cx="2664296" cy="2151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891AB59-0AC7-0653-AA29-E5CBECF42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6200" y="4221088"/>
            <a:ext cx="4680520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1713CB"/>
                </a:solidFill>
                <a:cs typeface="Times New Roman" panose="02020603050405020304" pitchFamily="18" charset="0"/>
              </a:rPr>
              <a:t>TIẾT 12 – CHỦ ĐỀ 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14500" y="2714625"/>
            <a:ext cx="7499350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HÁT THEO SẮC THÁI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TO – NHỎ</a:t>
            </a:r>
          </a:p>
        </p:txBody>
      </p:sp>
      <p:pic>
        <p:nvPicPr>
          <p:cNvPr id="9220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D:\GIÁO ÁN 1 2020-2021\HÌNH SOẠN GIÁO ÁN\Học hát\Lớp 1 thân yêu\Nhịp - Copy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73025"/>
            <a:ext cx="10501313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6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842963" y="2357438"/>
            <a:ext cx="4286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7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700088" y="3500438"/>
            <a:ext cx="65087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8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700088" y="4786313"/>
            <a:ext cx="58102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6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771525" y="6143625"/>
            <a:ext cx="4286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25960" y="3326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 Box 9"/>
          <p:cNvSpPr txBox="1">
            <a:spLocks noChangeArrowheads="1"/>
          </p:cNvSpPr>
          <p:nvPr/>
        </p:nvSpPr>
        <p:spPr bwMode="auto">
          <a:xfrm>
            <a:off x="3700463" y="1000125"/>
            <a:ext cx="3500437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Ôn tập đọc nhạc</a:t>
            </a:r>
            <a:endParaRPr lang="en-US" altLang="en-US" sz="44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1272" name="Text Box 10"/>
          <p:cNvSpPr txBox="1">
            <a:spLocks noChangeArrowheads="1"/>
          </p:cNvSpPr>
          <p:nvPr/>
        </p:nvSpPr>
        <p:spPr bwMode="auto">
          <a:xfrm>
            <a:off x="2414588" y="1714500"/>
            <a:ext cx="592931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00"/>
                </a:solidFill>
              </a:rPr>
              <a:t>BAN NHẠC ĐÔ – RÊ - MI</a:t>
            </a:r>
          </a:p>
        </p:txBody>
      </p:sp>
      <p:pic>
        <p:nvPicPr>
          <p:cNvPr id="11273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2357438"/>
            <a:ext cx="771525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12296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1143000"/>
            <a:ext cx="9929812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6680" y="1571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71588" y="1500188"/>
            <a:ext cx="8443912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THEO KÍ HIỆU BÀN TAY</a:t>
            </a:r>
          </a:p>
        </p:txBody>
      </p:sp>
      <p:pic>
        <p:nvPicPr>
          <p:cNvPr id="13316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3343275" y="857250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BAN NHẠC ĐÔ-RÊ-MI</a:t>
            </a:r>
          </a:p>
        </p:txBody>
      </p:sp>
      <p:pic>
        <p:nvPicPr>
          <p:cNvPr id="12" name="Picture 2" descr="D:\GIÁO ÁN 1 2020-2021\HÌNH SOẠN GIÁO ÁN\Đọc nhạc\DO RE MI.jp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 r="40234" b="36028"/>
          <a:stretch>
            <a:fillRect/>
          </a:stretch>
        </p:blipFill>
        <p:spPr bwMode="auto">
          <a:xfrm>
            <a:off x="2343128" y="3500438"/>
            <a:ext cx="620078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9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0" b="21353"/>
          <a:stretch>
            <a:fillRect/>
          </a:stretch>
        </p:blipFill>
        <p:spPr bwMode="auto">
          <a:xfrm>
            <a:off x="295275" y="642938"/>
            <a:ext cx="1067752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10"/>
          <p:cNvSpPr txBox="1">
            <a:spLocks noChangeArrowheads="1"/>
          </p:cNvSpPr>
          <p:nvPr/>
        </p:nvSpPr>
        <p:spPr bwMode="auto">
          <a:xfrm>
            <a:off x="2343150" y="157163"/>
            <a:ext cx="621506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</a:rPr>
              <a:t>BAN NHẠC ĐÔ - RÊ - MI</a:t>
            </a:r>
          </a:p>
        </p:txBody>
      </p:sp>
      <p:pic>
        <p:nvPicPr>
          <p:cNvPr id="14344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4637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5429250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13" y="5375275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5429250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1462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303588" y="2825750"/>
            <a:ext cx="7143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8058150" y="27860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772150" y="5500688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914650" y="54911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343525" y="2781300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772650" y="2786063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414838" y="5491163"/>
            <a:ext cx="9286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05925" y="2651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85900" y="2571750"/>
            <a:ext cx="7651750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</a:t>
            </a:r>
          </a:p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KẾT HỢP BỘ GÕ CƠ THỂ</a:t>
            </a:r>
          </a:p>
        </p:txBody>
      </p:sp>
      <p:pic>
        <p:nvPicPr>
          <p:cNvPr id="15364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3128963" y="1285875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BAN NHẠC ĐÔ-RÊ-MI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16392" name="Picture 3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9"/>
          <a:stretch>
            <a:fillRect/>
          </a:stretch>
        </p:blipFill>
        <p:spPr bwMode="auto">
          <a:xfrm>
            <a:off x="446088" y="1000125"/>
            <a:ext cx="10080625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6680" y="1571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2433638" y="1109663"/>
            <a:ext cx="5929312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endParaRPr lang="en-US" altLang="en-US" sz="1000" b="1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en-US" altLang="en-US" sz="4000" b="1">
                <a:cs typeface="Times New Roman" panose="02020603050405020304" pitchFamily="18" charset="0"/>
              </a:rPr>
              <a:t>TO – NHỎ, CAO – THẤP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57338" y="3357563"/>
            <a:ext cx="78263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0000FF"/>
                </a:solidFill>
                <a:cs typeface="Times New Roman" panose="02020603050405020304" pitchFamily="18" charset="0"/>
              </a:rPr>
              <a:t>NGHE NHẠC VÀ VẬN ĐỘNG</a:t>
            </a:r>
          </a:p>
          <a:p>
            <a:pPr eaLnBrk="1" hangingPunct="1"/>
            <a:r>
              <a:rPr lang="en-US" altLang="en-US" sz="4400" b="1">
                <a:solidFill>
                  <a:srgbClr val="0000FF"/>
                </a:solidFill>
                <a:cs typeface="Times New Roman" panose="02020603050405020304" pitchFamily="18" charset="0"/>
              </a:rPr>
              <a:t>THEO Ý THÍCH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-300038" y="71438"/>
            <a:ext cx="592931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1">
                <a:solidFill>
                  <a:schemeClr val="bg1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r>
              <a:rPr lang="en-US" altLang="en-US" sz="2800" b="1">
                <a:solidFill>
                  <a:srgbClr val="FFFF00"/>
                </a:solidFill>
                <a:cs typeface="Times New Roman" panose="02020603050405020304" pitchFamily="18" charset="0"/>
              </a:rPr>
              <a:t>TO – NHỎ, CAO – THẤP</a:t>
            </a:r>
          </a:p>
        </p:txBody>
      </p:sp>
      <p:pic>
        <p:nvPicPr>
          <p:cNvPr id="18440" name="Picture 2" descr="D:\GIÁO ÁN 1 2020-2021\HÌNH SOẠN GIÁO ÁN\Vận dụng sáng tạo\to nhỏ cao thấp 2.jpg"/>
          <p:cNvPicPr>
            <a:picLocks noChangeAspect="1" noChangeArrowheads="1"/>
          </p:cNvPicPr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3" t="19484" r="10487" b="61754"/>
          <a:stretch>
            <a:fillRect/>
          </a:stretch>
        </p:blipFill>
        <p:spPr bwMode="auto">
          <a:xfrm>
            <a:off x="414338" y="1285875"/>
            <a:ext cx="10001250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NGHE VÀ VẬN ĐỘNG TO NHỎ - CAO THẤ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0696" y="1936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3771900" y="857250"/>
            <a:ext cx="348297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000" b="1">
                <a:solidFill>
                  <a:srgbClr val="C00000"/>
                </a:solidFill>
                <a:cs typeface="Times New Roman" panose="02020603050405020304" pitchFamily="18" charset="0"/>
              </a:rPr>
              <a:t>ÂM NHẠC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128713" y="2000250"/>
            <a:ext cx="9001125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FontTx/>
              <a:buChar char="-"/>
            </a:pPr>
            <a:endParaRPr lang="en-US" altLang="en-US" sz="1500" b="1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r>
              <a:rPr lang="en-US" altLang="en-US" sz="9600" b="1">
                <a:solidFill>
                  <a:srgbClr val="1713CB"/>
                </a:solidFill>
                <a:cs typeface="Times New Roman" panose="02020603050405020304" pitchFamily="18" charset="0"/>
              </a:rPr>
              <a:t>KHỞI ĐỘNG</a:t>
            </a:r>
            <a:r>
              <a:rPr lang="en-US" altLang="en-US" sz="5400" b="1" i="1">
                <a:solidFill>
                  <a:srgbClr val="1713CB"/>
                </a:solidFill>
                <a:cs typeface="Times New Roman" panose="02020603050405020304" pitchFamily="18" charset="0"/>
              </a:rPr>
              <a:t>                                </a:t>
            </a:r>
            <a:endParaRPr lang="en-US" altLang="en-US" sz="6600" b="1" i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3077" name="Picture 4" descr="pcp_download_12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5" y="714375"/>
            <a:ext cx="522288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F21F7D65-4E47-1309-A3E7-11D3878228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192" y="165195"/>
            <a:ext cx="10547151" cy="766574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8D18CC80-8F9D-8155-1A15-4D8C38E36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800000">
            <a:off x="229816" y="5720432"/>
            <a:ext cx="10396527" cy="8766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71650" y="2928938"/>
            <a:ext cx="7159625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NGHE NHẠC KẾT HỢP</a:t>
            </a:r>
          </a:p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VẬN ĐỘNG MINH HỌA</a:t>
            </a:r>
          </a:p>
        </p:txBody>
      </p:sp>
      <p:pic>
        <p:nvPicPr>
          <p:cNvPr id="19460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Rectangle 7"/>
          <p:cNvSpPr>
            <a:spLocks noChangeArrowheads="1"/>
          </p:cNvSpPr>
          <p:nvPr/>
        </p:nvSpPr>
        <p:spPr bwMode="auto">
          <a:xfrm>
            <a:off x="2433638" y="857250"/>
            <a:ext cx="5929312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endParaRPr lang="en-US" altLang="en-US" sz="1000" b="1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en-US" altLang="en-US" sz="4000" b="1">
                <a:cs typeface="Times New Roman" panose="02020603050405020304" pitchFamily="18" charset="0"/>
              </a:rPr>
              <a:t>TO – NHỎ, CAO – THẤP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-300038" y="71438"/>
            <a:ext cx="592931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1">
                <a:solidFill>
                  <a:schemeClr val="bg1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r>
              <a:rPr lang="en-US" altLang="en-US" sz="2800" b="1">
                <a:solidFill>
                  <a:srgbClr val="FFFF00"/>
                </a:solidFill>
                <a:cs typeface="Times New Roman" panose="02020603050405020304" pitchFamily="18" charset="0"/>
              </a:rPr>
              <a:t>TO – NHỎ, CAO – THẤP</a:t>
            </a:r>
          </a:p>
        </p:txBody>
      </p:sp>
      <p:pic>
        <p:nvPicPr>
          <p:cNvPr id="20488" name="Picture 2" descr="D:\GIÁO ÁN 1 2020-2021\HÌNH SOẠN GIÁO ÁN\Vận dụng sáng tạo\to nhỏ cao thấp 2.jpg"/>
          <p:cNvPicPr>
            <a:picLocks noChangeAspect="1" noChangeArrowheads="1"/>
          </p:cNvPicPr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3" t="19484" r="10487" b="61754"/>
          <a:stretch>
            <a:fillRect/>
          </a:stretch>
        </p:blipFill>
        <p:spPr bwMode="auto">
          <a:xfrm>
            <a:off x="414338" y="1285875"/>
            <a:ext cx="10001250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NGHE VÀ VẬN ĐỘNG TO NHỎ - CAO THẤ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0696" y="1936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414338" y="1000125"/>
            <a:ext cx="10215562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414338" y="1000125"/>
            <a:ext cx="257175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hát:</a:t>
            </a:r>
          </a:p>
        </p:txBody>
      </p:sp>
      <p:pic>
        <p:nvPicPr>
          <p:cNvPr id="21509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9" name="Text Box 9"/>
          <p:cNvSpPr txBox="1">
            <a:spLocks noChangeArrowheads="1"/>
          </p:cNvSpPr>
          <p:nvPr/>
        </p:nvSpPr>
        <p:spPr bwMode="auto">
          <a:xfrm>
            <a:off x="414338" y="1833563"/>
            <a:ext cx="2643187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Ôn tập đọc nhạc:</a:t>
            </a:r>
          </a:p>
        </p:txBody>
      </p:sp>
      <p:sp>
        <p:nvSpPr>
          <p:cNvPr id="21514" name="Rectangle 3"/>
          <p:cNvSpPr>
            <a:spLocks noChangeArrowheads="1"/>
          </p:cNvSpPr>
          <p:nvPr/>
        </p:nvSpPr>
        <p:spPr bwMode="auto">
          <a:xfrm>
            <a:off x="4700588" y="222250"/>
            <a:ext cx="1457325" cy="608013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Tiết</a:t>
            </a: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12</a:t>
            </a:r>
          </a:p>
        </p:txBody>
      </p:sp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628775" y="1404938"/>
            <a:ext cx="41433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LỚP MỘT THÂN YÊU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271588" y="2286000"/>
            <a:ext cx="48577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BAN NHẠC ĐÔ – RÊ - MI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415925" y="2795588"/>
            <a:ext cx="3141663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Vận dụng sáng tạo: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200150" y="3214688"/>
            <a:ext cx="492918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TO – NHỎ, CAO – THẤP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37899" grpId="0"/>
      <p:bldP spid="2" grpId="0"/>
      <p:bldP spid="15" grpId="0"/>
      <p:bldP spid="14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ô hỏi bài cũ.">
            <a:hlinkClick r:id="" action="ppaction://media"/>
            <a:extLst>
              <a:ext uri="{FF2B5EF4-FFF2-40B4-BE49-F238E27FC236}">
                <a16:creationId xmlns:a16="http://schemas.microsoft.com/office/drawing/2014/main" id="{B9E34DDF-198C-4A7B-A019-C8EB422A22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42900"/>
            <a:ext cx="10972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7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571750"/>
            <a:ext cx="36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ang Xuan Doc Tau dan tranh - Linh Thao (mp3cut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5032138" y="1046518"/>
            <a:ext cx="1064736" cy="814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09728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102" name="Rectangle 63"/>
          <p:cNvSpPr>
            <a:spLocks noChangeArrowheads="1"/>
          </p:cNvSpPr>
          <p:nvPr/>
        </p:nvSpPr>
        <p:spPr bwMode="gray">
          <a:xfrm rot="5400000">
            <a:off x="7250906" y="122793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753229" y="5937704"/>
            <a:ext cx="6086518" cy="636600"/>
            <a:chOff x="384" y="1344"/>
            <a:chExt cx="1294" cy="381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grpSpPr>
        <p:sp>
          <p:nvSpPr>
            <p:cNvPr id="8198" name="AutoShape 6"/>
            <p:cNvSpPr>
              <a:spLocks noChangeArrowheads="1"/>
            </p:cNvSpPr>
            <p:nvPr/>
          </p:nvSpPr>
          <p:spPr bwMode="gray">
            <a:xfrm>
              <a:off x="384" y="1344"/>
              <a:ext cx="1294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6255" name="Text Box 10"/>
            <p:cNvSpPr txBox="1">
              <a:spLocks noChangeArrowheads="1"/>
            </p:cNvSpPr>
            <p:nvPr/>
          </p:nvSpPr>
          <p:spPr bwMode="gray">
            <a:xfrm>
              <a:off x="400" y="1382"/>
              <a:ext cx="1258" cy="313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1pPr>
              <a:lvl2pPr marL="742950" indent="-28575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2pPr>
              <a:lvl3pPr marL="11430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3pPr>
              <a:lvl4pPr marL="16002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4pPr>
              <a:lvl5pPr marL="20574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09" name="AutoShape 17"/>
          <p:cNvSpPr>
            <a:spLocks noChangeArrowheads="1"/>
          </p:cNvSpPr>
          <p:nvPr/>
        </p:nvSpPr>
        <p:spPr bwMode="gray">
          <a:xfrm>
            <a:off x="597552" y="214290"/>
            <a:ext cx="9824119" cy="928694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36000" tIns="36000" rIns="36000" b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107" name="Group 27"/>
          <p:cNvGrpSpPr>
            <a:grpSpLocks/>
          </p:cNvGrpSpPr>
          <p:nvPr/>
        </p:nvGrpSpPr>
        <p:grpSpPr bwMode="auto">
          <a:xfrm>
            <a:off x="1543050" y="5848350"/>
            <a:ext cx="1190625" cy="930275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1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40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41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gray">
            <a:xfrm>
              <a:off x="2256" y="2001"/>
              <a:ext cx="438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</p:grpSp>
      <p:sp>
        <p:nvSpPr>
          <p:cNvPr id="3084" name="Text Box 26"/>
          <p:cNvSpPr txBox="1">
            <a:spLocks noChangeArrowheads="1"/>
          </p:cNvSpPr>
          <p:nvPr/>
        </p:nvSpPr>
        <p:spPr bwMode="gray">
          <a:xfrm>
            <a:off x="1057275" y="342900"/>
            <a:ext cx="910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Nghe giai điệu đoán tên bài hát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543050" y="1239838"/>
            <a:ext cx="8143875" cy="44751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</a:endParaRPr>
          </a:p>
        </p:txBody>
      </p:sp>
      <p:grpSp>
        <p:nvGrpSpPr>
          <p:cNvPr id="4110" name="Group 79"/>
          <p:cNvGrpSpPr>
            <a:grpSpLocks/>
          </p:cNvGrpSpPr>
          <p:nvPr/>
        </p:nvGrpSpPr>
        <p:grpSpPr bwMode="auto">
          <a:xfrm>
            <a:off x="1800225" y="1293813"/>
            <a:ext cx="7629525" cy="4206875"/>
            <a:chOff x="2000726" y="634536"/>
            <a:chExt cx="4304139" cy="4878451"/>
          </a:xfrm>
        </p:grpSpPr>
        <p:sp>
          <p:nvSpPr>
            <p:cNvPr id="29744" name="Rectangle 18"/>
            <p:cNvSpPr>
              <a:spLocks noChangeArrowheads="1"/>
            </p:cNvSpPr>
            <p:nvPr/>
          </p:nvSpPr>
          <p:spPr bwMode="auto">
            <a:xfrm>
              <a:off x="2000726" y="890424"/>
              <a:ext cx="4304139" cy="46225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22987" dir="5400000" algn="tl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4124" name="Group 6"/>
            <p:cNvGrpSpPr>
              <a:grpSpLocks/>
            </p:cNvGrpSpPr>
            <p:nvPr/>
          </p:nvGrpSpPr>
          <p:grpSpPr bwMode="auto">
            <a:xfrm rot="5400000">
              <a:off x="4011106" y="-1209869"/>
              <a:ext cx="409004" cy="4097814"/>
              <a:chOff x="647700" y="1895914"/>
              <a:chExt cx="687637" cy="4092212"/>
            </a:xfrm>
          </p:grpSpPr>
          <p:grpSp>
            <p:nvGrpSpPr>
              <p:cNvPr id="4125" name="Gruppe 165"/>
              <p:cNvGrpSpPr>
                <a:grpSpLocks/>
              </p:cNvGrpSpPr>
              <p:nvPr/>
            </p:nvGrpSpPr>
            <p:grpSpPr bwMode="auto">
              <a:xfrm rot="-5400000">
                <a:off x="-62911" y="2592803"/>
                <a:ext cx="2098530" cy="697975"/>
                <a:chOff x="2377545" y="1309160"/>
                <a:chExt cx="1969032" cy="428624"/>
              </a:xfrm>
            </p:grpSpPr>
            <p:grpSp>
              <p:nvGrpSpPr>
                <p:cNvPr id="4182" name="Gruppe 131"/>
                <p:cNvGrpSpPr>
                  <a:grpSpLocks/>
                </p:cNvGrpSpPr>
                <p:nvPr/>
              </p:nvGrpSpPr>
              <p:grpSpPr bwMode="auto">
                <a:xfrm>
                  <a:off x="4105406" y="1312335"/>
                  <a:ext cx="241171" cy="425449"/>
                  <a:chOff x="4003802" y="1329269"/>
                  <a:chExt cx="241171" cy="425449"/>
                </a:xfrm>
              </p:grpSpPr>
              <p:sp>
                <p:nvSpPr>
                  <p:cNvPr id="21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6" name="Freeform 191"/>
                  <p:cNvSpPr>
                    <a:spLocks/>
                  </p:cNvSpPr>
                  <p:nvPr/>
                </p:nvSpPr>
                <p:spPr bwMode="auto">
                  <a:xfrm>
                    <a:off x="3954006" y="1317235"/>
                    <a:ext cx="267693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3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5"/>
                  <a:ext cx="242758" cy="425449"/>
                  <a:chOff x="4004898" y="1329269"/>
                  <a:chExt cx="242758" cy="425449"/>
                </a:xfrm>
              </p:grpSpPr>
              <p:sp>
                <p:nvSpPr>
                  <p:cNvPr id="21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4" name="Freeform 191"/>
                  <p:cNvSpPr>
                    <a:spLocks/>
                  </p:cNvSpPr>
                  <p:nvPr/>
                </p:nvSpPr>
                <p:spPr bwMode="auto">
                  <a:xfrm>
                    <a:off x="3982125" y="1317235"/>
                    <a:ext cx="251749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4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21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2" name="Freeform 191"/>
                  <p:cNvSpPr>
                    <a:spLocks/>
                  </p:cNvSpPr>
                  <p:nvPr/>
                </p:nvSpPr>
                <p:spPr bwMode="auto">
                  <a:xfrm>
                    <a:off x="3963252" y="1317235"/>
                    <a:ext cx="271889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5" name="Gruppe 138"/>
                <p:cNvGrpSpPr>
                  <a:grpSpLocks/>
                </p:cNvGrpSpPr>
                <p:nvPr/>
              </p:nvGrpSpPr>
              <p:grpSpPr bwMode="auto">
                <a:xfrm>
                  <a:off x="3586573" y="1312335"/>
                  <a:ext cx="241171" cy="425449"/>
                  <a:chOff x="4002335" y="1329269"/>
                  <a:chExt cx="241171" cy="425449"/>
                </a:xfrm>
              </p:grpSpPr>
              <p:sp>
                <p:nvSpPr>
                  <p:cNvPr id="20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0" name="Freeform 191"/>
                  <p:cNvSpPr>
                    <a:spLocks/>
                  </p:cNvSpPr>
                  <p:nvPr/>
                </p:nvSpPr>
                <p:spPr bwMode="auto">
                  <a:xfrm>
                    <a:off x="3962001" y="1317235"/>
                    <a:ext cx="246714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6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207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8" name="Freeform 191"/>
                  <p:cNvSpPr>
                    <a:spLocks/>
                  </p:cNvSpPr>
                  <p:nvPr/>
                </p:nvSpPr>
                <p:spPr bwMode="auto">
                  <a:xfrm>
                    <a:off x="3964107" y="1317235"/>
                    <a:ext cx="263497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7" name="Gruppe 144"/>
                <p:cNvGrpSpPr>
                  <a:grpSpLocks/>
                </p:cNvGrpSpPr>
                <p:nvPr/>
              </p:nvGrpSpPr>
              <p:grpSpPr bwMode="auto">
                <a:xfrm>
                  <a:off x="3239096" y="1309160"/>
                  <a:ext cx="241171" cy="428624"/>
                  <a:chOff x="3999770" y="1326094"/>
                  <a:chExt cx="241171" cy="428624"/>
                </a:xfrm>
              </p:grpSpPr>
              <p:sp>
                <p:nvSpPr>
                  <p:cNvPr id="20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6" name="Freeform 191"/>
                  <p:cNvSpPr>
                    <a:spLocks/>
                  </p:cNvSpPr>
                  <p:nvPr/>
                </p:nvSpPr>
                <p:spPr bwMode="auto">
                  <a:xfrm>
                    <a:off x="3979640" y="1321037"/>
                    <a:ext cx="21818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8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20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4" name="Freeform 191"/>
                  <p:cNvSpPr>
                    <a:spLocks/>
                  </p:cNvSpPr>
                  <p:nvPr/>
                </p:nvSpPr>
                <p:spPr bwMode="auto">
                  <a:xfrm>
                    <a:off x="3949019" y="1321037"/>
                    <a:ext cx="285315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9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20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2" name="Freeform 191"/>
                  <p:cNvSpPr>
                    <a:spLocks/>
                  </p:cNvSpPr>
                  <p:nvPr/>
                </p:nvSpPr>
                <p:spPr bwMode="auto">
                  <a:xfrm>
                    <a:off x="3952803" y="1321037"/>
                    <a:ext cx="30042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0" name="Gruppe 153"/>
                <p:cNvGrpSpPr>
                  <a:grpSpLocks/>
                </p:cNvGrpSpPr>
                <p:nvPr/>
              </p:nvGrpSpPr>
              <p:grpSpPr bwMode="auto">
                <a:xfrm>
                  <a:off x="2721849" y="1309160"/>
                  <a:ext cx="241171" cy="428624"/>
                  <a:chOff x="3999891" y="1326094"/>
                  <a:chExt cx="241171" cy="428624"/>
                </a:xfrm>
              </p:grpSpPr>
              <p:sp>
                <p:nvSpPr>
                  <p:cNvPr id="19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0" name="Freeform 191"/>
                  <p:cNvSpPr>
                    <a:spLocks/>
                  </p:cNvSpPr>
                  <p:nvPr/>
                </p:nvSpPr>
                <p:spPr bwMode="auto">
                  <a:xfrm>
                    <a:off x="3975888" y="1321037"/>
                    <a:ext cx="227413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1" name="Gruppe 156"/>
                <p:cNvGrpSpPr>
                  <a:grpSpLocks/>
                </p:cNvGrpSpPr>
                <p:nvPr/>
              </p:nvGrpSpPr>
              <p:grpSpPr bwMode="auto">
                <a:xfrm>
                  <a:off x="2550490" y="1309160"/>
                  <a:ext cx="241171" cy="428624"/>
                  <a:chOff x="4000988" y="1326094"/>
                  <a:chExt cx="241171" cy="428624"/>
                </a:xfrm>
              </p:grpSpPr>
              <p:sp>
                <p:nvSpPr>
                  <p:cNvPr id="19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8" name="Freeform 191"/>
                  <p:cNvSpPr>
                    <a:spLocks/>
                  </p:cNvSpPr>
                  <p:nvPr/>
                </p:nvSpPr>
                <p:spPr bwMode="auto">
                  <a:xfrm>
                    <a:off x="3989742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2" name="Gruppe 159"/>
                <p:cNvGrpSpPr>
                  <a:grpSpLocks/>
                </p:cNvGrpSpPr>
                <p:nvPr/>
              </p:nvGrpSpPr>
              <p:grpSpPr bwMode="auto">
                <a:xfrm>
                  <a:off x="2377545" y="1309160"/>
                  <a:ext cx="241171" cy="428624"/>
                  <a:chOff x="4000499" y="1326094"/>
                  <a:chExt cx="241171" cy="428624"/>
                </a:xfrm>
              </p:grpSpPr>
              <p:sp>
                <p:nvSpPr>
                  <p:cNvPr id="18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1" name="Freeform 191"/>
                  <p:cNvSpPr>
                    <a:spLocks/>
                  </p:cNvSpPr>
                  <p:nvPr/>
                </p:nvSpPr>
                <p:spPr bwMode="auto">
                  <a:xfrm>
                    <a:off x="3990170" y="1321037"/>
                    <a:ext cx="204756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  <p:grpSp>
            <p:nvGrpSpPr>
              <p:cNvPr id="4126" name="Gruppe 165"/>
              <p:cNvGrpSpPr>
                <a:grpSpLocks/>
              </p:cNvGrpSpPr>
              <p:nvPr/>
            </p:nvGrpSpPr>
            <p:grpSpPr bwMode="auto">
              <a:xfrm rot="-5400000">
                <a:off x="-62900" y="4589867"/>
                <a:ext cx="2098530" cy="697979"/>
                <a:chOff x="2377546" y="1309160"/>
                <a:chExt cx="1969032" cy="428624"/>
              </a:xfrm>
            </p:grpSpPr>
            <p:grpSp>
              <p:nvGrpSpPr>
                <p:cNvPr id="4127" name="Gruppe 131"/>
                <p:cNvGrpSpPr>
                  <a:grpSpLocks/>
                </p:cNvGrpSpPr>
                <p:nvPr/>
              </p:nvGrpSpPr>
              <p:grpSpPr bwMode="auto">
                <a:xfrm>
                  <a:off x="4105407" y="1312335"/>
                  <a:ext cx="241171" cy="425449"/>
                  <a:chOff x="4003803" y="1329269"/>
                  <a:chExt cx="241171" cy="425449"/>
                </a:xfrm>
              </p:grpSpPr>
              <p:sp>
                <p:nvSpPr>
                  <p:cNvPr id="17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7" name="Freeform 191"/>
                  <p:cNvSpPr>
                    <a:spLocks/>
                  </p:cNvSpPr>
                  <p:nvPr/>
                </p:nvSpPr>
                <p:spPr bwMode="auto">
                  <a:xfrm>
                    <a:off x="3985036" y="1321031"/>
                    <a:ext cx="222379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8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4"/>
                  <a:ext cx="242757" cy="425450"/>
                  <a:chOff x="4004898" y="1329268"/>
                  <a:chExt cx="242757" cy="425450"/>
                </a:xfrm>
              </p:grpSpPr>
              <p:sp>
                <p:nvSpPr>
                  <p:cNvPr id="17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5" name="Freeform 191"/>
                  <p:cNvSpPr>
                    <a:spLocks/>
                  </p:cNvSpPr>
                  <p:nvPr/>
                </p:nvSpPr>
                <p:spPr bwMode="auto">
                  <a:xfrm>
                    <a:off x="3970358" y="1321031"/>
                    <a:ext cx="202238" cy="410539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9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17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3" name="Freeform 191"/>
                  <p:cNvSpPr>
                    <a:spLocks/>
                  </p:cNvSpPr>
                  <p:nvPr/>
                </p:nvSpPr>
                <p:spPr bwMode="auto">
                  <a:xfrm>
                    <a:off x="3946450" y="1321031"/>
                    <a:ext cx="268532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0" name="Gruppe 138"/>
                <p:cNvGrpSpPr>
                  <a:grpSpLocks/>
                </p:cNvGrpSpPr>
                <p:nvPr/>
              </p:nvGrpSpPr>
              <p:grpSpPr bwMode="auto">
                <a:xfrm>
                  <a:off x="3586572" y="1312335"/>
                  <a:ext cx="241171" cy="425449"/>
                  <a:chOff x="4002334" y="1329269"/>
                  <a:chExt cx="241171" cy="425449"/>
                </a:xfrm>
              </p:grpSpPr>
              <p:sp>
                <p:nvSpPr>
                  <p:cNvPr id="17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1" name="Freeform 191"/>
                  <p:cNvSpPr>
                    <a:spLocks/>
                  </p:cNvSpPr>
                  <p:nvPr/>
                </p:nvSpPr>
                <p:spPr bwMode="auto">
                  <a:xfrm>
                    <a:off x="3962822" y="1321031"/>
                    <a:ext cx="226574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1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16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9" name="Freeform 191"/>
                  <p:cNvSpPr>
                    <a:spLocks/>
                  </p:cNvSpPr>
                  <p:nvPr/>
                </p:nvSpPr>
                <p:spPr bwMode="auto">
                  <a:xfrm>
                    <a:off x="3966606" y="1321031"/>
                    <a:ext cx="227413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2" name="Gruppe 144"/>
                <p:cNvGrpSpPr>
                  <a:grpSpLocks/>
                </p:cNvGrpSpPr>
                <p:nvPr/>
              </p:nvGrpSpPr>
              <p:grpSpPr bwMode="auto">
                <a:xfrm>
                  <a:off x="3239097" y="1309160"/>
                  <a:ext cx="241171" cy="428624"/>
                  <a:chOff x="3999771" y="1326094"/>
                  <a:chExt cx="241171" cy="428624"/>
                </a:xfrm>
              </p:grpSpPr>
              <p:sp>
                <p:nvSpPr>
                  <p:cNvPr id="16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7" name="Freeform 191"/>
                  <p:cNvSpPr>
                    <a:spLocks/>
                  </p:cNvSpPr>
                  <p:nvPr/>
                </p:nvSpPr>
                <p:spPr bwMode="auto">
                  <a:xfrm>
                    <a:off x="3943537" y="1326732"/>
                    <a:ext cx="219021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3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16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5" name="Freeform 191"/>
                  <p:cNvSpPr>
                    <a:spLocks/>
                  </p:cNvSpPr>
                  <p:nvPr/>
                </p:nvSpPr>
                <p:spPr bwMode="auto">
                  <a:xfrm>
                    <a:off x="3969979" y="1326732"/>
                    <a:ext cx="21314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4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16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3" name="Freeform 191"/>
                  <p:cNvSpPr>
                    <a:spLocks/>
                  </p:cNvSpPr>
                  <p:nvPr/>
                </p:nvSpPr>
                <p:spPr bwMode="auto">
                  <a:xfrm>
                    <a:off x="3969568" y="1326732"/>
                    <a:ext cx="217343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5" name="Gruppe 153"/>
                <p:cNvGrpSpPr>
                  <a:grpSpLocks/>
                </p:cNvGrpSpPr>
                <p:nvPr/>
              </p:nvGrpSpPr>
              <p:grpSpPr bwMode="auto">
                <a:xfrm>
                  <a:off x="2721850" y="1309160"/>
                  <a:ext cx="241171" cy="428624"/>
                  <a:chOff x="3999892" y="1326094"/>
                  <a:chExt cx="241171" cy="428624"/>
                </a:xfrm>
              </p:grpSpPr>
              <p:sp>
                <p:nvSpPr>
                  <p:cNvPr id="16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1" name="Freeform 191"/>
                  <p:cNvSpPr>
                    <a:spLocks/>
                  </p:cNvSpPr>
                  <p:nvPr/>
                </p:nvSpPr>
                <p:spPr bwMode="auto">
                  <a:xfrm>
                    <a:off x="3943981" y="1326732"/>
                    <a:ext cx="259301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6" name="Gruppe 156"/>
                <p:cNvGrpSpPr>
                  <a:grpSpLocks/>
                </p:cNvGrpSpPr>
                <p:nvPr/>
              </p:nvGrpSpPr>
              <p:grpSpPr bwMode="auto">
                <a:xfrm>
                  <a:off x="2550491" y="1309160"/>
                  <a:ext cx="241171" cy="428624"/>
                  <a:chOff x="4000989" y="1326094"/>
                  <a:chExt cx="241171" cy="428624"/>
                </a:xfrm>
              </p:grpSpPr>
              <p:sp>
                <p:nvSpPr>
                  <p:cNvPr id="15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9" name="Freeform 191"/>
                  <p:cNvSpPr>
                    <a:spLocks/>
                  </p:cNvSpPr>
                  <p:nvPr/>
                </p:nvSpPr>
                <p:spPr bwMode="auto">
                  <a:xfrm>
                    <a:off x="3941052" y="1326732"/>
                    <a:ext cx="262658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7" name="Gruppe 159"/>
                <p:cNvGrpSpPr>
                  <a:grpSpLocks/>
                </p:cNvGrpSpPr>
                <p:nvPr/>
              </p:nvGrpSpPr>
              <p:grpSpPr bwMode="auto">
                <a:xfrm>
                  <a:off x="2377546" y="1309160"/>
                  <a:ext cx="241171" cy="428624"/>
                  <a:chOff x="4000500" y="1326094"/>
                  <a:chExt cx="241171" cy="428624"/>
                </a:xfrm>
              </p:grpSpPr>
              <p:sp>
                <p:nvSpPr>
                  <p:cNvPr id="15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7" name="Freeform 191"/>
                  <p:cNvSpPr>
                    <a:spLocks/>
                  </p:cNvSpPr>
                  <p:nvPr/>
                </p:nvSpPr>
                <p:spPr bwMode="auto">
                  <a:xfrm>
                    <a:off x="3951550" y="1326732"/>
                    <a:ext cx="246714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</p:grpSp>
      </p:grpSp>
      <p:pic>
        <p:nvPicPr>
          <p:cNvPr id="4111" name="Picture 13" descr="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2" descr="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2" descr="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19380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3" descr="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8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9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10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11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4" name="Rectangle 103"/>
          <p:cNvSpPr/>
          <p:nvPr/>
        </p:nvSpPr>
        <p:spPr>
          <a:xfrm>
            <a:off x="3414713" y="2500313"/>
            <a:ext cx="5429250" cy="428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2414588" y="4429125"/>
            <a:ext cx="6572250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107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1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1914525" y="1571625"/>
            <a:ext cx="7497763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ÂU 3,4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672784" y="18907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8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414338" y="1000125"/>
            <a:ext cx="10215562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414338" y="1000125"/>
            <a:ext cx="257175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bài hát:</a:t>
            </a:r>
          </a:p>
        </p:txBody>
      </p:sp>
      <p:pic>
        <p:nvPicPr>
          <p:cNvPr id="21509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9" name="Text Box 9"/>
          <p:cNvSpPr txBox="1">
            <a:spLocks noChangeArrowheads="1"/>
          </p:cNvSpPr>
          <p:nvPr/>
        </p:nvSpPr>
        <p:spPr bwMode="auto">
          <a:xfrm>
            <a:off x="414338" y="1833563"/>
            <a:ext cx="2643187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đọc nhạc:</a:t>
            </a:r>
          </a:p>
        </p:txBody>
      </p:sp>
      <p:sp>
        <p:nvSpPr>
          <p:cNvPr id="21514" name="Rectangle 3"/>
          <p:cNvSpPr>
            <a:spLocks noChangeArrowheads="1"/>
          </p:cNvSpPr>
          <p:nvPr/>
        </p:nvSpPr>
        <p:spPr bwMode="auto">
          <a:xfrm>
            <a:off x="4700588" y="222250"/>
            <a:ext cx="1457325" cy="608013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</a:t>
            </a:r>
          </a:p>
        </p:txBody>
      </p:sp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628775" y="1404938"/>
            <a:ext cx="41433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LỚP MỘT THÂN YÊU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271588" y="2286000"/>
            <a:ext cx="48577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BAN NHẠC ĐÔ – RÊ - MI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415925" y="2795588"/>
            <a:ext cx="3141663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 sáng tạo: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200150" y="3214688"/>
            <a:ext cx="492918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TO – NHỎ, CAO – THẤP</a:t>
            </a:r>
          </a:p>
        </p:txBody>
      </p:sp>
    </p:spTree>
    <p:extLst>
      <p:ext uri="{BB962C8B-B14F-4D97-AF65-F5344CB8AC3E}">
        <p14:creationId xmlns:p14="http://schemas.microsoft.com/office/powerpoint/2010/main" val="19254530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37899" grpId="0"/>
      <p:bldP spid="2" grpId="0"/>
      <p:bldP spid="15" grpId="0"/>
      <p:bldP spid="14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414338" y="1000125"/>
            <a:ext cx="10215562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771525" y="1071563"/>
            <a:ext cx="28575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057275" y="1785938"/>
            <a:ext cx="54292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/>
              <a:t>LỚP MỘT THÂN YÊU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557588" y="2428875"/>
            <a:ext cx="25003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i="1">
                <a:solidFill>
                  <a:srgbClr val="FF0000"/>
                </a:solidFill>
                <a:cs typeface="Times New Roman" panose="02020603050405020304" pitchFamily="18" charset="0"/>
              </a:rPr>
              <a:t>Bùi Anh Tôn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13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 descr="D:\GIÁO ÁN 1 2020-2021\HÌNH SOẠN GIÁO ÁN\Học hát\Lớp 1 thân yêu\Nhịp - Copy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73025"/>
            <a:ext cx="10501313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5960" y="3326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T CƠ THỂ 2018">
            <a:hlinkClick r:id="" action="ppaction://media"/>
            <a:extLst>
              <a:ext uri="{FF2B5EF4-FFF2-40B4-BE49-F238E27FC236}">
                <a16:creationId xmlns:a16="http://schemas.microsoft.com/office/drawing/2014/main" id="{DF499DA2-8C0E-4957-BF42-41CBECEE5897}"/>
              </a:ext>
            </a:extLst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959756" cy="6858000"/>
          </a:xfrm>
        </p:spPr>
      </p:pic>
    </p:spTree>
    <p:extLst>
      <p:ext uri="{BB962C8B-B14F-4D97-AF65-F5344CB8AC3E}">
        <p14:creationId xmlns:p14="http://schemas.microsoft.com/office/powerpoint/2010/main" val="55490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 descr="D:\GIÁO ÁN 1 2020-2021\HÌNH SOẠN GIÁO ÁN\Học hát\Lớp 1 thân yêu\bộ gõ cơ thể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0"/>
            <a:ext cx="8858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5960" y="3326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7079</TotalTime>
  <Words>214</Words>
  <Application>Microsoft Office PowerPoint</Application>
  <PresentationFormat>Custom</PresentationFormat>
  <Paragraphs>50</Paragraphs>
  <Slides>22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Times New Roman</vt:lpstr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Thị Tân Cao</cp:lastModifiedBy>
  <cp:revision>602</cp:revision>
  <dcterms:created xsi:type="dcterms:W3CDTF">2010-04-30T18:19:48Z</dcterms:created>
  <dcterms:modified xsi:type="dcterms:W3CDTF">2025-08-24T09:13:37Z</dcterms:modified>
</cp:coreProperties>
</file>