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64" r:id="rId2"/>
    <p:sldId id="322" r:id="rId3"/>
    <p:sldId id="366" r:id="rId4"/>
    <p:sldId id="367" r:id="rId5"/>
    <p:sldId id="368" r:id="rId6"/>
    <p:sldId id="374" r:id="rId7"/>
    <p:sldId id="373" r:id="rId8"/>
    <p:sldId id="372" r:id="rId9"/>
    <p:sldId id="325" r:id="rId10"/>
    <p:sldId id="369" r:id="rId11"/>
    <p:sldId id="357" r:id="rId12"/>
    <p:sldId id="334" r:id="rId13"/>
    <p:sldId id="362" r:id="rId14"/>
    <p:sldId id="333" r:id="rId15"/>
    <p:sldId id="3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0E3FA-9709-4658-A7BE-F6127795D7B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CAC66-4D8A-44AE-8CF8-DDD80B894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83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8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06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6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A1F9-2889-4419-9F48-77255DACB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6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85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8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3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4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1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8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8" y="6052079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853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0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6183C6B0-13B4-B448-77AF-7820D1DC8A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772" y="0"/>
            <a:ext cx="1793124" cy="1793124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FC71985-B36C-E8BF-5418-BDBC7997BEF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-4310743"/>
            <a:ext cx="1793124" cy="17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2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11" Type="http://schemas.openxmlformats.org/officeDocument/2006/relationships/image" Target="../media/image39.gi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5.gif"/><Relationship Id="rId4" Type="http://schemas.openxmlformats.org/officeDocument/2006/relationships/notesSlide" Target="../notesSlides/notesSlide4.xml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337925" y="1863239"/>
            <a:ext cx="1065460" cy="75027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971354" y="3524971"/>
            <a:ext cx="3370545" cy="3370545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6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23"/>
              <a:endParaRPr lang="zh-CN" altLang="en-US" sz="4268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CC6CEA-505A-11CB-73EF-F0496CB7FD10}"/>
              </a:ext>
            </a:extLst>
          </p:cNvPr>
          <p:cNvSpPr txBox="1"/>
          <p:nvPr/>
        </p:nvSpPr>
        <p:spPr>
          <a:xfrm>
            <a:off x="1609696" y="230502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A38D5B-34E4-8480-5415-FA949719F06D}"/>
              </a:ext>
            </a:extLst>
          </p:cNvPr>
          <p:cNvSpPr/>
          <p:nvPr/>
        </p:nvSpPr>
        <p:spPr>
          <a:xfrm>
            <a:off x="2085026" y="1542682"/>
            <a:ext cx="8917858" cy="513243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algn="ctr" defTabSz="457223"/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CHÀO MỪNG CÁC THẦY CÔ GIÁO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2B4344A-1E6D-2DE3-A6F1-B66414888496}"/>
              </a:ext>
            </a:extLst>
          </p:cNvPr>
          <p:cNvSpPr/>
          <p:nvPr/>
        </p:nvSpPr>
        <p:spPr>
          <a:xfrm>
            <a:off x="1867845" y="3888323"/>
            <a:ext cx="8391849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23">
              <a:lnSpc>
                <a:spcPct val="150000"/>
              </a:lnSpc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GIỜ, THĂM LỚP 5B</a:t>
            </a:r>
          </a:p>
          <a:p>
            <a:pPr defTabSz="457223">
              <a:lnSpc>
                <a:spcPct val="150000"/>
              </a:lnSpc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Hương Giang</a:t>
            </a: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="" xmlns:a16="http://schemas.microsoft.com/office/drawing/2014/main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9108" y="4966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199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2983" y="2096259"/>
          <a:ext cx="12020280" cy="367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381">
                  <a:extLst>
                    <a:ext uri="{9D8B030D-6E8A-4147-A177-3AD203B41FA5}">
                      <a16:colId xmlns:a16="http://schemas.microsoft.com/office/drawing/2014/main" xmlns="" val="2349645875"/>
                    </a:ext>
                  </a:extLst>
                </a:gridCol>
                <a:gridCol w="1854037">
                  <a:extLst>
                    <a:ext uri="{9D8B030D-6E8A-4147-A177-3AD203B41FA5}">
                      <a16:colId xmlns:a16="http://schemas.microsoft.com/office/drawing/2014/main" xmlns="" val="2029518342"/>
                    </a:ext>
                  </a:extLst>
                </a:gridCol>
                <a:gridCol w="2345162">
                  <a:extLst>
                    <a:ext uri="{9D8B030D-6E8A-4147-A177-3AD203B41FA5}">
                      <a16:colId xmlns:a16="http://schemas.microsoft.com/office/drawing/2014/main" xmlns="" val="2395306241"/>
                    </a:ext>
                  </a:extLst>
                </a:gridCol>
                <a:gridCol w="1810938">
                  <a:extLst>
                    <a:ext uri="{9D8B030D-6E8A-4147-A177-3AD203B41FA5}">
                      <a16:colId xmlns:a16="http://schemas.microsoft.com/office/drawing/2014/main" xmlns="" val="629898973"/>
                    </a:ext>
                  </a:extLst>
                </a:gridCol>
                <a:gridCol w="2003381">
                  <a:extLst>
                    <a:ext uri="{9D8B030D-6E8A-4147-A177-3AD203B41FA5}">
                      <a16:colId xmlns:a16="http://schemas.microsoft.com/office/drawing/2014/main" xmlns="" val="1572213034"/>
                    </a:ext>
                  </a:extLst>
                </a:gridCol>
                <a:gridCol w="2003381">
                  <a:extLst>
                    <a:ext uri="{9D8B030D-6E8A-4147-A177-3AD203B41FA5}">
                      <a16:colId xmlns:a16="http://schemas.microsoft.com/office/drawing/2014/main" xmlns="" val="4242403790"/>
                    </a:ext>
                  </a:extLst>
                </a:gridCol>
              </a:tblGrid>
              <a:tr h="486987"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898022"/>
                  </a:ext>
                </a:extLst>
              </a:tr>
              <a:tr h="599427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3018232"/>
                  </a:ext>
                </a:extLst>
              </a:tr>
              <a:tr h="486987">
                <a:tc>
                  <a:txBody>
                    <a:bodyPr/>
                    <a:lstStyle/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709834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7811" y="4773705"/>
            <a:ext cx="1035423" cy="38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048" y="2639920"/>
            <a:ext cx="103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6340" y="2651089"/>
            <a:ext cx="1075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415" y="2694677"/>
            <a:ext cx="103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3652" y="2599752"/>
            <a:ext cx="103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2137" y="2624451"/>
            <a:ext cx="103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52910" y="2615040"/>
            <a:ext cx="1035423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6065" y="2069784"/>
            <a:ext cx="416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mét vuông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1836" y="2034342"/>
            <a:ext cx="263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84" y="2055145"/>
            <a:ext cx="4127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Lớn hơn mét vuông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AD01045-E8A0-1D23-066D-EADE90BAAFDB}"/>
              </a:ext>
            </a:extLst>
          </p:cNvPr>
          <p:cNvSpPr txBox="1"/>
          <p:nvPr/>
        </p:nvSpPr>
        <p:spPr>
          <a:xfrm>
            <a:off x="2730321" y="574992"/>
            <a:ext cx="662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3455" y="3375323"/>
            <a:ext cx="103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00695" y="5117302"/>
            <a:ext cx="1834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… dm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0695" y="4247993"/>
            <a:ext cx="1738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… ha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069724" y="4159587"/>
                <a:ext cx="1978483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724" y="4159587"/>
                <a:ext cx="1978483" cy="803682"/>
              </a:xfrm>
              <a:prstGeom prst="rect">
                <a:avLst/>
              </a:prstGeom>
              <a:blipFill rotWithShape="0">
                <a:blip r:embed="rId2"/>
                <a:stretch>
                  <a:fillRect l="-8025" r="-4321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966694" y="5093385"/>
            <a:ext cx="1985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100 dm</a:t>
            </a:r>
            <a:r>
              <a:rPr lang="en-US" sz="32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1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5" grpId="0"/>
      <p:bldP spid="32" grpId="0"/>
      <p:bldP spid="17" grpId="0"/>
      <p:bldP spid="17" grpId="1"/>
      <p:bldP spid="18" grpId="0"/>
      <p:bldP spid="18" grpId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92" y="209179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59" y="3750748"/>
            <a:ext cx="3412902" cy="3107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BEA61F4-4124-9AC7-97D6-BD5A7E6D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9720"/>
            <a:ext cx="6839292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5148"/>
            <a:ext cx="11266715" cy="24560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just"/>
            <a:r>
              <a:rPr lang="vi-VN" altLang="zh-CN" sz="3600" b="1" dirty="0">
                <a:solidFill>
                  <a:prstClr val="white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b="1" dirty="0">
                <a:solidFill>
                  <a:prstClr val="white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Mai và Mi vừa làm một ngôi nhà bằng bìa cứng. Mặt sàn của ngôi nhà có dạng hình vuông với diện tích là 4 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2</a:t>
            </a:r>
            <a:r>
              <a:rPr lang="vi-VN" altLang="zh-CN" sz="3000" b="1" dirty="0">
                <a:solidFill>
                  <a:prstClr val="white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 Diện tích mặt sàn của ngôi nhà đó tính theo đơn vị đề-xi-mét vuông là: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0" y="0"/>
            <a:ext cx="821635" cy="8216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C9632D-B337-DB31-846E-573D2CB1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7" y="2583407"/>
            <a:ext cx="7066188" cy="41773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7B85F8F-747C-EC5A-9212-2CE13C4EA462}"/>
              </a:ext>
            </a:extLst>
          </p:cNvPr>
          <p:cNvSpPr/>
          <p:nvPr/>
        </p:nvSpPr>
        <p:spPr>
          <a:xfrm>
            <a:off x="7358743" y="2688771"/>
            <a:ext cx="446314" cy="4680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536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71140"/>
            <a:ext cx="11266715" cy="216059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600" b="1" dirty="0">
                <a:solidFill>
                  <a:prstClr val="white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Biết mặt bàn học của Việt có dạng hình chữ nhật. Diện tích mặt bàn đó khoảng: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A1B1C2-4055-8C3A-10DC-68FE69D3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7" y="2087763"/>
            <a:ext cx="5023076" cy="4108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246D7C-824C-7A8A-78E4-A9EC3F09440D}"/>
              </a:ext>
            </a:extLst>
          </p:cNvPr>
          <p:cNvSpPr txBox="1"/>
          <p:nvPr/>
        </p:nvSpPr>
        <p:spPr>
          <a:xfrm>
            <a:off x="772886" y="2471057"/>
            <a:ext cx="5377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50 cm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50 dm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50 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50 ha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5B1D15F-840F-5E1F-99E4-05ABAB6B97B5}"/>
              </a:ext>
            </a:extLst>
          </p:cNvPr>
          <p:cNvSpPr/>
          <p:nvPr/>
        </p:nvSpPr>
        <p:spPr>
          <a:xfrm>
            <a:off x="772886" y="3551810"/>
            <a:ext cx="47897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75" y="1820788"/>
            <a:ext cx="6011032" cy="5037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4C9796D1-5A05-E1F3-DBC4-2F32E866EFAA}"/>
              </a:ext>
            </a:extLst>
          </p:cNvPr>
          <p:cNvSpPr/>
          <p:nvPr/>
        </p:nvSpPr>
        <p:spPr>
          <a:xfrm>
            <a:off x="3820886" y="783771"/>
            <a:ext cx="6291943" cy="1926772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số đo diện tích của một số đồ vật trong lớp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EAF9EF-0BF2-E89E-9102-A7739DEE6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1757" y="2272807"/>
            <a:ext cx="9035055" cy="2987299"/>
          </a:xfrm>
          <a:prstGeom prst="rect">
            <a:avLst/>
          </a:prstGeom>
        </p:spPr>
      </p:pic>
      <p:pic>
        <p:nvPicPr>
          <p:cNvPr id="2" name="video c gi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5" y="98425"/>
            <a:ext cx="923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1313644" y="2203735"/>
            <a:ext cx="965915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zh-CN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8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9380" y="479761"/>
            <a:ext cx="8454856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810" y="640099"/>
            <a:ext cx="8393425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        4</a:t>
            </a:r>
            <a:r>
              <a:rPr kumimoji="0" lang="en-US" sz="4000" b="1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km</a:t>
            </a:r>
            <a:r>
              <a:rPr kumimoji="0" lang="en-US" sz="4000" b="1" i="0" u="none" strike="noStrike" kern="0" cap="none" spc="0" normalizeH="0" baseline="3000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=…ha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60148" y="3511092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blipFill rotWithShape="0"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2954571" y="5083125"/>
            <a:ext cx="3807979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57312" y="3712318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Chevron 20">
            <a:hlinkClick r:id="rId8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8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8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8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tải xuống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8952" y="3434891"/>
            <a:ext cx="487363" cy="487363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7154505" y="4997473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4000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9380" y="479761"/>
            <a:ext cx="8454856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810" y="640099"/>
            <a:ext cx="8393425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        50</a:t>
            </a:r>
            <a:r>
              <a:rPr kumimoji="0" lang="en-US" sz="4000" b="1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000 ha  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=…km</a:t>
            </a:r>
            <a:r>
              <a:rPr kumimoji="0" lang="en-US" sz="4000" b="1" i="0" u="none" strike="noStrike" kern="0" cap="none" spc="0" normalizeH="0" baseline="3000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60148" y="3511092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blipFill rotWithShape="0">
                <a:blip r:embed="rId7"/>
                <a:stretch>
                  <a:fillRect b="-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2954571" y="5083125"/>
            <a:ext cx="3807979" cy="1176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62480" y="377820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Chevron 20">
            <a:hlinkClick r:id="rId8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8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8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8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tải xuống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8952" y="3434891"/>
            <a:ext cx="487363" cy="487363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7154505" y="4997473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9380" y="479761"/>
            <a:ext cx="8454856" cy="2616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810" y="640099"/>
            <a:ext cx="8393425" cy="23193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        5</a:t>
            </a:r>
            <a:r>
              <a:rPr kumimoji="0" lang="en-US" sz="4000" b="1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r>
              <a:rPr kumimoji="0" lang="en-US" sz="4000" b="1" i="0" u="none" strike="noStrike" kern="0" cap="none" spc="0" normalizeH="0" baseline="3000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=…ha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60148" y="3511092"/>
            <a:ext cx="8883650" cy="2824163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137" y="3724611"/>
                <a:ext cx="4097338" cy="1174750"/>
              </a:xfrm>
              <a:prstGeom prst="roundRect">
                <a:avLst/>
              </a:prstGeom>
              <a:blipFill rotWithShape="0">
                <a:blip r:embed="rId7"/>
                <a:stretch>
                  <a:fillRect b="-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2940810" y="4982362"/>
                <a:ext cx="3807979" cy="1176338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 algn="ctr"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FF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810" y="4982362"/>
                <a:ext cx="3807979" cy="1176338"/>
              </a:xfrm>
              <a:prstGeom prst="roundRect">
                <a:avLst/>
              </a:prstGeom>
              <a:blipFill rotWithShape="0"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lowchart: Terminator 14"/>
          <p:cNvSpPr/>
          <p:nvPr/>
        </p:nvSpPr>
        <p:spPr>
          <a:xfrm rot="5400000">
            <a:off x="4517512" y="3276937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8" y="3282493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62480" y="3778201"/>
            <a:ext cx="38052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Chevron 20">
            <a:hlinkClick r:id="rId9" action="ppaction://hlinksldjump"/>
          </p:cNvPr>
          <p:cNvSpPr/>
          <p:nvPr/>
        </p:nvSpPr>
        <p:spPr>
          <a:xfrm flipH="1">
            <a:off x="11337412" y="6215399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hevron 21">
            <a:hlinkClick r:id="rId9" action="ppaction://hlinksldjump"/>
          </p:cNvPr>
          <p:cNvSpPr/>
          <p:nvPr/>
        </p:nvSpPr>
        <p:spPr>
          <a:xfrm flipH="1">
            <a:off x="11334236" y="3353136"/>
            <a:ext cx="309562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hevron 22">
            <a:hlinkClick r:id="rId9" action="ppaction://hlinksldjump"/>
          </p:cNvPr>
          <p:cNvSpPr/>
          <p:nvPr/>
        </p:nvSpPr>
        <p:spPr>
          <a:xfrm>
            <a:off x="2533137" y="6201112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hevron 23">
            <a:hlinkClick r:id="rId9" action="ppaction://hlinksldjump"/>
          </p:cNvPr>
          <p:cNvSpPr/>
          <p:nvPr/>
        </p:nvSpPr>
        <p:spPr>
          <a:xfrm>
            <a:off x="2529962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7" y="1503110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555D89-0CE2-44CE-A4E1-BADC25C85497}"/>
              </a:ext>
            </a:extLst>
          </p:cNvPr>
          <p:cNvSpPr/>
          <p:nvPr/>
        </p:nvSpPr>
        <p:spPr>
          <a:xfrm>
            <a:off x="335887" y="811204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Rung chuông vàng</a:t>
            </a:r>
          </a:p>
        </p:txBody>
      </p:sp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527578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8534" y="532069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</a:p>
        </p:txBody>
      </p:sp>
      <p:sp>
        <p:nvSpPr>
          <p:cNvPr id="33" name="AutoShape 11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</a:p>
        </p:txBody>
      </p:sp>
      <p:sp>
        <p:nvSpPr>
          <p:cNvPr id="34" name="AutoShape 12"/>
          <p:cNvSpPr>
            <a:spLocks noChangeArrowheads="1"/>
          </p:cNvSpPr>
          <p:nvPr/>
        </p:nvSpPr>
        <p:spPr bwMode="auto">
          <a:xfrm>
            <a:off x="552086" y="5302176"/>
            <a:ext cx="1485900" cy="9141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9" tIns="45690" rIns="91379" bIns="45690" anchor="ctr"/>
          <a:lstStyle/>
          <a:p>
            <a:pPr marL="0" marR="0" lvl="0" indent="0" algn="ctr" defTabSz="913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13459" y="4215749"/>
            <a:ext cx="1937190" cy="766613"/>
            <a:chOff x="413459" y="4215749"/>
            <a:chExt cx="1937190" cy="76661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13459" y="4215749"/>
              <a:ext cx="1937190" cy="76661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814574" y="4436149"/>
              <a:ext cx="1188042" cy="3258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7801"/>
                </a:avLst>
              </a:prstTxWarp>
            </a:bodyPr>
            <a:lstStyle/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500" b="1" i="0" u="none" strike="noStrike" kern="10" cap="none" spc="0" normalizeH="0" baseline="0" noProof="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  <a:p>
              <a:pPr marL="0" marR="0" lvl="0" indent="0" algn="ctr" defTabSz="913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tải xuống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8952" y="3434891"/>
            <a:ext cx="487363" cy="487363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7333807" y="5024773"/>
            <a:ext cx="4097338" cy="1174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50 000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" y="1"/>
            <a:ext cx="12193873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03" y="4245405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951" y="-22231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466" y="3941818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688" y="438597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750" y="3877390"/>
            <a:ext cx="3862971" cy="305522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BFDC637F-2C03-FD85-98D0-80BE73B7B1E1}"/>
              </a:ext>
            </a:extLst>
          </p:cNvPr>
          <p:cNvSpPr/>
          <p:nvPr/>
        </p:nvSpPr>
        <p:spPr>
          <a:xfrm>
            <a:off x="688258" y="1834566"/>
            <a:ext cx="3141630" cy="20887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 16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C2A87D94-F015-3BC1-C733-3B66B9393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032" y="67544"/>
            <a:ext cx="2316340" cy="2690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4BC97A-0B0A-9DA7-B303-EA60F9D97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303" y="188997"/>
            <a:ext cx="3054361" cy="1780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FA22A9-04C1-C5C2-C033-16F2A400B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948" y="1104088"/>
            <a:ext cx="7759416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2" y="-147776"/>
            <a:ext cx="4906750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0" y="2815766"/>
            <a:ext cx="3064788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F4FEB8-2CFB-1E9B-FDCF-F46D59622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11824"/>
            <a:ext cx="7699513" cy="7366410"/>
          </a:xfrm>
          <a:prstGeom prst="rect">
            <a:avLst/>
          </a:prstGeom>
        </p:spPr>
      </p:pic>
      <p:pic>
        <p:nvPicPr>
          <p:cNvPr id="3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0306384-A42C-CEF8-2B7C-B39E841DF50A}"/>
              </a:ext>
            </a:extLst>
          </p:cNvPr>
          <p:cNvSpPr/>
          <p:nvPr/>
        </p:nvSpPr>
        <p:spPr>
          <a:xfrm>
            <a:off x="0" y="-96715"/>
            <a:ext cx="12192000" cy="69547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="" xmlns:a16="http://schemas.microsoft.com/office/drawing/2014/main" id="{6285A406-09C4-7157-20FE-CB497021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11655" y="0"/>
            <a:ext cx="1758659" cy="6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AE4244-D0A5-6997-EE9A-DCBBACCC3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54" y="341370"/>
            <a:ext cx="11817213" cy="6419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FD85A2B5-31AD-E7C3-7110-A1DB00F3274C}"/>
              </a:ext>
            </a:extLst>
          </p:cNvPr>
          <p:cNvSpPr/>
          <p:nvPr/>
        </p:nvSpPr>
        <p:spPr>
          <a:xfrm>
            <a:off x="-50950" y="243906"/>
            <a:ext cx="3135086" cy="1230086"/>
          </a:xfrm>
          <a:prstGeom prst="wedgeRoundRectCallout">
            <a:avLst>
              <a:gd name="adj1" fmla="val 41162"/>
              <a:gd name="adj2" fmla="val 71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222A0455-10E3-A52E-5D75-57DF0B1542F2}"/>
              </a:ext>
            </a:extLst>
          </p:cNvPr>
          <p:cNvSpPr/>
          <p:nvPr/>
        </p:nvSpPr>
        <p:spPr>
          <a:xfrm>
            <a:off x="3866714" y="-33566"/>
            <a:ext cx="4158343" cy="1567544"/>
          </a:xfrm>
          <a:prstGeom prst="wedgeRoundRectCallout">
            <a:avLst>
              <a:gd name="adj1" fmla="val -37110"/>
              <a:gd name="adj2" fmla="val 7652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 do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ta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nhỏ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="" xmlns:a16="http://schemas.microsoft.com/office/drawing/2014/main" id="{3A61ACF6-51D9-4C1D-D763-B8669F3CD7DA}"/>
              </a:ext>
            </a:extLst>
          </p:cNvPr>
          <p:cNvSpPr/>
          <p:nvPr/>
        </p:nvSpPr>
        <p:spPr>
          <a:xfrm>
            <a:off x="9367146" y="1722783"/>
            <a:ext cx="2873375" cy="1533424"/>
          </a:xfrm>
          <a:prstGeom prst="wedgeRoundRectCallout">
            <a:avLst>
              <a:gd name="adj1" fmla="val -30366"/>
              <a:gd name="adj2" fmla="val 7652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70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344</Words>
  <Application>Microsoft Office PowerPoint</Application>
  <PresentationFormat>Widescreen</PresentationFormat>
  <Paragraphs>122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Cambria Math</vt:lpstr>
      <vt:lpstr>SVN-The Voice</vt:lpstr>
      <vt:lpstr>Times New Roman</vt:lpstr>
      <vt:lpstr>思源黑体 CN Bold</vt:lpstr>
      <vt:lpstr>思源黑体 CN Heavy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THCUONG</cp:lastModifiedBy>
  <cp:revision>71</cp:revision>
  <dcterms:created xsi:type="dcterms:W3CDTF">2024-07-23T11:00:22Z</dcterms:created>
  <dcterms:modified xsi:type="dcterms:W3CDTF">2025-11-04T16:06:45Z</dcterms:modified>
</cp:coreProperties>
</file>