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41"/>
  </p:notesMasterIdLst>
  <p:sldIdLst>
    <p:sldId id="321" r:id="rId2"/>
    <p:sldId id="436" r:id="rId3"/>
    <p:sldId id="319" r:id="rId4"/>
    <p:sldId id="268" r:id="rId5"/>
    <p:sldId id="270" r:id="rId6"/>
    <p:sldId id="269" r:id="rId7"/>
    <p:sldId id="328" r:id="rId8"/>
    <p:sldId id="329" r:id="rId9"/>
    <p:sldId id="331" r:id="rId10"/>
    <p:sldId id="439" r:id="rId11"/>
    <p:sldId id="437" r:id="rId12"/>
    <p:sldId id="440" r:id="rId13"/>
    <p:sldId id="438" r:id="rId14"/>
    <p:sldId id="441" r:id="rId15"/>
    <p:sldId id="442" r:id="rId16"/>
    <p:sldId id="281" r:id="rId17"/>
    <p:sldId id="282" r:id="rId18"/>
    <p:sldId id="283" r:id="rId19"/>
    <p:sldId id="284" r:id="rId20"/>
    <p:sldId id="286" r:id="rId21"/>
    <p:sldId id="289" r:id="rId22"/>
    <p:sldId id="288" r:id="rId23"/>
    <p:sldId id="334" r:id="rId24"/>
    <p:sldId id="335" r:id="rId25"/>
    <p:sldId id="336" r:id="rId26"/>
    <p:sldId id="293" r:id="rId27"/>
    <p:sldId id="338" r:id="rId28"/>
    <p:sldId id="443" r:id="rId29"/>
    <p:sldId id="444" r:id="rId30"/>
    <p:sldId id="300" r:id="rId31"/>
    <p:sldId id="301" r:id="rId32"/>
    <p:sldId id="303" r:id="rId33"/>
    <p:sldId id="308" r:id="rId34"/>
    <p:sldId id="341" r:id="rId35"/>
    <p:sldId id="445" r:id="rId36"/>
    <p:sldId id="342" r:id="rId37"/>
    <p:sldId id="446" r:id="rId38"/>
    <p:sldId id="309" r:id="rId39"/>
    <p:sldId id="30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780F"/>
    <a:srgbClr val="E6E6E6"/>
    <a:srgbClr val="D2E2E2"/>
    <a:srgbClr val="C4E7CF"/>
    <a:srgbClr val="FFFFCC"/>
    <a:srgbClr val="FFCCFF"/>
    <a:srgbClr val="00FF00"/>
    <a:srgbClr val="FEEA7D"/>
    <a:srgbClr val="FFF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447" autoAdjust="0"/>
  </p:normalViewPr>
  <p:slideViewPr>
    <p:cSldViewPr snapToGrid="0">
      <p:cViewPr varScale="1">
        <p:scale>
          <a:sx n="67" d="100"/>
          <a:sy n="67" d="100"/>
        </p:scale>
        <p:origin x="84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D5AC-C6A6-4A42-8D79-A0AB3AEF64E2}"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80C20-9FDB-4683-AAD3-AAC434289CD4}" type="slidenum">
              <a:rPr lang="en-US" smtClean="0"/>
              <a:t>‹#›</a:t>
            </a:fld>
            <a:endParaRPr lang="en-US"/>
          </a:p>
        </p:txBody>
      </p:sp>
    </p:spTree>
    <p:extLst>
      <p:ext uri="{BB962C8B-B14F-4D97-AF65-F5344CB8AC3E}">
        <p14:creationId xmlns:p14="http://schemas.microsoft.com/office/powerpoint/2010/main" val="107986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mảnh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ra</a:t>
            </a:r>
            <a:r>
              <a:rPr lang="en-US" sz="1800" kern="0" dirty="0">
                <a:effectLst/>
                <a:latin typeface="Times New Roman" panose="02020603050405020304" pitchFamily="18" charset="0"/>
                <a:ea typeface="Aptos" panose="020B0004020202020204" pitchFamily="34" charset="0"/>
              </a:rPr>
              <a:t> ở </a:t>
            </a:r>
            <a:r>
              <a:rPr lang="en-US" sz="1800" kern="0" dirty="0" err="1">
                <a:effectLst/>
                <a:latin typeface="Times New Roman" panose="02020603050405020304" pitchFamily="18" charset="0"/>
                <a:ea typeface="Aptos" panose="020B0004020202020204" pitchFamily="34" charset="0"/>
              </a:rPr>
              <a:t>điểm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phía</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Tổ</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Việt</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thuộc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địa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xóm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huyện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Hiển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tỉnh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mắm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rừng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biển</a:t>
            </a:r>
            <a:r>
              <a:rPr lang="en-US" sz="1800" kern="0" dirty="0">
                <a:effectLst/>
                <a:latin typeface="Times New Roman" panose="02020603050405020304" pitchFamily="18" charset="0"/>
                <a:ea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4E180C20-9FDB-4683-AAD3-AAC434289CD4}" type="slidenum">
              <a:rPr lang="en-US" smtClean="0"/>
              <a:t>3</a:t>
            </a:fld>
            <a:endParaRPr lang="en-US"/>
          </a:p>
        </p:txBody>
      </p:sp>
    </p:spTree>
    <p:extLst>
      <p:ext uri="{BB962C8B-B14F-4D97-AF65-F5344CB8AC3E}">
        <p14:creationId xmlns:p14="http://schemas.microsoft.com/office/powerpoint/2010/main" val="389584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4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0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6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062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2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630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8636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063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952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90790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7259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6028931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12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75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650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61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77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609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80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46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xmlns="" id="{DDAD2DE8-EFA1-04B7-AF11-263F775D1B6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extLst>
      <p:ext uri="{BB962C8B-B14F-4D97-AF65-F5344CB8AC3E}">
        <p14:creationId xmlns:p14="http://schemas.microsoft.com/office/powerpoint/2010/main" val="4154615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02" r:id="rId13"/>
    <p:sldLayoutId id="214748370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8.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g"/><Relationship Id="rId7" Type="http://schemas.microsoft.com/office/2007/relationships/hdphoto" Target="../media/hdphoto11.wdp"/><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45.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jpg"/><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11.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slideLayout" Target="../slideLayouts/slideLayout12.xml"/><Relationship Id="rId7" Type="http://schemas.openxmlformats.org/officeDocument/2006/relationships/image" Target="../media/image45.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6.wdp"/><Relationship Id="rId3" Type="http://schemas.openxmlformats.org/officeDocument/2006/relationships/image" Target="../media/image7.png"/><Relationship Id="rId7" Type="http://schemas.microsoft.com/office/2007/relationships/hdphoto" Target="../media/hdphoto3.wdp"/><Relationship Id="rId12" Type="http://schemas.openxmlformats.org/officeDocument/2006/relationships/image" Target="../media/image18.png"/><Relationship Id="rId17" Type="http://schemas.openxmlformats.org/officeDocument/2006/relationships/image" Target="../media/image47.png"/><Relationship Id="rId2" Type="http://schemas.openxmlformats.org/officeDocument/2006/relationships/image" Target="../media/image6.jpg"/><Relationship Id="rId16"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15.png"/><Relationship Id="rId11" Type="http://schemas.microsoft.com/office/2007/relationships/hdphoto" Target="../media/hdphoto5.wdp"/><Relationship Id="rId5" Type="http://schemas.openxmlformats.org/officeDocument/2006/relationships/image" Target="../media/image14.png"/><Relationship Id="rId15" Type="http://schemas.openxmlformats.org/officeDocument/2006/relationships/image" Target="../media/image39.png"/><Relationship Id="rId10" Type="http://schemas.openxmlformats.org/officeDocument/2006/relationships/image" Target="../media/image17.png"/><Relationship Id="rId4" Type="http://schemas.openxmlformats.org/officeDocument/2006/relationships/image" Target="../media/image8.svg"/><Relationship Id="rId9" Type="http://schemas.microsoft.com/office/2007/relationships/hdphoto" Target="../media/hdphoto4.wdp"/><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1.png"/><Relationship Id="rId5" Type="http://schemas.microsoft.com/office/2007/relationships/hdphoto" Target="../media/hdphoto12.wdp"/><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png"/><Relationship Id="rId1" Type="http://schemas.openxmlformats.org/officeDocument/2006/relationships/slideLayout" Target="../slideLayouts/slideLayout12.xml"/><Relationship Id="rId5" Type="http://schemas.microsoft.com/office/2007/relationships/hdphoto" Target="../media/hdphoto12.wdp"/><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5" Type="http://schemas.microsoft.com/office/2007/relationships/hdphoto" Target="../media/hdphoto12.wdp"/><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4.png"/><Relationship Id="rId5" Type="http://schemas.microsoft.com/office/2007/relationships/hdphoto" Target="../media/hdphoto12.wdp"/><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12.wdp"/><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9.png"/><Relationship Id="rId3" Type="http://schemas.openxmlformats.org/officeDocument/2006/relationships/image" Target="../media/image7.png"/><Relationship Id="rId7" Type="http://schemas.microsoft.com/office/2007/relationships/hdphoto" Target="../media/hdphoto3.wdp"/><Relationship Id="rId12" Type="http://schemas.openxmlformats.org/officeDocument/2006/relationships/image" Target="../media/image55.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5.png"/><Relationship Id="rId11" Type="http://schemas.microsoft.com/office/2007/relationships/hdphoto" Target="../media/hdphoto5.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8.svg"/><Relationship Id="rId9"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12.wdp"/><Relationship Id="rId5" Type="http://schemas.openxmlformats.org/officeDocument/2006/relationships/image" Target="../media/image50.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slideLayout" Target="../slideLayouts/slideLayout12.xml"/><Relationship Id="rId7" Type="http://schemas.openxmlformats.org/officeDocument/2006/relationships/image" Target="../media/image58.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60.png"/><Relationship Id="rId4" Type="http://schemas.microsoft.com/office/2007/relationships/hdphoto" Target="../media/hdphoto12.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9.png"/><Relationship Id="rId1" Type="http://schemas.openxmlformats.org/officeDocument/2006/relationships/slideLayout" Target="../slideLayouts/slideLayout12.xml"/><Relationship Id="rId5" Type="http://schemas.openxmlformats.org/officeDocument/2006/relationships/image" Target="../media/image65.png"/><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6.wdp"/><Relationship Id="rId3" Type="http://schemas.openxmlformats.org/officeDocument/2006/relationships/image" Target="../media/image7.png"/><Relationship Id="rId7" Type="http://schemas.microsoft.com/office/2007/relationships/hdphoto" Target="../media/hdphoto3.wdp"/><Relationship Id="rId12" Type="http://schemas.openxmlformats.org/officeDocument/2006/relationships/image" Target="../media/image18.png"/><Relationship Id="rId2" Type="http://schemas.openxmlformats.org/officeDocument/2006/relationships/image" Target="../media/image6.jpg"/><Relationship Id="rId16"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15.png"/><Relationship Id="rId11" Type="http://schemas.microsoft.com/office/2007/relationships/hdphoto" Target="../media/hdphoto5.wdp"/><Relationship Id="rId5" Type="http://schemas.openxmlformats.org/officeDocument/2006/relationships/image" Target="../media/image14.png"/><Relationship Id="rId15" Type="http://schemas.microsoft.com/office/2007/relationships/hdphoto" Target="../media/hdphoto2.wdp"/><Relationship Id="rId10" Type="http://schemas.openxmlformats.org/officeDocument/2006/relationships/image" Target="../media/image17.png"/><Relationship Id="rId4" Type="http://schemas.openxmlformats.org/officeDocument/2006/relationships/image" Target="../media/image8.svg"/><Relationship Id="rId9" Type="http://schemas.microsoft.com/office/2007/relationships/hdphoto" Target="../media/hdphoto4.wdp"/><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image" Target="../media/image6.jpg"/><Relationship Id="rId7" Type="http://schemas.openxmlformats.org/officeDocument/2006/relationships/image" Target="../media/image29.svg"/><Relationship Id="rId12" Type="http://schemas.microsoft.com/office/2007/relationships/hdphoto" Target="../media/hdphoto8.wdp"/><Relationship Id="rId17" Type="http://schemas.microsoft.com/office/2007/relationships/hdphoto" Target="../media/hdphoto10.wdp"/><Relationship Id="rId2" Type="http://schemas.openxmlformats.org/officeDocument/2006/relationships/audio" Target="../media/audio1.wav"/><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8.svg"/><Relationship Id="rId15" Type="http://schemas.openxmlformats.org/officeDocument/2006/relationships/image" Target="../media/image25.png"/><Relationship Id="rId10" Type="http://schemas.microsoft.com/office/2007/relationships/hdphoto" Target="../media/hdphoto7.wdp"/><Relationship Id="rId4" Type="http://schemas.openxmlformats.org/officeDocument/2006/relationships/image" Target="../media/image7.png"/><Relationship Id="rId9" Type="http://schemas.openxmlformats.org/officeDocument/2006/relationships/image" Target="../media/image22.png"/><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26.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244" y="438905"/>
            <a:ext cx="1162373" cy="1137672"/>
          </a:xfrm>
          <a:prstGeom prst="rect">
            <a:avLst/>
          </a:prstGeom>
        </p:spPr>
      </p:pic>
      <p:pic>
        <p:nvPicPr>
          <p:cNvPr id="7" name="Picture 6">
            <a:extLst>
              <a:ext uri="{FF2B5EF4-FFF2-40B4-BE49-F238E27FC236}">
                <a16:creationId xmlns:a16="http://schemas.microsoft.com/office/drawing/2014/main" xmlns="" id="{DBE8F834-197E-90ED-CBE7-D09C382220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FAD02C84-2BCA-3BC2-974B-54ECC1FABEE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553911" y="1947219"/>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2E02C41-24E1-8817-926F-175178DAFA4E}"/>
              </a:ext>
            </a:extLst>
          </p:cNvPr>
          <p:cNvPicPr>
            <a:picLocks noChangeAspect="1"/>
          </p:cNvPicPr>
          <p:nvPr/>
        </p:nvPicPr>
        <p:blipFill>
          <a:blip r:embed="rId9"/>
          <a:stretch>
            <a:fillRect/>
          </a:stretch>
        </p:blipFill>
        <p:spPr>
          <a:xfrm>
            <a:off x="1829149" y="304799"/>
            <a:ext cx="8083997" cy="196801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69610" y="337457"/>
            <a:ext cx="11615365" cy="6281057"/>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Đất Mũi Cà Mau có gì mà ai cũng muốn trong đời được tới #hnp">
            <a:extLst>
              <a:ext uri="{FF2B5EF4-FFF2-40B4-BE49-F238E27FC236}">
                <a16:creationId xmlns:a16="http://schemas.microsoft.com/office/drawing/2014/main" xmlns="" id="{49430987-9B0B-AA81-D461-627B486E4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84997"/>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xmlns=""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libri"/>
              </a:rPr>
              <a:t>Đước</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xmlns="" id="{0E43518D-5748-6C28-51AA-553D00B3A0F6}"/>
              </a:ext>
            </a:extLst>
          </p:cNvPr>
          <p:cNvSpPr txBox="1"/>
          <p:nvPr/>
        </p:nvSpPr>
        <p:spPr>
          <a:xfrm>
            <a:off x="925287" y="3067769"/>
            <a:ext cx="10657113" cy="1569660"/>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cao mọc ở rừng nước mặn, hoa vàng, hạt nảy mầm ngay trên cây.</a:t>
            </a:r>
          </a:p>
        </p:txBody>
      </p:sp>
    </p:spTree>
    <p:extLst>
      <p:ext uri="{BB962C8B-B14F-4D97-AF65-F5344CB8AC3E}">
        <p14:creationId xmlns:p14="http://schemas.microsoft.com/office/powerpoint/2010/main" val="9438160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ây Đước - Hình Ảnh, Đặc Điểm Cây Và Công Dụng">
            <a:extLst>
              <a:ext uri="{FF2B5EF4-FFF2-40B4-BE49-F238E27FC236}">
                <a16:creationId xmlns:a16="http://schemas.microsoft.com/office/drawing/2014/main" xmlns="" id="{C55D8997-256D-C248-2935-D251F2B60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6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xmlns=""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Mắm</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0E43518D-5748-6C28-51AA-553D00B3A0F6}"/>
              </a:ext>
            </a:extLst>
          </p:cNvPr>
          <p:cNvSpPr txBox="1"/>
          <p:nvPr/>
        </p:nvSpPr>
        <p:spPr>
          <a:xfrm>
            <a:off x="849087" y="3013340"/>
            <a:ext cx="10657113" cy="2308324"/>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mọc ở vùng đầm lầy ven biển, rễ trồi lên khỏi mặt bùn; thường được trồng để bảo vệ đê ngăn nước mặn.</a:t>
            </a:r>
          </a:p>
        </p:txBody>
      </p:sp>
    </p:spTree>
    <p:extLst>
      <p:ext uri="{BB962C8B-B14F-4D97-AF65-F5344CB8AC3E}">
        <p14:creationId xmlns:p14="http://schemas.microsoft.com/office/powerpoint/2010/main" val="27052366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 Mắm – Wikipedia tiếng Việt">
            <a:extLst>
              <a:ext uri="{FF2B5EF4-FFF2-40B4-BE49-F238E27FC236}">
                <a16:creationId xmlns:a16="http://schemas.microsoft.com/office/drawing/2014/main" xmlns="" id="{593958CC-785A-2E80-3A2A-C2EA0FC8E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32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xmlns="" id="{C7D04148-AF61-581F-469E-B00D03771CC4}"/>
              </a:ext>
            </a:extLst>
          </p:cNvPr>
          <p:cNvSpPr/>
          <p:nvPr/>
        </p:nvSpPr>
        <p:spPr>
          <a:xfrm>
            <a:off x="4561113" y="1884854"/>
            <a:ext cx="2928257"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3B5CEC55-35AD-6101-AD62-7398A3FBC131}"/>
              </a:ext>
            </a:extLst>
          </p:cNvPr>
          <p:cNvSpPr txBox="1"/>
          <p:nvPr/>
        </p:nvSpPr>
        <p:spPr>
          <a:xfrm>
            <a:off x="4996543" y="1879553"/>
            <a:ext cx="23186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Năm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Căn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0E43518D-5748-6C28-51AA-553D00B3A0F6}"/>
              </a:ext>
            </a:extLst>
          </p:cNvPr>
          <p:cNvSpPr txBox="1"/>
          <p:nvPr/>
        </p:nvSpPr>
        <p:spPr>
          <a:xfrm>
            <a:off x="805544" y="3002454"/>
            <a:ext cx="10657113" cy="830997"/>
          </a:xfrm>
          <a:prstGeom prst="rect">
            <a:avLst/>
          </a:prstGeom>
          <a:noFill/>
        </p:spPr>
        <p:txBody>
          <a:bodyPr wrap="square" rtlCol="0">
            <a:spAutoFit/>
          </a:bodyPr>
          <a:lstStyle/>
          <a:p>
            <a:pPr lvl="0" algn="ctr">
              <a:defRPr/>
            </a:pPr>
            <a:r>
              <a:rPr lang="en-US" sz="4800" b="1" dirty="0" err="1">
                <a:solidFill>
                  <a:srgbClr val="0070C0"/>
                </a:solidFill>
              </a:rPr>
              <a:t>Một</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endParaRPr kumimoji="0" lang="vi-VN" sz="4800" b="1"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4014737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xmlns=""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xmlns=""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r>
                <a:rPr lang="en-US" sz="4000" b="1" dirty="0" err="1">
                  <a:ln>
                    <a:solidFill>
                      <a:schemeClr val="accent2">
                        <a:lumMod val="50000"/>
                      </a:schemeClr>
                    </a:solidFill>
                  </a:ln>
                  <a:solidFill>
                    <a:srgbClr val="FF0066"/>
                  </a:solidFill>
                </a:rPr>
                <a:t>Yêu</a:t>
              </a:r>
              <a:r>
                <a:rPr lang="en-US" sz="4000" b="1" dirty="0">
                  <a:ln>
                    <a:solidFill>
                      <a:schemeClr val="accent2">
                        <a:lumMod val="50000"/>
                      </a:schemeClr>
                    </a:solidFill>
                  </a:ln>
                  <a:solidFill>
                    <a:srgbClr val="FF0066"/>
                  </a:solidFill>
                </a:rPr>
                <a:t> </a:t>
              </a:r>
              <a:r>
                <a:rPr lang="en-US" sz="4000" b="1" dirty="0" err="1">
                  <a:ln>
                    <a:solidFill>
                      <a:schemeClr val="accent2">
                        <a:lumMod val="50000"/>
                      </a:schemeClr>
                    </a:solidFill>
                  </a:ln>
                  <a:solidFill>
                    <a:srgbClr val="FF0066"/>
                  </a:solidFill>
                </a:rPr>
                <a:t>cầu</a:t>
              </a:r>
              <a:endParaRPr lang="en-US" sz="4000" b="1" dirty="0">
                <a:ln>
                  <a:solidFill>
                    <a:schemeClr val="accent2">
                      <a:lumMod val="50000"/>
                    </a:schemeClr>
                  </a:solidFill>
                </a:ln>
                <a:solidFill>
                  <a:srgbClr val="FF0066"/>
                </a:solidFill>
              </a:endParaRPr>
            </a:p>
          </p:txBody>
        </p:sp>
      </p:grpSp>
      <p:sp>
        <p:nvSpPr>
          <p:cNvPr id="31" name="TextBox 30">
            <a:extLst>
              <a:ext uri="{FF2B5EF4-FFF2-40B4-BE49-F238E27FC236}">
                <a16:creationId xmlns:a16="http://schemas.microsoft.com/office/drawing/2014/main" xmlns="" id="{C36E84EF-0DBC-8531-8A2A-F9352A9F1E08}"/>
              </a:ext>
            </a:extLst>
          </p:cNvPr>
          <p:cNvSpPr txBox="1"/>
          <p:nvPr/>
        </p:nvSpPr>
        <p:spPr>
          <a:xfrm>
            <a:off x="960447" y="3499708"/>
            <a:ext cx="5374755" cy="2499467"/>
          </a:xfrm>
          <a:prstGeom prst="rect">
            <a:avLst/>
          </a:prstGeom>
          <a:noFill/>
        </p:spPr>
        <p:txBody>
          <a:bodyPr wrap="square" rtlCol="0">
            <a:spAutoFit/>
          </a:bodyPr>
          <a:lstStyle/>
          <a:p>
            <a:pPr>
              <a:lnSpc>
                <a:spcPct val="150000"/>
              </a:lnSpc>
            </a:pPr>
            <a:r>
              <a:rPr lang="en-US" sz="3600" dirty="0" err="1"/>
              <a:t>Phân</a:t>
            </a:r>
            <a:r>
              <a:rPr lang="en-US" sz="3600" dirty="0"/>
              <a:t> </a:t>
            </a:r>
            <a:r>
              <a:rPr lang="en-US" sz="3600" dirty="0" err="1"/>
              <a:t>công</a:t>
            </a:r>
            <a:r>
              <a:rPr lang="en-US" sz="3600" dirty="0"/>
              <a:t> </a:t>
            </a:r>
            <a:r>
              <a:rPr lang="en-US" sz="3600" dirty="0" err="1"/>
              <a:t>đọc</a:t>
            </a:r>
            <a:r>
              <a:rPr lang="en-US" sz="3600" dirty="0"/>
              <a:t> </a:t>
            </a:r>
            <a:r>
              <a:rPr lang="en-US" sz="3600" dirty="0" err="1"/>
              <a:t>theo</a:t>
            </a:r>
            <a:r>
              <a:rPr lang="en-US" sz="3600" dirty="0"/>
              <a:t> </a:t>
            </a:r>
            <a:r>
              <a:rPr lang="en-US" sz="3600" dirty="0" err="1"/>
              <a:t>đoạn</a:t>
            </a:r>
            <a:r>
              <a:rPr lang="en-US" sz="3600" dirty="0"/>
              <a:t>.</a:t>
            </a:r>
          </a:p>
          <a:p>
            <a:pPr>
              <a:lnSpc>
                <a:spcPct val="150000"/>
              </a:lnSpc>
            </a:pPr>
            <a:r>
              <a:rPr lang="en-US" sz="3600" dirty="0" err="1"/>
              <a:t>Tất</a:t>
            </a:r>
            <a:r>
              <a:rPr lang="en-US" sz="3600" dirty="0"/>
              <a:t> </a:t>
            </a:r>
            <a:r>
              <a:rPr lang="en-US" sz="3600" dirty="0" err="1"/>
              <a:t>cả</a:t>
            </a:r>
            <a:r>
              <a:rPr lang="en-US" sz="3600" dirty="0"/>
              <a:t> </a:t>
            </a:r>
            <a:r>
              <a:rPr lang="en-US" sz="3600" dirty="0" err="1"/>
              <a:t>thành</a:t>
            </a:r>
            <a:r>
              <a:rPr lang="en-US" sz="3600" dirty="0"/>
              <a:t> </a:t>
            </a:r>
            <a:r>
              <a:rPr lang="en-US" sz="3600" dirty="0" err="1"/>
              <a:t>viên</a:t>
            </a:r>
            <a:r>
              <a:rPr lang="en-US" sz="3600" dirty="0"/>
              <a:t> </a:t>
            </a:r>
            <a:r>
              <a:rPr lang="en-US" sz="3600" dirty="0" err="1"/>
              <a:t>đều</a:t>
            </a:r>
            <a:r>
              <a:rPr lang="en-US" sz="3600" dirty="0"/>
              <a:t> </a:t>
            </a:r>
            <a:r>
              <a:rPr lang="en-US" sz="3600" dirty="0" err="1"/>
              <a:t>đọc</a:t>
            </a:r>
            <a:r>
              <a:rPr lang="en-US" sz="3600" dirty="0"/>
              <a:t>.</a:t>
            </a:r>
          </a:p>
          <a:p>
            <a:pPr>
              <a:lnSpc>
                <a:spcPct val="150000"/>
              </a:lnSpc>
            </a:pPr>
            <a:r>
              <a:rPr lang="en-US" sz="3600" dirty="0" err="1"/>
              <a:t>Giải</a:t>
            </a:r>
            <a:r>
              <a:rPr lang="en-US" sz="3600" dirty="0"/>
              <a:t> </a:t>
            </a:r>
            <a:r>
              <a:rPr lang="en-US" sz="3600" dirty="0" err="1"/>
              <a:t>nghĩa</a:t>
            </a:r>
            <a:r>
              <a:rPr lang="en-US" sz="3600" dirty="0"/>
              <a:t> </a:t>
            </a:r>
            <a:r>
              <a:rPr lang="en-US" sz="3600" dirty="0" err="1"/>
              <a:t>từ</a:t>
            </a:r>
            <a:r>
              <a:rPr lang="en-US" sz="3600" dirty="0"/>
              <a:t> </a:t>
            </a:r>
            <a:r>
              <a:rPr lang="en-US" sz="3600" dirty="0" err="1"/>
              <a:t>cùng</a:t>
            </a:r>
            <a:r>
              <a:rPr lang="en-US" sz="3600" dirty="0"/>
              <a:t> </a:t>
            </a:r>
            <a:r>
              <a:rPr lang="en-US" sz="3600" dirty="0" err="1"/>
              <a:t>nhau</a:t>
            </a:r>
            <a:r>
              <a:rPr lang="en-US" sz="3600" dirty="0"/>
              <a:t>.</a:t>
            </a:r>
          </a:p>
        </p:txBody>
      </p:sp>
      <p:pic>
        <p:nvPicPr>
          <p:cNvPr id="33" name="Graphic 32" descr="Clipboard outline">
            <a:extLst>
              <a:ext uri="{FF2B5EF4-FFF2-40B4-BE49-F238E27FC236}">
                <a16:creationId xmlns:a16="http://schemas.microsoft.com/office/drawing/2014/main" xmlns="" id="{05FD6745-C00F-B840-21F5-F4E84E5F3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xmlns="" id="{A9B05326-139F-3388-BEC5-18FC99A790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xmlns="" id="{B1B728D4-5052-9433-0BA4-E057813178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xmlns=""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xmlns=""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xmlns=""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xmlns=""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xmlns=""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rPr>
                <a:t>Tiêu chí đánh giá</a:t>
              </a:r>
            </a:p>
          </p:txBody>
        </p:sp>
      </p:grpSp>
      <p:sp>
        <p:nvSpPr>
          <p:cNvPr id="47" name="TextBox 46">
            <a:extLst>
              <a:ext uri="{FF2B5EF4-FFF2-40B4-BE49-F238E27FC236}">
                <a16:creationId xmlns:a16="http://schemas.microsoft.com/office/drawing/2014/main" xmlns="" id="{DA37EE3E-98C0-DBEB-602F-6962590D616B}"/>
              </a:ext>
            </a:extLst>
          </p:cNvPr>
          <p:cNvSpPr txBox="1"/>
          <p:nvPr/>
        </p:nvSpPr>
        <p:spPr>
          <a:xfrm>
            <a:off x="6658063" y="3471086"/>
            <a:ext cx="5374755" cy="2499467"/>
          </a:xfrm>
          <a:prstGeom prst="rect">
            <a:avLst/>
          </a:prstGeom>
          <a:noFill/>
        </p:spPr>
        <p:txBody>
          <a:bodyPr wrap="square" rtlCol="0">
            <a:spAutoFit/>
          </a:bodyPr>
          <a:lstStyle/>
          <a:p>
            <a:pPr>
              <a:lnSpc>
                <a:spcPct val="150000"/>
              </a:lnSpc>
            </a:pPr>
            <a:r>
              <a:rPr lang="en-US" sz="3600"/>
              <a:t>1. Đọc đúng.</a:t>
            </a:r>
          </a:p>
          <a:p>
            <a:pPr>
              <a:lnSpc>
                <a:spcPct val="150000"/>
              </a:lnSpc>
            </a:pPr>
            <a:r>
              <a:rPr lang="en-US" sz="3600"/>
              <a:t>2. Đọc to rõ.</a:t>
            </a:r>
          </a:p>
          <a:p>
            <a:pPr>
              <a:lnSpc>
                <a:spcPct val="150000"/>
              </a:lnSpc>
            </a:pPr>
            <a:r>
              <a:rPr lang="en-US" sz="3600"/>
              <a:t>3. Ngắt nghỉ đúng chỗ.</a:t>
            </a:r>
          </a:p>
        </p:txBody>
      </p:sp>
      <p:grpSp>
        <p:nvGrpSpPr>
          <p:cNvPr id="56" name="Group 55">
            <a:extLst>
              <a:ext uri="{FF2B5EF4-FFF2-40B4-BE49-F238E27FC236}">
                <a16:creationId xmlns:a16="http://schemas.microsoft.com/office/drawing/2014/main" xmlns="" id="{4B143E1F-3CE4-2549-563F-BCFBD422C321}"/>
              </a:ext>
            </a:extLst>
          </p:cNvPr>
          <p:cNvGrpSpPr/>
          <p:nvPr/>
        </p:nvGrpSpPr>
        <p:grpSpPr>
          <a:xfrm>
            <a:off x="9040130"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xmlns="" id="{8E439632-BF72-080A-AC46-F180A9CB1902}"/>
              </a:ext>
            </a:extLst>
          </p:cNvPr>
          <p:cNvGrpSpPr/>
          <p:nvPr/>
        </p:nvGrpSpPr>
        <p:grpSpPr>
          <a:xfrm>
            <a:off x="9098426"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xmlns="" id="{64678ED0-4E41-A366-81E2-5528789892F1}"/>
              </a:ext>
            </a:extLst>
          </p:cNvPr>
          <p:cNvGrpSpPr/>
          <p:nvPr/>
        </p:nvGrpSpPr>
        <p:grpSpPr>
          <a:xfrm>
            <a:off x="10635453" y="5178591"/>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xmlns="" id="{DE6A05FB-77F1-2C08-565B-4DF5AA63E99C}"/>
              </a:ext>
            </a:extLst>
          </p:cNvPr>
          <p:cNvPicPr>
            <a:picLocks noChangeAspect="1"/>
          </p:cNvPicPr>
          <p:nvPr/>
        </p:nvPicPr>
        <p:blipFill>
          <a:blip r:embed="rId8"/>
          <a:stretch>
            <a:fillRect/>
          </a:stretch>
        </p:blipFill>
        <p:spPr>
          <a:xfrm>
            <a:off x="2269501" y="171052"/>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xmlns=""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TextBox 45">
              <a:extLst>
                <a:ext uri="{FF2B5EF4-FFF2-40B4-BE49-F238E27FC236}">
                  <a16:creationId xmlns:a16="http://schemas.microsoft.com/office/drawing/2014/main" xmlns=""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r>
                <a:rPr lang="en-US" sz="4000" b="1">
                  <a:ln>
                    <a:solidFill>
                      <a:sysClr val="windowText" lastClr="000000"/>
                    </a:solidFill>
                  </a:ln>
                  <a:solidFill>
                    <a:schemeClr val="accent2"/>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xmlns=""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TextBox 46">
            <a:extLst>
              <a:ext uri="{FF2B5EF4-FFF2-40B4-BE49-F238E27FC236}">
                <a16:creationId xmlns:a16="http://schemas.microsoft.com/office/drawing/2014/main" xmlns="" id="{DA37EE3E-98C0-DBEB-602F-6962590D616B}"/>
              </a:ext>
            </a:extLst>
          </p:cNvPr>
          <p:cNvSpPr txBox="1"/>
          <p:nvPr/>
        </p:nvSpPr>
        <p:spPr>
          <a:xfrm>
            <a:off x="3335101" y="3800046"/>
            <a:ext cx="5374755" cy="2499467"/>
          </a:xfrm>
          <a:prstGeom prst="rect">
            <a:avLst/>
          </a:prstGeom>
          <a:noFill/>
        </p:spPr>
        <p:txBody>
          <a:bodyPr wrap="square" rtlCol="0">
            <a:spAutoFit/>
          </a:bodyPr>
          <a:lstStyle/>
          <a:p>
            <a:pPr>
              <a:lnSpc>
                <a:spcPct val="150000"/>
              </a:lnSpc>
            </a:pPr>
            <a:r>
              <a:rPr lang="en-US" sz="3600" dirty="0">
                <a:latin typeface="+mj-lt"/>
              </a:rPr>
              <a:t>1. </a:t>
            </a:r>
            <a:r>
              <a:rPr lang="en-US" sz="3600" dirty="0" err="1">
                <a:latin typeface="+mj-lt"/>
              </a:rPr>
              <a:t>Đọc</a:t>
            </a:r>
            <a:r>
              <a:rPr lang="en-US" sz="3600" dirty="0">
                <a:latin typeface="+mj-lt"/>
              </a:rPr>
              <a:t> </a:t>
            </a:r>
            <a:r>
              <a:rPr lang="en-US" sz="3600" dirty="0" err="1">
                <a:latin typeface="+mj-lt"/>
              </a:rPr>
              <a:t>đúng</a:t>
            </a:r>
            <a:r>
              <a:rPr lang="en-US" sz="3600" dirty="0">
                <a:latin typeface="+mj-lt"/>
              </a:rPr>
              <a:t>.</a:t>
            </a:r>
          </a:p>
          <a:p>
            <a:pPr>
              <a:lnSpc>
                <a:spcPct val="150000"/>
              </a:lnSpc>
            </a:pPr>
            <a:r>
              <a:rPr lang="en-US" sz="3600" dirty="0">
                <a:latin typeface="+mj-lt"/>
              </a:rPr>
              <a:t>2. </a:t>
            </a:r>
            <a:r>
              <a:rPr lang="en-US" sz="3600" dirty="0" err="1">
                <a:latin typeface="+mj-lt"/>
              </a:rPr>
              <a:t>Đọc</a:t>
            </a:r>
            <a:r>
              <a:rPr lang="en-US" sz="3600" dirty="0">
                <a:latin typeface="+mj-lt"/>
              </a:rPr>
              <a:t> to </a:t>
            </a:r>
            <a:r>
              <a:rPr lang="en-US" sz="3600" dirty="0" err="1">
                <a:latin typeface="+mj-lt"/>
              </a:rPr>
              <a:t>rõ</a:t>
            </a:r>
            <a:r>
              <a:rPr lang="en-US" sz="3600" dirty="0">
                <a:latin typeface="+mj-lt"/>
              </a:rPr>
              <a:t>.</a:t>
            </a:r>
          </a:p>
          <a:p>
            <a:pPr>
              <a:lnSpc>
                <a:spcPct val="150000"/>
              </a:lnSpc>
            </a:pPr>
            <a:r>
              <a:rPr lang="en-US" sz="3600" dirty="0">
                <a:latin typeface="+mj-lt"/>
              </a:rPr>
              <a:t>3. </a:t>
            </a:r>
            <a:r>
              <a:rPr lang="en-US" sz="3600" dirty="0" err="1">
                <a:latin typeface="+mj-lt"/>
              </a:rPr>
              <a:t>Ngắt</a:t>
            </a:r>
            <a:r>
              <a:rPr lang="en-US" sz="3600" dirty="0">
                <a:latin typeface="+mj-lt"/>
              </a:rPr>
              <a:t> </a:t>
            </a:r>
            <a:r>
              <a:rPr lang="en-US" sz="3600" dirty="0" err="1">
                <a:latin typeface="+mj-lt"/>
              </a:rPr>
              <a:t>nghỉ</a:t>
            </a:r>
            <a:r>
              <a:rPr lang="en-US" sz="3600" dirty="0">
                <a:latin typeface="+mj-lt"/>
              </a:rPr>
              <a:t> </a:t>
            </a:r>
            <a:r>
              <a:rPr lang="en-US" sz="3600" dirty="0" err="1">
                <a:latin typeface="+mj-lt"/>
              </a:rPr>
              <a:t>đúng</a:t>
            </a:r>
            <a:r>
              <a:rPr lang="en-US" sz="3600" dirty="0">
                <a:latin typeface="+mj-lt"/>
              </a:rPr>
              <a:t> </a:t>
            </a:r>
            <a:r>
              <a:rPr lang="en-US" sz="3600" dirty="0" err="1">
                <a:latin typeface="+mj-lt"/>
              </a:rPr>
              <a:t>chỗ</a:t>
            </a:r>
            <a:r>
              <a:rPr lang="en-US" sz="3600" dirty="0">
                <a:latin typeface="+mj-lt"/>
              </a:rPr>
              <a:t>.</a:t>
            </a:r>
          </a:p>
        </p:txBody>
      </p:sp>
      <p:grpSp>
        <p:nvGrpSpPr>
          <p:cNvPr id="56" name="Group 55">
            <a:extLst>
              <a:ext uri="{FF2B5EF4-FFF2-40B4-BE49-F238E27FC236}">
                <a16:creationId xmlns:a16="http://schemas.microsoft.com/office/drawing/2014/main" xmlns="" id="{4B143E1F-3CE4-2549-563F-BCFBD422C321}"/>
              </a:ext>
            </a:extLst>
          </p:cNvPr>
          <p:cNvGrpSpPr/>
          <p:nvPr/>
        </p:nvGrpSpPr>
        <p:grpSpPr>
          <a:xfrm>
            <a:off x="5662739" y="396291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xmlns="" id="{8E439632-BF72-080A-AC46-F180A9CB1902}"/>
              </a:ext>
            </a:extLst>
          </p:cNvPr>
          <p:cNvGrpSpPr/>
          <p:nvPr/>
        </p:nvGrpSpPr>
        <p:grpSpPr>
          <a:xfrm>
            <a:off x="5721035" y="47591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xmlns="" id="{64678ED0-4E41-A366-81E2-5528789892F1}"/>
              </a:ext>
            </a:extLst>
          </p:cNvPr>
          <p:cNvGrpSpPr/>
          <p:nvPr/>
        </p:nvGrpSpPr>
        <p:grpSpPr>
          <a:xfrm>
            <a:off x="7464890" y="5518437"/>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xmlns=""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xmlns="" id="{18E139F2-8B01-9A82-BCD6-398A9362CB79}"/>
              </a:ext>
            </a:extLst>
          </p:cNvPr>
          <p:cNvPicPr>
            <a:picLocks noChangeAspect="1"/>
          </p:cNvPicPr>
          <p:nvPr/>
        </p:nvPicPr>
        <p:blipFill>
          <a:blip r:embed="rId6"/>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xmlns="" id="{D491EA9D-9115-09E0-B080-6C4EF96D44C0}"/>
              </a:ext>
            </a:extLst>
          </p:cNvPr>
          <p:cNvPicPr>
            <a:picLocks noChangeAspect="1"/>
          </p:cNvPicPr>
          <p:nvPr/>
        </p:nvPicPr>
        <p:blipFill>
          <a:blip r:embed="rId7"/>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xmlns="" id="{963B18A5-FF77-E819-3641-63A144266E95}"/>
              </a:ext>
            </a:extLst>
          </p:cNvPr>
          <p:cNvPicPr>
            <a:picLocks noChangeAspect="1"/>
          </p:cNvPicPr>
          <p:nvPr/>
        </p:nvPicPr>
        <p:blipFill>
          <a:blip r:embed="rId8"/>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xmlns=""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xmlns=""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D5C609AA-E0AB-31AF-72F5-359DF9D9CC76}"/>
              </a:ext>
            </a:extLst>
          </p:cNvPr>
          <p:cNvPicPr>
            <a:picLocks noChangeAspect="1"/>
          </p:cNvPicPr>
          <p:nvPr/>
        </p:nvPicPr>
        <p:blipFill>
          <a:blip r:embed="rId6"/>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xmlns="" id="{C69B250C-9DEB-F632-722A-4796EB5A29FC}"/>
              </a:ext>
            </a:extLst>
          </p:cNvPr>
          <p:cNvPicPr>
            <a:picLocks noChangeAspect="1"/>
          </p:cNvPicPr>
          <p:nvPr/>
        </p:nvPicPr>
        <p:blipFill>
          <a:blip r:embed="rId7"/>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spid="1026" name="TextBox1" r:id="rId2" imgW="3400560" imgH="1428840"/>
        </mc:Choice>
        <mc:Fallback>
          <p:control name="TextBox1" r:id="rId2" imgW="3400560" imgH="1428840">
            <p:pic>
              <p:nvPicPr>
                <p:cNvPr id="10" name="TextBox1">
                  <a:extLst>
                    <a:ext uri="{FF2B5EF4-FFF2-40B4-BE49-F238E27FC236}">
                      <a16:creationId xmlns:a16="http://schemas.microsoft.com/office/drawing/2014/main" xmlns="" id="{66EE5151-667F-5EE8-3CDE-48857A6D36E4}"/>
                    </a:ext>
                  </a:extLst>
                </p:cNvPr>
                <p:cNvPicPr>
                  <a:picLocks/>
                </p:cNvPicPr>
                <p:nvPr/>
              </p:nvPicPr>
              <p:blipFill>
                <a:blip r:embed="rId8"/>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xmlns=""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xmlns=""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xmlns=""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xmlns=""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xmlns=""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xmlns=""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xmlns=""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xmlns=""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xmlns=""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xmlns=""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2487CE75-19D6-FF16-43DE-C9382D46D204}"/>
              </a:ext>
            </a:extLst>
          </p:cNvPr>
          <p:cNvPicPr>
            <a:picLocks noChangeAspect="1"/>
          </p:cNvPicPr>
          <p:nvPr/>
        </p:nvPicPr>
        <p:blipFill>
          <a:blip r:embed="rId14"/>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xmlns="" id="{E201AF75-F716-B99E-3845-E1BCD91C97B2}"/>
              </a:ext>
            </a:extLst>
          </p:cNvPr>
          <p:cNvPicPr>
            <a:picLocks noChangeAspect="1"/>
          </p:cNvPicPr>
          <p:nvPr/>
        </p:nvPicPr>
        <p:blipFill>
          <a:blip r:embed="rId15"/>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xmlns="" id="{BAD2A196-0058-D10A-0F07-3DCCE17F661D}"/>
              </a:ext>
            </a:extLst>
          </p:cNvPr>
          <p:cNvPicPr>
            <a:picLocks noChangeAspect="1"/>
          </p:cNvPicPr>
          <p:nvPr/>
        </p:nvPicPr>
        <p:blipFill>
          <a:blip r:embed="rId16"/>
          <a:srcRect/>
          <a:stretch>
            <a:fillRect/>
          </a:stretch>
        </p:blipFill>
        <p:spPr>
          <a:xfrm>
            <a:off x="3347887" y="2481551"/>
            <a:ext cx="1815577" cy="3842491"/>
          </a:xfrm>
          <a:prstGeom prst="rect">
            <a:avLst/>
          </a:prstGeom>
        </p:spPr>
      </p:pic>
      <p:pic>
        <p:nvPicPr>
          <p:cNvPr id="5" name="Picture 4">
            <a:extLst>
              <a:ext uri="{FF2B5EF4-FFF2-40B4-BE49-F238E27FC236}">
                <a16:creationId xmlns:a16="http://schemas.microsoft.com/office/drawing/2014/main" xmlns="" id="{B68A16AC-1AA3-73E7-173D-38A813DD83DA}"/>
              </a:ext>
            </a:extLst>
          </p:cNvPr>
          <p:cNvPicPr>
            <a:picLocks noChangeAspect="1"/>
          </p:cNvPicPr>
          <p:nvPr/>
        </p:nvPicPr>
        <p:blipFill>
          <a:blip r:embed="rId17"/>
          <a:stretch>
            <a:fillRect/>
          </a:stretch>
        </p:blipFill>
        <p:spPr>
          <a:xfrm>
            <a:off x="1015019" y="721335"/>
            <a:ext cx="4365114" cy="1609483"/>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ìn từ trên cao Mũi Cà Mau, vùng đất cuối trời Tổ quốc">
            <a:hlinkClick r:id="" action="ppaction://media"/>
            <a:extLst>
              <a:ext uri="{FF2B5EF4-FFF2-40B4-BE49-F238E27FC236}">
                <a16:creationId xmlns:a16="http://schemas.microsoft.com/office/drawing/2014/main" xmlns="" id="{2FDC7B4A-815B-CC87-7CC4-6F1C56764F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27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200525" y="1999333"/>
            <a:ext cx="11790948" cy="4673600"/>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24589" y="141550"/>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403422" y="217767"/>
            <a:ext cx="11377534"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1. </a:t>
            </a:r>
            <a:r>
              <a:rPr lang="vi-VN" sz="4000" b="1" dirty="0">
                <a:latin typeface="Cambria" panose="02040503050406030204" pitchFamily="18" charset="0"/>
                <a:ea typeface="Cambria" panose="02040503050406030204" pitchFamily="18" charset="0"/>
              </a:rPr>
              <a:t>Tìm những hình ảnh cho thấy vẻ đẹp độc đáo của cây cối ở Đất Mũi.</a:t>
            </a:r>
          </a:p>
        </p:txBody>
      </p:sp>
      <p:sp>
        <p:nvSpPr>
          <p:cNvPr id="14" name="TextBox 13">
            <a:extLst>
              <a:ext uri="{FF2B5EF4-FFF2-40B4-BE49-F238E27FC236}">
                <a16:creationId xmlns:a16="http://schemas.microsoft.com/office/drawing/2014/main" xmlns="" id="{12980F5F-E830-7DBA-F21C-A08E10B00C7A}"/>
              </a:ext>
            </a:extLst>
          </p:cNvPr>
          <p:cNvSpPr txBox="1"/>
          <p:nvPr/>
        </p:nvSpPr>
        <p:spPr>
          <a:xfrm>
            <a:off x="631176" y="2243323"/>
            <a:ext cx="10836299" cy="4154984"/>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Cây cối được miêu tả là những cây cối mang đặc trưng ở Đất Mũi: </a:t>
            </a:r>
            <a:r>
              <a:rPr lang="vi-VN" sz="4400" dirty="0">
                <a:solidFill>
                  <a:srgbClr val="FF0000"/>
                </a:solidFill>
                <a:latin typeface="Cambria" panose="02040503050406030204" pitchFamily="18" charset="0"/>
                <a:ea typeface="Cambria" panose="02040503050406030204" pitchFamily="18" charset="0"/>
              </a:rPr>
              <a:t>cây mắm, cây đước mọc thành rừng, rễ mắm thì ăn lên, rễ đước thì cắm xuống, rễ đước ngập trong sình...; cây cối được miêu tả rất sinh động mang đặc trưng của Đất Mũi sình lầy</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4286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6"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1811" y="2886965"/>
            <a:ext cx="5246080" cy="2308324"/>
          </a:xfrm>
          <a:prstGeom prst="rect">
            <a:avLst/>
          </a:prstGeom>
          <a:noFill/>
        </p:spPr>
        <p:txBody>
          <a:bodyPr wrap="square" rtlCol="0">
            <a:spAutoFit/>
          </a:bodyPr>
          <a:lstStyle/>
          <a:p>
            <a:pPr algn="ctr"/>
            <a:r>
              <a:rPr lang="en-US" sz="4800" b="0" i="1" dirty="0" err="1">
                <a:solidFill>
                  <a:srgbClr val="000000"/>
                </a:solidFill>
                <a:effectLst/>
                <a:latin typeface="+mj-lt"/>
              </a:rPr>
              <a:t>Khung</a:t>
            </a:r>
            <a:r>
              <a:rPr lang="en-US" sz="4800" b="0" i="1" dirty="0">
                <a:solidFill>
                  <a:srgbClr val="000000"/>
                </a:solidFill>
                <a:effectLst/>
                <a:latin typeface="+mj-lt"/>
              </a:rPr>
              <a:t> </a:t>
            </a:r>
            <a:r>
              <a:rPr lang="en-US" sz="4800" b="0" i="1" dirty="0" err="1">
                <a:solidFill>
                  <a:srgbClr val="000000"/>
                </a:solidFill>
                <a:effectLst/>
                <a:latin typeface="+mj-lt"/>
              </a:rPr>
              <a:t>cảnh</a:t>
            </a:r>
            <a:r>
              <a:rPr lang="en-US" sz="4800" b="0" i="1" dirty="0">
                <a:solidFill>
                  <a:srgbClr val="000000"/>
                </a:solidFill>
                <a:effectLst/>
                <a:latin typeface="+mj-lt"/>
              </a:rPr>
              <a:t> </a:t>
            </a:r>
            <a:r>
              <a:rPr lang="en-US" sz="4800" b="0" i="1" dirty="0" err="1">
                <a:solidFill>
                  <a:srgbClr val="000000"/>
                </a:solidFill>
                <a:effectLst/>
                <a:latin typeface="+mj-lt"/>
              </a:rPr>
              <a:t>thiên</a:t>
            </a:r>
            <a:r>
              <a:rPr lang="en-US" sz="4800" b="0" i="1" dirty="0">
                <a:solidFill>
                  <a:srgbClr val="000000"/>
                </a:solidFill>
                <a:effectLst/>
                <a:latin typeface="+mj-lt"/>
              </a:rPr>
              <a:t> </a:t>
            </a:r>
            <a:r>
              <a:rPr lang="en-US" sz="4800" b="0" i="1" dirty="0" err="1">
                <a:solidFill>
                  <a:srgbClr val="000000"/>
                </a:solidFill>
                <a:effectLst/>
                <a:latin typeface="+mj-lt"/>
              </a:rPr>
              <a:t>nhiên</a:t>
            </a:r>
            <a:r>
              <a:rPr lang="en-US" sz="4800" b="0" i="1" dirty="0">
                <a:solidFill>
                  <a:srgbClr val="000000"/>
                </a:solidFill>
                <a:effectLst/>
                <a:latin typeface="+mj-lt"/>
              </a:rPr>
              <a:t> </a:t>
            </a:r>
            <a:r>
              <a:rPr lang="en-US" sz="4800" b="0" i="1" dirty="0" err="1">
                <a:solidFill>
                  <a:srgbClr val="000000"/>
                </a:solidFill>
                <a:effectLst/>
                <a:latin typeface="+mj-lt"/>
              </a:rPr>
              <a:t>khi</a:t>
            </a:r>
            <a:r>
              <a:rPr lang="en-US" sz="4800" b="0" i="1" dirty="0">
                <a:solidFill>
                  <a:srgbClr val="000000"/>
                </a:solidFill>
                <a:effectLst/>
                <a:latin typeface="+mj-lt"/>
              </a:rPr>
              <a:t> </a:t>
            </a:r>
            <a:r>
              <a:rPr lang="en-US" sz="4800" b="0" i="1" dirty="0" err="1">
                <a:solidFill>
                  <a:srgbClr val="000000"/>
                </a:solidFill>
                <a:effectLst/>
                <a:latin typeface="+mj-lt"/>
              </a:rPr>
              <a:t>đặt</a:t>
            </a:r>
            <a:r>
              <a:rPr lang="en-US" sz="4800" b="0" i="1" dirty="0">
                <a:solidFill>
                  <a:srgbClr val="000000"/>
                </a:solidFill>
                <a:effectLst/>
                <a:latin typeface="+mj-lt"/>
              </a:rPr>
              <a:t> </a:t>
            </a:r>
            <a:r>
              <a:rPr lang="en-US" sz="4800" b="0" i="1" dirty="0" err="1">
                <a:solidFill>
                  <a:srgbClr val="000000"/>
                </a:solidFill>
                <a:effectLst/>
                <a:latin typeface="+mj-lt"/>
              </a:rPr>
              <a:t>chân</a:t>
            </a:r>
            <a:r>
              <a:rPr lang="en-US" sz="4800" b="0" i="1" dirty="0">
                <a:solidFill>
                  <a:srgbClr val="000000"/>
                </a:solidFill>
                <a:effectLst/>
                <a:latin typeface="+mj-lt"/>
              </a:rPr>
              <a:t> </a:t>
            </a:r>
            <a:r>
              <a:rPr lang="en-US" sz="4800" b="0" i="1" dirty="0" err="1">
                <a:solidFill>
                  <a:srgbClr val="000000"/>
                </a:solidFill>
                <a:effectLst/>
                <a:latin typeface="+mj-lt"/>
              </a:rPr>
              <a:t>tới</a:t>
            </a:r>
            <a:r>
              <a:rPr lang="en-US" sz="4800" b="0" i="1" dirty="0">
                <a:solidFill>
                  <a:srgbClr val="000000"/>
                </a:solidFill>
                <a:effectLst/>
                <a:latin typeface="+mj-lt"/>
              </a:rPr>
              <a:t> </a:t>
            </a:r>
            <a:r>
              <a:rPr lang="en-US" sz="4800" b="0" i="1" dirty="0" err="1">
                <a:solidFill>
                  <a:srgbClr val="000000"/>
                </a:solidFill>
                <a:effectLst/>
                <a:latin typeface="+mj-lt"/>
              </a:rPr>
              <a:t>đây</a:t>
            </a:r>
            <a:r>
              <a:rPr lang="en-US" sz="4800" b="0" i="1" dirty="0">
                <a:solidFill>
                  <a:srgbClr val="000000"/>
                </a:solidFill>
                <a:effectLst/>
                <a:latin typeface="+mj-lt"/>
              </a:rPr>
              <a:t>.</a:t>
            </a:r>
            <a:endParaRPr lang="en-US" sz="4800" dirty="0">
              <a:latin typeface="+mj-lt"/>
            </a:endParaRPr>
          </a:p>
        </p:txBody>
      </p:sp>
      <p:pic>
        <p:nvPicPr>
          <p:cNvPr id="8" name="Picture 7">
            <a:extLst>
              <a:ext uri="{FF2B5EF4-FFF2-40B4-BE49-F238E27FC236}">
                <a16:creationId xmlns:a16="http://schemas.microsoft.com/office/drawing/2014/main" xmlns="" id="{63237AAF-9A29-3532-F830-07BCB16D92C7}"/>
              </a:ext>
            </a:extLst>
          </p:cNvPr>
          <p:cNvPicPr>
            <a:picLocks noChangeAspect="1"/>
          </p:cNvPicPr>
          <p:nvPr/>
        </p:nvPicPr>
        <p:blipFill>
          <a:blip r:embed="rId6"/>
          <a:stretch>
            <a:fillRect/>
          </a:stretch>
        </p:blipFill>
        <p:spPr>
          <a:xfrm>
            <a:off x="1164341" y="138373"/>
            <a:ext cx="9906859" cy="2139881"/>
          </a:xfrm>
          <a:prstGeom prst="rect">
            <a:avLst/>
          </a:prstGeom>
        </p:spPr>
      </p:pic>
    </p:spTree>
    <p:extLst>
      <p:ext uri="{BB962C8B-B14F-4D97-AF65-F5344CB8AC3E}">
        <p14:creationId xmlns:p14="http://schemas.microsoft.com/office/powerpoint/2010/main" val="306383520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435653" y="2490706"/>
            <a:ext cx="11255377" cy="2973923"/>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407232" y="480571"/>
            <a:ext cx="11377534" cy="1077218"/>
          </a:xfrm>
          <a:prstGeom prst="rect">
            <a:avLst/>
          </a:prstGeom>
          <a:noFill/>
        </p:spPr>
        <p:txBody>
          <a:bodyPr wrap="square" rtlCol="0">
            <a:spAutoFit/>
          </a:bodyPr>
          <a:lstStyle/>
          <a:p>
            <a:pPr lvl="0" algn="just">
              <a:tabLst>
                <a:tab pos="2622550" algn="l"/>
              </a:tabL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Những hình ảnh thiên nhiên ở Đất Mũi (gió, biển, đất trời,...) được miêu tả như thế nào?</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xmlns="" id="{D0855DC0-F1A2-51A8-0B78-F299E1181FCC}"/>
              </a:ext>
            </a:extLst>
          </p:cNvPr>
          <p:cNvSpPr txBox="1"/>
          <p:nvPr/>
        </p:nvSpPr>
        <p:spPr>
          <a:xfrm>
            <a:off x="672274" y="2576373"/>
            <a:ext cx="10830262" cy="2800767"/>
          </a:xfrm>
          <a:prstGeom prst="rect">
            <a:avLst/>
          </a:prstGeom>
          <a:noFill/>
        </p:spPr>
        <p:txBody>
          <a:bodyPr wrap="square" rtlCol="0">
            <a:spAutoFit/>
          </a:bodyPr>
          <a:lstStyle/>
          <a:p>
            <a:pPr lvl="0"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Thiên nhiên ở Đất Mũi rất độc đáo: </a:t>
            </a:r>
            <a:r>
              <a:rPr lang="vi-VN" sz="4400" b="1" dirty="0">
                <a:solidFill>
                  <a:srgbClr val="FF0000"/>
                </a:solidFill>
                <a:latin typeface="Cambria" panose="02040503050406030204" pitchFamily="18" charset="0"/>
                <a:ea typeface="Cambria" panose="02040503050406030204" pitchFamily="18" charset="0"/>
              </a:rPr>
              <a:t>gió châu thổ mở hội trên đồng; biển gặp rừng; bãi bồi vươn xa; đất thở, đất và trời gần lại;...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914" y="667386"/>
            <a:ext cx="7587343"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42F9E572-8AF7-CD71-A974-72229560D465}"/>
              </a:ext>
            </a:extLst>
          </p:cNvPr>
          <p:cNvSpPr txBox="1"/>
          <p:nvPr/>
        </p:nvSpPr>
        <p:spPr>
          <a:xfrm>
            <a:off x="1318665" y="337156"/>
            <a:ext cx="90747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UVN Banh Mi" pitchFamily="2" charset="0"/>
                <a:ea typeface="+mn-ea"/>
                <a:cs typeface="+mn-cs"/>
              </a:rPr>
              <a:t>Ý CHÍNH 		ĐOẠN 2</a:t>
            </a:r>
          </a:p>
        </p:txBody>
      </p:sp>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320143" y="2625708"/>
            <a:ext cx="538842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Khung cảnh thiên nhiên độc đáo khi đặt chân tới rừng ngập mặn.</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13982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468310" y="1881106"/>
            <a:ext cx="11255377" cy="382300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78FA2C42-74FC-3B91-AC4B-02E3359D7BA1}"/>
              </a:ext>
            </a:extLst>
          </p:cNvPr>
          <p:cNvSpPr txBox="1"/>
          <p:nvPr/>
        </p:nvSpPr>
        <p:spPr>
          <a:xfrm>
            <a:off x="407232" y="480571"/>
            <a:ext cx="1137753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622550" algn="l"/>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Hai dòng thơ “Nơi địa đầu Tổ quốc/ Rạng ngời ánh bình minh” gợi cho em suy nghĩ gì về Đất Mũi?</a:t>
            </a:r>
          </a:p>
        </p:txBody>
      </p:sp>
      <p:sp>
        <p:nvSpPr>
          <p:cNvPr id="2" name="TextBox 1">
            <a:extLst>
              <a:ext uri="{FF2B5EF4-FFF2-40B4-BE49-F238E27FC236}">
                <a16:creationId xmlns:a16="http://schemas.microsoft.com/office/drawing/2014/main" xmlns="" id="{D0855DC0-F1A2-51A8-0B78-F299E1181FCC}"/>
              </a:ext>
            </a:extLst>
          </p:cNvPr>
          <p:cNvSpPr txBox="1"/>
          <p:nvPr/>
        </p:nvSpPr>
        <p:spPr>
          <a:xfrm>
            <a:off x="704931" y="2111264"/>
            <a:ext cx="10830262" cy="3170099"/>
          </a:xfrm>
          <a:prstGeom prst="rect">
            <a:avLst/>
          </a:prstGeom>
          <a:noFill/>
        </p:spPr>
        <p:txBody>
          <a:bodyPr wrap="square" rtlCol="0">
            <a:spAutoFit/>
          </a:bodyPr>
          <a:lstStyle/>
          <a:p>
            <a:pPr lvl="0" algn="just"/>
            <a:r>
              <a:rPr lang="vi-VN" sz="4000" dirty="0">
                <a:solidFill>
                  <a:srgbClr val="FF0000"/>
                </a:solidFill>
                <a:latin typeface="Cambria" panose="02040503050406030204" pitchFamily="18" charset="0"/>
                <a:ea typeface="Cambria" panose="02040503050406030204" pitchFamily="18" charset="0"/>
              </a:rPr>
              <a:t>Hai dòng thơ ca ngợi vẻ đẹp của Đất Mũi, nơi địa đầu Tổ quốc./ Hai dòng thơ nói về sự phát triển của Đất Mũi trong tương lai./ Hai dòng thơ thể hiện niềm tin của nhà thơ vào sự phát triển tốt đẹp của mảnh đất nơi địa đầu của Tổ quốc./...).</a:t>
            </a:r>
            <a:endParaRPr kumimoji="0" lang="en-US" sz="4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571" y="667386"/>
            <a:ext cx="7511143"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379154" y="2963165"/>
            <a:ext cx="52460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a:ea typeface="+mn-ea"/>
                <a:cs typeface="+mn-cs"/>
              </a:rPr>
              <a:t>Sự gắn kết của thiên nhiên lẫn con người nơi vùng đất Cà Mau.</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xmlns="" id="{ED63CD76-87E6-FB87-3BD4-DF53A76EA121}"/>
              </a:ext>
            </a:extLst>
          </p:cNvPr>
          <p:cNvPicPr>
            <a:picLocks noChangeAspect="1"/>
          </p:cNvPicPr>
          <p:nvPr/>
        </p:nvPicPr>
        <p:blipFill>
          <a:blip r:embed="rId6"/>
          <a:stretch>
            <a:fillRect/>
          </a:stretch>
        </p:blipFill>
        <p:spPr>
          <a:xfrm>
            <a:off x="1077256" y="0"/>
            <a:ext cx="9906859" cy="2139881"/>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176463" y="2470483"/>
            <a:ext cx="11790948" cy="372348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69254A17-BA24-0025-C3A3-6C1E500654EA}"/>
              </a:ext>
            </a:extLst>
          </p:cNvPr>
          <p:cNvSpPr txBox="1"/>
          <p:nvPr/>
        </p:nvSpPr>
        <p:spPr>
          <a:xfrm>
            <a:off x="601972" y="553586"/>
            <a:ext cx="11176371" cy="1323439"/>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Theo em, vì sao “lần đầu về Đất Mũi” tác giả lại có cảm giác “như về với nhà mình”?</a:t>
            </a:r>
            <a:endParaRPr lang="en-US" sz="40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F00A480C-E975-6DB2-D1CB-84CE881FF458}"/>
              </a:ext>
            </a:extLst>
          </p:cNvPr>
          <p:cNvSpPr txBox="1"/>
          <p:nvPr/>
        </p:nvSpPr>
        <p:spPr>
          <a:xfrm>
            <a:off x="377570" y="2788497"/>
            <a:ext cx="11436860" cy="3170099"/>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“Lần đầu về Đất Mũi”, tác giả có cảm giác “như về với nhà mình” vì tác giả thấy Đất Mũi vô cùng thân thương, gắn bó; vì tác giả rất yêu cảnh vật thiên nhiên nơi đây; vì tác giả thấy bóng dáng quê hương mình ở Đất Mũi.</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379154" y="3180879"/>
            <a:ext cx="524608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Tình cảm của tác giả đối với Đất Mũi.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42FE0C61-A4AC-CACE-0BB3-9B0D56411E2D}"/>
              </a:ext>
            </a:extLst>
          </p:cNvPr>
          <p:cNvPicPr>
            <a:picLocks noChangeAspect="1"/>
          </p:cNvPicPr>
          <p:nvPr/>
        </p:nvPicPr>
        <p:blipFill>
          <a:blip r:embed="rId6"/>
          <a:stretch>
            <a:fillRect/>
          </a:stretch>
        </p:blipFill>
        <p:spPr>
          <a:xfrm>
            <a:off x="870427" y="399631"/>
            <a:ext cx="9906859" cy="2139881"/>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176463" y="2318658"/>
            <a:ext cx="11790948" cy="416922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xmlns=""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xmlns="" id="{69254A17-BA24-0025-C3A3-6C1E500654EA}"/>
              </a:ext>
            </a:extLst>
          </p:cNvPr>
          <p:cNvSpPr txBox="1"/>
          <p:nvPr/>
        </p:nvSpPr>
        <p:spPr>
          <a:xfrm>
            <a:off x="601972" y="553586"/>
            <a:ext cx="11176371" cy="1323439"/>
          </a:xfrm>
          <a:prstGeom prst="rect">
            <a:avLst/>
          </a:prstGeom>
          <a:noFill/>
        </p:spPr>
        <p:txBody>
          <a:bodyPr wrap="square" rtlCol="0">
            <a:spAutoFit/>
          </a:bodyPr>
          <a:lstStyle/>
          <a:p>
            <a:pPr lvl="0" algn="just"/>
            <a:r>
              <a:rPr lang="en-US" sz="4000" b="1" dirty="0">
                <a:solidFill>
                  <a:srgbClr val="002060"/>
                </a:solidFill>
                <a:latin typeface="Cambria" panose="02040503050406030204" pitchFamily="18" charset="0"/>
                <a:ea typeface="Cambria" panose="02040503050406030204" pitchFamily="18" charset="0"/>
              </a:rPr>
              <a:t>5. </a:t>
            </a:r>
            <a:r>
              <a:rPr lang="en-US" sz="4000" b="1" dirty="0" err="1">
                <a:solidFill>
                  <a:srgbClr val="002060"/>
                </a:solidFill>
                <a:latin typeface="Cambria" panose="02040503050406030204" pitchFamily="18" charset="0"/>
                <a:ea typeface="Cambria" panose="02040503050406030204" pitchFamily="18" charset="0"/>
              </a:rPr>
              <a:t>Dựa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giới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thiệu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Đất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Mũi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Cà</a:t>
            </a:r>
            <a:r>
              <a:rPr lang="en-US" sz="4000" b="1" dirty="0">
                <a:solidFill>
                  <a:srgbClr val="002060"/>
                </a:solidFill>
                <a:latin typeface="Cambria" panose="02040503050406030204" pitchFamily="18" charset="0"/>
                <a:ea typeface="Cambria" panose="02040503050406030204" pitchFamily="18" charset="0"/>
              </a:rPr>
              <a:t> Mau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bè</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xmlns="" id="{6F8A15B4-F867-A2CD-07BF-45CB7AF117AB}"/>
              </a:ext>
            </a:extLst>
          </p:cNvPr>
          <p:cNvSpPr/>
          <p:nvPr/>
        </p:nvSpPr>
        <p:spPr>
          <a:xfrm>
            <a:off x="402772" y="2710543"/>
            <a:ext cx="2090057" cy="838200"/>
          </a:xfrm>
          <a:prstGeom prst="roundRect">
            <a:avLst/>
          </a:prstGeom>
          <a:solidFill>
            <a:schemeClr val="accent6">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Vị</a:t>
            </a:r>
            <a:r>
              <a:rPr lang="en-US" sz="4400" b="1" dirty="0">
                <a:solidFill>
                  <a:srgbClr val="002060"/>
                </a:solidFill>
              </a:rPr>
              <a:t> </a:t>
            </a:r>
            <a:r>
              <a:rPr lang="en-US" sz="4400" b="1" dirty="0" err="1">
                <a:solidFill>
                  <a:srgbClr val="002060"/>
                </a:solidFill>
              </a:rPr>
              <a:t>trí</a:t>
            </a:r>
            <a:endParaRPr lang="en-US" sz="4400" b="1" dirty="0">
              <a:solidFill>
                <a:srgbClr val="002060"/>
              </a:solidFill>
            </a:endParaRPr>
          </a:p>
        </p:txBody>
      </p:sp>
      <p:sp>
        <p:nvSpPr>
          <p:cNvPr id="3" name="Rectangle: Rounded Corners 2">
            <a:extLst>
              <a:ext uri="{FF2B5EF4-FFF2-40B4-BE49-F238E27FC236}">
                <a16:creationId xmlns:a16="http://schemas.microsoft.com/office/drawing/2014/main" xmlns="" id="{39F95AEC-875A-E5C5-1D4A-919238859659}"/>
              </a:ext>
            </a:extLst>
          </p:cNvPr>
          <p:cNvSpPr/>
          <p:nvPr/>
        </p:nvSpPr>
        <p:spPr>
          <a:xfrm>
            <a:off x="3015343" y="2732315"/>
            <a:ext cx="8795657" cy="838200"/>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Vẻ</a:t>
            </a:r>
            <a:r>
              <a:rPr lang="en-US" sz="3600" b="1" dirty="0">
                <a:solidFill>
                  <a:srgbClr val="002060"/>
                </a:solidFill>
              </a:rPr>
              <a:t> </a:t>
            </a:r>
            <a:r>
              <a:rPr lang="en-US" sz="3600" b="1" dirty="0" err="1">
                <a:solidFill>
                  <a:srgbClr val="002060"/>
                </a:solidFill>
              </a:rPr>
              <a:t>đẹp</a:t>
            </a:r>
            <a:r>
              <a:rPr lang="en-US" sz="3600" b="1" dirty="0">
                <a:solidFill>
                  <a:srgbClr val="002060"/>
                </a:solidFill>
              </a:rPr>
              <a:t> </a:t>
            </a:r>
            <a:r>
              <a:rPr lang="en-US" sz="3600" b="1" dirty="0" err="1">
                <a:solidFill>
                  <a:srgbClr val="002060"/>
                </a:solidFill>
              </a:rPr>
              <a:t>tự</a:t>
            </a:r>
            <a:r>
              <a:rPr lang="en-US" sz="3600" b="1" dirty="0">
                <a:solidFill>
                  <a:srgbClr val="002060"/>
                </a:solidFill>
              </a:rPr>
              <a:t> </a:t>
            </a:r>
            <a:r>
              <a:rPr lang="en-US" sz="3600" b="1" dirty="0" err="1">
                <a:solidFill>
                  <a:srgbClr val="002060"/>
                </a:solidFill>
              </a:rPr>
              <a:t>nhiên</a:t>
            </a:r>
            <a:r>
              <a:rPr lang="en-US" sz="3600" b="1" dirty="0">
                <a:solidFill>
                  <a:srgbClr val="002060"/>
                </a:solidFill>
              </a:rPr>
              <a:t> (</a:t>
            </a:r>
            <a:r>
              <a:rPr lang="en-US" sz="3600" b="1" dirty="0" err="1">
                <a:solidFill>
                  <a:srgbClr val="002060"/>
                </a:solidFill>
              </a:rPr>
              <a:t>cây</a:t>
            </a:r>
            <a:r>
              <a:rPr lang="en-US" sz="3600" b="1" dirty="0">
                <a:solidFill>
                  <a:srgbClr val="002060"/>
                </a:solidFill>
              </a:rPr>
              <a:t> </a:t>
            </a:r>
            <a:r>
              <a:rPr lang="en-US" sz="3600" b="1" dirty="0" err="1">
                <a:solidFill>
                  <a:srgbClr val="002060"/>
                </a:solidFill>
              </a:rPr>
              <a:t>cối</a:t>
            </a:r>
            <a:r>
              <a:rPr lang="en-US" sz="3600" b="1" dirty="0">
                <a:solidFill>
                  <a:srgbClr val="002060"/>
                </a:solidFill>
              </a:rPr>
              <a:t>, </a:t>
            </a:r>
            <a:r>
              <a:rPr lang="en-US" sz="3600" b="1" dirty="0" err="1">
                <a:solidFill>
                  <a:srgbClr val="002060"/>
                </a:solidFill>
              </a:rPr>
              <a:t>đất</a:t>
            </a:r>
            <a:r>
              <a:rPr lang="en-US" sz="3600" b="1" dirty="0">
                <a:solidFill>
                  <a:srgbClr val="002060"/>
                </a:solidFill>
              </a:rPr>
              <a:t> </a:t>
            </a:r>
            <a:r>
              <a:rPr lang="en-US" sz="3600" b="1" dirty="0" err="1">
                <a:solidFill>
                  <a:srgbClr val="002060"/>
                </a:solidFill>
              </a:rPr>
              <a:t>đai</a:t>
            </a:r>
            <a:r>
              <a:rPr lang="en-US" sz="3600" b="1" dirty="0">
                <a:solidFill>
                  <a:srgbClr val="002060"/>
                </a:solidFill>
              </a:rPr>
              <a:t>, </a:t>
            </a:r>
            <a:r>
              <a:rPr lang="en-US" sz="3600" b="1" dirty="0" err="1">
                <a:solidFill>
                  <a:srgbClr val="002060"/>
                </a:solidFill>
              </a:rPr>
              <a:t>trời</a:t>
            </a:r>
            <a:r>
              <a:rPr lang="en-US" sz="3600" b="1" dirty="0">
                <a:solidFill>
                  <a:srgbClr val="002060"/>
                </a:solidFill>
              </a:rPr>
              <a:t>, </a:t>
            </a:r>
            <a:r>
              <a:rPr lang="en-US" sz="3600" b="1" dirty="0" err="1">
                <a:solidFill>
                  <a:srgbClr val="002060"/>
                </a:solidFill>
              </a:rPr>
              <a:t>biển</a:t>
            </a:r>
            <a:r>
              <a:rPr lang="en-US" sz="3600" b="1" dirty="0">
                <a:solidFill>
                  <a:srgbClr val="002060"/>
                </a:solidFill>
              </a:rPr>
              <a:t>,..</a:t>
            </a:r>
          </a:p>
        </p:txBody>
      </p:sp>
    </p:spTree>
    <p:extLst>
      <p:ext uri="{BB962C8B-B14F-4D97-AF65-F5344CB8AC3E}">
        <p14:creationId xmlns:p14="http://schemas.microsoft.com/office/powerpoint/2010/main" val="1164266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xmlns="" id="{6D4EAED2-D46E-08A6-2006-6D1556901CC1}"/>
              </a:ext>
            </a:extLst>
          </p:cNvPr>
          <p:cNvSpPr/>
          <p:nvPr/>
        </p:nvSpPr>
        <p:spPr>
          <a:xfrm>
            <a:off x="241778" y="751114"/>
            <a:ext cx="11790948" cy="570411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xmlns="" id="{A9E13075-88CB-DB9B-F431-5648114190BC}"/>
              </a:ext>
            </a:extLst>
          </p:cNvPr>
          <p:cNvSpPr txBox="1"/>
          <p:nvPr/>
        </p:nvSpPr>
        <p:spPr>
          <a:xfrm>
            <a:off x="446314" y="1219200"/>
            <a:ext cx="11353799" cy="4174476"/>
          </a:xfrm>
          <a:prstGeom prst="rect">
            <a:avLst/>
          </a:prstGeom>
          <a:noFill/>
        </p:spPr>
        <p:txBody>
          <a:bodyPr wrap="square" rtlCol="0">
            <a:spAutoFit/>
          </a:bodyPr>
          <a:lstStyle/>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Vị trí:</a:t>
            </a:r>
            <a:r>
              <a:rPr lang="nl-NL" sz="3200" b="1"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Đất Mũi là mảnh đất nhô ra ở điểm cực Nam trên đất liền của Tổ quốc Việt Nam thuộc địa phận xóm Mũi, xã Đất Mũi, huyện Ngọc Hiển, tỉnh Cà Mau.</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Vẻ đẹp tự nhiên: </a:t>
            </a:r>
            <a:endParaRPr lang="en-US" sz="32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Cây cối: mắm, đước mọc thành rừng và rất đặc biệt: rễ mắm ăn lên; rễ đước cắm xuống;... </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Đất đai: đất phù sa, luôn được bồi đắp, nơi đây biển gặp rừng.</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685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2C57F566-34F7-284B-B90E-4AB9516E24D0}"/>
              </a:ext>
            </a:extLst>
          </p:cNvPr>
          <p:cNvGrpSpPr/>
          <p:nvPr/>
        </p:nvGrpSpPr>
        <p:grpSpPr>
          <a:xfrm>
            <a:off x="4061195" y="1408596"/>
            <a:ext cx="7177264" cy="2098646"/>
            <a:chOff x="47995" y="321476"/>
            <a:chExt cx="7177264" cy="2098646"/>
          </a:xfrm>
        </p:grpSpPr>
        <p:sp>
          <p:nvSpPr>
            <p:cNvPr id="3" name="Rectangle 2">
              <a:extLst>
                <a:ext uri="{FF2B5EF4-FFF2-40B4-BE49-F238E27FC236}">
                  <a16:creationId xmlns:a16="http://schemas.microsoft.com/office/drawing/2014/main" xmlns="" id="{D4A30D5D-9634-D7B5-0189-93271F3686EB}"/>
                </a:ext>
              </a:extLst>
            </p:cNvPr>
            <p:cNvSpPr/>
            <p:nvPr/>
          </p:nvSpPr>
          <p:spPr>
            <a:xfrm>
              <a:off x="554636" y="467193"/>
              <a:ext cx="6408689" cy="1938992"/>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B7D37170-E218-89C7-4C25-C79E2EDFCF9E}"/>
                </a:ext>
              </a:extLst>
            </p:cNvPr>
            <p:cNvSpPr txBox="1"/>
            <p:nvPr/>
          </p:nvSpPr>
          <p:spPr>
            <a:xfrm>
              <a:off x="719529" y="467193"/>
              <a:ext cx="6240072" cy="1938992"/>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gọi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Mũi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nêu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p>
          </p:txBody>
        </p:sp>
        <p:cxnSp>
          <p:nvCxnSpPr>
            <p:cNvPr id="10" name="Straight Connector 9">
              <a:extLst>
                <a:ext uri="{FF2B5EF4-FFF2-40B4-BE49-F238E27FC236}">
                  <a16:creationId xmlns:a16="http://schemas.microsoft.com/office/drawing/2014/main" xmlns="" id="{25EA83FF-7585-7905-3215-BCF41C2D9BD0}"/>
                </a:ext>
              </a:extLst>
            </p:cNvPr>
            <p:cNvCxnSpPr>
              <a:cxnSpLocks/>
            </p:cNvCxnSpPr>
            <p:nvPr/>
          </p:nvCxnSpPr>
          <p:spPr>
            <a:xfrm flipV="1">
              <a:off x="554636" y="321476"/>
              <a:ext cx="6670623" cy="25795"/>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xmlns="" id="{C51345AB-142D-44C8-FD3C-094D59126AD2}"/>
                </a:ext>
              </a:extLst>
            </p:cNvPr>
            <p:cNvCxnSpPr>
              <a:cxnSpLocks/>
            </p:cNvCxnSpPr>
            <p:nvPr/>
          </p:nvCxnSpPr>
          <p:spPr>
            <a:xfrm>
              <a:off x="520185" y="2420122"/>
              <a:ext cx="6670623" cy="0"/>
            </a:xfrm>
            <a:prstGeom prst="line">
              <a:avLst/>
            </a:prstGeom>
          </p:spPr>
          <p:style>
            <a:lnRef idx="1">
              <a:schemeClr val="accent2"/>
            </a:lnRef>
            <a:fillRef idx="0">
              <a:schemeClr val="accent2"/>
            </a:fillRef>
            <a:effectRef idx="0">
              <a:schemeClr val="accent2"/>
            </a:effectRef>
            <a:fontRef idx="minor">
              <a:schemeClr val="tx1"/>
            </a:fontRef>
          </p:style>
        </p:cxnSp>
        <p:sp>
          <p:nvSpPr>
            <p:cNvPr id="14" name="Isosceles Triangle 13">
              <a:extLst>
                <a:ext uri="{FF2B5EF4-FFF2-40B4-BE49-F238E27FC236}">
                  <a16:creationId xmlns:a16="http://schemas.microsoft.com/office/drawing/2014/main" xmlns="" id="{53804E5E-64B5-936E-61E7-F5950175EFA4}"/>
                </a:ext>
              </a:extLst>
            </p:cNvPr>
            <p:cNvSpPr/>
            <p:nvPr/>
          </p:nvSpPr>
          <p:spPr>
            <a:xfrm rot="16200000">
              <a:off x="-184791" y="1170187"/>
              <a:ext cx="937762" cy="472190"/>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4">
            <a:extLst>
              <a:ext uri="{FF2B5EF4-FFF2-40B4-BE49-F238E27FC236}">
                <a16:creationId xmlns:a16="http://schemas.microsoft.com/office/drawing/2014/main" xmlns="" id="{4A9D13E2-3B3C-0BC4-6F95-79880786EFD9}"/>
              </a:ext>
            </a:extLst>
          </p:cNvPr>
          <p:cNvPicPr>
            <a:picLocks noChangeAspect="1"/>
          </p:cNvPicPr>
          <p:nvPr/>
        </p:nvPicPr>
        <p:blipFill>
          <a:blip r:embed="rId4"/>
          <a:srcRect/>
          <a:stretch>
            <a:fillRect/>
          </a:stretch>
        </p:blipFill>
        <p:spPr>
          <a:xfrm rot="20682233" flipH="1">
            <a:off x="1020023" y="3349882"/>
            <a:ext cx="3656009" cy="2566824"/>
          </a:xfrm>
          <a:prstGeom prst="rect">
            <a:avLst/>
          </a:prstGeom>
        </p:spPr>
      </p:pic>
    </p:spTree>
    <p:extLst>
      <p:ext uri="{BB962C8B-B14F-4D97-AF65-F5344CB8AC3E}">
        <p14:creationId xmlns:p14="http://schemas.microsoft.com/office/powerpoint/2010/main" val="23160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32" fill="hold" nodeType="withEffect">
                                  <p:stCondLst>
                                    <p:cond delay="1500"/>
                                  </p:stCondLst>
                                  <p:childTnLst>
                                    <p:set>
                                      <p:cBhvr>
                                        <p:cTn id="9" dur="1" fill="hold">
                                          <p:stCondLst>
                                            <p:cond delay="0"/>
                                          </p:stCondLst>
                                        </p:cTn>
                                        <p:tgtEl>
                                          <p:spTgt spid="28"/>
                                        </p:tgtEl>
                                        <p:attrNameLst>
                                          <p:attrName>style.visibility</p:attrName>
                                        </p:attrNameLst>
                                      </p:cBhvr>
                                      <p:to>
                                        <p:strVal val="visible"/>
                                      </p:to>
                                    </p:set>
                                    <p:animEffect transition="in" filter="circle(out)">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2F9E572-8AF7-CD71-A974-72229560D465}"/>
              </a:ext>
            </a:extLst>
          </p:cNvPr>
          <p:cNvSpPr txBox="1"/>
          <p:nvPr/>
        </p:nvSpPr>
        <p:spPr>
          <a:xfrm>
            <a:off x="984679" y="740418"/>
            <a:ext cx="11109330" cy="1015663"/>
          </a:xfrm>
          <a:prstGeom prst="rect">
            <a:avLst/>
          </a:prstGeom>
          <a:noFill/>
        </p:spPr>
        <p:txBody>
          <a:bodyPr wrap="square" rtlCol="0">
            <a:spAutoFit/>
          </a:bodyPr>
          <a:lstStyle/>
          <a:p>
            <a:r>
              <a:rPr lang="en-US" sz="6000" b="1">
                <a:solidFill>
                  <a:srgbClr val="002060"/>
                </a:solidFill>
              </a:rPr>
              <a:t>Nội dung chính của bài đọc là gì?</a:t>
            </a:r>
          </a:p>
        </p:txBody>
      </p:sp>
      <p:cxnSp>
        <p:nvCxnSpPr>
          <p:cNvPr id="8" name="Straight Connector 7">
            <a:extLst>
              <a:ext uri="{FF2B5EF4-FFF2-40B4-BE49-F238E27FC236}">
                <a16:creationId xmlns:a16="http://schemas.microsoft.com/office/drawing/2014/main" xmlns="" id="{031B78E0-256C-FBB8-13CB-44C753C384DA}"/>
              </a:ext>
            </a:extLst>
          </p:cNvPr>
          <p:cNvCxnSpPr>
            <a:cxnSpLocks/>
          </p:cNvCxnSpPr>
          <p:nvPr/>
        </p:nvCxnSpPr>
        <p:spPr>
          <a:xfrm flipV="1">
            <a:off x="1214325" y="1745182"/>
            <a:ext cx="9870770" cy="316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xmlns="" id="{D6FA3DD5-8840-5F23-D0C1-94DEF001883B}"/>
              </a:ext>
            </a:extLst>
          </p:cNvPr>
          <p:cNvSpPr/>
          <p:nvPr/>
        </p:nvSpPr>
        <p:spPr>
          <a:xfrm>
            <a:off x="1600714" y="2916052"/>
            <a:ext cx="8580235" cy="26675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1D2483E-15BB-2ACB-2313-36D3FC9F5745}"/>
              </a:ext>
            </a:extLst>
          </p:cNvPr>
          <p:cNvSpPr txBox="1"/>
          <p:nvPr/>
        </p:nvSpPr>
        <p:spPr>
          <a:xfrm>
            <a:off x="1880564" y="3278752"/>
            <a:ext cx="8020537" cy="1754326"/>
          </a:xfrm>
          <a:prstGeom prst="rect">
            <a:avLst/>
          </a:prstGeom>
          <a:noFill/>
        </p:spPr>
        <p:txBody>
          <a:bodyPr wrap="square" rtlCol="0">
            <a:spAutoFit/>
          </a:bodyPr>
          <a:lstStyle/>
          <a:p>
            <a:pPr algn="just"/>
            <a:r>
              <a:rPr lang="en-US" sz="3600" dirty="0" err="1">
                <a:solidFill>
                  <a:srgbClr val="FF0066"/>
                </a:solidFill>
                <a:latin typeface="Cambria" panose="02040503050406030204" pitchFamily="18" charset="0"/>
                <a:ea typeface="Cambria" panose="02040503050406030204" pitchFamily="18" charset="0"/>
              </a:rPr>
              <a:t>Bài</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thơ</a:t>
            </a:r>
            <a:r>
              <a:rPr lang="en-US" sz="3600" dirty="0">
                <a:solidFill>
                  <a:srgbClr val="FF0066"/>
                </a:solidFill>
                <a:latin typeface="Cambria" panose="02040503050406030204" pitchFamily="18" charset="0"/>
                <a:ea typeface="Cambria" panose="02040503050406030204" pitchFamily="18" charset="0"/>
              </a:rPr>
              <a:t> c</a:t>
            </a:r>
            <a:r>
              <a:rPr lang="vi-VN" sz="3600" dirty="0">
                <a:solidFill>
                  <a:srgbClr val="FF0066"/>
                </a:solidFill>
                <a:latin typeface="Cambria" panose="02040503050406030204" pitchFamily="18" charset="0"/>
                <a:ea typeface="Cambria" panose="02040503050406030204" pitchFamily="18" charset="0"/>
              </a:rPr>
              <a:t>a ngợi vẻ đẹp thiên nhiên (cây cối, đất, trời, rừng, biển...) của Đất Mũi, một vùng đất ở cực Nam của đất nước</a:t>
            </a:r>
            <a:endParaRPr lang="en-US" sz="3600" dirty="0">
              <a:solidFill>
                <a:srgbClr val="FF0066"/>
              </a:solidFill>
              <a:latin typeface="Cambria" panose="02040503050406030204" pitchFamily="18" charset="0"/>
              <a:ea typeface="Cambria" panose="02040503050406030204" pitchFamily="18" charset="0"/>
            </a:endParaRPr>
          </a:p>
        </p:txBody>
      </p:sp>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6"/>
          <a:srcRect/>
          <a:stretch>
            <a:fillRect/>
          </a:stretch>
        </p:blipFill>
        <p:spPr>
          <a:xfrm>
            <a:off x="235995" y="2840618"/>
            <a:ext cx="1497369" cy="3814953"/>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244" y="43890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xmlns=""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xmlns=""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xmlns=""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xmlns=""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xmlns=""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xmlns=""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xmlns=""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xmlns=""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xmlns=""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xmlns=""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7313A29-AC69-1B09-F889-9D09D812A852}"/>
              </a:ext>
            </a:extLst>
          </p:cNvPr>
          <p:cNvPicPr>
            <a:picLocks noChangeAspect="1"/>
          </p:cNvPicPr>
          <p:nvPr/>
        </p:nvPicPr>
        <p:blipFill>
          <a:blip r:embed="rId12"/>
          <a:stretch>
            <a:fillRect/>
          </a:stretch>
        </p:blipFill>
        <p:spPr>
          <a:xfrm>
            <a:off x="884419" y="-190006"/>
            <a:ext cx="12192000" cy="3377352"/>
          </a:xfrm>
          <a:prstGeom prst="rect">
            <a:avLst/>
          </a:prstGeom>
        </p:spPr>
      </p:pic>
      <p:pic>
        <p:nvPicPr>
          <p:cNvPr id="4" name="Picture 20">
            <a:extLst>
              <a:ext uri="{FF2B5EF4-FFF2-40B4-BE49-F238E27FC236}">
                <a16:creationId xmlns:a16="http://schemas.microsoft.com/office/drawing/2014/main" xmlns="" id="{3BBCF5F0-16E0-9217-A8B4-FE5D5BC7826F}"/>
              </a:ext>
            </a:extLst>
          </p:cNvPr>
          <p:cNvPicPr>
            <a:picLocks noChangeAspect="1"/>
          </p:cNvPicPr>
          <p:nvPr/>
        </p:nvPicPr>
        <p:blipFill>
          <a:blip r:embed="rId13"/>
          <a:srcRect/>
          <a:stretch>
            <a:fillRect/>
          </a:stretch>
        </p:blipFill>
        <p:spPr>
          <a:xfrm>
            <a:off x="2532962" y="1970327"/>
            <a:ext cx="1848312" cy="470907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3BEE504F-F4C8-0786-CAE5-BCDC347C1C48}"/>
              </a:ext>
            </a:extLst>
          </p:cNvPr>
          <p:cNvSpPr/>
          <p:nvPr/>
        </p:nvSpPr>
        <p:spPr>
          <a:xfrm>
            <a:off x="400050" y="2470618"/>
            <a:ext cx="11391900" cy="303755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A0A553E7-80EB-11E6-DD78-897B394F2FD8}"/>
              </a:ext>
            </a:extLst>
          </p:cNvPr>
          <p:cNvSpPr/>
          <p:nvPr/>
        </p:nvSpPr>
        <p:spPr>
          <a:xfrm>
            <a:off x="437213" y="2470618"/>
            <a:ext cx="11317574" cy="3015782"/>
          </a:xfrm>
          <a:custGeom>
            <a:avLst/>
            <a:gdLst>
              <a:gd name="connsiteX0" fmla="*/ 0 w 11317574"/>
              <a:gd name="connsiteY0" fmla="*/ 566917 h 3958364"/>
              <a:gd name="connsiteX1" fmla="*/ 566917 w 11317574"/>
              <a:gd name="connsiteY1" fmla="*/ 0 h 3958364"/>
              <a:gd name="connsiteX2" fmla="*/ 10750657 w 11317574"/>
              <a:gd name="connsiteY2" fmla="*/ 0 h 3958364"/>
              <a:gd name="connsiteX3" fmla="*/ 11317574 w 11317574"/>
              <a:gd name="connsiteY3" fmla="*/ 566917 h 3958364"/>
              <a:gd name="connsiteX4" fmla="*/ 11317574 w 11317574"/>
              <a:gd name="connsiteY4" fmla="*/ 3391447 h 3958364"/>
              <a:gd name="connsiteX5" fmla="*/ 10750657 w 11317574"/>
              <a:gd name="connsiteY5" fmla="*/ 3958364 h 3958364"/>
              <a:gd name="connsiteX6" fmla="*/ 566917 w 11317574"/>
              <a:gd name="connsiteY6" fmla="*/ 3958364 h 3958364"/>
              <a:gd name="connsiteX7" fmla="*/ 0 w 11317574"/>
              <a:gd name="connsiteY7" fmla="*/ 3391447 h 3958364"/>
              <a:gd name="connsiteX8" fmla="*/ 0 w 11317574"/>
              <a:gd name="connsiteY8" fmla="*/ 566917 h 395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958364" fill="none" extrusionOk="0">
                <a:moveTo>
                  <a:pt x="0" y="566917"/>
                </a:moveTo>
                <a:cubicBezTo>
                  <a:pt x="6977" y="256218"/>
                  <a:pt x="230204" y="27619"/>
                  <a:pt x="566917" y="0"/>
                </a:cubicBezTo>
                <a:cubicBezTo>
                  <a:pt x="4734552" y="-33980"/>
                  <a:pt x="7429077" y="152382"/>
                  <a:pt x="10750657" y="0"/>
                </a:cubicBezTo>
                <a:cubicBezTo>
                  <a:pt x="11107040" y="-37772"/>
                  <a:pt x="11319740" y="245221"/>
                  <a:pt x="11317574" y="566917"/>
                </a:cubicBezTo>
                <a:cubicBezTo>
                  <a:pt x="11288327" y="1726600"/>
                  <a:pt x="11388350" y="2866702"/>
                  <a:pt x="11317574" y="3391447"/>
                </a:cubicBezTo>
                <a:cubicBezTo>
                  <a:pt x="11338156" y="3751240"/>
                  <a:pt x="11053114" y="3958195"/>
                  <a:pt x="10750657" y="3958364"/>
                </a:cubicBezTo>
                <a:cubicBezTo>
                  <a:pt x="8871592" y="3935563"/>
                  <a:pt x="4481234" y="3960554"/>
                  <a:pt x="566917" y="3958364"/>
                </a:cubicBezTo>
                <a:cubicBezTo>
                  <a:pt x="206356" y="3948757"/>
                  <a:pt x="-6091" y="3702633"/>
                  <a:pt x="0" y="3391447"/>
                </a:cubicBezTo>
                <a:cubicBezTo>
                  <a:pt x="73590" y="2694603"/>
                  <a:pt x="-157984" y="1261268"/>
                  <a:pt x="0" y="566917"/>
                </a:cubicBezTo>
                <a:close/>
              </a:path>
              <a:path w="11317574" h="3958364" stroke="0" extrusionOk="0">
                <a:moveTo>
                  <a:pt x="0" y="566917"/>
                </a:moveTo>
                <a:cubicBezTo>
                  <a:pt x="-18015" y="231196"/>
                  <a:pt x="287076" y="3683"/>
                  <a:pt x="566917" y="0"/>
                </a:cubicBezTo>
                <a:cubicBezTo>
                  <a:pt x="3074260" y="77717"/>
                  <a:pt x="7702303" y="39702"/>
                  <a:pt x="10750657" y="0"/>
                </a:cubicBezTo>
                <a:cubicBezTo>
                  <a:pt x="11030316" y="44958"/>
                  <a:pt x="11267991" y="260847"/>
                  <a:pt x="11317574" y="566917"/>
                </a:cubicBezTo>
                <a:cubicBezTo>
                  <a:pt x="11420514" y="1571796"/>
                  <a:pt x="11175515" y="2535995"/>
                  <a:pt x="11317574" y="3391447"/>
                </a:cubicBezTo>
                <a:cubicBezTo>
                  <a:pt x="11261224" y="3731488"/>
                  <a:pt x="11041479" y="3953377"/>
                  <a:pt x="10750657" y="3958364"/>
                </a:cubicBezTo>
                <a:cubicBezTo>
                  <a:pt x="8719404" y="3872441"/>
                  <a:pt x="4253051" y="4059997"/>
                  <a:pt x="566917" y="3958364"/>
                </a:cubicBezTo>
                <a:cubicBezTo>
                  <a:pt x="238385" y="4001501"/>
                  <a:pt x="5866" y="3668360"/>
                  <a:pt x="0" y="3391447"/>
                </a:cubicBezTo>
                <a:cubicBezTo>
                  <a:pt x="-156417" y="2140669"/>
                  <a:pt x="-82812" y="1508278"/>
                  <a:pt x="0" y="566917"/>
                </a:cubicBezTo>
                <a:close/>
              </a:path>
            </a:pathLst>
          </a:custGeom>
          <a:solidFill>
            <a:schemeClr val="bg1">
              <a:alpha val="44000"/>
            </a:schemeClr>
          </a:solidFill>
          <a:ln>
            <a:extLst>
              <a:ext uri="{C807C97D-BFC1-408E-A445-0C87EB9F89A2}">
                <ask:lineSketchStyleProps xmlns:ask="http://schemas.microsoft.com/office/drawing/2018/sketchyshapes" xmlns="" sd="4001189583">
                  <a:custGeom>
                    <a:avLst/>
                    <a:gdLst>
                      <a:gd name="connsiteX0" fmla="*/ 0 w 11317574"/>
                      <a:gd name="connsiteY0" fmla="*/ 431920 h 3015782"/>
                      <a:gd name="connsiteX1" fmla="*/ 431920 w 11317574"/>
                      <a:gd name="connsiteY1" fmla="*/ 0 h 3015782"/>
                      <a:gd name="connsiteX2" fmla="*/ 10885654 w 11317574"/>
                      <a:gd name="connsiteY2" fmla="*/ 0 h 3015782"/>
                      <a:gd name="connsiteX3" fmla="*/ 11317574 w 11317574"/>
                      <a:gd name="connsiteY3" fmla="*/ 431920 h 3015782"/>
                      <a:gd name="connsiteX4" fmla="*/ 11317574 w 11317574"/>
                      <a:gd name="connsiteY4" fmla="*/ 2583862 h 3015782"/>
                      <a:gd name="connsiteX5" fmla="*/ 10885654 w 11317574"/>
                      <a:gd name="connsiteY5" fmla="*/ 3015782 h 3015782"/>
                      <a:gd name="connsiteX6" fmla="*/ 431920 w 11317574"/>
                      <a:gd name="connsiteY6" fmla="*/ 3015782 h 3015782"/>
                      <a:gd name="connsiteX7" fmla="*/ 0 w 11317574"/>
                      <a:gd name="connsiteY7" fmla="*/ 2583862 h 3015782"/>
                      <a:gd name="connsiteX8" fmla="*/ 0 w 11317574"/>
                      <a:gd name="connsiteY8" fmla="*/ 431920 h 30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015782" fill="none" extrusionOk="0">
                        <a:moveTo>
                          <a:pt x="0" y="431920"/>
                        </a:moveTo>
                        <a:cubicBezTo>
                          <a:pt x="18779" y="199840"/>
                          <a:pt x="187561" y="6803"/>
                          <a:pt x="431920" y="0"/>
                        </a:cubicBezTo>
                        <a:cubicBezTo>
                          <a:pt x="5028133" y="-33980"/>
                          <a:pt x="9204213" y="152382"/>
                          <a:pt x="10885654" y="0"/>
                        </a:cubicBezTo>
                        <a:cubicBezTo>
                          <a:pt x="11132630" y="-7359"/>
                          <a:pt x="11325760" y="160890"/>
                          <a:pt x="11317574" y="431920"/>
                        </a:cubicBezTo>
                        <a:cubicBezTo>
                          <a:pt x="11288327" y="1431422"/>
                          <a:pt x="11388350" y="1730298"/>
                          <a:pt x="11317574" y="2583862"/>
                        </a:cubicBezTo>
                        <a:cubicBezTo>
                          <a:pt x="11319682" y="2827188"/>
                          <a:pt x="11077883" y="3015045"/>
                          <a:pt x="10885654" y="3015782"/>
                        </a:cubicBezTo>
                        <a:cubicBezTo>
                          <a:pt x="7475048" y="2992981"/>
                          <a:pt x="4259014" y="3017972"/>
                          <a:pt x="431920" y="3015782"/>
                        </a:cubicBezTo>
                        <a:cubicBezTo>
                          <a:pt x="185501" y="3014188"/>
                          <a:pt x="-40603" y="2809644"/>
                          <a:pt x="0" y="2583862"/>
                        </a:cubicBezTo>
                        <a:cubicBezTo>
                          <a:pt x="73590" y="2334174"/>
                          <a:pt x="-157984" y="1423256"/>
                          <a:pt x="0" y="431920"/>
                        </a:cubicBezTo>
                        <a:close/>
                      </a:path>
                      <a:path w="11317574" h="3015782" stroke="0" extrusionOk="0">
                        <a:moveTo>
                          <a:pt x="0" y="431920"/>
                        </a:moveTo>
                        <a:cubicBezTo>
                          <a:pt x="-9827" y="181038"/>
                          <a:pt x="231692" y="4243"/>
                          <a:pt x="431920" y="0"/>
                        </a:cubicBezTo>
                        <a:cubicBezTo>
                          <a:pt x="3276606" y="77717"/>
                          <a:pt x="8569396" y="39702"/>
                          <a:pt x="10885654" y="0"/>
                        </a:cubicBezTo>
                        <a:cubicBezTo>
                          <a:pt x="11107466" y="22494"/>
                          <a:pt x="11309675" y="194497"/>
                          <a:pt x="11317574" y="431920"/>
                        </a:cubicBezTo>
                        <a:cubicBezTo>
                          <a:pt x="11420514" y="1321525"/>
                          <a:pt x="11175515" y="1843537"/>
                          <a:pt x="11317574" y="2583862"/>
                        </a:cubicBezTo>
                        <a:cubicBezTo>
                          <a:pt x="11292718" y="2834289"/>
                          <a:pt x="11090007" y="3008128"/>
                          <a:pt x="10885654" y="3015782"/>
                        </a:cubicBezTo>
                        <a:cubicBezTo>
                          <a:pt x="8851588" y="2929859"/>
                          <a:pt x="4695578" y="3117415"/>
                          <a:pt x="431920" y="3015782"/>
                        </a:cubicBezTo>
                        <a:cubicBezTo>
                          <a:pt x="178537" y="3057264"/>
                          <a:pt x="4412" y="2795189"/>
                          <a:pt x="0" y="2583862"/>
                        </a:cubicBezTo>
                        <a:cubicBezTo>
                          <a:pt x="-156417" y="1971859"/>
                          <a:pt x="-82812" y="1164030"/>
                          <a:pt x="0" y="4319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D48E67E1-430B-7633-A841-B39210D236C5}"/>
              </a:ext>
            </a:extLst>
          </p:cNvPr>
          <p:cNvSpPr txBox="1"/>
          <p:nvPr/>
        </p:nvSpPr>
        <p:spPr>
          <a:xfrm>
            <a:off x="1547892" y="2672682"/>
            <a:ext cx="9657517" cy="2123658"/>
          </a:xfrm>
          <a:prstGeom prst="rect">
            <a:avLst/>
          </a:prstGeom>
          <a:noFill/>
        </p:spPr>
        <p:txBody>
          <a:bodyPr wrap="square" rtlCol="0">
            <a:spAutoFit/>
          </a:bodyPr>
          <a:lstStyle/>
          <a:p>
            <a:pPr algn="just"/>
            <a:r>
              <a:rPr lang="vi-VN" sz="4400" b="1" dirty="0">
                <a:solidFill>
                  <a:srgbClr val="002060"/>
                </a:solidFill>
              </a:rPr>
              <a:t>Đọc diễn cảm cả bài thơ, nhấn giọng ở những từ ngữ giàu cảm xúc, gợi tả, gợi cảm</a:t>
            </a:r>
            <a:r>
              <a:rPr lang="en-US" sz="4400" b="1" dirty="0">
                <a:solidFill>
                  <a:srgbClr val="002060"/>
                </a:solidFill>
              </a:rPr>
              <a:t>.</a:t>
            </a:r>
            <a:endParaRPr lang="vi-VN" sz="4400" b="1" dirty="0">
              <a:solidFill>
                <a:srgbClr val="002060"/>
              </a:solidFill>
            </a:endParaRPr>
          </a:p>
        </p:txBody>
      </p:sp>
      <p:pic>
        <p:nvPicPr>
          <p:cNvPr id="8" name="Picture 10" descr="Trẻ Em, Học Tập, Học Bài, Giáo Dục, Tải hình PNG 91 - Free.Vector6.com">
            <a:extLst>
              <a:ext uri="{FF2B5EF4-FFF2-40B4-BE49-F238E27FC236}">
                <a16:creationId xmlns:a16="http://schemas.microsoft.com/office/drawing/2014/main" xmlns="" id="{9B13E538-069F-0F6C-EAD4-3851A801A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23"/>
          <a:stretch/>
        </p:blipFill>
        <p:spPr bwMode="auto">
          <a:xfrm>
            <a:off x="726072" y="2470618"/>
            <a:ext cx="998145" cy="599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93509" y="4985948"/>
            <a:ext cx="1973179" cy="2323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xmlns="" id="{2EC46D2A-7451-3182-14A2-3022B8590397}"/>
              </a:ext>
            </a:extLst>
          </p:cNvPr>
          <p:cNvSpPr/>
          <p:nvPr/>
        </p:nvSpPr>
        <p:spPr>
          <a:xfrm>
            <a:off x="2762562" y="670838"/>
            <a:ext cx="6415791" cy="1232307"/>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xmln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D3414B95-3640-1788-6EEC-06AC996D60EB}"/>
              </a:ext>
            </a:extLst>
          </p:cNvPr>
          <p:cNvSpPr txBox="1"/>
          <p:nvPr/>
        </p:nvSpPr>
        <p:spPr>
          <a:xfrm>
            <a:off x="814733" y="794762"/>
            <a:ext cx="10425110" cy="830997"/>
          </a:xfrm>
          <a:prstGeom prst="rect">
            <a:avLst/>
          </a:prstGeom>
          <a:noFill/>
        </p:spPr>
        <p:txBody>
          <a:bodyPr wrap="square" rtlCol="0">
            <a:spAutoFit/>
          </a:bodyPr>
          <a:lstStyle/>
          <a:p>
            <a:pPr algn="ctr"/>
            <a:r>
              <a:rPr lang="en-US" sz="4800" b="1" dirty="0" err="1">
                <a:solidFill>
                  <a:srgbClr val="FF0066"/>
                </a:solidFill>
              </a:rPr>
              <a:t>Giọng</a:t>
            </a:r>
            <a:r>
              <a:rPr lang="en-US" sz="4800" b="1" dirty="0">
                <a:solidFill>
                  <a:srgbClr val="FF0066"/>
                </a:solidFill>
              </a:rPr>
              <a:t> </a:t>
            </a:r>
            <a:r>
              <a:rPr lang="en-US" sz="4800" b="1" dirty="0" err="1">
                <a:solidFill>
                  <a:srgbClr val="FF0066"/>
                </a:solidFill>
              </a:rPr>
              <a:t>đọc</a:t>
            </a:r>
            <a:r>
              <a:rPr lang="en-US" sz="4800" b="1" dirty="0">
                <a:solidFill>
                  <a:srgbClr val="FF0066"/>
                </a:solidFill>
              </a:rPr>
              <a:t> </a:t>
            </a:r>
            <a:r>
              <a:rPr lang="en-US" sz="4800" b="1" dirty="0" err="1">
                <a:solidFill>
                  <a:srgbClr val="FF0066"/>
                </a:solidFill>
              </a:rPr>
              <a:t>của</a:t>
            </a:r>
            <a:r>
              <a:rPr lang="en-US" sz="4800" b="1" dirty="0">
                <a:solidFill>
                  <a:srgbClr val="FF0066"/>
                </a:solidFill>
              </a:rPr>
              <a:t> </a:t>
            </a:r>
            <a:r>
              <a:rPr lang="en-US" sz="4800" b="1" dirty="0" err="1">
                <a:solidFill>
                  <a:srgbClr val="FF0066"/>
                </a:solidFill>
              </a:rPr>
              <a:t>bài</a:t>
            </a:r>
            <a:endParaRPr lang="en-US" sz="4800" b="1" dirty="0">
              <a:solidFill>
                <a:srgbClr val="FF0066"/>
              </a:solidFill>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3">
            <a:extLst>
              <a:ext uri="{FF2B5EF4-FFF2-40B4-BE49-F238E27FC236}">
                <a16:creationId xmlns:a16="http://schemas.microsoft.com/office/drawing/2014/main" xmlns="" id="{C69B250C-9DEB-F632-722A-4796EB5A29FC}"/>
              </a:ext>
            </a:extLst>
          </p:cNvPr>
          <p:cNvPicPr>
            <a:picLocks noChangeAspect="1"/>
          </p:cNvPicPr>
          <p:nvPr/>
        </p:nvPicPr>
        <p:blipFill>
          <a:blip r:embed="rId5"/>
          <a:srcRect/>
          <a:stretch>
            <a:fillRect/>
          </a:stretch>
        </p:blipFill>
        <p:spPr>
          <a:xfrm>
            <a:off x="934779" y="2400649"/>
            <a:ext cx="4852770" cy="4217865"/>
          </a:xfrm>
          <a:prstGeom prst="rect">
            <a:avLst/>
          </a:prstGeom>
        </p:spPr>
      </p:pic>
      <p:cxnSp>
        <p:nvCxnSpPr>
          <p:cNvPr id="14" name="Straight Connector 13">
            <a:extLst>
              <a:ext uri="{FF2B5EF4-FFF2-40B4-BE49-F238E27FC236}">
                <a16:creationId xmlns:a16="http://schemas.microsoft.com/office/drawing/2014/main" xmlns="" id="{1B3BA771-3486-91F7-6954-FDC62C9BB365}"/>
              </a:ext>
            </a:extLst>
          </p:cNvPr>
          <p:cNvCxnSpPr>
            <a:cxnSpLocks/>
          </p:cNvCxnSpPr>
          <p:nvPr/>
        </p:nvCxnSpPr>
        <p:spPr>
          <a:xfrm>
            <a:off x="3737810" y="2550259"/>
            <a:ext cx="4315326"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xmlns="" id="{0B0364B4-3FA6-789E-4651-B2120736E6B9}"/>
              </a:ext>
            </a:extLst>
          </p:cNvPr>
          <p:cNvPicPr>
            <a:picLocks noChangeAspect="1"/>
          </p:cNvPicPr>
          <p:nvPr/>
        </p:nvPicPr>
        <p:blipFill rotWithShape="1">
          <a:blip r:embed="rId6">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pic>
        <p:nvPicPr>
          <p:cNvPr id="2" name="Picture 1">
            <a:extLst>
              <a:ext uri="{FF2B5EF4-FFF2-40B4-BE49-F238E27FC236}">
                <a16:creationId xmlns:a16="http://schemas.microsoft.com/office/drawing/2014/main" xmlns="" id="{30C547CD-EBC6-C0E8-BC40-A2153C1D0AD4}"/>
              </a:ext>
            </a:extLst>
          </p:cNvPr>
          <p:cNvPicPr>
            <a:picLocks noChangeAspect="1"/>
          </p:cNvPicPr>
          <p:nvPr/>
        </p:nvPicPr>
        <p:blipFill>
          <a:blip r:embed="rId7"/>
          <a:stretch>
            <a:fillRect/>
          </a:stretch>
        </p:blipFill>
        <p:spPr>
          <a:xfrm>
            <a:off x="895208" y="0"/>
            <a:ext cx="10666026" cy="6858000"/>
          </a:xfrm>
          <a:prstGeom prst="rect">
            <a:avLst/>
          </a:prstGeom>
        </p:spPr>
      </p:pic>
    </p:spTree>
    <p:controls>
      <mc:AlternateContent xmlns:mc="http://schemas.openxmlformats.org/markup-compatibility/2006">
        <mc:Choice xmlns:v="urn:schemas-microsoft-com:vml" Requires="v">
          <p:control spid="2050" name="TextBox1" r:id="rId2" imgW="3400560" imgH="1428840"/>
        </mc:Choice>
        <mc:Fallback>
          <p:control name="TextBox1" r:id="rId2" imgW="3400560" imgH="1428840">
            <p:pic>
              <p:nvPicPr>
                <p:cNvPr id="3" name="TextBox1">
                  <a:extLst>
                    <a:ext uri="{FF2B5EF4-FFF2-40B4-BE49-F238E27FC236}">
                      <a16:creationId xmlns:a16="http://schemas.microsoft.com/office/drawing/2014/main" xmlns="" id="{66EE5151-667F-5EE8-3CDE-48857A6D36E4}"/>
                    </a:ext>
                  </a:extLst>
                </p:cNvPr>
                <p:cNvPicPr>
                  <a:picLocks/>
                </p:cNvPicPr>
                <p:nvPr/>
              </p:nvPicPr>
              <p:blipFill>
                <a:blip r:embed="rId8"/>
                <a:stretch>
                  <a:fillRect/>
                </a:stretch>
              </p:blipFill>
              <p:spPr>
                <a:xfrm>
                  <a:off x="5636113" y="2980002"/>
                  <a:ext cx="3401194" cy="1428287"/>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86DE1989-6C9D-7545-763E-93CCA2301A93}"/>
              </a:ext>
            </a:extLst>
          </p:cNvPr>
          <p:cNvPicPr>
            <a:picLocks noChangeAspect="1"/>
          </p:cNvPicPr>
          <p:nvPr/>
        </p:nvPicPr>
        <p:blipFill>
          <a:blip r:embed="rId5"/>
          <a:stretch>
            <a:fillRect/>
          </a:stretch>
        </p:blipFill>
        <p:spPr>
          <a:xfrm>
            <a:off x="1414773" y="3387552"/>
            <a:ext cx="8535140" cy="1889924"/>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xmlns="" id="{B6F75BB4-E2DC-6AA0-46F4-FB605172F9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xmlns="" id="{B6F1C534-31DF-EEF4-F843-AEC2054EB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54341" y="5128297"/>
            <a:ext cx="1605701" cy="1605701"/>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xmlns="" id="{9F504872-757F-ABBB-D84A-3F6C654D914B}"/>
              </a:ext>
            </a:extLst>
          </p:cNvPr>
          <p:cNvSpPr txBox="1"/>
          <p:nvPr/>
        </p:nvSpPr>
        <p:spPr>
          <a:xfrm>
            <a:off x="755218" y="751795"/>
            <a:ext cx="1064301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Khổ đầu của bài thơ Về thăm Đất Mũi sử dụng biện pháp so sánh hay nhân hoá? Nêu tác dụng của biện pháp đó trong việc miêu tả cảnh vật.</a:t>
            </a:r>
          </a:p>
        </p:txBody>
      </p:sp>
      <p:sp>
        <p:nvSpPr>
          <p:cNvPr id="3" name="Rectangle: Rounded Corners 2">
            <a:extLst>
              <a:ext uri="{FF2B5EF4-FFF2-40B4-BE49-F238E27FC236}">
                <a16:creationId xmlns:a16="http://schemas.microsoft.com/office/drawing/2014/main" xmlns="" id="{4AE3DA48-6215-C2AF-A933-D1B30B654D75}"/>
              </a:ext>
            </a:extLst>
          </p:cNvPr>
          <p:cNvSpPr/>
          <p:nvPr/>
        </p:nvSpPr>
        <p:spPr>
          <a:xfrm>
            <a:off x="664030" y="2699658"/>
            <a:ext cx="10515600" cy="3026228"/>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Khổ đầu của bài thơ Về thăm Đất Mũi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sử dụng biện pháp nhân hoá (đất thở, đước chạy).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Tác dụng của những biện pháp nhân hoá: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làm cho sự vật sinh động, có hồn hơn, gây ấn tượng với người đọc</a:t>
            </a:r>
          </a:p>
        </p:txBody>
      </p:sp>
    </p:spTree>
    <p:extLst>
      <p:ext uri="{BB962C8B-B14F-4D97-AF65-F5344CB8AC3E}">
        <p14:creationId xmlns:p14="http://schemas.microsoft.com/office/powerpoint/2010/main" val="325193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8CFE993-8ABB-5738-CA5D-DC74D606D560}"/>
              </a:ext>
            </a:extLst>
          </p:cNvPr>
          <p:cNvSpPr/>
          <p:nvPr/>
        </p:nvSpPr>
        <p:spPr>
          <a:xfrm>
            <a:off x="138391" y="500743"/>
            <a:ext cx="11867850" cy="62266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9F504872-757F-ABBB-D84A-3F6C654D914B}"/>
              </a:ext>
            </a:extLst>
          </p:cNvPr>
          <p:cNvSpPr txBox="1"/>
          <p:nvPr/>
        </p:nvSpPr>
        <p:spPr>
          <a:xfrm>
            <a:off x="744332" y="588509"/>
            <a:ext cx="10643017" cy="304698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Tìm từ đồng nghĩa với các từ in đậm trong khổ thơ dưới đây và đặt câu với mỗi từ tìm được.</a:t>
            </a:r>
            <a:endParaRPr lang="en-US" sz="3200" b="1" dirty="0">
              <a:solidFill>
                <a:srgbClr val="002060"/>
              </a:solidFill>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Lần đầu về Đất Mũi</a:t>
            </a:r>
          </a:p>
          <a:p>
            <a:pPr algn="ctr"/>
            <a:r>
              <a:rPr lang="vi-VN" sz="3200" dirty="0">
                <a:latin typeface="Cambria" panose="02040503050406030204" pitchFamily="18" charset="0"/>
                <a:ea typeface="Cambria" panose="02040503050406030204" pitchFamily="18" charset="0"/>
              </a:rPr>
              <a:t>Như về với nhà mình</a:t>
            </a:r>
          </a:p>
          <a:p>
            <a:pPr algn="ctr"/>
            <a:r>
              <a:rPr lang="vi-VN" sz="3200" dirty="0">
                <a:latin typeface="Cambria" panose="02040503050406030204" pitchFamily="18" charset="0"/>
                <a:ea typeface="Cambria" panose="02040503050406030204" pitchFamily="18" charset="0"/>
              </a:rPr>
              <a:t>Nơi địa đầu </a:t>
            </a:r>
            <a:r>
              <a:rPr lang="vi-VN" sz="3200" b="1" dirty="0">
                <a:latin typeface="Cambria" panose="02040503050406030204" pitchFamily="18" charset="0"/>
                <a:ea typeface="Cambria" panose="02040503050406030204" pitchFamily="18" charset="0"/>
              </a:rPr>
              <a:t>Tổ quốc</a:t>
            </a:r>
            <a:endParaRPr lang="vi-VN" sz="3200"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Rạng ngời </a:t>
            </a:r>
            <a:r>
              <a:rPr lang="vi-VN" sz="3200" dirty="0">
                <a:latin typeface="Cambria" panose="02040503050406030204" pitchFamily="18" charset="0"/>
                <a:ea typeface="Cambria" panose="02040503050406030204" pitchFamily="18" charset="0"/>
              </a:rPr>
              <a:t>ánh bình minh!</a:t>
            </a:r>
            <a:endParaRPr lang="en-US"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B646AF35-E2A4-63BA-22BB-AD6EF1B0BE01}"/>
              </a:ext>
            </a:extLst>
          </p:cNvPr>
          <p:cNvPicPr>
            <a:picLocks noChangeAspect="1"/>
          </p:cNvPicPr>
          <p:nvPr/>
        </p:nvPicPr>
        <p:blipFill>
          <a:blip r:embed="rId3"/>
          <a:stretch>
            <a:fillRect/>
          </a:stretch>
        </p:blipFill>
        <p:spPr>
          <a:xfrm>
            <a:off x="1998890" y="3773261"/>
            <a:ext cx="8172450" cy="2533650"/>
          </a:xfrm>
          <a:prstGeom prst="rect">
            <a:avLst/>
          </a:prstGeom>
        </p:spPr>
      </p:pic>
    </p:spTree>
    <p:extLst>
      <p:ext uri="{BB962C8B-B14F-4D97-AF65-F5344CB8AC3E}">
        <p14:creationId xmlns:p14="http://schemas.microsoft.com/office/powerpoint/2010/main" val="43315373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xmlns="" id="{4AE3DA48-6215-C2AF-A933-D1B30B654D75}"/>
              </a:ext>
            </a:extLst>
          </p:cNvPr>
          <p:cNvSpPr/>
          <p:nvPr/>
        </p:nvSpPr>
        <p:spPr>
          <a:xfrm>
            <a:off x="718459" y="947058"/>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Tổ quốc: </a:t>
            </a:r>
            <a:r>
              <a:rPr lang="vi-VN" sz="4400" dirty="0">
                <a:solidFill>
                  <a:srgbClr val="FF0066"/>
                </a:solidFill>
                <a:latin typeface="Cambria" panose="02040503050406030204" pitchFamily="18" charset="0"/>
                <a:ea typeface="Cambria" panose="02040503050406030204" pitchFamily="18" charset="0"/>
              </a:rPr>
              <a:t>đất nước, quốc gia, giang sơn,...</a:t>
            </a:r>
            <a:endParaRPr kumimoji="0" lang="vi-VN"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xmlns="" id="{591B5A9D-830B-FEE8-619F-C40671C450BD}"/>
              </a:ext>
            </a:extLst>
          </p:cNvPr>
          <p:cNvSpPr/>
          <p:nvPr/>
        </p:nvSpPr>
        <p:spPr>
          <a:xfrm>
            <a:off x="696687" y="3135086"/>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rạng ngời: </a:t>
            </a:r>
            <a:r>
              <a:rPr lang="vi-VN" sz="4400" dirty="0">
                <a:solidFill>
                  <a:srgbClr val="FF0066"/>
                </a:solidFill>
                <a:latin typeface="Cambria" panose="02040503050406030204" pitchFamily="18" charset="0"/>
                <a:ea typeface="Cambria" panose="02040503050406030204" pitchFamily="18" charset="0"/>
              </a:rPr>
              <a:t>rạng rỡ, ngời sáng,... </a:t>
            </a:r>
            <a:endParaRPr kumimoji="0" lang="vi-VN" sz="440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236157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xmlns=""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xmlns=""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xmlns=""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xmlns=""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xmlns=""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xmlns=""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xmlns=""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xmlns="" id="{47368B47-3762-BCBC-4481-D8A48AABEE1C}"/>
              </a:ext>
            </a:extLst>
          </p:cNvPr>
          <p:cNvPicPr>
            <a:picLocks noChangeAspect="1"/>
          </p:cNvPicPr>
          <p:nvPr/>
        </p:nvPicPr>
        <p:blipFill>
          <a:blip r:embed="rId4"/>
          <a:stretch>
            <a:fillRect/>
          </a:stretch>
        </p:blipFill>
        <p:spPr>
          <a:xfrm>
            <a:off x="2809971" y="227671"/>
            <a:ext cx="6572058" cy="1585097"/>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515ECF5-ECBE-24A1-DDB1-CC691DD07933}"/>
              </a:ext>
            </a:extLst>
          </p:cNvPr>
          <p:cNvPicPr>
            <a:picLocks noChangeAspect="1"/>
          </p:cNvPicPr>
          <p:nvPr/>
        </p:nvPicPr>
        <p:blipFill>
          <a:blip r:embed="rId5"/>
          <a:stretch>
            <a:fillRect/>
          </a:stretch>
        </p:blipFill>
        <p:spPr>
          <a:xfrm>
            <a:off x="2290193" y="2849248"/>
            <a:ext cx="8541236" cy="3048264"/>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xmlns=""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xmlns=""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xmlns=""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xmlns=""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xmlns=""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xmlns=""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xmlns=""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xmlns=""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xmlns=""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xmlns=""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xmlns=""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3A886F80-7AF0-6F99-97D3-43EF720B2631}"/>
              </a:ext>
            </a:extLst>
          </p:cNvPr>
          <p:cNvPicPr>
            <a:picLocks noChangeAspect="1"/>
          </p:cNvPicPr>
          <p:nvPr/>
        </p:nvPicPr>
        <p:blipFill>
          <a:blip r:embed="rId16"/>
          <a:stretch>
            <a:fillRect/>
          </a:stretch>
        </p:blipFill>
        <p:spPr>
          <a:xfrm>
            <a:off x="3478597" y="0"/>
            <a:ext cx="8590008" cy="3432345"/>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xmlns=""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xmlns="" id="{BD2DF8EB-4BFE-535F-E1B0-2B80B3B15E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xmlns=""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xmlns=""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xmlns=""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TextBox 20">
              <a:extLst>
                <a:ext uri="{FF2B5EF4-FFF2-40B4-BE49-F238E27FC236}">
                  <a16:creationId xmlns:a16="http://schemas.microsoft.com/office/drawing/2014/main" xmlns="" id="{7D2E7978-A87B-A5C2-2FC7-531D264CDADD}"/>
                </a:ext>
              </a:extLst>
            </p:cNvPr>
            <p:cNvSpPr txBox="1"/>
            <p:nvPr/>
          </p:nvSpPr>
          <p:spPr>
            <a:xfrm>
              <a:off x="1668208" y="2882095"/>
              <a:ext cx="2300778" cy="830997"/>
            </a:xfrm>
            <a:prstGeom prst="rect">
              <a:avLst/>
            </a:prstGeom>
            <a:noFill/>
          </p:spPr>
          <p:txBody>
            <a:bodyPr wrap="square" rtlCol="0">
              <a:spAutoFit/>
            </a:bodyPr>
            <a:lstStyle/>
            <a:p>
              <a:r>
                <a:rPr lang="en-US" sz="4800" b="1" dirty="0" err="1">
                  <a:ln w="0"/>
                  <a:solidFill>
                    <a:srgbClr val="002060"/>
                  </a:solidFill>
                  <a:effectLst>
                    <a:outerShdw blurRad="38100" dist="25400" dir="5400000" algn="ctr" rotWithShape="0">
                      <a:srgbClr val="6E747A">
                        <a:alpha val="43000"/>
                      </a:srgbClr>
                    </a:outerShdw>
                  </a:effectLst>
                  <a:latin typeface="+mj-lt"/>
                </a:rPr>
                <a:t>Mắt</a:t>
              </a:r>
              <a:r>
                <a:rPr lang="en-US" sz="4800" b="1" dirty="0">
                  <a:ln w="0"/>
                  <a:solidFill>
                    <a:srgbClr val="002060"/>
                  </a:solidFill>
                  <a:effectLst>
                    <a:outerShdw blurRad="38100" dist="25400" dir="5400000" algn="ctr" rotWithShape="0">
                      <a:srgbClr val="6E747A">
                        <a:alpha val="43000"/>
                      </a:srgbClr>
                    </a:outerShdw>
                  </a:effectLst>
                  <a:latin typeface="+mj-lt"/>
                </a:rPr>
                <a:t> </a:t>
              </a:r>
              <a:r>
                <a:rPr lang="en-US" sz="4800" b="1" dirty="0" err="1">
                  <a:ln w="0"/>
                  <a:solidFill>
                    <a:srgbClr val="002060"/>
                  </a:solidFill>
                  <a:effectLst>
                    <a:outerShdw blurRad="38100" dist="25400" dir="5400000" algn="ctr" rotWithShape="0">
                      <a:srgbClr val="6E747A">
                        <a:alpha val="43000"/>
                      </a:srgbClr>
                    </a:outerShdw>
                  </a:effectLst>
                  <a:latin typeface="+mj-lt"/>
                </a:rPr>
                <a:t>dõi</a:t>
              </a:r>
              <a:endParaRPr lang="en-US" sz="4800" b="1" dirty="0">
                <a:ln w="0"/>
                <a:solidFill>
                  <a:srgbClr val="002060"/>
                </a:solidFill>
                <a:effectLst>
                  <a:outerShdw blurRad="38100" dist="25400" dir="5400000" algn="ctr" rotWithShape="0">
                    <a:srgbClr val="6E747A">
                      <a:alpha val="43000"/>
                    </a:srgbClr>
                  </a:outerShdw>
                </a:effectLst>
                <a:latin typeface="+mj-lt"/>
              </a:endParaRPr>
            </a:p>
          </p:txBody>
        </p:sp>
        <p:pic>
          <p:nvPicPr>
            <p:cNvPr id="24" name="Picture 23">
              <a:extLst>
                <a:ext uri="{FF2B5EF4-FFF2-40B4-BE49-F238E27FC236}">
                  <a16:creationId xmlns:a16="http://schemas.microsoft.com/office/drawing/2014/main" xmlns=""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xmlns=""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xmlns=""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TextBox 40">
              <a:extLst>
                <a:ext uri="{FF2B5EF4-FFF2-40B4-BE49-F238E27FC236}">
                  <a16:creationId xmlns:a16="http://schemas.microsoft.com/office/drawing/2014/main" xmlns="" id="{2F06BA5C-9689-DD44-38C2-D7895C3D299A}"/>
                </a:ext>
              </a:extLst>
            </p:cNvPr>
            <p:cNvSpPr txBox="1"/>
            <p:nvPr/>
          </p:nvSpPr>
          <p:spPr>
            <a:xfrm>
              <a:off x="5736302"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Tai nghe</a:t>
              </a:r>
            </a:p>
          </p:txBody>
        </p:sp>
        <p:pic>
          <p:nvPicPr>
            <p:cNvPr id="48" name="Picture 47">
              <a:extLst>
                <a:ext uri="{FF2B5EF4-FFF2-40B4-BE49-F238E27FC236}">
                  <a16:creationId xmlns:a16="http://schemas.microsoft.com/office/drawing/2014/main" xmlns=""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xmlns=""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xmlns=""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TextBox 42">
              <a:extLst>
                <a:ext uri="{FF2B5EF4-FFF2-40B4-BE49-F238E27FC236}">
                  <a16:creationId xmlns:a16="http://schemas.microsoft.com/office/drawing/2014/main" xmlns="" id="{BAADA1BB-D75D-B009-F589-95DD776A4AEF}"/>
                </a:ext>
              </a:extLst>
            </p:cNvPr>
            <p:cNvSpPr txBox="1"/>
            <p:nvPr/>
          </p:nvSpPr>
          <p:spPr>
            <a:xfrm>
              <a:off x="9938793"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Tay dò</a:t>
              </a:r>
            </a:p>
          </p:txBody>
        </p:sp>
        <p:pic>
          <p:nvPicPr>
            <p:cNvPr id="50" name="Picture 49">
              <a:extLst>
                <a:ext uri="{FF2B5EF4-FFF2-40B4-BE49-F238E27FC236}">
                  <a16:creationId xmlns:a16="http://schemas.microsoft.com/office/drawing/2014/main" xmlns=""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xmlns=""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xmlns=""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E0FB9838-FA85-32ED-FE35-3D978DC6C558}"/>
              </a:ext>
            </a:extLst>
          </p:cNvPr>
          <p:cNvSpPr txBox="1"/>
          <p:nvPr/>
        </p:nvSpPr>
        <p:spPr>
          <a:xfrm>
            <a:off x="3332136" y="480447"/>
            <a:ext cx="3859078" cy="418455"/>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xmlns="" id="{F85A9324-AC29-0B9B-0B90-58242EEA7F5A}"/>
              </a:ext>
            </a:extLst>
          </p:cNvPr>
          <p:cNvPicPr>
            <a:picLocks noChangeAspect="1"/>
          </p:cNvPicPr>
          <p:nvPr/>
        </p:nvPicPr>
        <p:blipFill>
          <a:blip r:embed="rId3"/>
          <a:stretch>
            <a:fillRect/>
          </a:stretch>
        </p:blipFill>
        <p:spPr>
          <a:xfrm>
            <a:off x="3521937" y="222897"/>
            <a:ext cx="5627096" cy="969348"/>
          </a:xfrm>
          <a:prstGeom prst="rect">
            <a:avLst/>
          </a:prstGeom>
        </p:spPr>
      </p:pic>
      <p:sp>
        <p:nvSpPr>
          <p:cNvPr id="7" name="TextBox 6">
            <a:extLst>
              <a:ext uri="{FF2B5EF4-FFF2-40B4-BE49-F238E27FC236}">
                <a16:creationId xmlns:a16="http://schemas.microsoft.com/office/drawing/2014/main" xmlns="" id="{9D406559-BDEF-5D97-DAF5-72CA07B5BCDF}"/>
              </a:ext>
            </a:extLst>
          </p:cNvPr>
          <p:cNvSpPr txBox="1"/>
          <p:nvPr/>
        </p:nvSpPr>
        <p:spPr>
          <a:xfrm>
            <a:off x="446314" y="1175657"/>
            <a:ext cx="585651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Về đây nghe đất thở</a:t>
            </a:r>
          </a:p>
          <a:p>
            <a:pPr algn="just"/>
            <a:r>
              <a:rPr lang="vi-VN" sz="2800" b="0" i="0" dirty="0">
                <a:solidFill>
                  <a:srgbClr val="000000"/>
                </a:solidFill>
                <a:effectLst/>
                <a:latin typeface="Cambria" panose="02040503050406030204" pitchFamily="18" charset="0"/>
                <a:ea typeface="Cambria" panose="02040503050406030204" pitchFamily="18" charset="0"/>
              </a:rPr>
              <a:t>Phập phồng trước bình minh</a:t>
            </a:r>
          </a:p>
          <a:p>
            <a:pPr algn="just"/>
            <a:r>
              <a:rPr lang="vi-VN" sz="2800" b="0" i="0" dirty="0">
                <a:solidFill>
                  <a:srgbClr val="000000"/>
                </a:solidFill>
                <a:effectLst/>
                <a:latin typeface="Cambria" panose="02040503050406030204" pitchFamily="18" charset="0"/>
                <a:ea typeface="Cambria" panose="02040503050406030204" pitchFamily="18" charset="0"/>
              </a:rPr>
              <a:t>Về đây trông đước chạy</a:t>
            </a:r>
          </a:p>
          <a:p>
            <a:pPr algn="just"/>
            <a:r>
              <a:rPr lang="vi-VN" sz="2800" b="0" i="0" dirty="0">
                <a:solidFill>
                  <a:srgbClr val="000000"/>
                </a:solidFill>
                <a:effectLst/>
                <a:latin typeface="Cambria" panose="02040503050406030204" pitchFamily="18" charset="0"/>
                <a:ea typeface="Cambria" panose="02040503050406030204" pitchFamily="18" charset="0"/>
              </a:rPr>
              <a:t>Những bước chân ngập sình.</a:t>
            </a:r>
          </a:p>
        </p:txBody>
      </p:sp>
      <p:sp>
        <p:nvSpPr>
          <p:cNvPr id="8" name="TextBox 7">
            <a:extLst>
              <a:ext uri="{FF2B5EF4-FFF2-40B4-BE49-F238E27FC236}">
                <a16:creationId xmlns:a16="http://schemas.microsoft.com/office/drawing/2014/main" xmlns="" id="{E514EABA-8C45-C7D5-1455-B29596B70711}"/>
              </a:ext>
            </a:extLst>
          </p:cNvPr>
          <p:cNvSpPr txBox="1"/>
          <p:nvPr/>
        </p:nvSpPr>
        <p:spPr>
          <a:xfrm>
            <a:off x="500741" y="3102428"/>
            <a:ext cx="5649685" cy="1815882"/>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Gặp</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ngọn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châu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thổ</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Đang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Ca </a:t>
            </a:r>
            <a:r>
              <a:rPr lang="en-US" sz="2800" b="0" i="0" dirty="0" err="1">
                <a:solidFill>
                  <a:srgbClr val="000000"/>
                </a:solidFill>
                <a:effectLst/>
                <a:latin typeface="Cambria" panose="02040503050406030204" pitchFamily="18" charset="0"/>
                <a:ea typeface="Cambria" panose="02040503050406030204" pitchFamily="18" charset="0"/>
              </a:rPr>
              <a:t>bài</a:t>
            </a:r>
            <a:r>
              <a:rPr lang="en-US" sz="2800" b="0" i="0" dirty="0">
                <a:solidFill>
                  <a:srgbClr val="000000"/>
                </a:solidFill>
                <a:effectLst/>
                <a:latin typeface="Cambria" panose="02040503050406030204" pitchFamily="18" charset="0"/>
                <a:ea typeface="Cambria" panose="02040503050406030204" pitchFamily="18" charset="0"/>
              </a:rPr>
              <a:t> ca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cõi</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đời</a:t>
            </a:r>
            <a:r>
              <a:rPr lang="en-US" sz="2800" b="0" i="0" dirty="0">
                <a:solidFill>
                  <a:srgbClr val="000000"/>
                </a:solidFill>
                <a:effectLst/>
                <a:latin typeface="Cambria" panose="02040503050406030204" pitchFamily="18" charset="0"/>
                <a:ea typeface="Cambria" panose="02040503050406030204" pitchFamily="18" charset="0"/>
              </a:rPr>
              <a:t> cha </a:t>
            </a:r>
            <a:r>
              <a:rPr lang="en-US" sz="2800" b="0" i="0" dirty="0" err="1">
                <a:solidFill>
                  <a:srgbClr val="000000"/>
                </a:solidFill>
                <a:effectLst/>
                <a:latin typeface="Cambria" panose="02040503050406030204" pitchFamily="18" charset="0"/>
                <a:ea typeface="Cambria" panose="02040503050406030204" pitchFamily="18" charset="0"/>
              </a:rPr>
              <a:t>ông</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xmlns="" id="{20FCC47D-C3E2-C1F4-735A-CAF1D8E1501F}"/>
              </a:ext>
            </a:extLst>
          </p:cNvPr>
          <p:cNvSpPr txBox="1"/>
          <p:nvPr/>
        </p:nvSpPr>
        <p:spPr>
          <a:xfrm>
            <a:off x="457199" y="4965918"/>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Ngút ngàn rừng mắm, đước</a:t>
            </a:r>
          </a:p>
          <a:p>
            <a:pPr algn="just"/>
            <a:r>
              <a:rPr lang="vi-VN" sz="2800" b="0" i="0" dirty="0">
                <a:solidFill>
                  <a:srgbClr val="000000"/>
                </a:solidFill>
                <a:effectLst/>
                <a:latin typeface="Cambria" panose="02040503050406030204" pitchFamily="18" charset="0"/>
                <a:ea typeface="Cambria" panose="02040503050406030204" pitchFamily="18" charset="0"/>
              </a:rPr>
              <a:t>Xanh đến tận vô cùng</a:t>
            </a:r>
          </a:p>
          <a:p>
            <a:pPr algn="just"/>
            <a:r>
              <a:rPr lang="vi-VN" sz="2800" b="0" i="0" dirty="0">
                <a:solidFill>
                  <a:srgbClr val="000000"/>
                </a:solidFill>
                <a:effectLst/>
                <a:latin typeface="Cambria" panose="02040503050406030204" pitchFamily="18" charset="0"/>
                <a:ea typeface="Cambria" panose="02040503050406030204" pitchFamily="18" charset="0"/>
              </a:rPr>
              <a:t>Phù sa như dòng sữa</a:t>
            </a:r>
          </a:p>
          <a:p>
            <a:pPr algn="just"/>
            <a:r>
              <a:rPr lang="vi-VN" sz="2800" b="0" i="0" dirty="0">
                <a:solidFill>
                  <a:srgbClr val="000000"/>
                </a:solidFill>
                <a:effectLst/>
                <a:latin typeface="Cambria" panose="02040503050406030204" pitchFamily="18" charset="0"/>
                <a:ea typeface="Cambria" panose="02040503050406030204" pitchFamily="18" charset="0"/>
              </a:rPr>
              <a:t>Nuôi đất rừng Năm Căn.</a:t>
            </a:r>
          </a:p>
        </p:txBody>
      </p:sp>
      <p:sp>
        <p:nvSpPr>
          <p:cNvPr id="10" name="TextBox 9">
            <a:extLst>
              <a:ext uri="{FF2B5EF4-FFF2-40B4-BE49-F238E27FC236}">
                <a16:creationId xmlns:a16="http://schemas.microsoft.com/office/drawing/2014/main" xmlns="" id="{F6562039-F355-7EF4-58B4-28C7E84680B9}"/>
              </a:ext>
            </a:extLst>
          </p:cNvPr>
          <p:cNvSpPr txBox="1"/>
          <p:nvPr/>
        </p:nvSpPr>
        <p:spPr>
          <a:xfrm>
            <a:off x="6651172" y="823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Rễ mắm thì ăn lên</a:t>
            </a:r>
          </a:p>
          <a:p>
            <a:pPr algn="just"/>
            <a:r>
              <a:rPr lang="vi-VN" sz="2800" b="0" i="0" dirty="0">
                <a:solidFill>
                  <a:srgbClr val="000000"/>
                </a:solidFill>
                <a:effectLst/>
                <a:latin typeface="Cambria" panose="02040503050406030204" pitchFamily="18" charset="0"/>
                <a:ea typeface="Cambria" panose="02040503050406030204" pitchFamily="18" charset="0"/>
              </a:rPr>
              <a:t>Rễ đước thì cắm xuống</a:t>
            </a:r>
          </a:p>
          <a:p>
            <a:pPr algn="just"/>
            <a:r>
              <a:rPr lang="vi-VN" sz="2800" b="0" i="0" dirty="0">
                <a:solidFill>
                  <a:srgbClr val="000000"/>
                </a:solidFill>
                <a:effectLst/>
                <a:latin typeface="Cambria" panose="02040503050406030204" pitchFamily="18" charset="0"/>
                <a:ea typeface="Cambria" panose="02040503050406030204" pitchFamily="18" charset="0"/>
              </a:rPr>
              <a:t>Bền bỉ suốt ngày đêm</a:t>
            </a:r>
          </a:p>
          <a:p>
            <a:pPr algn="just"/>
            <a:r>
              <a:rPr lang="vi-VN" sz="2800" b="0" i="0" dirty="0">
                <a:solidFill>
                  <a:srgbClr val="000000"/>
                </a:solidFill>
                <a:effectLst/>
                <a:latin typeface="Cambria" panose="02040503050406030204" pitchFamily="18" charset="0"/>
                <a:ea typeface="Cambria" panose="02040503050406030204" pitchFamily="18" charset="0"/>
              </a:rPr>
              <a:t>Trong tình yêu của đất.</a:t>
            </a:r>
          </a:p>
        </p:txBody>
      </p:sp>
      <p:sp>
        <p:nvSpPr>
          <p:cNvPr id="11" name="TextBox 10">
            <a:extLst>
              <a:ext uri="{FF2B5EF4-FFF2-40B4-BE49-F238E27FC236}">
                <a16:creationId xmlns:a16="http://schemas.microsoft.com/office/drawing/2014/main" xmlns="" id="{1819BC96-D821-ED0F-2132-A5FD2D929739}"/>
              </a:ext>
            </a:extLst>
          </p:cNvPr>
          <p:cNvSpPr txBox="1"/>
          <p:nvPr/>
        </p:nvSpPr>
        <p:spPr>
          <a:xfrm>
            <a:off x="6662058" y="2728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Nơi đây biển gặp rừng</a:t>
            </a:r>
          </a:p>
          <a:p>
            <a:pPr algn="just"/>
            <a:r>
              <a:rPr lang="vi-VN" sz="2800" b="0" i="0" dirty="0">
                <a:solidFill>
                  <a:srgbClr val="000000"/>
                </a:solidFill>
                <a:effectLst/>
                <a:latin typeface="Cambria" panose="02040503050406030204" pitchFamily="18" charset="0"/>
                <a:ea typeface="Cambria" panose="02040503050406030204" pitchFamily="18" charset="0"/>
              </a:rPr>
              <a:t>Đất và trời gắn lại</a:t>
            </a:r>
          </a:p>
          <a:p>
            <a:pPr algn="just"/>
            <a:r>
              <a:rPr lang="vi-VN" sz="2800" b="0" i="0" dirty="0">
                <a:solidFill>
                  <a:srgbClr val="000000"/>
                </a:solidFill>
                <a:effectLst/>
                <a:latin typeface="Cambria" panose="02040503050406030204" pitchFamily="18" charset="0"/>
                <a:ea typeface="Cambria" panose="02040503050406030204" pitchFamily="18" charset="0"/>
              </a:rPr>
              <a:t>Cho bãi bồi vươn xa</a:t>
            </a:r>
          </a:p>
          <a:p>
            <a:pPr algn="just"/>
            <a:r>
              <a:rPr lang="vi-VN" sz="2800" b="0" i="0" dirty="0">
                <a:solidFill>
                  <a:srgbClr val="000000"/>
                </a:solidFill>
                <a:effectLst/>
                <a:latin typeface="Cambria" panose="02040503050406030204" pitchFamily="18" charset="0"/>
                <a:ea typeface="Cambria" panose="02040503050406030204" pitchFamily="18" charset="0"/>
              </a:rPr>
              <a:t>Đất nước mình lớn mãi.</a:t>
            </a:r>
          </a:p>
        </p:txBody>
      </p:sp>
      <p:sp>
        <p:nvSpPr>
          <p:cNvPr id="12" name="TextBox 11">
            <a:extLst>
              <a:ext uri="{FF2B5EF4-FFF2-40B4-BE49-F238E27FC236}">
                <a16:creationId xmlns:a16="http://schemas.microsoft.com/office/drawing/2014/main" xmlns="" id="{0B71EEF9-07EF-1184-E947-622161666A15}"/>
              </a:ext>
            </a:extLst>
          </p:cNvPr>
          <p:cNvSpPr txBox="1"/>
          <p:nvPr/>
        </p:nvSpPr>
        <p:spPr>
          <a:xfrm>
            <a:off x="6694715" y="4611231"/>
            <a:ext cx="5649685"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Lần đầu về Đất Mũi</a:t>
            </a:r>
          </a:p>
          <a:p>
            <a:pPr algn="just"/>
            <a:r>
              <a:rPr lang="vi-VN" sz="2800" b="0" i="0" dirty="0">
                <a:solidFill>
                  <a:srgbClr val="000000"/>
                </a:solidFill>
                <a:effectLst/>
                <a:latin typeface="Cambria" panose="02040503050406030204" pitchFamily="18" charset="0"/>
                <a:ea typeface="Cambria" panose="02040503050406030204" pitchFamily="18" charset="0"/>
              </a:rPr>
              <a:t>Như về với nhà mình</a:t>
            </a:r>
          </a:p>
          <a:p>
            <a:pPr algn="just"/>
            <a:r>
              <a:rPr lang="vi-VN" sz="2800" b="0" i="0" dirty="0">
                <a:solidFill>
                  <a:srgbClr val="000000"/>
                </a:solidFill>
                <a:effectLst/>
                <a:latin typeface="Cambria" panose="02040503050406030204" pitchFamily="18" charset="0"/>
                <a:ea typeface="Cambria" panose="02040503050406030204" pitchFamily="18" charset="0"/>
              </a:rPr>
              <a:t>Nơi địa đầu Tổ quốc</a:t>
            </a:r>
          </a:p>
          <a:p>
            <a:pPr algn="just"/>
            <a:r>
              <a:rPr lang="vi-VN" sz="2800" b="0" i="0" dirty="0">
                <a:solidFill>
                  <a:srgbClr val="000000"/>
                </a:solidFill>
                <a:effectLst/>
                <a:latin typeface="Cambria" panose="02040503050406030204" pitchFamily="18" charset="0"/>
                <a:ea typeface="Cambria" panose="02040503050406030204" pitchFamily="18" charset="0"/>
              </a:rPr>
              <a:t>Rạng ngời ánh bình minh!</a:t>
            </a:r>
            <a:endParaRPr lang="en-US" sz="2800" b="0" i="0" dirty="0">
              <a:solidFill>
                <a:srgbClr val="000000"/>
              </a:solidFill>
              <a:effectLst/>
              <a:latin typeface="Cambria" panose="02040503050406030204" pitchFamily="18" charset="0"/>
              <a:ea typeface="Cambria" panose="02040503050406030204" pitchFamily="18" charset="0"/>
            </a:endParaRPr>
          </a:p>
          <a:p>
            <a:pPr algn="r"/>
            <a:r>
              <a:rPr lang="en-US" sz="2800" dirty="0">
                <a:solidFill>
                  <a:srgbClr val="000000"/>
                </a:solidFill>
                <a:latin typeface="Cambria" panose="02040503050406030204" pitchFamily="18" charset="0"/>
                <a:ea typeface="Cambria" panose="02040503050406030204" pitchFamily="18" charset="0"/>
              </a:rPr>
              <a:t>(Hoài Anh)</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xmlns="" id="{EED54F82-5340-58DC-D824-025227E797D7}"/>
              </a:ext>
            </a:extLst>
          </p:cNvPr>
          <p:cNvSpPr/>
          <p:nvPr/>
        </p:nvSpPr>
        <p:spPr>
          <a:xfrm>
            <a:off x="1896277" y="2482006"/>
            <a:ext cx="2077009"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xmlns="" id="{2A203B80-4A2D-2FC4-B0FE-DC3109141303}"/>
              </a:ext>
            </a:extLst>
          </p:cNvPr>
          <p:cNvSpPr txBox="1"/>
          <p:nvPr/>
        </p:nvSpPr>
        <p:spPr>
          <a:xfrm>
            <a:off x="2266169" y="2400505"/>
            <a:ext cx="1402317" cy="923330"/>
          </a:xfrm>
          <a:prstGeom prst="rect">
            <a:avLst/>
          </a:prstGeom>
          <a:noFill/>
        </p:spPr>
        <p:txBody>
          <a:bodyPr wrap="square" rtlCol="0">
            <a:spAutoFit/>
          </a:bodyPr>
          <a:lstStyle/>
          <a:p>
            <a:pPr lvl="0"/>
            <a:r>
              <a:rPr lang="en-US" sz="5400" b="1" dirty="0" err="1">
                <a:solidFill>
                  <a:prstClr val="black"/>
                </a:solidFill>
              </a:rPr>
              <a:t>sình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xmlns="" id="{1AE9C403-6830-3CCA-2C8C-1B63F802B7FB}"/>
              </a:ext>
            </a:extLst>
          </p:cNvPr>
          <p:cNvSpPr/>
          <p:nvPr/>
        </p:nvSpPr>
        <p:spPr>
          <a:xfrm>
            <a:off x="5497285" y="2463447"/>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D19EEE2E-2316-8062-79D9-B509FC4259ED}"/>
              </a:ext>
            </a:extLst>
          </p:cNvPr>
          <p:cNvSpPr txBox="1"/>
          <p:nvPr/>
        </p:nvSpPr>
        <p:spPr>
          <a:xfrm>
            <a:off x="5900057" y="2422696"/>
            <a:ext cx="3689439" cy="923330"/>
          </a:xfrm>
          <a:prstGeom prst="rect">
            <a:avLst/>
          </a:prstGeom>
          <a:noFill/>
        </p:spPr>
        <p:txBody>
          <a:bodyPr wrap="square" rtlCol="0">
            <a:spAutoFit/>
          </a:bodyPr>
          <a:lstStyle/>
          <a:p>
            <a:pPr lvl="0"/>
            <a:r>
              <a:rPr lang="en-US" sz="5400" b="1" dirty="0" err="1">
                <a:solidFill>
                  <a:prstClr val="black"/>
                </a:solidFill>
              </a:rPr>
              <a:t>dòng</a:t>
            </a:r>
            <a:r>
              <a:rPr lang="en-US" sz="5400" b="1" dirty="0">
                <a:solidFill>
                  <a:prstClr val="black"/>
                </a:solidFill>
              </a:rPr>
              <a:t> </a:t>
            </a:r>
            <a:r>
              <a:rPr lang="en-US" sz="5400" b="1" dirty="0" err="1">
                <a:solidFill>
                  <a:prstClr val="black"/>
                </a:solidFill>
              </a:rPr>
              <a:t>sữa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4" descr="3D animation, mother, short hair, glasses, blue checkered shirt, gray pants, sandals, backpack">
            <a:extLst>
              <a:ext uri="{FF2B5EF4-FFF2-40B4-BE49-F238E27FC236}">
                <a16:creationId xmlns:a16="http://schemas.microsoft.com/office/drawing/2014/main" xmlns=""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488429BE-DAB8-994E-57A1-FD66D6AFC2AA}"/>
              </a:ext>
            </a:extLst>
          </p:cNvPr>
          <p:cNvPicPr>
            <a:picLocks noChangeAspect="1"/>
          </p:cNvPicPr>
          <p:nvPr/>
        </p:nvPicPr>
        <p:blipFill>
          <a:blip r:embed="rId7"/>
          <a:stretch>
            <a:fillRect/>
          </a:stretch>
        </p:blipFill>
        <p:spPr>
          <a:xfrm>
            <a:off x="1583153" y="-99542"/>
            <a:ext cx="9813767" cy="1902106"/>
          </a:xfrm>
          <a:prstGeom prst="rect">
            <a:avLst/>
          </a:prstGeom>
        </p:spPr>
      </p:pic>
      <p:sp>
        <p:nvSpPr>
          <p:cNvPr id="5" name="Rectangle: Rounded Corners 4">
            <a:extLst>
              <a:ext uri="{FF2B5EF4-FFF2-40B4-BE49-F238E27FC236}">
                <a16:creationId xmlns:a16="http://schemas.microsoft.com/office/drawing/2014/main" xmlns="" id="{21496A72-194D-40A5-7441-91AAD5A6D36E}"/>
              </a:ext>
            </a:extLst>
          </p:cNvPr>
          <p:cNvSpPr/>
          <p:nvPr/>
        </p:nvSpPr>
        <p:spPr>
          <a:xfrm>
            <a:off x="3918856" y="3824162"/>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A2121CEE-7204-520F-B5EB-F3045C5326CE}"/>
              </a:ext>
            </a:extLst>
          </p:cNvPr>
          <p:cNvSpPr txBox="1"/>
          <p:nvPr/>
        </p:nvSpPr>
        <p:spPr>
          <a:xfrm>
            <a:off x="4321628" y="3783411"/>
            <a:ext cx="3689439" cy="923330"/>
          </a:xfrm>
          <a:prstGeom prst="rect">
            <a:avLst/>
          </a:prstGeom>
          <a:noFill/>
        </p:spPr>
        <p:txBody>
          <a:bodyPr wrap="square" rtlCol="0">
            <a:spAutoFit/>
          </a:bodyPr>
          <a:lstStyle/>
          <a:p>
            <a:pPr lvl="0"/>
            <a:r>
              <a:rPr lang="en-US" sz="5400" b="1" dirty="0" err="1">
                <a:solidFill>
                  <a:prstClr val="black"/>
                </a:solidFill>
              </a:rPr>
              <a:t>vươn</a:t>
            </a:r>
            <a:r>
              <a:rPr lang="en-US" sz="5400" b="1" dirty="0">
                <a:solidFill>
                  <a:prstClr val="black"/>
                </a:solidFill>
              </a:rPr>
              <a:t> xa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93871993-8B1A-B1C0-1964-456A993246CB}"/>
              </a:ext>
            </a:extLst>
          </p:cNvPr>
          <p:cNvSpPr txBox="1"/>
          <p:nvPr/>
        </p:nvSpPr>
        <p:spPr>
          <a:xfrm>
            <a:off x="3069772" y="2077029"/>
            <a:ext cx="7674428" cy="2800767"/>
          </a:xfrm>
          <a:prstGeom prst="rect">
            <a:avLst/>
          </a:prstGeom>
          <a:noFill/>
        </p:spPr>
        <p:txBody>
          <a:bodyPr wrap="square" rtlCol="0">
            <a:spAutoFit/>
          </a:bodyPr>
          <a:lstStyle/>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nghe</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đất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thở</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trông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chạy</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ăn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lên</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xuống</a:t>
            </a:r>
            <a:r>
              <a:rPr lang="en-US" sz="4400"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2C891375-EC1F-5ECE-E235-FC9F050C46D1}"/>
              </a:ext>
            </a:extLst>
          </p:cNvPr>
          <p:cNvPicPr>
            <a:picLocks noChangeAspect="1"/>
          </p:cNvPicPr>
          <p:nvPr/>
        </p:nvPicPr>
        <p:blipFill>
          <a:blip r:embed="rId4"/>
          <a:stretch>
            <a:fillRect/>
          </a:stretch>
        </p:blipFill>
        <p:spPr>
          <a:xfrm>
            <a:off x="2334509" y="-95250"/>
            <a:ext cx="9402788" cy="1822450"/>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xmlns=""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xmlns="" id="{C7D04148-AF61-581F-469E-B00D03771CC4}"/>
              </a:ext>
            </a:extLst>
          </p:cNvPr>
          <p:cNvSpPr/>
          <p:nvPr/>
        </p:nvSpPr>
        <p:spPr>
          <a:xfrm>
            <a:off x="2514600" y="2069911"/>
            <a:ext cx="7783286"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3B5CEC55-35AD-6101-AD62-7398A3FBC131}"/>
              </a:ext>
            </a:extLst>
          </p:cNvPr>
          <p:cNvSpPr txBox="1"/>
          <p:nvPr/>
        </p:nvSpPr>
        <p:spPr>
          <a:xfrm>
            <a:off x="2928257" y="2151696"/>
            <a:ext cx="7467600" cy="646331"/>
          </a:xfrm>
          <a:prstGeom prst="rect">
            <a:avLst/>
          </a:prstGeom>
          <a:noFill/>
        </p:spPr>
        <p:txBody>
          <a:bodyPr wrap="square" rtlCol="0">
            <a:spAutoFit/>
          </a:bodyPr>
          <a:lstStyle/>
          <a:p>
            <a:pPr lvl="0">
              <a:defRPr/>
            </a:pPr>
            <a:r>
              <a:rPr lang="vi-VN" sz="3600" b="1" dirty="0">
                <a:solidFill>
                  <a:prstClr val="black"/>
                </a:solidFill>
                <a:latin typeface="Calibri"/>
              </a:rPr>
              <a:t>Đất Mũi (thường gọi là Mũi Cà Mau):</a:t>
            </a:r>
            <a:endParaRPr kumimoji="0" lang="en-US" sz="36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xmlns="" id="{0E43518D-5748-6C28-51AA-553D00B3A0F6}"/>
              </a:ext>
            </a:extLst>
          </p:cNvPr>
          <p:cNvSpPr txBox="1"/>
          <p:nvPr/>
        </p:nvSpPr>
        <p:spPr>
          <a:xfrm>
            <a:off x="925287" y="3067769"/>
            <a:ext cx="10657113" cy="3046988"/>
          </a:xfrm>
          <a:prstGeom prst="rect">
            <a:avLst/>
          </a:prstGeom>
          <a:noFill/>
        </p:spPr>
        <p:txBody>
          <a:bodyPr wrap="square" rtlCol="0">
            <a:spAutoFit/>
          </a:bodyPr>
          <a:lstStyle/>
          <a:p>
            <a:pPr lvl="0" algn="just">
              <a:defRPr/>
            </a:pPr>
            <a:r>
              <a:rPr lang="en-US" sz="4800" b="1" dirty="0" err="1">
                <a:solidFill>
                  <a:srgbClr val="0070C0"/>
                </a:solidFill>
              </a:rPr>
              <a:t>Mảnh</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nhô</a:t>
            </a:r>
            <a:r>
              <a:rPr lang="en-US" sz="4800" b="1" dirty="0">
                <a:solidFill>
                  <a:srgbClr val="0070C0"/>
                </a:solidFill>
              </a:rPr>
              <a:t> </a:t>
            </a:r>
            <a:r>
              <a:rPr lang="en-US" sz="4800" b="1" dirty="0" err="1">
                <a:solidFill>
                  <a:srgbClr val="0070C0"/>
                </a:solidFill>
              </a:rPr>
              <a:t>ra</a:t>
            </a:r>
            <a:r>
              <a:rPr lang="en-US" sz="4800" b="1" dirty="0">
                <a:solidFill>
                  <a:srgbClr val="0070C0"/>
                </a:solidFill>
              </a:rPr>
              <a:t> ở </a:t>
            </a:r>
            <a:r>
              <a:rPr lang="en-US" sz="4800" b="1" dirty="0" err="1">
                <a:solidFill>
                  <a:srgbClr val="0070C0"/>
                </a:solidFill>
              </a:rPr>
              <a:t>điểm</a:t>
            </a:r>
            <a:r>
              <a:rPr lang="en-US" sz="4800" b="1" dirty="0">
                <a:solidFill>
                  <a:srgbClr val="0070C0"/>
                </a:solidFill>
              </a:rPr>
              <a:t> </a:t>
            </a:r>
            <a:r>
              <a:rPr lang="en-US" sz="4800" b="1" dirty="0" err="1">
                <a:solidFill>
                  <a:srgbClr val="0070C0"/>
                </a:solidFill>
              </a:rPr>
              <a:t>cực</a:t>
            </a:r>
            <a:r>
              <a:rPr lang="en-US" sz="4800" b="1" dirty="0">
                <a:solidFill>
                  <a:srgbClr val="0070C0"/>
                </a:solidFill>
              </a:rPr>
              <a:t> Nam </a:t>
            </a:r>
            <a:r>
              <a:rPr lang="en-US" sz="4800" b="1" dirty="0" err="1">
                <a:solidFill>
                  <a:srgbClr val="0070C0"/>
                </a:solidFill>
              </a:rPr>
              <a:t>trên</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liền</a:t>
            </a:r>
            <a:r>
              <a:rPr lang="en-US" sz="4800" b="1" dirty="0">
                <a:solidFill>
                  <a:srgbClr val="0070C0"/>
                </a:solidFill>
              </a:rPr>
              <a:t> </a:t>
            </a:r>
            <a:r>
              <a:rPr lang="en-US" sz="4800" b="1" dirty="0" err="1">
                <a:solidFill>
                  <a:srgbClr val="0070C0"/>
                </a:solidFill>
              </a:rPr>
              <a:t>của</a:t>
            </a:r>
            <a:r>
              <a:rPr lang="en-US" sz="4800" b="1" dirty="0">
                <a:solidFill>
                  <a:srgbClr val="0070C0"/>
                </a:solidFill>
              </a:rPr>
              <a:t> </a:t>
            </a:r>
            <a:r>
              <a:rPr lang="en-US" sz="4800" b="1" dirty="0" err="1">
                <a:solidFill>
                  <a:srgbClr val="0070C0"/>
                </a:solidFill>
              </a:rPr>
              <a:t>Tổ</a:t>
            </a:r>
            <a:r>
              <a:rPr lang="en-US" sz="4800" b="1" dirty="0">
                <a:solidFill>
                  <a:srgbClr val="0070C0"/>
                </a:solidFill>
              </a:rPr>
              <a:t> </a:t>
            </a:r>
            <a:r>
              <a:rPr lang="en-US" sz="4800" b="1" dirty="0" err="1">
                <a:solidFill>
                  <a:srgbClr val="0070C0"/>
                </a:solidFill>
              </a:rPr>
              <a:t>quốc</a:t>
            </a:r>
            <a:r>
              <a:rPr lang="en-US" sz="4800" b="1" dirty="0">
                <a:solidFill>
                  <a:srgbClr val="0070C0"/>
                </a:solidFill>
              </a:rPr>
              <a:t> </a:t>
            </a:r>
            <a:r>
              <a:rPr lang="en-US" sz="4800" b="1" dirty="0" err="1">
                <a:solidFill>
                  <a:srgbClr val="0070C0"/>
                </a:solidFill>
              </a:rPr>
              <a:t>Việt</a:t>
            </a:r>
            <a:r>
              <a:rPr lang="en-US" sz="4800" b="1" dirty="0">
                <a:solidFill>
                  <a:srgbClr val="0070C0"/>
                </a:solidFill>
              </a:rPr>
              <a:t> Nam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địa</a:t>
            </a:r>
            <a:r>
              <a:rPr lang="en-US" sz="4800" b="1" dirty="0">
                <a:solidFill>
                  <a:srgbClr val="0070C0"/>
                </a:solidFill>
              </a:rPr>
              <a:t> </a:t>
            </a:r>
            <a:r>
              <a:rPr lang="en-US" sz="4800" b="1" dirty="0" err="1">
                <a:solidFill>
                  <a:srgbClr val="0070C0"/>
                </a:solidFill>
              </a:rPr>
              <a:t>phận</a:t>
            </a:r>
            <a:r>
              <a:rPr lang="en-US" sz="4800" b="1" dirty="0">
                <a:solidFill>
                  <a:srgbClr val="0070C0"/>
                </a:solidFill>
              </a:rPr>
              <a:t> </a:t>
            </a:r>
            <a:r>
              <a:rPr lang="en-US" sz="4800" b="1" dirty="0" err="1">
                <a:solidFill>
                  <a:srgbClr val="0070C0"/>
                </a:solidFill>
              </a:rPr>
              <a:t>xóm</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xã</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Ngọc</a:t>
            </a:r>
            <a:r>
              <a:rPr lang="en-US" sz="4800" b="1" dirty="0">
                <a:solidFill>
                  <a:srgbClr val="0070C0"/>
                </a:solidFill>
              </a:rPr>
              <a:t> </a:t>
            </a:r>
            <a:r>
              <a:rPr lang="en-US" sz="4800" b="1" dirty="0" err="1">
                <a:solidFill>
                  <a:srgbClr val="0070C0"/>
                </a:solidFill>
              </a:rPr>
              <a:t>Hiển</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p>
        </p:txBody>
      </p:sp>
    </p:spTree>
    <p:extLst>
      <p:ext uri="{BB962C8B-B14F-4D97-AF65-F5344CB8AC3E}">
        <p14:creationId xmlns:p14="http://schemas.microsoft.com/office/powerpoint/2010/main" val="5688174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1588</TotalTime>
  <Words>1145</Words>
  <Application>Microsoft Office PowerPoint</Application>
  <PresentationFormat>Widescreen</PresentationFormat>
  <Paragraphs>106</Paragraphs>
  <Slides>39</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微软雅黑</vt:lpstr>
      <vt:lpstr>Aptos</vt:lpstr>
      <vt:lpstr>Arial</vt:lpstr>
      <vt:lpstr>Calibri</vt:lpstr>
      <vt:lpstr>Cambria</vt:lpstr>
      <vt:lpstr>Times New Roman</vt:lpstr>
      <vt:lpstr>UVN Banh Mi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THCUONG</cp:lastModifiedBy>
  <cp:revision>51</cp:revision>
  <dcterms:created xsi:type="dcterms:W3CDTF">2023-06-14T03:10:11Z</dcterms:created>
  <dcterms:modified xsi:type="dcterms:W3CDTF">2025-03-26T07:39:02Z</dcterms:modified>
  <cp:category>9Slide.vn</cp:category>
</cp:coreProperties>
</file>