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08" r:id="rId2"/>
    <p:sldId id="260" r:id="rId3"/>
    <p:sldId id="509" r:id="rId4"/>
    <p:sldId id="263" r:id="rId5"/>
    <p:sldId id="272" r:id="rId6"/>
    <p:sldId id="256" r:id="rId7"/>
    <p:sldId id="258" r:id="rId8"/>
    <p:sldId id="259" r:id="rId9"/>
    <p:sldId id="264" r:id="rId10"/>
    <p:sldId id="273" r:id="rId11"/>
    <p:sldId id="274" r:id="rId12"/>
    <p:sldId id="275" r:id="rId13"/>
    <p:sldId id="276" r:id="rId14"/>
    <p:sldId id="280" r:id="rId15"/>
    <p:sldId id="277" r:id="rId16"/>
    <p:sldId id="278" r:id="rId17"/>
    <p:sldId id="282" r:id="rId18"/>
    <p:sldId id="284" r:id="rId19"/>
    <p:sldId id="270"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7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93"/>
  </p:normalViewPr>
  <p:slideViewPr>
    <p:cSldViewPr snapToGrid="0">
      <p:cViewPr varScale="1">
        <p:scale>
          <a:sx n="78" d="100"/>
          <a:sy n="78" d="100"/>
        </p:scale>
        <p:origin x="72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8331-7749-F589-82B7-C403245F774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4C6CC2D-430E-E2F3-8D56-7EB0E31BB5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5589402-6E09-A7CA-41EA-CD74125847AA}"/>
              </a:ext>
            </a:extLst>
          </p:cNvPr>
          <p:cNvSpPr>
            <a:spLocks noGrp="1"/>
          </p:cNvSpPr>
          <p:nvPr>
            <p:ph type="dt" sz="half" idx="10"/>
          </p:nvPr>
        </p:nvSpPr>
        <p:spPr>
          <a:xfrm>
            <a:off x="838200" y="6356350"/>
            <a:ext cx="2743200" cy="365125"/>
          </a:xfrm>
          <a:prstGeom prst="rect">
            <a:avLst/>
          </a:prstGeom>
        </p:spPr>
        <p:txBody>
          <a:bodyPr/>
          <a:lstStyle/>
          <a:p>
            <a:fld id="{75365DC1-4373-46E9-BA26-76991E2BEB9A}" type="datetimeFigureOut">
              <a:rPr lang="vi-VN" smtClean="0"/>
              <a:t>25/12/2025</a:t>
            </a:fld>
            <a:endParaRPr lang="vi-VN"/>
          </a:p>
        </p:txBody>
      </p:sp>
      <p:sp>
        <p:nvSpPr>
          <p:cNvPr id="5" name="Footer Placeholder 4">
            <a:extLst>
              <a:ext uri="{FF2B5EF4-FFF2-40B4-BE49-F238E27FC236}">
                <a16:creationId xmlns:a16="http://schemas.microsoft.com/office/drawing/2014/main" id="{D1E13B22-26B0-0F37-5A55-D25AF6BAA5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CEE522B-810B-B5BE-3549-AD7D877FA52E}"/>
              </a:ext>
            </a:extLst>
          </p:cNvPr>
          <p:cNvSpPr>
            <a:spLocks noGrp="1"/>
          </p:cNvSpPr>
          <p:nvPr>
            <p:ph type="sldNum" sz="quarter" idx="12"/>
          </p:nvPr>
        </p:nvSpPr>
        <p:spPr>
          <a:xfrm>
            <a:off x="8610600" y="6356350"/>
            <a:ext cx="2743200" cy="365125"/>
          </a:xfrm>
          <a:prstGeom prst="rect">
            <a:avLst/>
          </a:prstGeom>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369821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B931C-9C89-3B17-AD4A-57B3A7740B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795CB95-CC7A-8895-B4BE-A65262A10CD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D3F172E-7999-E39A-EAEF-7D98D212B04E}"/>
              </a:ext>
            </a:extLst>
          </p:cNvPr>
          <p:cNvSpPr>
            <a:spLocks noGrp="1"/>
          </p:cNvSpPr>
          <p:nvPr>
            <p:ph type="dt" sz="half" idx="10"/>
          </p:nvPr>
        </p:nvSpPr>
        <p:spPr>
          <a:xfrm>
            <a:off x="838200" y="6356350"/>
            <a:ext cx="2743200" cy="365125"/>
          </a:xfrm>
          <a:prstGeom prst="rect">
            <a:avLst/>
          </a:prstGeom>
        </p:spPr>
        <p:txBody>
          <a:bodyPr/>
          <a:lstStyle/>
          <a:p>
            <a:fld id="{75365DC1-4373-46E9-BA26-76991E2BEB9A}" type="datetimeFigureOut">
              <a:rPr lang="vi-VN" smtClean="0"/>
              <a:t>25/12/2025</a:t>
            </a:fld>
            <a:endParaRPr lang="vi-VN"/>
          </a:p>
        </p:txBody>
      </p:sp>
      <p:sp>
        <p:nvSpPr>
          <p:cNvPr id="5" name="Footer Placeholder 4">
            <a:extLst>
              <a:ext uri="{FF2B5EF4-FFF2-40B4-BE49-F238E27FC236}">
                <a16:creationId xmlns:a16="http://schemas.microsoft.com/office/drawing/2014/main" id="{B52BA64A-CD3B-8EA0-F891-D33107A357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285FC22-C5CC-156E-616F-381691725B91}"/>
              </a:ext>
            </a:extLst>
          </p:cNvPr>
          <p:cNvSpPr>
            <a:spLocks noGrp="1"/>
          </p:cNvSpPr>
          <p:nvPr>
            <p:ph type="sldNum" sz="quarter" idx="12"/>
          </p:nvPr>
        </p:nvSpPr>
        <p:spPr>
          <a:xfrm>
            <a:off x="8610600" y="6356350"/>
            <a:ext cx="2743200" cy="365125"/>
          </a:xfrm>
          <a:prstGeom prst="rect">
            <a:avLst/>
          </a:prstGeom>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3974101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3337A-5E4B-F225-9807-4C2DE067FF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2F6F43C-A104-F3B5-725E-18EEAC33D49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C20601-209D-3F23-16CB-A69ABB5B9C38}"/>
              </a:ext>
            </a:extLst>
          </p:cNvPr>
          <p:cNvSpPr>
            <a:spLocks noGrp="1"/>
          </p:cNvSpPr>
          <p:nvPr>
            <p:ph type="dt" sz="half" idx="10"/>
          </p:nvPr>
        </p:nvSpPr>
        <p:spPr>
          <a:xfrm>
            <a:off x="838200" y="6356350"/>
            <a:ext cx="2743200" cy="365125"/>
          </a:xfrm>
          <a:prstGeom prst="rect">
            <a:avLst/>
          </a:prstGeom>
        </p:spPr>
        <p:txBody>
          <a:bodyPr/>
          <a:lstStyle/>
          <a:p>
            <a:fld id="{75365DC1-4373-46E9-BA26-76991E2BEB9A}" type="datetimeFigureOut">
              <a:rPr lang="vi-VN" smtClean="0"/>
              <a:t>25/12/2025</a:t>
            </a:fld>
            <a:endParaRPr lang="vi-VN"/>
          </a:p>
        </p:txBody>
      </p:sp>
      <p:sp>
        <p:nvSpPr>
          <p:cNvPr id="5" name="Footer Placeholder 4">
            <a:extLst>
              <a:ext uri="{FF2B5EF4-FFF2-40B4-BE49-F238E27FC236}">
                <a16:creationId xmlns:a16="http://schemas.microsoft.com/office/drawing/2014/main" id="{69E9D63D-B245-D924-C38A-05CCB89F2BB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85E7B9-7D0F-FD2E-8379-34A985402056}"/>
              </a:ext>
            </a:extLst>
          </p:cNvPr>
          <p:cNvSpPr>
            <a:spLocks noGrp="1"/>
          </p:cNvSpPr>
          <p:nvPr>
            <p:ph type="sldNum" sz="quarter" idx="12"/>
          </p:nvPr>
        </p:nvSpPr>
        <p:spPr>
          <a:xfrm>
            <a:off x="8610600" y="6356350"/>
            <a:ext cx="2743200" cy="365125"/>
          </a:xfrm>
          <a:prstGeom prst="rect">
            <a:avLst/>
          </a:prstGeom>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1913028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ED14-9297-DB8E-271B-833FE992D8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E4F1639-4280-4D57-6A48-8CE06D0A25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6808136-0E6C-29C1-7654-8E3E6105E60F}"/>
              </a:ext>
            </a:extLst>
          </p:cNvPr>
          <p:cNvSpPr>
            <a:spLocks noGrp="1"/>
          </p:cNvSpPr>
          <p:nvPr>
            <p:ph type="dt" sz="half" idx="10"/>
          </p:nvPr>
        </p:nvSpPr>
        <p:spPr>
          <a:xfrm>
            <a:off x="838200" y="6356350"/>
            <a:ext cx="2743200" cy="365125"/>
          </a:xfrm>
          <a:prstGeom prst="rect">
            <a:avLst/>
          </a:prstGeom>
        </p:spPr>
        <p:txBody>
          <a:bodyPr/>
          <a:lstStyle/>
          <a:p>
            <a:fld id="{75365DC1-4373-46E9-BA26-76991E2BEB9A}" type="datetimeFigureOut">
              <a:rPr lang="vi-VN" smtClean="0"/>
              <a:t>25/12/2025</a:t>
            </a:fld>
            <a:endParaRPr lang="vi-VN"/>
          </a:p>
        </p:txBody>
      </p:sp>
      <p:sp>
        <p:nvSpPr>
          <p:cNvPr id="5" name="Footer Placeholder 4">
            <a:extLst>
              <a:ext uri="{FF2B5EF4-FFF2-40B4-BE49-F238E27FC236}">
                <a16:creationId xmlns:a16="http://schemas.microsoft.com/office/drawing/2014/main" id="{496D7B74-20D0-579B-15A6-CDA35F9B30D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F6F40ED-F666-0D44-9B6D-2D16A67C8C99}"/>
              </a:ext>
            </a:extLst>
          </p:cNvPr>
          <p:cNvSpPr>
            <a:spLocks noGrp="1"/>
          </p:cNvSpPr>
          <p:nvPr>
            <p:ph type="sldNum" sz="quarter" idx="12"/>
          </p:nvPr>
        </p:nvSpPr>
        <p:spPr>
          <a:xfrm>
            <a:off x="8610600" y="6356350"/>
            <a:ext cx="2743200" cy="365125"/>
          </a:xfrm>
          <a:prstGeom prst="rect">
            <a:avLst/>
          </a:prstGeom>
        </p:spPr>
        <p:txBody>
          <a:bodyPr/>
          <a:lstStyle/>
          <a:p>
            <a:fld id="{EF26244F-3517-4812-807B-0407619B58C7}" type="slidenum">
              <a:rPr lang="vi-VN" smtClean="0"/>
              <a:t>‹#›</a:t>
            </a:fld>
            <a:endParaRPr lang="vi-VN"/>
          </a:p>
        </p:txBody>
      </p:sp>
      <p:pic>
        <p:nvPicPr>
          <p:cNvPr id="7" name="Content Placeholder 4" descr="A frame of various items&#10;&#10;Description automatically generated with medium confidence">
            <a:extLst>
              <a:ext uri="{FF2B5EF4-FFF2-40B4-BE49-F238E27FC236}">
                <a16:creationId xmlns:a16="http://schemas.microsoft.com/office/drawing/2014/main" id="{512864DA-B786-172C-B903-5657CBF525C7}"/>
              </a:ext>
            </a:extLst>
          </p:cNvPr>
          <p:cNvPicPr>
            <a:picLocks noChangeAspect="1"/>
          </p:cNvPicPr>
          <p:nvPr userDrawn="1"/>
        </p:nvPicPr>
        <p:blipFill>
          <a:blip r:embed="rId2">
            <a:extLst>
              <a:ext uri="{28A0092B-C50C-407E-A947-70E740481C1C}">
                <a14:useLocalDpi xmlns:a14="http://schemas.microsoft.com/office/drawing/2010/main" val="0"/>
              </a:ext>
            </a:extLst>
          </a:blip>
          <a:srcRect t="5824" b="15519"/>
          <a:stretch/>
        </p:blipFill>
        <p:spPr>
          <a:xfrm>
            <a:off x="20" y="1282"/>
            <a:ext cx="12191980" cy="6856718"/>
          </a:xfrm>
          <a:prstGeom prst="rect">
            <a:avLst/>
          </a:prstGeom>
        </p:spPr>
      </p:pic>
      <p:sp>
        <p:nvSpPr>
          <p:cNvPr id="8" name="Rectangle: Diagonal Corners Rounded 7">
            <a:extLst>
              <a:ext uri="{FF2B5EF4-FFF2-40B4-BE49-F238E27FC236}">
                <a16:creationId xmlns:a16="http://schemas.microsoft.com/office/drawing/2014/main" id="{A3F1AD9E-3BAB-B7DB-7131-A89F437C7257}"/>
              </a:ext>
            </a:extLst>
          </p:cNvPr>
          <p:cNvSpPr/>
          <p:nvPr userDrawn="1"/>
        </p:nvSpPr>
        <p:spPr>
          <a:xfrm>
            <a:off x="436033" y="482600"/>
            <a:ext cx="11319933" cy="6146800"/>
          </a:xfrm>
          <a:prstGeom prst="round2Diag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45502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DF48-1A74-09D0-A916-4D5F04F9F9D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7B808A1-CBB4-09BB-C67F-597324DAF60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F44287-2742-3871-C795-76550AD20A92}"/>
              </a:ext>
            </a:extLst>
          </p:cNvPr>
          <p:cNvSpPr>
            <a:spLocks noGrp="1"/>
          </p:cNvSpPr>
          <p:nvPr>
            <p:ph type="dt" sz="half" idx="10"/>
          </p:nvPr>
        </p:nvSpPr>
        <p:spPr>
          <a:xfrm>
            <a:off x="838200" y="6356350"/>
            <a:ext cx="2743200" cy="365125"/>
          </a:xfrm>
          <a:prstGeom prst="rect">
            <a:avLst/>
          </a:prstGeom>
        </p:spPr>
        <p:txBody>
          <a:bodyPr/>
          <a:lstStyle/>
          <a:p>
            <a:fld id="{75365DC1-4373-46E9-BA26-76991E2BEB9A}" type="datetimeFigureOut">
              <a:rPr lang="vi-VN" smtClean="0"/>
              <a:t>25/12/2025</a:t>
            </a:fld>
            <a:endParaRPr lang="vi-VN"/>
          </a:p>
        </p:txBody>
      </p:sp>
      <p:sp>
        <p:nvSpPr>
          <p:cNvPr id="5" name="Footer Placeholder 4">
            <a:extLst>
              <a:ext uri="{FF2B5EF4-FFF2-40B4-BE49-F238E27FC236}">
                <a16:creationId xmlns:a16="http://schemas.microsoft.com/office/drawing/2014/main" id="{A21E682E-46D7-F6A9-7541-176CB8B26B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57F8A7-F95A-B857-02D5-A2555872CDF1}"/>
              </a:ext>
            </a:extLst>
          </p:cNvPr>
          <p:cNvSpPr>
            <a:spLocks noGrp="1"/>
          </p:cNvSpPr>
          <p:nvPr>
            <p:ph type="sldNum" sz="quarter" idx="12"/>
          </p:nvPr>
        </p:nvSpPr>
        <p:spPr>
          <a:xfrm>
            <a:off x="8610600" y="6356350"/>
            <a:ext cx="2743200" cy="365125"/>
          </a:xfrm>
          <a:prstGeom prst="rect">
            <a:avLst/>
          </a:prstGeom>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1851905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B42C-AC43-30C7-338B-A8FC5E21EB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08419ED-444E-876C-E8E2-53D168D502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90DE02-30D3-2137-0939-10D1A72739D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512087-A6F6-FD35-3AF5-F36938FBAD2A}"/>
              </a:ext>
            </a:extLst>
          </p:cNvPr>
          <p:cNvSpPr>
            <a:spLocks noGrp="1"/>
          </p:cNvSpPr>
          <p:nvPr>
            <p:ph type="dt" sz="half" idx="10"/>
          </p:nvPr>
        </p:nvSpPr>
        <p:spPr>
          <a:xfrm>
            <a:off x="838200" y="6356350"/>
            <a:ext cx="2743200" cy="365125"/>
          </a:xfrm>
          <a:prstGeom prst="rect">
            <a:avLst/>
          </a:prstGeom>
        </p:spPr>
        <p:txBody>
          <a:bodyPr/>
          <a:lstStyle/>
          <a:p>
            <a:fld id="{75365DC1-4373-46E9-BA26-76991E2BEB9A}" type="datetimeFigureOut">
              <a:rPr lang="vi-VN" smtClean="0"/>
              <a:t>25/12/2025</a:t>
            </a:fld>
            <a:endParaRPr lang="vi-VN"/>
          </a:p>
        </p:txBody>
      </p:sp>
      <p:sp>
        <p:nvSpPr>
          <p:cNvPr id="6" name="Footer Placeholder 5">
            <a:extLst>
              <a:ext uri="{FF2B5EF4-FFF2-40B4-BE49-F238E27FC236}">
                <a16:creationId xmlns:a16="http://schemas.microsoft.com/office/drawing/2014/main" id="{9ACBACC5-0158-1252-CA14-5221F21EF8A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5218381-75A8-7F44-00BA-ACBE826C5B0D}"/>
              </a:ext>
            </a:extLst>
          </p:cNvPr>
          <p:cNvSpPr>
            <a:spLocks noGrp="1"/>
          </p:cNvSpPr>
          <p:nvPr>
            <p:ph type="sldNum" sz="quarter" idx="12"/>
          </p:nvPr>
        </p:nvSpPr>
        <p:spPr>
          <a:xfrm>
            <a:off x="8610600" y="6356350"/>
            <a:ext cx="2743200" cy="365125"/>
          </a:xfrm>
          <a:prstGeom prst="rect">
            <a:avLst/>
          </a:prstGeom>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1595872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FB93-4323-1518-02E5-BF0F0342D32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84D28E3-DA74-07D7-D3D8-6AA71B8896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FA307C-E009-58D7-3ACF-369C52DAD67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5A2829D-E112-AD8A-0755-50F1E376EA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16BCCA-1677-E8AB-C820-8CBB3FD2561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755D17-503B-58DF-6581-F2C797BB9671}"/>
              </a:ext>
            </a:extLst>
          </p:cNvPr>
          <p:cNvSpPr>
            <a:spLocks noGrp="1"/>
          </p:cNvSpPr>
          <p:nvPr>
            <p:ph type="dt" sz="half" idx="10"/>
          </p:nvPr>
        </p:nvSpPr>
        <p:spPr>
          <a:xfrm>
            <a:off x="838200" y="6356350"/>
            <a:ext cx="2743200" cy="365125"/>
          </a:xfrm>
          <a:prstGeom prst="rect">
            <a:avLst/>
          </a:prstGeom>
        </p:spPr>
        <p:txBody>
          <a:bodyPr/>
          <a:lstStyle/>
          <a:p>
            <a:fld id="{75365DC1-4373-46E9-BA26-76991E2BEB9A}" type="datetimeFigureOut">
              <a:rPr lang="vi-VN" smtClean="0"/>
              <a:t>25/12/2025</a:t>
            </a:fld>
            <a:endParaRPr lang="vi-VN"/>
          </a:p>
        </p:txBody>
      </p:sp>
      <p:sp>
        <p:nvSpPr>
          <p:cNvPr id="8" name="Footer Placeholder 7">
            <a:extLst>
              <a:ext uri="{FF2B5EF4-FFF2-40B4-BE49-F238E27FC236}">
                <a16:creationId xmlns:a16="http://schemas.microsoft.com/office/drawing/2014/main" id="{C32880C9-AAA0-91CB-57E4-DC6CE0E61C1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839EB99-224C-9532-E0EA-967ED847609B}"/>
              </a:ext>
            </a:extLst>
          </p:cNvPr>
          <p:cNvSpPr>
            <a:spLocks noGrp="1"/>
          </p:cNvSpPr>
          <p:nvPr>
            <p:ph type="sldNum" sz="quarter" idx="12"/>
          </p:nvPr>
        </p:nvSpPr>
        <p:spPr>
          <a:xfrm>
            <a:off x="8610600" y="6356350"/>
            <a:ext cx="2743200" cy="365125"/>
          </a:xfrm>
          <a:prstGeom prst="rect">
            <a:avLst/>
          </a:prstGeom>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630706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B61D-5B9A-4CE1-DFFA-74F66ACA2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6873AF2-13E6-D186-7D63-A76F8F96D5CE}"/>
              </a:ext>
            </a:extLst>
          </p:cNvPr>
          <p:cNvSpPr>
            <a:spLocks noGrp="1"/>
          </p:cNvSpPr>
          <p:nvPr>
            <p:ph type="dt" sz="half" idx="10"/>
          </p:nvPr>
        </p:nvSpPr>
        <p:spPr>
          <a:xfrm>
            <a:off x="838200" y="6356350"/>
            <a:ext cx="2743200" cy="365125"/>
          </a:xfrm>
          <a:prstGeom prst="rect">
            <a:avLst/>
          </a:prstGeom>
        </p:spPr>
        <p:txBody>
          <a:bodyPr/>
          <a:lstStyle/>
          <a:p>
            <a:fld id="{75365DC1-4373-46E9-BA26-76991E2BEB9A}" type="datetimeFigureOut">
              <a:rPr lang="vi-VN" smtClean="0"/>
              <a:t>25/12/2025</a:t>
            </a:fld>
            <a:endParaRPr lang="vi-VN"/>
          </a:p>
        </p:txBody>
      </p:sp>
      <p:sp>
        <p:nvSpPr>
          <p:cNvPr id="4" name="Footer Placeholder 3">
            <a:extLst>
              <a:ext uri="{FF2B5EF4-FFF2-40B4-BE49-F238E27FC236}">
                <a16:creationId xmlns:a16="http://schemas.microsoft.com/office/drawing/2014/main" id="{2FED865E-1215-C119-DFD8-450F14A98E9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501127E-33D4-8B62-5B1B-D70803E1ACC6}"/>
              </a:ext>
            </a:extLst>
          </p:cNvPr>
          <p:cNvSpPr>
            <a:spLocks noGrp="1"/>
          </p:cNvSpPr>
          <p:nvPr>
            <p:ph type="sldNum" sz="quarter" idx="12"/>
          </p:nvPr>
        </p:nvSpPr>
        <p:spPr>
          <a:xfrm>
            <a:off x="8610600" y="6356350"/>
            <a:ext cx="2743200" cy="365125"/>
          </a:xfrm>
          <a:prstGeom prst="rect">
            <a:avLst/>
          </a:prstGeom>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3321376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7160E7-F84C-5CE1-A243-335A5B3BE582}"/>
              </a:ext>
            </a:extLst>
          </p:cNvPr>
          <p:cNvSpPr>
            <a:spLocks noGrp="1"/>
          </p:cNvSpPr>
          <p:nvPr>
            <p:ph type="dt" sz="half" idx="10"/>
          </p:nvPr>
        </p:nvSpPr>
        <p:spPr>
          <a:xfrm>
            <a:off x="838200" y="6356350"/>
            <a:ext cx="2743200" cy="365125"/>
          </a:xfrm>
          <a:prstGeom prst="rect">
            <a:avLst/>
          </a:prstGeom>
        </p:spPr>
        <p:txBody>
          <a:bodyPr/>
          <a:lstStyle/>
          <a:p>
            <a:fld id="{75365DC1-4373-46E9-BA26-76991E2BEB9A}" type="datetimeFigureOut">
              <a:rPr lang="vi-VN" smtClean="0"/>
              <a:t>25/12/2025</a:t>
            </a:fld>
            <a:endParaRPr lang="vi-VN"/>
          </a:p>
        </p:txBody>
      </p:sp>
      <p:sp>
        <p:nvSpPr>
          <p:cNvPr id="3" name="Footer Placeholder 2">
            <a:extLst>
              <a:ext uri="{FF2B5EF4-FFF2-40B4-BE49-F238E27FC236}">
                <a16:creationId xmlns:a16="http://schemas.microsoft.com/office/drawing/2014/main" id="{0EF05584-9CA4-2359-BDC5-73518D3E060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F4AB771-50AD-35C5-0481-E49955A15CC5}"/>
              </a:ext>
            </a:extLst>
          </p:cNvPr>
          <p:cNvSpPr>
            <a:spLocks noGrp="1"/>
          </p:cNvSpPr>
          <p:nvPr>
            <p:ph type="sldNum" sz="quarter" idx="12"/>
          </p:nvPr>
        </p:nvSpPr>
        <p:spPr>
          <a:xfrm>
            <a:off x="8610600" y="6356350"/>
            <a:ext cx="2743200" cy="365125"/>
          </a:xfrm>
          <a:prstGeom prst="rect">
            <a:avLst/>
          </a:prstGeom>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182479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3561B-A00A-90AA-0DCC-F0FB2BBA5D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407A318-8702-113E-1378-8E45020B95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A29D702-EF93-E089-4C90-D55B7721CB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B2DA47-853F-8E02-F9DE-EBE68AF40F1C}"/>
              </a:ext>
            </a:extLst>
          </p:cNvPr>
          <p:cNvSpPr>
            <a:spLocks noGrp="1"/>
          </p:cNvSpPr>
          <p:nvPr>
            <p:ph type="dt" sz="half" idx="10"/>
          </p:nvPr>
        </p:nvSpPr>
        <p:spPr>
          <a:xfrm>
            <a:off x="838200" y="6356350"/>
            <a:ext cx="2743200" cy="365125"/>
          </a:xfrm>
          <a:prstGeom prst="rect">
            <a:avLst/>
          </a:prstGeom>
        </p:spPr>
        <p:txBody>
          <a:bodyPr/>
          <a:lstStyle/>
          <a:p>
            <a:fld id="{75365DC1-4373-46E9-BA26-76991E2BEB9A}" type="datetimeFigureOut">
              <a:rPr lang="vi-VN" smtClean="0"/>
              <a:t>25/12/2025</a:t>
            </a:fld>
            <a:endParaRPr lang="vi-VN"/>
          </a:p>
        </p:txBody>
      </p:sp>
      <p:sp>
        <p:nvSpPr>
          <p:cNvPr id="6" name="Footer Placeholder 5">
            <a:extLst>
              <a:ext uri="{FF2B5EF4-FFF2-40B4-BE49-F238E27FC236}">
                <a16:creationId xmlns:a16="http://schemas.microsoft.com/office/drawing/2014/main" id="{7712BB19-62C2-CB45-77A8-98BD04D27A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A32A245-F9F5-F905-46EE-72A72E943266}"/>
              </a:ext>
            </a:extLst>
          </p:cNvPr>
          <p:cNvSpPr>
            <a:spLocks noGrp="1"/>
          </p:cNvSpPr>
          <p:nvPr>
            <p:ph type="sldNum" sz="quarter" idx="12"/>
          </p:nvPr>
        </p:nvSpPr>
        <p:spPr>
          <a:xfrm>
            <a:off x="8610600" y="6356350"/>
            <a:ext cx="2743200" cy="365125"/>
          </a:xfrm>
          <a:prstGeom prst="rect">
            <a:avLst/>
          </a:prstGeom>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1088327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75C6C-8131-A6C5-CFB2-4F8FC8C318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A6B93B2-EA4A-7317-8048-98C3917DD58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9871BE5-E4DD-FD1D-CBC3-0172D8C5CE7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346FED-A1EE-C10A-7B23-73B48D8262BF}"/>
              </a:ext>
            </a:extLst>
          </p:cNvPr>
          <p:cNvSpPr>
            <a:spLocks noGrp="1"/>
          </p:cNvSpPr>
          <p:nvPr>
            <p:ph type="dt" sz="half" idx="10"/>
          </p:nvPr>
        </p:nvSpPr>
        <p:spPr>
          <a:xfrm>
            <a:off x="838200" y="6356350"/>
            <a:ext cx="2743200" cy="365125"/>
          </a:xfrm>
          <a:prstGeom prst="rect">
            <a:avLst/>
          </a:prstGeom>
        </p:spPr>
        <p:txBody>
          <a:bodyPr/>
          <a:lstStyle/>
          <a:p>
            <a:fld id="{75365DC1-4373-46E9-BA26-76991E2BEB9A}" type="datetimeFigureOut">
              <a:rPr lang="vi-VN" smtClean="0"/>
              <a:t>25/12/2025</a:t>
            </a:fld>
            <a:endParaRPr lang="vi-VN"/>
          </a:p>
        </p:txBody>
      </p:sp>
      <p:sp>
        <p:nvSpPr>
          <p:cNvPr id="6" name="Footer Placeholder 5">
            <a:extLst>
              <a:ext uri="{FF2B5EF4-FFF2-40B4-BE49-F238E27FC236}">
                <a16:creationId xmlns:a16="http://schemas.microsoft.com/office/drawing/2014/main" id="{FEB6B6D2-7FCB-9A3F-DDAC-9E8991ED45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C671C2C-8F14-1F70-B08D-22E46851DF05}"/>
              </a:ext>
            </a:extLst>
          </p:cNvPr>
          <p:cNvSpPr>
            <a:spLocks noGrp="1"/>
          </p:cNvSpPr>
          <p:nvPr>
            <p:ph type="sldNum" sz="quarter" idx="12"/>
          </p:nvPr>
        </p:nvSpPr>
        <p:spPr>
          <a:xfrm>
            <a:off x="8610600" y="6356350"/>
            <a:ext cx="2743200" cy="365125"/>
          </a:xfrm>
          <a:prstGeom prst="rect">
            <a:avLst/>
          </a:prstGeom>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106969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F9B2F219-12B0-372B-6124-B468DC50C9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80074" y="109331"/>
            <a:ext cx="1635517" cy="1635517"/>
          </a:xfrm>
          <a:prstGeom prst="rect">
            <a:avLst/>
          </a:prstGeom>
        </p:spPr>
      </p:pic>
    </p:spTree>
    <p:extLst>
      <p:ext uri="{BB962C8B-B14F-4D97-AF65-F5344CB8AC3E}">
        <p14:creationId xmlns:p14="http://schemas.microsoft.com/office/powerpoint/2010/main" val="1571065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40" y="63706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WordArt 9"/>
          <p:cNvSpPr>
            <a:spLocks noChangeArrowheads="1" noChangeShapeType="1" noTextEdit="1"/>
          </p:cNvSpPr>
          <p:nvPr/>
        </p:nvSpPr>
        <p:spPr bwMode="auto">
          <a:xfrm>
            <a:off x="1738313" y="1066800"/>
            <a:ext cx="8915400" cy="6096000"/>
          </a:xfrm>
          <a:prstGeom prst="rect">
            <a:avLst/>
          </a:prstGeom>
        </p:spPr>
        <p:txBody>
          <a:bodyPr wrap="none" fromWordArt="1">
            <a:prstTxWarp prst="textArchUpPour">
              <a:avLst>
                <a:gd name="adj1" fmla="val 10725588"/>
                <a:gd name="adj2" fmla="val 77241"/>
              </a:avLst>
            </a:prstTxWarp>
          </a:bodyPr>
          <a:lstStyle/>
          <a:p>
            <a:pPr algn="ctr"/>
            <a:endPar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endParaRPr>
          </a:p>
        </p:txBody>
      </p:sp>
      <p:sp>
        <p:nvSpPr>
          <p:cNvPr id="37896" name="WordArt 8"/>
          <p:cNvSpPr>
            <a:spLocks noChangeArrowheads="1" noChangeShapeType="1" noTextEdit="1"/>
          </p:cNvSpPr>
          <p:nvPr/>
        </p:nvSpPr>
        <p:spPr bwMode="auto">
          <a:xfrm>
            <a:off x="1218884" y="5821367"/>
            <a:ext cx="9601516"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dirty="0">
                <a:ln w="9525">
                  <a:round/>
                </a:ln>
                <a:solidFill>
                  <a:srgbClr val="FF00FF">
                    <a:alpha val="92155"/>
                  </a:srgbClr>
                </a:solidFill>
                <a:latin typeface="Times New Roman" panose="02020603050405020304" pitchFamily="18" charset="0"/>
                <a:cs typeface="Times New Roman" panose="02020603050405020304" pitchFamily="18" charset="0"/>
              </a:rPr>
              <a:t>Giáo viên: NGUYỄN </a:t>
            </a:r>
            <a:r>
              <a:rPr lang="vi-VN" sz="3600" kern="10" dirty="0" smtClean="0">
                <a:ln w="9525">
                  <a:round/>
                </a:ln>
                <a:solidFill>
                  <a:srgbClr val="FF00FF">
                    <a:alpha val="92155"/>
                  </a:srgbClr>
                </a:solidFill>
                <a:latin typeface="Times New Roman" panose="02020603050405020304" pitchFamily="18" charset="0"/>
                <a:cs typeface="Times New Roman" panose="02020603050405020304" pitchFamily="18" charset="0"/>
              </a:rPr>
              <a:t>TH</a:t>
            </a:r>
            <a:r>
              <a:rPr lang="en-US" sz="3600" kern="10" smtClean="0">
                <a:ln w="9525">
                  <a:round/>
                </a:ln>
                <a:solidFill>
                  <a:srgbClr val="FF00FF">
                    <a:alpha val="92155"/>
                  </a:srgbClr>
                </a:solidFill>
                <a:latin typeface="Times New Roman" panose="02020603050405020304" pitchFamily="18" charset="0"/>
                <a:cs typeface="Times New Roman" panose="02020603050405020304" pitchFamily="18" charset="0"/>
              </a:rPr>
              <a:t>Ị HUYỀN TRANG</a:t>
            </a:r>
            <a:endParaRPr lang="en-US" sz="3600"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7" y="-316"/>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 y="563245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A654A9E-5C85-3680-C3D0-1385D716D2D6}"/>
              </a:ext>
            </a:extLst>
          </p:cNvPr>
          <p:cNvSpPr txBox="1"/>
          <p:nvPr/>
        </p:nvSpPr>
        <p:spPr>
          <a:xfrm>
            <a:off x="6476215" y="-678730"/>
            <a:ext cx="184731" cy="369332"/>
          </a:xfrm>
          <a:prstGeom prst="rect">
            <a:avLst/>
          </a:prstGeom>
          <a:noFill/>
        </p:spPr>
        <p:txBody>
          <a:bodyPr wrap="none" rtlCol="0">
            <a:spAutoFit/>
          </a:bodyPr>
          <a:lstStyle/>
          <a:p>
            <a:endParaRPr lang="en-VN"/>
          </a:p>
        </p:txBody>
      </p:sp>
      <p:sp>
        <p:nvSpPr>
          <p:cNvPr id="4" name="WordArt 16">
            <a:extLst>
              <a:ext uri="{FF2B5EF4-FFF2-40B4-BE49-F238E27FC236}">
                <a16:creationId xmlns:a16="http://schemas.microsoft.com/office/drawing/2014/main" id="{F026A254-CB07-E1A3-2C8A-8F02DC30EAD1}"/>
              </a:ext>
            </a:extLst>
          </p:cNvPr>
          <p:cNvSpPr>
            <a:spLocks noChangeArrowheads="1" noChangeShapeType="1" noTextEdit="1"/>
          </p:cNvSpPr>
          <p:nvPr/>
        </p:nvSpPr>
        <p:spPr bwMode="auto">
          <a:xfrm>
            <a:off x="814350" y="1769337"/>
            <a:ext cx="10763325" cy="821751"/>
          </a:xfrm>
          <a:prstGeom prst="rect">
            <a:avLst/>
          </a:prstGeom>
        </p:spPr>
        <p:txBody>
          <a:bodyPr wrap="none" lIns="91436" tIns="45719" rIns="91436" bIns="45719" numCol="1" fromWordArt="1">
            <a:prstTxWarp prst="textPlain">
              <a:avLst>
                <a:gd name="adj" fmla="val 50000"/>
              </a:avLst>
            </a:prstTxWarp>
          </a:bodyPr>
          <a:lstStyle/>
          <a:p>
            <a:pPr algn="ctr"/>
            <a:r>
              <a:rPr lang="vi-VN" sz="27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27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700" b="1" kern="10" dirty="0" smtClean="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ĐOÀN LẬP</a:t>
            </a:r>
            <a:r>
              <a:rPr lang="vi-VN" sz="2700" b="1" kern="10" dirty="0" smtClean="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7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300F710-5407-3F97-1925-CCE097B8125F}"/>
              </a:ext>
            </a:extLst>
          </p:cNvPr>
          <p:cNvSpPr txBox="1"/>
          <p:nvPr/>
        </p:nvSpPr>
        <p:spPr>
          <a:xfrm>
            <a:off x="814349" y="3039035"/>
            <a:ext cx="10690263" cy="2123658"/>
          </a:xfrm>
          <a:prstGeom prst="rect">
            <a:avLst/>
          </a:prstGeom>
          <a:noFill/>
        </p:spPr>
        <p:txBody>
          <a:bodyPr wrap="square" rtlCol="0">
            <a:spAutoFit/>
          </a:bodyPr>
          <a:lstStyle/>
          <a:p>
            <a:pPr algn="ctr"/>
            <a:r>
              <a:rPr lang="en-VN" sz="6600" b="1" dirty="0">
                <a:solidFill>
                  <a:srgbClr val="00B050"/>
                </a:solidFill>
                <a:latin typeface="Times New Roman" panose="02020603050405020304" pitchFamily="18" charset="0"/>
                <a:cs typeface="Times New Roman" panose="02020603050405020304" pitchFamily="18" charset="0"/>
              </a:rPr>
              <a:t>Môn : Tiếng Việt</a:t>
            </a:r>
          </a:p>
          <a:p>
            <a:pPr algn="ctr"/>
            <a:r>
              <a:rPr lang="en-VN" sz="6600" b="1" dirty="0">
                <a:solidFill>
                  <a:srgbClr val="00B050"/>
                </a:solidFill>
                <a:latin typeface="Times New Roman" panose="02020603050405020304" pitchFamily="18" charset="0"/>
                <a:cs typeface="Times New Roman" panose="02020603050405020304" pitchFamily="18" charset="0"/>
              </a:rPr>
              <a:t> Lớp </a:t>
            </a:r>
            <a:r>
              <a:rPr lang="en-VN" sz="6600" b="1" dirty="0" smtClean="0">
                <a:solidFill>
                  <a:srgbClr val="00B050"/>
                </a:solidFill>
                <a:latin typeface="Times New Roman" panose="02020603050405020304" pitchFamily="18" charset="0"/>
                <a:cs typeface="Times New Roman" panose="02020603050405020304" pitchFamily="18" charset="0"/>
              </a:rPr>
              <a:t>5</a:t>
            </a:r>
            <a:r>
              <a:rPr lang="en-US" sz="6600" b="1" dirty="0">
                <a:solidFill>
                  <a:srgbClr val="00B050"/>
                </a:solidFill>
                <a:latin typeface="Times New Roman" panose="02020603050405020304" pitchFamily="18" charset="0"/>
                <a:cs typeface="Times New Roman" panose="02020603050405020304" pitchFamily="18" charset="0"/>
              </a:rPr>
              <a:t>C</a:t>
            </a:r>
            <a:endParaRPr lang="en-VN" sz="6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74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800" decel="100000"/>
                                        <p:tgtEl>
                                          <p:spTgt spid="7"/>
                                        </p:tgtEl>
                                      </p:cBhvr>
                                    </p:animEffect>
                                    <p:anim calcmode="lin" valueType="num">
                                      <p:cBhvr>
                                        <p:cTn id="19" dur="800" decel="100000" fill="hold"/>
                                        <p:tgtEl>
                                          <p:spTgt spid="7"/>
                                        </p:tgtEl>
                                        <p:attrNameLst>
                                          <p:attrName>style.rotation</p:attrName>
                                        </p:attrNameLst>
                                      </p:cBhvr>
                                      <p:tavLst>
                                        <p:tav tm="0">
                                          <p:val>
                                            <p:fltVal val="-90"/>
                                          </p:val>
                                        </p:tav>
                                        <p:tav tm="100000">
                                          <p:val>
                                            <p:fltVal val="0"/>
                                          </p:val>
                                        </p:tav>
                                      </p:tavLst>
                                    </p:anim>
                                    <p:anim calcmode="lin" valueType="num">
                                      <p:cBhvr>
                                        <p:cTn id="20" dur="800" decel="100000" fill="hold"/>
                                        <p:tgtEl>
                                          <p:spTgt spid="7"/>
                                        </p:tgtEl>
                                        <p:attrNameLst>
                                          <p:attrName>ppt_x</p:attrName>
                                        </p:attrNameLst>
                                      </p:cBhvr>
                                      <p:tavLst>
                                        <p:tav tm="0">
                                          <p:val>
                                            <p:strVal val="#ppt_x+0.4"/>
                                          </p:val>
                                        </p:tav>
                                        <p:tav tm="100000">
                                          <p:val>
                                            <p:strVal val="#ppt_x-0.05"/>
                                          </p:val>
                                        </p:tav>
                                      </p:tavLst>
                                    </p:anim>
                                    <p:anim calcmode="lin" valueType="num">
                                      <p:cBhvr>
                                        <p:cTn id="21" dur="800" decel="100000" fill="hold"/>
                                        <p:tgtEl>
                                          <p:spTgt spid="7"/>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8" presetClass="entr" presetSubtype="0" accel="50000" fill="hold" grpId="0" nodeType="clickEffect">
                                  <p:stCondLst>
                                    <p:cond delay="0"/>
                                  </p:stCondLst>
                                  <p:iterate type="lt">
                                    <p:tmPct val="50000"/>
                                  </p:iterate>
                                  <p:childTnLst>
                                    <p:set>
                                      <p:cBhvr>
                                        <p:cTn id="27" dur="1" fill="hold">
                                          <p:stCondLst>
                                            <p:cond delay="0"/>
                                          </p:stCondLst>
                                        </p:cTn>
                                        <p:tgtEl>
                                          <p:spTgt spid="37896"/>
                                        </p:tgtEl>
                                        <p:attrNameLst>
                                          <p:attrName>style.visibility</p:attrName>
                                        </p:attrNameLst>
                                      </p:cBhvr>
                                      <p:to>
                                        <p:strVal val="visible"/>
                                      </p:to>
                                    </p:set>
                                    <p:set>
                                      <p:cBhvr>
                                        <p:cTn id="28" dur="455" fill="hold">
                                          <p:stCondLst>
                                            <p:cond delay="0"/>
                                          </p:stCondLst>
                                        </p:cTn>
                                        <p:tgtEl>
                                          <p:spTgt spid="37896"/>
                                        </p:tgtEl>
                                        <p:attrNameLst>
                                          <p:attrName>style.rotation</p:attrName>
                                        </p:attrNameLst>
                                      </p:cBhvr>
                                      <p:to>
                                        <p:strVal val="-45.0"/>
                                      </p:to>
                                    </p:set>
                                    <p:anim calcmode="lin" valueType="num">
                                      <p:cBhvr>
                                        <p:cTn id="29" dur="455" fill="hold">
                                          <p:stCondLst>
                                            <p:cond delay="455"/>
                                          </p:stCondLst>
                                        </p:cTn>
                                        <p:tgtEl>
                                          <p:spTgt spid="37896"/>
                                        </p:tgtEl>
                                        <p:attrNameLst>
                                          <p:attrName>style.rotation</p:attrName>
                                        </p:attrNameLst>
                                      </p:cBhvr>
                                      <p:tavLst>
                                        <p:tav tm="0">
                                          <p:val>
                                            <p:fltVal val="-45"/>
                                          </p:val>
                                        </p:tav>
                                        <p:tav tm="69900">
                                          <p:val>
                                            <p:fltVal val="45"/>
                                          </p:val>
                                        </p:tav>
                                        <p:tav tm="100000">
                                          <p:val>
                                            <p:fltVal val="0"/>
                                          </p:val>
                                        </p:tav>
                                      </p:tavLst>
                                    </p:anim>
                                    <p:anim calcmode="lin" valueType="num">
                                      <p:cBhvr>
                                        <p:cTn id="30" dur="455" fill="hold">
                                          <p:stCondLst>
                                            <p:cond delay="0"/>
                                          </p:stCondLst>
                                        </p:cTn>
                                        <p:tgtEl>
                                          <p:spTgt spid="37896"/>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37896"/>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3789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3"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6" grpId="0"/>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4F8194-DDB2-9792-A7F6-BA599657B09F}"/>
              </a:ext>
            </a:extLst>
          </p:cNvPr>
          <p:cNvGrpSpPr/>
          <p:nvPr/>
        </p:nvGrpSpPr>
        <p:grpSpPr>
          <a:xfrm>
            <a:off x="676348" y="769676"/>
            <a:ext cx="6529995" cy="2092399"/>
            <a:chOff x="676348" y="769676"/>
            <a:chExt cx="3968803" cy="2092399"/>
          </a:xfrm>
        </p:grpSpPr>
        <p:sp>
          <p:nvSpPr>
            <p:cNvPr id="2" name="Freeform 3">
              <a:extLst>
                <a:ext uri="{FF2B5EF4-FFF2-40B4-BE49-F238E27FC236}">
                  <a16:creationId xmlns:a16="http://schemas.microsoft.com/office/drawing/2014/main" id="{A906717B-F754-5759-7027-3D16A6D7A044}"/>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B61B0CD6-4547-A8CB-6D10-F7C09968D310}"/>
                </a:ext>
              </a:extLst>
            </p:cNvPr>
            <p:cNvSpPr txBox="1"/>
            <p:nvPr/>
          </p:nvSpPr>
          <p:spPr>
            <a:xfrm rot="20877293">
              <a:off x="890259" y="989342"/>
              <a:ext cx="346656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Xác</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định</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phần</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mở</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đầu</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triển</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khai</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thúc</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đoạn</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từng</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phần</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6" name="Freeform 23">
            <a:extLst>
              <a:ext uri="{FF2B5EF4-FFF2-40B4-BE49-F238E27FC236}">
                <a16:creationId xmlns:a16="http://schemas.microsoft.com/office/drawing/2014/main" id="{6F01AA93-DBE3-B400-5DC6-CB21C199C9A7}"/>
              </a:ext>
            </a:extLst>
          </p:cNvPr>
          <p:cNvSpPr/>
          <p:nvPr/>
        </p:nvSpPr>
        <p:spPr>
          <a:xfrm>
            <a:off x="625597" y="3577154"/>
            <a:ext cx="4070302" cy="3161974"/>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37E5C214-B31B-1FF6-C313-F0776DBC1CD7}"/>
              </a:ext>
            </a:extLst>
          </p:cNvPr>
          <p:cNvSpPr txBox="1"/>
          <p:nvPr/>
        </p:nvSpPr>
        <p:spPr>
          <a:xfrm>
            <a:off x="4147457" y="2824394"/>
            <a:ext cx="7163670" cy="2554545"/>
          </a:xfrm>
          <a:prstGeom prst="rect">
            <a:avLst/>
          </a:prstGeom>
          <a:noFill/>
        </p:spPr>
        <p:txBody>
          <a:bodyPr wrap="square">
            <a:spAutoFit/>
          </a:bodyPr>
          <a:lstStyle/>
          <a:p>
            <a:pPr lvl="0" algn="just"/>
            <a:r>
              <a:rPr lang="vi-VN" sz="4000" b="1" dirty="0">
                <a:solidFill>
                  <a:srgbClr val="00B050"/>
                </a:solidFill>
                <a:latin typeface="+mj-lt"/>
                <a:ea typeface="Calibri" panose="020F0502020204030204" pitchFamily="34" charset="0"/>
                <a:cs typeface="Calibri" panose="020F0502020204030204" pitchFamily="34" charset="0"/>
              </a:rPr>
              <a:t>Phần mở đầu: </a:t>
            </a:r>
            <a:r>
              <a:rPr lang="vi-VN" sz="4000" dirty="0">
                <a:solidFill>
                  <a:schemeClr val="accent2">
                    <a:lumMod val="75000"/>
                  </a:schemeClr>
                </a:solidFill>
                <a:latin typeface="+mj-lt"/>
                <a:ea typeface="Calibri" panose="020F0502020204030204" pitchFamily="34" charset="0"/>
                <a:cs typeface="Calibri" panose="020F0502020204030204" pitchFamily="34" charset="0"/>
              </a:rPr>
              <a:t>Từ đầu đến “</a:t>
            </a:r>
            <a:r>
              <a:rPr lang="vi-VN" sz="4000" b="1" dirty="0">
                <a:solidFill>
                  <a:schemeClr val="accent2">
                    <a:lumMod val="75000"/>
                  </a:schemeClr>
                </a:solidFill>
                <a:latin typeface="+mj-lt"/>
                <a:ea typeface="Calibri" panose="020F0502020204030204" pitchFamily="34" charset="0"/>
                <a:cs typeface="Calibri" panose="020F0502020204030204" pitchFamily="34" charset="0"/>
              </a:rPr>
              <a:t>được khán giả rất yêu thích</a:t>
            </a:r>
            <a:r>
              <a:rPr lang="vi-VN" sz="4000" dirty="0">
                <a:solidFill>
                  <a:schemeClr val="accent2">
                    <a:lumMod val="75000"/>
                  </a:schemeClr>
                </a:solidFill>
                <a:latin typeface="+mj-lt"/>
                <a:ea typeface="Calibri" panose="020F0502020204030204" pitchFamily="34" charset="0"/>
                <a:cs typeface="Calibri" panose="020F0502020204030204" pitchFamily="34" charset="0"/>
              </a:rPr>
              <a:t>”: Giới thiệu tên nhân vật, tên phim, tên đạo diễn phim;</a:t>
            </a:r>
            <a:endParaRPr kumimoji="0" lang="vi-VN" sz="4000" b="0" i="0" u="none" strike="noStrike" kern="1200" cap="none" spc="0" normalizeH="0" baseline="0" noProof="0" dirty="0">
              <a:ln>
                <a:noFill/>
              </a:ln>
              <a:solidFill>
                <a:schemeClr val="accent2">
                  <a:lumMod val="75000"/>
                </a:schemeClr>
              </a:solidFill>
              <a:effectLst/>
              <a:uLnTx/>
              <a:uFillTx/>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31866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4F8194-DDB2-9792-A7F6-BA599657B09F}"/>
              </a:ext>
            </a:extLst>
          </p:cNvPr>
          <p:cNvGrpSpPr/>
          <p:nvPr/>
        </p:nvGrpSpPr>
        <p:grpSpPr>
          <a:xfrm>
            <a:off x="676348" y="769676"/>
            <a:ext cx="6529995" cy="2092399"/>
            <a:chOff x="676348" y="769676"/>
            <a:chExt cx="3968803" cy="2092399"/>
          </a:xfrm>
        </p:grpSpPr>
        <p:sp>
          <p:nvSpPr>
            <p:cNvPr id="2" name="Freeform 3">
              <a:extLst>
                <a:ext uri="{FF2B5EF4-FFF2-40B4-BE49-F238E27FC236}">
                  <a16:creationId xmlns:a16="http://schemas.microsoft.com/office/drawing/2014/main" id="{A906717B-F754-5759-7027-3D16A6D7A044}"/>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B61B0CD6-4547-A8CB-6D10-F7C09968D310}"/>
                </a:ext>
              </a:extLst>
            </p:cNvPr>
            <p:cNvSpPr txBox="1"/>
            <p:nvPr/>
          </p:nvSpPr>
          <p:spPr>
            <a:xfrm rot="20877293">
              <a:off x="890259" y="989342"/>
              <a:ext cx="346656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Xác</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định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phần</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mở</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đầu</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triển</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khai</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kết</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thúc</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đoạn</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văn</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nêu</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nội</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từng</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phần</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t>
              </a:r>
              <a:endParaRPr kumimoji="0" lang="vi-V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6" name="Freeform 23">
            <a:extLst>
              <a:ext uri="{FF2B5EF4-FFF2-40B4-BE49-F238E27FC236}">
                <a16:creationId xmlns:a16="http://schemas.microsoft.com/office/drawing/2014/main" id="{6F01AA93-DBE3-B400-5DC6-CB21C199C9A7}"/>
              </a:ext>
            </a:extLst>
          </p:cNvPr>
          <p:cNvSpPr/>
          <p:nvPr/>
        </p:nvSpPr>
        <p:spPr>
          <a:xfrm>
            <a:off x="625597" y="3577154"/>
            <a:ext cx="4070302" cy="3161974"/>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37E5C214-B31B-1FF6-C313-F0776DBC1CD7}"/>
              </a:ext>
            </a:extLst>
          </p:cNvPr>
          <p:cNvSpPr txBox="1"/>
          <p:nvPr/>
        </p:nvSpPr>
        <p:spPr>
          <a:xfrm>
            <a:off x="4147457" y="2824394"/>
            <a:ext cx="7163670" cy="2862322"/>
          </a:xfrm>
          <a:prstGeom prst="rect">
            <a:avLst/>
          </a:prstGeom>
          <a:noFill/>
        </p:spPr>
        <p:txBody>
          <a:bodyPr wrap="square">
            <a:spAutoFit/>
          </a:bodyPr>
          <a:lstStyle/>
          <a:p>
            <a:pPr lvl="0" algn="just"/>
            <a:r>
              <a:rPr lang="vi-VN" sz="3600" b="1" dirty="0">
                <a:solidFill>
                  <a:srgbClr val="FF0000"/>
                </a:solidFill>
                <a:latin typeface="+mj-lt"/>
                <a:ea typeface="Calibri" panose="020F0502020204030204" pitchFamily="34" charset="0"/>
                <a:cs typeface="Calibri" panose="020F0502020204030204" pitchFamily="34" charset="0"/>
              </a:rPr>
              <a:t>Phần triển khai: </a:t>
            </a:r>
            <a:r>
              <a:rPr lang="vi-VN" sz="3600" dirty="0">
                <a:solidFill>
                  <a:prstClr val="black"/>
                </a:solidFill>
                <a:latin typeface="+mj-lt"/>
                <a:ea typeface="Calibri" panose="020F0502020204030204" pitchFamily="34" charset="0"/>
                <a:cs typeface="Calibri" panose="020F0502020204030204" pitchFamily="34" charset="0"/>
              </a:rPr>
              <a:t>tiếp đến </a:t>
            </a:r>
            <a:r>
              <a:rPr lang="vi-VN" sz="3600" b="1" dirty="0">
                <a:solidFill>
                  <a:prstClr val="black"/>
                </a:solidFill>
                <a:latin typeface="+mj-lt"/>
                <a:ea typeface="Calibri" panose="020F0502020204030204" pitchFamily="34" charset="0"/>
                <a:cs typeface="Calibri" panose="020F0502020204030204" pitchFamily="34" charset="0"/>
              </a:rPr>
              <a:t>“tìm bạn trong đêm”: </a:t>
            </a:r>
            <a:r>
              <a:rPr lang="vi-VN" sz="3600" dirty="0">
                <a:solidFill>
                  <a:prstClr val="black"/>
                </a:solidFill>
                <a:latin typeface="+mj-lt"/>
                <a:ea typeface="Calibri" panose="020F0502020204030204" pitchFamily="34" charset="0"/>
                <a:cs typeface="Calibri" panose="020F0502020204030204" pitchFamily="34" charset="0"/>
              </a:rPr>
              <a:t>Giới thiệu những đặc điểm nổi bật về ngoại hình, tính cách, hoạt động,... của thỏ trắng qua kĩ thuật dựng phim hoạt hình; </a:t>
            </a:r>
            <a:endParaRPr kumimoji="0" lang="vi-VN" sz="36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2700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4F8194-DDB2-9792-A7F6-BA599657B09F}"/>
              </a:ext>
            </a:extLst>
          </p:cNvPr>
          <p:cNvGrpSpPr/>
          <p:nvPr/>
        </p:nvGrpSpPr>
        <p:grpSpPr>
          <a:xfrm>
            <a:off x="676348" y="769676"/>
            <a:ext cx="6529995" cy="2092399"/>
            <a:chOff x="676348" y="769676"/>
            <a:chExt cx="3968803" cy="2092399"/>
          </a:xfrm>
        </p:grpSpPr>
        <p:sp>
          <p:nvSpPr>
            <p:cNvPr id="2" name="Freeform 3">
              <a:extLst>
                <a:ext uri="{FF2B5EF4-FFF2-40B4-BE49-F238E27FC236}">
                  <a16:creationId xmlns:a16="http://schemas.microsoft.com/office/drawing/2014/main" id="{A906717B-F754-5759-7027-3D16A6D7A044}"/>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B61B0CD6-4547-A8CB-6D10-F7C09968D310}"/>
                </a:ext>
              </a:extLst>
            </p:cNvPr>
            <p:cNvSpPr txBox="1"/>
            <p:nvPr/>
          </p:nvSpPr>
          <p:spPr>
            <a:xfrm rot="20877293">
              <a:off x="890259" y="989342"/>
              <a:ext cx="346656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Xác</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định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phần</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mở</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đầu</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triển</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khai</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kết</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thúc</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đoạn</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văn</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nêu</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nội</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từng</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phần</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t>
              </a:r>
              <a:endParaRPr kumimoji="0" lang="vi-V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6" name="Freeform 23">
            <a:extLst>
              <a:ext uri="{FF2B5EF4-FFF2-40B4-BE49-F238E27FC236}">
                <a16:creationId xmlns:a16="http://schemas.microsoft.com/office/drawing/2014/main" id="{6F01AA93-DBE3-B400-5DC6-CB21C199C9A7}"/>
              </a:ext>
            </a:extLst>
          </p:cNvPr>
          <p:cNvSpPr/>
          <p:nvPr/>
        </p:nvSpPr>
        <p:spPr>
          <a:xfrm>
            <a:off x="625597" y="3577154"/>
            <a:ext cx="4070302" cy="3161974"/>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37E5C214-B31B-1FF6-C313-F0776DBC1CD7}"/>
              </a:ext>
            </a:extLst>
          </p:cNvPr>
          <p:cNvSpPr txBox="1"/>
          <p:nvPr/>
        </p:nvSpPr>
        <p:spPr>
          <a:xfrm>
            <a:off x="4147457" y="2824394"/>
            <a:ext cx="7163670" cy="2800767"/>
          </a:xfrm>
          <a:prstGeom prst="rect">
            <a:avLst/>
          </a:prstGeom>
          <a:noFill/>
        </p:spPr>
        <p:txBody>
          <a:bodyPr wrap="square">
            <a:spAutoFit/>
          </a:bodyPr>
          <a:lstStyle/>
          <a:p>
            <a:pPr lvl="0" algn="just"/>
            <a:r>
              <a:rPr lang="vi-VN" sz="44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Phần kết thúc: </a:t>
            </a:r>
            <a:r>
              <a:rPr lang="vi-VN"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 </a:t>
            </a:r>
            <a:r>
              <a:rPr lang="en-US" sz="4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đó</a:t>
            </a:r>
            <a:r>
              <a:rPr lang="en-US"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 hết: nêu ý nghĩa của bộ phim thông qua việc xây dựng nhân vật thỏ trắng.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4762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4F8194-DDB2-9792-A7F6-BA599657B09F}"/>
              </a:ext>
            </a:extLst>
          </p:cNvPr>
          <p:cNvGrpSpPr/>
          <p:nvPr/>
        </p:nvGrpSpPr>
        <p:grpSpPr>
          <a:xfrm>
            <a:off x="676348" y="769676"/>
            <a:ext cx="6529995" cy="2092399"/>
            <a:chOff x="676348" y="769676"/>
            <a:chExt cx="3968803" cy="2092399"/>
          </a:xfrm>
        </p:grpSpPr>
        <p:sp>
          <p:nvSpPr>
            <p:cNvPr id="2" name="Freeform 3">
              <a:extLst>
                <a:ext uri="{FF2B5EF4-FFF2-40B4-BE49-F238E27FC236}">
                  <a16:creationId xmlns:a16="http://schemas.microsoft.com/office/drawing/2014/main" id="{A906717B-F754-5759-7027-3D16A6D7A044}"/>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B61B0CD6-4547-A8CB-6D10-F7C09968D310}"/>
                </a:ext>
              </a:extLst>
            </p:cNvPr>
            <p:cNvSpPr txBox="1"/>
            <p:nvPr/>
          </p:nvSpPr>
          <p:spPr>
            <a:xfrm rot="20877293">
              <a:off x="890259" y="897009"/>
              <a:ext cx="346656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c.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Phần</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triển</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khai</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giới</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thiệu</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đặc</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điểm</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nhân</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vật</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thỏ</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trắng</a:t>
              </a:r>
              <a:r>
                <a:rPr kumimoji="0" lang="en-US"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a:t>
              </a:r>
              <a:endParaRPr kumimoji="0" lang="vi-VN" sz="3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sp>
        <p:nvSpPr>
          <p:cNvPr id="6" name="Freeform 23">
            <a:extLst>
              <a:ext uri="{FF2B5EF4-FFF2-40B4-BE49-F238E27FC236}">
                <a16:creationId xmlns:a16="http://schemas.microsoft.com/office/drawing/2014/main" id="{6F01AA93-DBE3-B400-5DC6-CB21C199C9A7}"/>
              </a:ext>
            </a:extLst>
          </p:cNvPr>
          <p:cNvSpPr/>
          <p:nvPr/>
        </p:nvSpPr>
        <p:spPr>
          <a:xfrm>
            <a:off x="625597" y="4180114"/>
            <a:ext cx="3500089" cy="2559014"/>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52E16DD5-7404-7747-4DA9-AAB006DCC8FB}"/>
              </a:ext>
            </a:extLst>
          </p:cNvPr>
          <p:cNvPicPr>
            <a:picLocks noChangeAspect="1"/>
          </p:cNvPicPr>
          <p:nvPr/>
        </p:nvPicPr>
        <p:blipFill>
          <a:blip r:embed="rId4"/>
          <a:stretch>
            <a:fillRect/>
          </a:stretch>
        </p:blipFill>
        <p:spPr>
          <a:xfrm>
            <a:off x="3910012" y="2950029"/>
            <a:ext cx="7509487" cy="2718026"/>
          </a:xfrm>
          <a:prstGeom prst="rect">
            <a:avLst/>
          </a:prstGeom>
        </p:spPr>
      </p:pic>
    </p:spTree>
    <p:extLst>
      <p:ext uri="{BB962C8B-B14F-4D97-AF65-F5344CB8AC3E}">
        <p14:creationId xmlns:p14="http://schemas.microsoft.com/office/powerpoint/2010/main" val="217647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88BA34-36EC-E579-4696-E6037EECA3F8}"/>
              </a:ext>
            </a:extLst>
          </p:cNvPr>
          <p:cNvSpPr txBox="1"/>
          <p:nvPr/>
        </p:nvSpPr>
        <p:spPr>
          <a:xfrm>
            <a:off x="668451" y="817632"/>
            <a:ext cx="10855097" cy="4914166"/>
          </a:xfrm>
          <a:prstGeom prst="rect">
            <a:avLst/>
          </a:prstGeom>
          <a:noFill/>
        </p:spPr>
        <p:txBody>
          <a:bodyPr wrap="square">
            <a:spAutoFit/>
          </a:bodyPr>
          <a:lstStyle/>
          <a:p>
            <a:pPr marL="0" marR="0" algn="just">
              <a:spcBef>
                <a:spcPts val="0"/>
              </a:spcBef>
              <a:spcAft>
                <a:spcPts val="800"/>
              </a:spcAft>
              <a:tabLst>
                <a:tab pos="2581275" algn="l"/>
              </a:tabLst>
            </a:pP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Nhân</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thỏ</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trắng</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spcBef>
                <a:spcPts val="0"/>
              </a:spcBef>
              <a:spcAft>
                <a:spcPts val="800"/>
              </a:spcAft>
              <a:tabLst>
                <a:tab pos="2581275" algn="l"/>
              </a:tabLst>
            </a:pP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Ngoại</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bộ</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lông</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trắng</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muốt</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đôi</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mắt</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to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tròn</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đôi</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tai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spcBef>
                <a:spcPts val="0"/>
              </a:spcBef>
              <a:spcAft>
                <a:spcPts val="800"/>
              </a:spcAft>
              <a:tabLst>
                <a:tab pos="2581275" algn="l"/>
              </a:tabLst>
            </a:pP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spcBef>
                <a:spcPts val="0"/>
              </a:spcBef>
              <a:spcAft>
                <a:spcPts val="800"/>
              </a:spcAft>
              <a:tabLst>
                <a:tab pos="2581275" algn="l"/>
              </a:tabLst>
            </a:pP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Vui</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vẻ</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cởi</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mở</a:t>
            </a:r>
            <a:endPar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tabLst>
                <a:tab pos="2581275" algn="l"/>
              </a:tabLst>
            </a:pP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Tốt</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bụng</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tin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nhím</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bị</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đổ</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thỏ</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vội</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vã</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đến</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giúp</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đỡ</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thỏ</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chạy</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bay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cơn</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dông</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bão</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giữa</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tiếng</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gió</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ù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ù</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nhím</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thỏ</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đưa</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về</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tận</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tình</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chăm</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sóc</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sẵn</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san</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sẻ</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ăn</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chỗ</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cùng</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vượt</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qua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đông</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rét</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p>
          <a:p>
            <a:pPr marL="0" marR="0" algn="just">
              <a:spcBef>
                <a:spcPts val="0"/>
              </a:spcBef>
              <a:spcAft>
                <a:spcPts val="800"/>
              </a:spcAft>
              <a:tabLst>
                <a:tab pos="2581275" algn="l"/>
              </a:tabLst>
            </a:pP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Bao dung: Khi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nhím</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giận</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dỗi</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bỏ</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đi</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vì</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hiểu</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nhầm</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thỏ</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thỏ</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giận</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nhím</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mà</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còn</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tất</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tả</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đi</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đêm</a:t>
            </a:r>
            <a:r>
              <a:rPr lang="en-US" sz="2800" kern="1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47134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D7BEF0-64B2-FBC1-9C9A-754E691C0908}"/>
              </a:ext>
            </a:extLst>
          </p:cNvPr>
          <p:cNvSpPr txBox="1"/>
          <p:nvPr/>
        </p:nvSpPr>
        <p:spPr>
          <a:xfrm>
            <a:off x="663811" y="610035"/>
            <a:ext cx="10799064" cy="1077218"/>
          </a:xfrm>
          <a:prstGeom prst="rect">
            <a:avLst/>
          </a:prstGeom>
          <a:noFill/>
        </p:spPr>
        <p:txBody>
          <a:bodyPr wrap="square">
            <a:spAutoFit/>
          </a:bodyPr>
          <a:lstStyle/>
          <a:p>
            <a:pPr lvl="0" algn="ctr"/>
            <a:r>
              <a:rPr lang="en-US" sz="3200" b="1" dirty="0">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2. </a:t>
            </a:r>
            <a:r>
              <a:rPr lang="vi-VN" sz="3200" b="1" dirty="0">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Trao đổi về những điểm cần lưu ý khi viết đoạn văn giới thiệu nhân vật trong một bộ phim hoạt hình.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83C3FA5-8E5D-3BF5-C80C-9E5F8D6A8C7D}"/>
              </a:ext>
            </a:extLst>
          </p:cNvPr>
          <p:cNvSpPr txBox="1"/>
          <p:nvPr/>
        </p:nvSpPr>
        <p:spPr>
          <a:xfrm>
            <a:off x="870857" y="1709057"/>
            <a:ext cx="8011886" cy="523220"/>
          </a:xfrm>
          <a:prstGeom prst="rect">
            <a:avLst/>
          </a:prstGeom>
          <a:noFill/>
        </p:spPr>
        <p:txBody>
          <a:bodyPr wrap="square" rtlCol="0">
            <a:spAutoFit/>
          </a:bodyPr>
          <a:lstStyle/>
          <a:p>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Dựa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vào</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đâu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để</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biết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đặc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điểm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nhân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vật</a:t>
            </a:r>
            <a:r>
              <a:rPr lang="en-US" sz="2800" b="0" i="0" dirty="0">
                <a:solidFill>
                  <a:srgbClr val="000000"/>
                </a:solidFill>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DA23F4D6-97D7-0335-AB45-BE68C0CD1C35}"/>
              </a:ext>
            </a:extLst>
          </p:cNvPr>
          <p:cNvSpPr/>
          <p:nvPr/>
        </p:nvSpPr>
        <p:spPr>
          <a:xfrm>
            <a:off x="1371599" y="2590800"/>
            <a:ext cx="10254343" cy="127362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G: </a:t>
            </a:r>
            <a:r>
              <a:rPr lang="vi-VN" sz="2800" dirty="0">
                <a:solidFill>
                  <a:srgbClr val="002060"/>
                </a:solidFill>
                <a:latin typeface="Cambria" panose="02040503050406030204" pitchFamily="18" charset="0"/>
                <a:ea typeface="Cambria" panose="02040503050406030204" pitchFamily="18" charset="0"/>
              </a:rPr>
              <a:t>Ngoại hình (hình dáng, gương mặt, trang phục,... của nhân vật). Hoạt động (việc làm, cử chỉ, lời nói,... của nhân vật theo diễn biến của bộ phim).</a:t>
            </a:r>
          </a:p>
        </p:txBody>
      </p:sp>
      <p:sp>
        <p:nvSpPr>
          <p:cNvPr id="6" name="TextBox 5">
            <a:extLst>
              <a:ext uri="{FF2B5EF4-FFF2-40B4-BE49-F238E27FC236}">
                <a16:creationId xmlns:a16="http://schemas.microsoft.com/office/drawing/2014/main" id="{82981BBE-254A-EACA-1047-C3FF2B8E480E}"/>
              </a:ext>
            </a:extLst>
          </p:cNvPr>
          <p:cNvSpPr txBox="1"/>
          <p:nvPr/>
        </p:nvSpPr>
        <p:spPr>
          <a:xfrm>
            <a:off x="903513" y="4016829"/>
            <a:ext cx="10646229" cy="954107"/>
          </a:xfrm>
          <a:prstGeom prst="rect">
            <a:avLst/>
          </a:prstGeom>
          <a:noFill/>
        </p:spPr>
        <p:txBody>
          <a:bodyPr wrap="square" rtlCol="0">
            <a:spAutoFit/>
          </a:bodyPr>
          <a:lstStyle/>
          <a:p>
            <a:pPr algn="just"/>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thế</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nào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để</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thể</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hiện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rõ</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đây</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đoạn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văn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giới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thiệu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nhân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vật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trong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phim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hoạt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hình</a:t>
            </a:r>
            <a:r>
              <a:rPr lang="en-US" sz="2800" dirty="0">
                <a:solidFill>
                  <a:srgbClr val="000000"/>
                </a:solidFill>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1C2D9A62-26AB-D5AA-2741-8F95B894EE01}"/>
              </a:ext>
            </a:extLst>
          </p:cNvPr>
          <p:cNvSpPr/>
          <p:nvPr/>
        </p:nvSpPr>
        <p:spPr>
          <a:xfrm>
            <a:off x="990600" y="5094514"/>
            <a:ext cx="1937658" cy="103414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phim</a:t>
            </a:r>
            <a:endParaRPr lang="vi-VN"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48ADF374-D338-BEF4-7DA5-C2C361DAB058}"/>
              </a:ext>
            </a:extLst>
          </p:cNvPr>
          <p:cNvSpPr/>
          <p:nvPr/>
        </p:nvSpPr>
        <p:spPr>
          <a:xfrm>
            <a:off x="3483429" y="5072743"/>
            <a:ext cx="4996542" cy="103414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Đặc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qua </a:t>
            </a:r>
            <a:r>
              <a:rPr lang="en-US" sz="2800" dirty="0" err="1">
                <a:solidFill>
                  <a:srgbClr val="002060"/>
                </a:solidFill>
                <a:latin typeface="Cambria" panose="02040503050406030204" pitchFamily="18" charset="0"/>
                <a:ea typeface="Cambria" panose="02040503050406030204" pitchFamily="18" charset="0"/>
              </a:rPr>
              <a:t>mắt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nhìn</a:t>
            </a:r>
            <a:r>
              <a:rPr lang="en-US" sz="2800" dirty="0">
                <a:solidFill>
                  <a:srgbClr val="002060"/>
                </a:solidFill>
                <a:latin typeface="Cambria" panose="02040503050406030204" pitchFamily="18" charset="0"/>
                <a:ea typeface="Cambria" panose="02040503050406030204" pitchFamily="18" charset="0"/>
              </a:rPr>
              <a:t>, tai </a:t>
            </a:r>
            <a:r>
              <a:rPr lang="en-US" sz="2800" dirty="0" err="1">
                <a:solidFill>
                  <a:srgbClr val="002060"/>
                </a:solidFill>
                <a:latin typeface="Cambria" panose="02040503050406030204" pitchFamily="18" charset="0"/>
                <a:ea typeface="Cambria" panose="02040503050406030204" pitchFamily="18" charset="0"/>
              </a:rPr>
              <a:t>nghe</a:t>
            </a:r>
            <a:endParaRPr lang="vi-VN" sz="2800"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B4D58EF-C376-99C4-E3DC-22FF198E2CB6}"/>
              </a:ext>
            </a:extLst>
          </p:cNvPr>
          <p:cNvSpPr/>
          <p:nvPr/>
        </p:nvSpPr>
        <p:spPr>
          <a:xfrm>
            <a:off x="9209314" y="5050972"/>
            <a:ext cx="1937658" cy="103414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5058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B6BE9F-6827-9B72-627C-A8E30E424FD5}"/>
              </a:ext>
            </a:extLst>
          </p:cNvPr>
          <p:cNvPicPr>
            <a:picLocks noChangeAspect="1"/>
          </p:cNvPicPr>
          <p:nvPr/>
        </p:nvPicPr>
        <p:blipFill>
          <a:blip r:embed="rId2"/>
          <a:stretch>
            <a:fillRect/>
          </a:stretch>
        </p:blipFill>
        <p:spPr>
          <a:xfrm>
            <a:off x="909637" y="1528762"/>
            <a:ext cx="10372725" cy="3800475"/>
          </a:xfrm>
          <a:prstGeom prst="rect">
            <a:avLst/>
          </a:prstGeom>
        </p:spPr>
      </p:pic>
    </p:spTree>
    <p:extLst>
      <p:ext uri="{BB962C8B-B14F-4D97-AF65-F5344CB8AC3E}">
        <p14:creationId xmlns:p14="http://schemas.microsoft.com/office/powerpoint/2010/main" val="2217611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various items&#10;&#10;Description automatically generated with medium confidence">
            <a:extLst>
              <a:ext uri="{FF2B5EF4-FFF2-40B4-BE49-F238E27FC236}">
                <a16:creationId xmlns:a16="http://schemas.microsoft.com/office/drawing/2014/main" id="{A4D3AD3D-3C56-A8A3-A3EA-705A90CA2BA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824" b="155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7212BD9C-C94C-54D3-5B1E-9BA4D54DF09C}"/>
              </a:ext>
            </a:extLst>
          </p:cNvPr>
          <p:cNvPicPr>
            <a:picLocks noChangeAspect="1"/>
          </p:cNvPicPr>
          <p:nvPr/>
        </p:nvPicPr>
        <p:blipFill>
          <a:blip r:embed="rId3"/>
          <a:stretch>
            <a:fillRect/>
          </a:stretch>
        </p:blipFill>
        <p:spPr>
          <a:xfrm>
            <a:off x="1038281" y="0"/>
            <a:ext cx="10185126" cy="6856718"/>
          </a:xfrm>
          <a:prstGeom prst="rect">
            <a:avLst/>
          </a:prstGeom>
        </p:spPr>
      </p:pic>
    </p:spTree>
    <p:extLst>
      <p:ext uri="{BB962C8B-B14F-4D97-AF65-F5344CB8AC3E}">
        <p14:creationId xmlns:p14="http://schemas.microsoft.com/office/powerpoint/2010/main" val="2182558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D7BEF0-64B2-FBC1-9C9A-754E691C0908}"/>
              </a:ext>
            </a:extLst>
          </p:cNvPr>
          <p:cNvSpPr txBox="1"/>
          <p:nvPr/>
        </p:nvSpPr>
        <p:spPr>
          <a:xfrm>
            <a:off x="348343" y="610035"/>
            <a:ext cx="11506200" cy="646331"/>
          </a:xfrm>
          <a:prstGeom prst="rect">
            <a:avLst/>
          </a:prstGeom>
          <a:noFill/>
        </p:spPr>
        <p:txBody>
          <a:bodyPr wrap="square">
            <a:spAutoFit/>
          </a:bodyPr>
          <a:lstStyle/>
          <a:p>
            <a:pPr lvl="0" algn="ctr"/>
            <a:r>
              <a:rPr lang="en-US" sz="3600" b="1" dirty="0">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600" b="1" dirty="0">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giới</a:t>
            </a:r>
            <a:r>
              <a:rPr lang="en-US" sz="3600" b="1" dirty="0">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3600" b="1" dirty="0">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phim</a:t>
            </a:r>
            <a:r>
              <a:rPr lang="en-US" sz="3600" b="1" dirty="0">
                <a:solidFill>
                  <a:srgbClr val="A02B93">
                    <a:lumMod val="75000"/>
                  </a:srgbClr>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A02B93">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C1BE8FEA-95C2-4662-5D4C-41F1910A24C9}"/>
              </a:ext>
            </a:extLst>
          </p:cNvPr>
          <p:cNvSpPr/>
          <p:nvPr/>
        </p:nvSpPr>
        <p:spPr>
          <a:xfrm>
            <a:off x="957943" y="1513114"/>
            <a:ext cx="10199914" cy="4898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Bài giới thiệu phim hoạt hình: Đấu trường muôn thú 2D lồng tiếng:</a:t>
            </a:r>
          </a:p>
          <a:p>
            <a:pPr algn="just"/>
            <a:r>
              <a:rPr lang="vi-VN" sz="2800" dirty="0">
                <a:solidFill>
                  <a:srgbClr val="002060"/>
                </a:solidFill>
                <a:latin typeface="Cambria" panose="02040503050406030204" pitchFamily="18" charset="0"/>
                <a:ea typeface="Cambria" panose="02040503050406030204" pitchFamily="18" charset="0"/>
              </a:rPr>
              <a:t>Đạo diễn: Alois Di Leo</a:t>
            </a:r>
          </a:p>
          <a:p>
            <a:pPr algn="just"/>
            <a:r>
              <a:rPr lang="vi-VN" sz="2800" dirty="0">
                <a:solidFill>
                  <a:srgbClr val="002060"/>
                </a:solidFill>
                <a:latin typeface="Cambria" panose="02040503050406030204" pitchFamily="18" charset="0"/>
                <a:ea typeface="Cambria" panose="02040503050406030204" pitchFamily="18" charset="0"/>
              </a:rPr>
              <a:t>Diễn viên: Rodrigo Santoro, Alice Braga, Marcelo Adnet</a:t>
            </a:r>
          </a:p>
          <a:p>
            <a:pPr algn="just"/>
            <a:r>
              <a:rPr lang="vi-VN" sz="2800" dirty="0">
                <a:solidFill>
                  <a:srgbClr val="002060"/>
                </a:solidFill>
                <a:latin typeface="Cambria" panose="02040503050406030204" pitchFamily="18" charset="0"/>
                <a:ea typeface="Cambria" panose="02040503050406030204" pitchFamily="18" charset="0"/>
              </a:rPr>
              <a:t>Khởi chiếu: 10/02/2024</a:t>
            </a:r>
          </a:p>
          <a:p>
            <a:pPr algn="just"/>
            <a:r>
              <a:rPr lang="vi-VN" sz="2800" dirty="0">
                <a:solidFill>
                  <a:srgbClr val="002060"/>
                </a:solidFill>
                <a:latin typeface="Cambria" panose="02040503050406030204" pitchFamily="18" charset="0"/>
                <a:ea typeface="Cambria" panose="02040503050406030204" pitchFamily="18" charset="0"/>
              </a:rPr>
              <a:t>Bộ phim kể về hai chú chuột: Vini, một nhà thơ bị mắc chứng sợ sân khấu và Tito một tay guitar tài năng. Khi Trận Đại Hồng Thủy xảy ra, mỗi loài chỉ có một nam và một nữ được phép lên tàu của Noah. Trên con tàu lánh nạn đó, những cuộc đụng độ và tranh tài giữa muôn loài diễn ra đầy thú vị với những bài học vô cùng ý nghĩa.</a:t>
            </a:r>
          </a:p>
        </p:txBody>
      </p:sp>
    </p:spTree>
    <p:extLst>
      <p:ext uri="{BB962C8B-B14F-4D97-AF65-F5344CB8AC3E}">
        <p14:creationId xmlns:p14="http://schemas.microsoft.com/office/powerpoint/2010/main" val="2782123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7CE8B-EB99-F355-73E1-4F15879FF965}"/>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D5AD6575-C788-2690-6F4A-DE978322CD93}"/>
              </a:ext>
            </a:extLst>
          </p:cNvPr>
          <p:cNvSpPr>
            <a:spLocks noGrp="1"/>
          </p:cNvSpPr>
          <p:nvPr>
            <p:ph idx="1"/>
          </p:nvPr>
        </p:nvSpPr>
        <p:spPr/>
        <p:txBody>
          <a:bodyPr/>
          <a:lstStyle/>
          <a:p>
            <a:endParaRPr lang="vi-VN"/>
          </a:p>
        </p:txBody>
      </p:sp>
      <p:pic>
        <p:nvPicPr>
          <p:cNvPr id="4" name="Content Placeholder 4" descr="A frame of various items&#10;&#10;Description automatically generated with medium confidence">
            <a:extLst>
              <a:ext uri="{FF2B5EF4-FFF2-40B4-BE49-F238E27FC236}">
                <a16:creationId xmlns:a16="http://schemas.microsoft.com/office/drawing/2014/main" id="{A4A0CBB6-3EF4-5295-599E-37D21FEB42B2}"/>
              </a:ext>
            </a:extLst>
          </p:cNvPr>
          <p:cNvPicPr>
            <a:picLocks noChangeAspect="1"/>
          </p:cNvPicPr>
          <p:nvPr/>
        </p:nvPicPr>
        <p:blipFill>
          <a:blip r:embed="rId2">
            <a:extLst>
              <a:ext uri="{28A0092B-C50C-407E-A947-70E740481C1C}">
                <a14:useLocalDpi xmlns:a14="http://schemas.microsoft.com/office/drawing/2010/main" val="0"/>
              </a:ext>
            </a:extLst>
          </a:blip>
          <a:srcRect t="5824" b="15519"/>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701187A2-72CF-4DC3-B0C5-FE86EE512A9B}"/>
              </a:ext>
            </a:extLst>
          </p:cNvPr>
          <p:cNvPicPr>
            <a:picLocks noChangeAspect="1"/>
          </p:cNvPicPr>
          <p:nvPr/>
        </p:nvPicPr>
        <p:blipFill>
          <a:blip r:embed="rId3"/>
          <a:stretch>
            <a:fillRect/>
          </a:stretch>
        </p:blipFill>
        <p:spPr>
          <a:xfrm>
            <a:off x="1486392" y="1857959"/>
            <a:ext cx="8748518" cy="3560373"/>
          </a:xfrm>
          <a:prstGeom prst="rect">
            <a:avLst/>
          </a:prstGeom>
        </p:spPr>
      </p:pic>
    </p:spTree>
    <p:extLst>
      <p:ext uri="{BB962C8B-B14F-4D97-AF65-F5344CB8AC3E}">
        <p14:creationId xmlns:p14="http://schemas.microsoft.com/office/powerpoint/2010/main" val="2889839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various items&#10;&#10;Description automatically generated with medium confidence">
            <a:extLst>
              <a:ext uri="{FF2B5EF4-FFF2-40B4-BE49-F238E27FC236}">
                <a16:creationId xmlns:a16="http://schemas.microsoft.com/office/drawing/2014/main" id="{A4D3AD3D-3C56-A8A3-A3EA-705A90CA2BA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824" b="155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EC1BCA53-175B-0C0E-BCB9-705F46A412DC}"/>
              </a:ext>
            </a:extLst>
          </p:cNvPr>
          <p:cNvPicPr>
            <a:picLocks noChangeAspect="1"/>
          </p:cNvPicPr>
          <p:nvPr/>
        </p:nvPicPr>
        <p:blipFill>
          <a:blip r:embed="rId3"/>
          <a:stretch>
            <a:fillRect/>
          </a:stretch>
        </p:blipFill>
        <p:spPr>
          <a:xfrm>
            <a:off x="0" y="84990"/>
            <a:ext cx="12188952" cy="6773010"/>
          </a:xfrm>
          <a:prstGeom prst="rect">
            <a:avLst/>
          </a:prstGeom>
        </p:spPr>
      </p:pic>
    </p:spTree>
    <p:extLst>
      <p:ext uri="{BB962C8B-B14F-4D97-AF65-F5344CB8AC3E}">
        <p14:creationId xmlns:p14="http://schemas.microsoft.com/office/powerpoint/2010/main" val="529478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i hat khơi đông- Nhay mua nao ban ơi..mp4">
            <a:hlinkClick r:id="" action="ppaction://media"/>
            <a:extLst>
              <a:ext uri="{FF2B5EF4-FFF2-40B4-BE49-F238E27FC236}">
                <a16:creationId xmlns:a16="http://schemas.microsoft.com/office/drawing/2014/main" id="{EAB4B3AA-7D9F-82D7-C4E7-0A38A56AA5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2364070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9">
            <a:extLst>
              <a:ext uri="{FF2B5EF4-FFF2-40B4-BE49-F238E27FC236}">
                <a16:creationId xmlns:a16="http://schemas.microsoft.com/office/drawing/2014/main" id="{C2294CDA-3BDF-8493-80FD-98F9A9F319CE}"/>
              </a:ext>
            </a:extLst>
          </p:cNvPr>
          <p:cNvSpPr/>
          <p:nvPr/>
        </p:nvSpPr>
        <p:spPr>
          <a:xfrm>
            <a:off x="8115541" y="2590493"/>
            <a:ext cx="3095368" cy="4114800"/>
          </a:xfrm>
          <a:custGeom>
            <a:avLst/>
            <a:gdLst/>
            <a:ahLst/>
            <a:cxnLst/>
            <a:rect l="l" t="t" r="r" b="b"/>
            <a:pathLst>
              <a:path w="3095368" h="4114800">
                <a:moveTo>
                  <a:pt x="0" y="0"/>
                </a:moveTo>
                <a:lnTo>
                  <a:pt x="3095367" y="0"/>
                </a:lnTo>
                <a:lnTo>
                  <a:pt x="3095367"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B6C2FA-9AB5-5C0B-4C88-2935405DE449}"/>
              </a:ext>
            </a:extLst>
          </p:cNvPr>
          <p:cNvSpPr txBox="1"/>
          <p:nvPr/>
        </p:nvSpPr>
        <p:spPr>
          <a:xfrm>
            <a:off x="981091" y="710620"/>
            <a:ext cx="10370532" cy="707886"/>
          </a:xfrm>
          <a:prstGeom prst="rect">
            <a:avLst/>
          </a:prstGeom>
          <a:noFill/>
        </p:spPr>
        <p:txBody>
          <a:bodyPr wrap="square" rtlCol="0">
            <a:spAutoFit/>
          </a:bodyPr>
          <a:lstStyle/>
          <a:p>
            <a:pPr algn="ctr"/>
            <a:r>
              <a:rPr lang="en-GB" sz="4000" dirty="0" err="1">
                <a:solidFill>
                  <a:schemeClr val="accent2"/>
                </a:solidFill>
                <a:latin typeface="Times New Roman" panose="02020603050405020304" pitchFamily="18" charset="0"/>
                <a:cs typeface="Times New Roman" panose="02020603050405020304" pitchFamily="18" charset="0"/>
              </a:rPr>
              <a:t>Đoạn</a:t>
            </a:r>
            <a:r>
              <a:rPr lang="en-GB" sz="4000" dirty="0">
                <a:solidFill>
                  <a:schemeClr val="accent2"/>
                </a:solidFill>
                <a:latin typeface="Times New Roman" panose="02020603050405020304" pitchFamily="18" charset="0"/>
                <a:cs typeface="Times New Roman" panose="02020603050405020304" pitchFamily="18" charset="0"/>
              </a:rPr>
              <a:t> </a:t>
            </a:r>
            <a:r>
              <a:rPr lang="en-GB" sz="4000" dirty="0" err="1">
                <a:solidFill>
                  <a:schemeClr val="accent2"/>
                </a:solidFill>
                <a:latin typeface="Times New Roman" panose="02020603050405020304" pitchFamily="18" charset="0"/>
                <a:cs typeface="Times New Roman" panose="02020603050405020304" pitchFamily="18" charset="0"/>
              </a:rPr>
              <a:t>phim</a:t>
            </a:r>
            <a:r>
              <a:rPr lang="en-GB" sz="4000" dirty="0">
                <a:solidFill>
                  <a:schemeClr val="accent2"/>
                </a:solidFill>
                <a:latin typeface="Times New Roman" panose="02020603050405020304" pitchFamily="18" charset="0"/>
                <a:cs typeface="Times New Roman" panose="02020603050405020304" pitchFamily="18" charset="0"/>
              </a:rPr>
              <a:t> </a:t>
            </a:r>
            <a:r>
              <a:rPr lang="en-GB" sz="4000" dirty="0" err="1">
                <a:solidFill>
                  <a:schemeClr val="accent2"/>
                </a:solidFill>
                <a:latin typeface="Times New Roman" panose="02020603050405020304" pitchFamily="18" charset="0"/>
                <a:cs typeface="Times New Roman" panose="02020603050405020304" pitchFamily="18" charset="0"/>
              </a:rPr>
              <a:t>trên</a:t>
            </a:r>
            <a:r>
              <a:rPr lang="en-GB" sz="4000" dirty="0">
                <a:solidFill>
                  <a:schemeClr val="accent2"/>
                </a:solidFill>
                <a:latin typeface="Times New Roman" panose="02020603050405020304" pitchFamily="18" charset="0"/>
                <a:cs typeface="Times New Roman" panose="02020603050405020304" pitchFamily="18" charset="0"/>
              </a:rPr>
              <a:t> </a:t>
            </a:r>
            <a:r>
              <a:rPr lang="en-GB" sz="4000" dirty="0" err="1">
                <a:solidFill>
                  <a:schemeClr val="accent2"/>
                </a:solidFill>
                <a:latin typeface="Times New Roman" panose="02020603050405020304" pitchFamily="18" charset="0"/>
                <a:cs typeface="Times New Roman" panose="02020603050405020304" pitchFamily="18" charset="0"/>
              </a:rPr>
              <a:t>có</a:t>
            </a:r>
            <a:r>
              <a:rPr lang="en-GB" sz="4000" dirty="0">
                <a:solidFill>
                  <a:schemeClr val="accent2"/>
                </a:solidFill>
                <a:latin typeface="Times New Roman" panose="02020603050405020304" pitchFamily="18" charset="0"/>
                <a:cs typeface="Times New Roman" panose="02020603050405020304" pitchFamily="18" charset="0"/>
              </a:rPr>
              <a:t> </a:t>
            </a:r>
            <a:r>
              <a:rPr lang="en-GB" sz="4000" dirty="0" err="1">
                <a:solidFill>
                  <a:schemeClr val="accent2"/>
                </a:solidFill>
                <a:latin typeface="Times New Roman" panose="02020603050405020304" pitchFamily="18" charset="0"/>
                <a:cs typeface="Times New Roman" panose="02020603050405020304" pitchFamily="18" charset="0"/>
              </a:rPr>
              <a:t>những</a:t>
            </a:r>
            <a:r>
              <a:rPr lang="en-GB" sz="4000" dirty="0">
                <a:solidFill>
                  <a:schemeClr val="accent2"/>
                </a:solidFill>
                <a:latin typeface="Times New Roman" panose="02020603050405020304" pitchFamily="18" charset="0"/>
                <a:cs typeface="Times New Roman" panose="02020603050405020304" pitchFamily="18" charset="0"/>
              </a:rPr>
              <a:t> </a:t>
            </a:r>
            <a:r>
              <a:rPr lang="en-GB" sz="4000" dirty="0" err="1">
                <a:solidFill>
                  <a:schemeClr val="accent2"/>
                </a:solidFill>
                <a:latin typeface="Times New Roman" panose="02020603050405020304" pitchFamily="18" charset="0"/>
                <a:cs typeface="Times New Roman" panose="02020603050405020304" pitchFamily="18" charset="0"/>
              </a:rPr>
              <a:t>nhân</a:t>
            </a:r>
            <a:r>
              <a:rPr lang="en-GB" sz="4000" dirty="0">
                <a:solidFill>
                  <a:schemeClr val="accent2"/>
                </a:solidFill>
                <a:latin typeface="Times New Roman" panose="02020603050405020304" pitchFamily="18" charset="0"/>
                <a:cs typeface="Times New Roman" panose="02020603050405020304" pitchFamily="18" charset="0"/>
              </a:rPr>
              <a:t> </a:t>
            </a:r>
            <a:r>
              <a:rPr lang="en-GB" sz="4000" dirty="0" err="1">
                <a:solidFill>
                  <a:schemeClr val="accent2"/>
                </a:solidFill>
                <a:latin typeface="Times New Roman" panose="02020603050405020304" pitchFamily="18" charset="0"/>
                <a:cs typeface="Times New Roman" panose="02020603050405020304" pitchFamily="18" charset="0"/>
              </a:rPr>
              <a:t>vật</a:t>
            </a:r>
            <a:r>
              <a:rPr lang="en-GB" sz="4000" dirty="0">
                <a:solidFill>
                  <a:schemeClr val="accent2"/>
                </a:solidFill>
                <a:latin typeface="Times New Roman" panose="02020603050405020304" pitchFamily="18" charset="0"/>
                <a:cs typeface="Times New Roman" panose="02020603050405020304" pitchFamily="18" charset="0"/>
              </a:rPr>
              <a:t> </a:t>
            </a:r>
            <a:r>
              <a:rPr lang="en-GB" sz="4000" dirty="0" err="1">
                <a:solidFill>
                  <a:schemeClr val="accent2"/>
                </a:solidFill>
                <a:latin typeface="Times New Roman" panose="02020603050405020304" pitchFamily="18" charset="0"/>
                <a:cs typeface="Times New Roman" panose="02020603050405020304" pitchFamily="18" charset="0"/>
              </a:rPr>
              <a:t>nào</a:t>
            </a:r>
            <a:r>
              <a:rPr lang="en-GB" sz="4000" dirty="0">
                <a:solidFill>
                  <a:schemeClr val="accent2"/>
                </a:solidFill>
                <a:latin typeface="Times New Roman" panose="02020603050405020304" pitchFamily="18" charset="0"/>
                <a:cs typeface="Times New Roman" panose="02020603050405020304" pitchFamily="18" charset="0"/>
              </a:rPr>
              <a:t>?</a:t>
            </a:r>
            <a:endParaRPr lang="vi-VN" sz="4000" dirty="0">
              <a:solidFill>
                <a:schemeClr val="accent2"/>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457D45E-3E71-3476-F9B8-B83C308728EF}"/>
              </a:ext>
            </a:extLst>
          </p:cNvPr>
          <p:cNvGrpSpPr/>
          <p:nvPr/>
        </p:nvGrpSpPr>
        <p:grpSpPr>
          <a:xfrm>
            <a:off x="981091" y="1984248"/>
            <a:ext cx="6720840" cy="4096512"/>
            <a:chOff x="981091" y="1984248"/>
            <a:chExt cx="6720840" cy="4096512"/>
          </a:xfrm>
        </p:grpSpPr>
        <p:grpSp>
          <p:nvGrpSpPr>
            <p:cNvPr id="14" name="Group 13">
              <a:extLst>
                <a:ext uri="{FF2B5EF4-FFF2-40B4-BE49-F238E27FC236}">
                  <a16:creationId xmlns:a16="http://schemas.microsoft.com/office/drawing/2014/main" id="{6CD07AA9-1AE0-8099-7FDA-CE2A94486E95}"/>
                </a:ext>
              </a:extLst>
            </p:cNvPr>
            <p:cNvGrpSpPr/>
            <p:nvPr/>
          </p:nvGrpSpPr>
          <p:grpSpPr>
            <a:xfrm>
              <a:off x="981091" y="1984248"/>
              <a:ext cx="6720840" cy="4096512"/>
              <a:chOff x="981091" y="1984248"/>
              <a:chExt cx="6720840" cy="4096512"/>
            </a:xfrm>
          </p:grpSpPr>
          <p:grpSp>
            <p:nvGrpSpPr>
              <p:cNvPr id="11" name="Group 10">
                <a:extLst>
                  <a:ext uri="{FF2B5EF4-FFF2-40B4-BE49-F238E27FC236}">
                    <a16:creationId xmlns:a16="http://schemas.microsoft.com/office/drawing/2014/main" id="{314F1677-0375-019A-AE3A-913040718EC5}"/>
                  </a:ext>
                </a:extLst>
              </p:cNvPr>
              <p:cNvGrpSpPr/>
              <p:nvPr/>
            </p:nvGrpSpPr>
            <p:grpSpPr>
              <a:xfrm>
                <a:off x="981091" y="1984248"/>
                <a:ext cx="6720840" cy="4096512"/>
                <a:chOff x="981091" y="1984248"/>
                <a:chExt cx="6720840" cy="4096512"/>
              </a:xfrm>
            </p:grpSpPr>
            <p:sp>
              <p:nvSpPr>
                <p:cNvPr id="9" name="Rectangle: Diagonal Corners Rounded 8">
                  <a:extLst>
                    <a:ext uri="{FF2B5EF4-FFF2-40B4-BE49-F238E27FC236}">
                      <a16:creationId xmlns:a16="http://schemas.microsoft.com/office/drawing/2014/main" id="{E1C32DDE-8205-F588-9699-FC9AAED0E121}"/>
                    </a:ext>
                  </a:extLst>
                </p:cNvPr>
                <p:cNvSpPr/>
                <p:nvPr/>
              </p:nvSpPr>
              <p:spPr>
                <a:xfrm>
                  <a:off x="981091" y="1984248"/>
                  <a:ext cx="6720840" cy="3895344"/>
                </a:xfrm>
                <a:prstGeom prst="round2Diag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Diagonal Corners Rounded 9">
                  <a:extLst>
                    <a:ext uri="{FF2B5EF4-FFF2-40B4-BE49-F238E27FC236}">
                      <a16:creationId xmlns:a16="http://schemas.microsoft.com/office/drawing/2014/main" id="{193434C0-C729-A256-00EA-019E968C3138}"/>
                    </a:ext>
                  </a:extLst>
                </p:cNvPr>
                <p:cNvSpPr/>
                <p:nvPr/>
              </p:nvSpPr>
              <p:spPr>
                <a:xfrm rot="563031">
                  <a:off x="981091" y="2185416"/>
                  <a:ext cx="6720840" cy="3895344"/>
                </a:xfrm>
                <a:prstGeom prst="round2DiagRect">
                  <a:avLst/>
                </a:prstGeom>
                <a:solidFill>
                  <a:schemeClr val="bg1"/>
                </a:solidFill>
                <a:ln w="762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TextBox 12">
                <a:extLst>
                  <a:ext uri="{FF2B5EF4-FFF2-40B4-BE49-F238E27FC236}">
                    <a16:creationId xmlns:a16="http://schemas.microsoft.com/office/drawing/2014/main" id="{D9FD70D8-06BF-33D7-2467-0B7930755B04}"/>
                  </a:ext>
                </a:extLst>
              </p:cNvPr>
              <p:cNvSpPr txBox="1"/>
              <p:nvPr/>
            </p:nvSpPr>
            <p:spPr>
              <a:xfrm rot="153831">
                <a:off x="1399842" y="3779145"/>
                <a:ext cx="5682551" cy="707886"/>
              </a:xfrm>
              <a:prstGeom prst="rect">
                <a:avLst/>
              </a:prstGeom>
              <a:noFill/>
            </p:spPr>
            <p:txBody>
              <a:bodyPr wrap="square">
                <a:spAutoFit/>
              </a:bodyPr>
              <a:lstStyle/>
              <a:p>
                <a:pPr algn="ct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B38C56DB-FFCB-F83F-4497-688A18F34A36}"/>
                </a:ext>
              </a:extLst>
            </p:cNvPr>
            <p:cNvSpPr txBox="1"/>
            <p:nvPr/>
          </p:nvSpPr>
          <p:spPr>
            <a:xfrm>
              <a:off x="1600691" y="3717588"/>
              <a:ext cx="5708529" cy="830997"/>
            </a:xfrm>
            <a:prstGeom prst="rect">
              <a:avLst/>
            </a:prstGeom>
            <a:noFill/>
          </p:spPr>
          <p:txBody>
            <a:bodyPr wrap="square">
              <a:spAutoFit/>
            </a:bodyPr>
            <a:lstStyle/>
            <a:p>
              <a:pPr algn="ctr"/>
              <a:r>
                <a:rPr lang="en-US" sz="4800" dirty="0" err="1">
                  <a:latin typeface="Cambria" panose="02040503050406030204" pitchFamily="18" charset="0"/>
                  <a:ea typeface="Cambria" panose="02040503050406030204" pitchFamily="18" charset="0"/>
                </a:rPr>
                <a:t>Thỏ</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nhím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cáo</a:t>
              </a:r>
              <a:r>
                <a:rPr lang="en-US" sz="4800" dirty="0">
                  <a:latin typeface="Cambria" panose="02040503050406030204" pitchFamily="18" charset="0"/>
                  <a:ea typeface="Cambria" panose="02040503050406030204" pitchFamily="18" charset="0"/>
                </a:rPr>
                <a:t>,..</a:t>
              </a:r>
              <a:endParaRPr lang="vi-VN" sz="4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74531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9">
            <a:extLst>
              <a:ext uri="{FF2B5EF4-FFF2-40B4-BE49-F238E27FC236}">
                <a16:creationId xmlns:a16="http://schemas.microsoft.com/office/drawing/2014/main" id="{C2294CDA-3BDF-8493-80FD-98F9A9F319CE}"/>
              </a:ext>
            </a:extLst>
          </p:cNvPr>
          <p:cNvSpPr/>
          <p:nvPr/>
        </p:nvSpPr>
        <p:spPr>
          <a:xfrm>
            <a:off x="8115541" y="2590493"/>
            <a:ext cx="3095368" cy="4114800"/>
          </a:xfrm>
          <a:custGeom>
            <a:avLst/>
            <a:gdLst/>
            <a:ahLst/>
            <a:cxnLst/>
            <a:rect l="l" t="t" r="r" b="b"/>
            <a:pathLst>
              <a:path w="3095368" h="4114800">
                <a:moveTo>
                  <a:pt x="0" y="0"/>
                </a:moveTo>
                <a:lnTo>
                  <a:pt x="3095367" y="0"/>
                </a:lnTo>
                <a:lnTo>
                  <a:pt x="3095367"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B6C2FA-9AB5-5C0B-4C88-2935405DE449}"/>
              </a:ext>
            </a:extLst>
          </p:cNvPr>
          <p:cNvSpPr txBox="1"/>
          <p:nvPr/>
        </p:nvSpPr>
        <p:spPr>
          <a:xfrm>
            <a:off x="459377" y="932688"/>
            <a:ext cx="112732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97132"/>
                </a:solidFill>
                <a:effectLst/>
                <a:uLnTx/>
                <a:uFillTx/>
                <a:latin typeface="Times New Roman" panose="02020603050405020304" pitchFamily="18" charset="0"/>
                <a:cs typeface="Times New Roman" panose="02020603050405020304" pitchFamily="18" charset="0"/>
              </a:rPr>
              <a:t>Em </a:t>
            </a:r>
            <a:r>
              <a:rPr kumimoji="0" lang="en-GB" sz="6000" b="0" i="0" u="none" strike="noStrike" kern="1200" cap="none" spc="0" normalizeH="0" baseline="0" noProof="0" dirty="0" err="1">
                <a:ln>
                  <a:noFill/>
                </a:ln>
                <a:solidFill>
                  <a:srgbClr val="E97132"/>
                </a:solidFill>
                <a:effectLst/>
                <a:uLnTx/>
                <a:uFillTx/>
                <a:latin typeface="Times New Roman" panose="02020603050405020304" pitchFamily="18" charset="0"/>
                <a:cs typeface="Times New Roman" panose="02020603050405020304" pitchFamily="18" charset="0"/>
              </a:rPr>
              <a:t>thích</a:t>
            </a:r>
            <a:r>
              <a:rPr kumimoji="0" lang="en-GB" sz="6000" b="0" i="0" u="none" strike="noStrike" kern="1200" cap="none" spc="0" normalizeH="0" baseline="0" noProof="0" dirty="0">
                <a:ln>
                  <a:noFill/>
                </a:ln>
                <a:solidFill>
                  <a:srgbClr val="E97132"/>
                </a:solidFill>
                <a:effectLst/>
                <a:uLnTx/>
                <a:uFillTx/>
                <a:latin typeface="Times New Roman" panose="02020603050405020304" pitchFamily="18" charset="0"/>
                <a:cs typeface="Times New Roman" panose="02020603050405020304" pitchFamily="18" charset="0"/>
              </a:rPr>
              <a:t> </a:t>
            </a:r>
            <a:r>
              <a:rPr kumimoji="0" lang="en-GB" sz="6000" b="0" i="0" u="none" strike="noStrike" kern="1200" cap="none" spc="0" normalizeH="0" baseline="0" noProof="0" dirty="0" err="1">
                <a:ln>
                  <a:noFill/>
                </a:ln>
                <a:solidFill>
                  <a:srgbClr val="E97132"/>
                </a:solidFill>
                <a:effectLst/>
                <a:uLnTx/>
                <a:uFillTx/>
                <a:latin typeface="Times New Roman" panose="02020603050405020304" pitchFamily="18" charset="0"/>
                <a:cs typeface="Times New Roman" panose="02020603050405020304" pitchFamily="18" charset="0"/>
              </a:rPr>
              <a:t>nhân</a:t>
            </a:r>
            <a:r>
              <a:rPr kumimoji="0" lang="en-GB" sz="6000" b="0" i="0" u="none" strike="noStrike" kern="1200" cap="none" spc="0" normalizeH="0" baseline="0" noProof="0" dirty="0">
                <a:ln>
                  <a:noFill/>
                </a:ln>
                <a:solidFill>
                  <a:srgbClr val="E97132"/>
                </a:solidFill>
                <a:effectLst/>
                <a:uLnTx/>
                <a:uFillTx/>
                <a:latin typeface="Times New Roman" panose="02020603050405020304" pitchFamily="18" charset="0"/>
                <a:cs typeface="Times New Roman" panose="02020603050405020304" pitchFamily="18" charset="0"/>
              </a:rPr>
              <a:t> </a:t>
            </a:r>
            <a:r>
              <a:rPr kumimoji="0" lang="en-GB" sz="6000" b="0" i="0" u="none" strike="noStrike" kern="1200" cap="none" spc="0" normalizeH="0" baseline="0" noProof="0" dirty="0" err="1">
                <a:ln>
                  <a:noFill/>
                </a:ln>
                <a:solidFill>
                  <a:srgbClr val="E97132"/>
                </a:solidFill>
                <a:effectLst/>
                <a:uLnTx/>
                <a:uFillTx/>
                <a:latin typeface="Times New Roman" panose="02020603050405020304" pitchFamily="18" charset="0"/>
                <a:cs typeface="Times New Roman" panose="02020603050405020304" pitchFamily="18" charset="0"/>
              </a:rPr>
              <a:t>vật</a:t>
            </a:r>
            <a:r>
              <a:rPr kumimoji="0" lang="en-GB" sz="6000" b="0" i="0" u="none" strike="noStrike" kern="1200" cap="none" spc="0" normalizeH="0" baseline="0" noProof="0" dirty="0">
                <a:ln>
                  <a:noFill/>
                </a:ln>
                <a:solidFill>
                  <a:srgbClr val="E97132"/>
                </a:solidFill>
                <a:effectLst/>
                <a:uLnTx/>
                <a:uFillTx/>
                <a:latin typeface="Times New Roman" panose="02020603050405020304" pitchFamily="18" charset="0"/>
                <a:cs typeface="Times New Roman" panose="02020603050405020304" pitchFamily="18" charset="0"/>
              </a:rPr>
              <a:t> </a:t>
            </a:r>
            <a:r>
              <a:rPr kumimoji="0" lang="en-GB" sz="6000" b="0" i="0" u="none" strike="noStrike" kern="1200" cap="none" spc="0" normalizeH="0" baseline="0" noProof="0" dirty="0" err="1">
                <a:ln>
                  <a:noFill/>
                </a:ln>
                <a:solidFill>
                  <a:srgbClr val="E97132"/>
                </a:solidFill>
                <a:effectLst/>
                <a:uLnTx/>
                <a:uFillTx/>
                <a:latin typeface="Times New Roman" panose="02020603050405020304" pitchFamily="18" charset="0"/>
                <a:cs typeface="Times New Roman" panose="02020603050405020304" pitchFamily="18" charset="0"/>
              </a:rPr>
              <a:t>nào</a:t>
            </a:r>
            <a:r>
              <a:rPr kumimoji="0" lang="en-GB" sz="6000" b="0" i="0" u="none" strike="noStrike" kern="1200" cap="none" spc="0" normalizeH="0" baseline="0" noProof="0" dirty="0">
                <a:ln>
                  <a:noFill/>
                </a:ln>
                <a:solidFill>
                  <a:srgbClr val="E97132"/>
                </a:solidFill>
                <a:effectLst/>
                <a:uLnTx/>
                <a:uFillTx/>
                <a:latin typeface="Times New Roman" panose="02020603050405020304" pitchFamily="18" charset="0"/>
                <a:cs typeface="Times New Roman" panose="02020603050405020304" pitchFamily="18" charset="0"/>
              </a:rPr>
              <a:t> </a:t>
            </a:r>
            <a:r>
              <a:rPr kumimoji="0" lang="en-GB" sz="6000" b="0" i="0" u="none" strike="noStrike" kern="1200" cap="none" spc="0" normalizeH="0" baseline="0" noProof="0" dirty="0" err="1">
                <a:ln>
                  <a:noFill/>
                </a:ln>
                <a:solidFill>
                  <a:srgbClr val="E97132"/>
                </a:solidFill>
                <a:effectLst/>
                <a:uLnTx/>
                <a:uFillTx/>
                <a:latin typeface="Times New Roman" panose="02020603050405020304" pitchFamily="18" charset="0"/>
                <a:cs typeface="Times New Roman" panose="02020603050405020304" pitchFamily="18" charset="0"/>
              </a:rPr>
              <a:t>nhất</a:t>
            </a:r>
            <a:r>
              <a:rPr kumimoji="0" lang="en-GB" sz="6000" b="0" i="0" u="none" strike="noStrike" kern="1200" cap="none" spc="0" normalizeH="0" baseline="0" noProof="0" dirty="0">
                <a:ln>
                  <a:noFill/>
                </a:ln>
                <a:solidFill>
                  <a:srgbClr val="E97132"/>
                </a:solidFill>
                <a:effectLst/>
                <a:uLnTx/>
                <a:uFillTx/>
                <a:latin typeface="Times New Roman" panose="02020603050405020304" pitchFamily="18" charset="0"/>
                <a:cs typeface="Times New Roman" panose="02020603050405020304" pitchFamily="18" charset="0"/>
              </a:rPr>
              <a:t>, </a:t>
            </a:r>
            <a:r>
              <a:rPr kumimoji="0" lang="en-GB" sz="6000" b="0" i="0" u="none" strike="noStrike" kern="1200" cap="none" spc="0" normalizeH="0" baseline="0" noProof="0" dirty="0" err="1">
                <a:ln>
                  <a:noFill/>
                </a:ln>
                <a:solidFill>
                  <a:srgbClr val="E97132"/>
                </a:solidFill>
                <a:effectLst/>
                <a:uLnTx/>
                <a:uFillTx/>
                <a:latin typeface="Times New Roman" panose="02020603050405020304" pitchFamily="18" charset="0"/>
                <a:cs typeface="Times New Roman" panose="02020603050405020304" pitchFamily="18" charset="0"/>
              </a:rPr>
              <a:t>vì</a:t>
            </a:r>
            <a:r>
              <a:rPr kumimoji="0" lang="en-GB" sz="6000" b="0" i="0" u="none" strike="noStrike" kern="1200" cap="none" spc="0" normalizeH="0" baseline="0" noProof="0" dirty="0">
                <a:ln>
                  <a:noFill/>
                </a:ln>
                <a:solidFill>
                  <a:srgbClr val="E97132"/>
                </a:solidFill>
                <a:effectLst/>
                <a:uLnTx/>
                <a:uFillTx/>
                <a:latin typeface="Times New Roman" panose="02020603050405020304" pitchFamily="18" charset="0"/>
                <a:cs typeface="Times New Roman" panose="02020603050405020304" pitchFamily="18" charset="0"/>
              </a:rPr>
              <a:t> </a:t>
            </a:r>
            <a:r>
              <a:rPr kumimoji="0" lang="en-GB" sz="6000" b="0" i="0" u="none" strike="noStrike" kern="1200" cap="none" spc="0" normalizeH="0" baseline="0" noProof="0" dirty="0" err="1">
                <a:ln>
                  <a:noFill/>
                </a:ln>
                <a:solidFill>
                  <a:srgbClr val="E97132"/>
                </a:solidFill>
                <a:effectLst/>
                <a:uLnTx/>
                <a:uFillTx/>
                <a:latin typeface="Times New Roman" panose="02020603050405020304" pitchFamily="18" charset="0"/>
                <a:cs typeface="Times New Roman" panose="02020603050405020304" pitchFamily="18" charset="0"/>
              </a:rPr>
              <a:t>sao</a:t>
            </a:r>
            <a:r>
              <a:rPr kumimoji="0" lang="en-GB" sz="6000" b="0" i="0" u="none" strike="noStrike" kern="1200" cap="none" spc="0" normalizeH="0" baseline="0" noProof="0" dirty="0">
                <a:ln>
                  <a:noFill/>
                </a:ln>
                <a:solidFill>
                  <a:srgbClr val="E97132"/>
                </a:solidFill>
                <a:effectLst/>
                <a:uLnTx/>
                <a:uFillTx/>
                <a:latin typeface="Times New Roman" panose="02020603050405020304" pitchFamily="18" charset="0"/>
                <a:cs typeface="Times New Roman" panose="02020603050405020304" pitchFamily="18" charset="0"/>
              </a:rPr>
              <a:t>?</a:t>
            </a:r>
            <a:endParaRPr kumimoji="0" lang="vi-VN" sz="6000" b="0" i="0" u="none" strike="noStrike" kern="1200" cap="none" spc="0" normalizeH="0" baseline="0" noProof="0" dirty="0">
              <a:ln>
                <a:noFill/>
              </a:ln>
              <a:solidFill>
                <a:srgbClr val="E97132"/>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945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85DB47-B811-3F41-2229-B4A0816405BD}"/>
              </a:ext>
            </a:extLst>
          </p:cNvPr>
          <p:cNvSpPr>
            <a:spLocks noGrp="1"/>
          </p:cNvSpPr>
          <p:nvPr>
            <p:ph type="subTitle" idx="1"/>
          </p:nvPr>
        </p:nvSpPr>
        <p:spPr/>
        <p:txBody>
          <a:bodyPr/>
          <a:lstStyle/>
          <a:p>
            <a:endParaRPr lang="vi-VN"/>
          </a:p>
        </p:txBody>
      </p:sp>
      <p:pic>
        <p:nvPicPr>
          <p:cNvPr id="5" name="Picture 4" descr="A person writing in a book&#10;&#10;Description automatically generated">
            <a:extLst>
              <a:ext uri="{FF2B5EF4-FFF2-40B4-BE49-F238E27FC236}">
                <a16:creationId xmlns:a16="http://schemas.microsoft.com/office/drawing/2014/main" id="{232B7026-C080-5F11-2E19-23F64CCF9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2104" cy="6858000"/>
          </a:xfrm>
          <a:prstGeom prst="rect">
            <a:avLst/>
          </a:prstGeom>
        </p:spPr>
      </p:pic>
      <p:pic>
        <p:nvPicPr>
          <p:cNvPr id="4" name="Picture 3">
            <a:extLst>
              <a:ext uri="{FF2B5EF4-FFF2-40B4-BE49-F238E27FC236}">
                <a16:creationId xmlns:a16="http://schemas.microsoft.com/office/drawing/2014/main" id="{8568CAF4-2D7E-A6A2-853A-546007495D46}"/>
              </a:ext>
            </a:extLst>
          </p:cNvPr>
          <p:cNvPicPr>
            <a:picLocks noChangeAspect="1"/>
          </p:cNvPicPr>
          <p:nvPr/>
        </p:nvPicPr>
        <p:blipFill>
          <a:blip r:embed="rId3"/>
          <a:stretch>
            <a:fillRect/>
          </a:stretch>
        </p:blipFill>
        <p:spPr>
          <a:xfrm>
            <a:off x="5046516" y="0"/>
            <a:ext cx="2316681" cy="938865"/>
          </a:xfrm>
          <a:prstGeom prst="rect">
            <a:avLst/>
          </a:prstGeom>
        </p:spPr>
      </p:pic>
      <p:pic>
        <p:nvPicPr>
          <p:cNvPr id="9" name="Picture 8">
            <a:extLst>
              <a:ext uri="{FF2B5EF4-FFF2-40B4-BE49-F238E27FC236}">
                <a16:creationId xmlns:a16="http://schemas.microsoft.com/office/drawing/2014/main" id="{0F65E2A8-88F5-EADE-6A53-4B2ED1D88338}"/>
              </a:ext>
            </a:extLst>
          </p:cNvPr>
          <p:cNvPicPr>
            <a:picLocks noChangeAspect="1"/>
          </p:cNvPicPr>
          <p:nvPr/>
        </p:nvPicPr>
        <p:blipFill>
          <a:blip r:embed="rId4"/>
          <a:stretch>
            <a:fillRect/>
          </a:stretch>
        </p:blipFill>
        <p:spPr>
          <a:xfrm>
            <a:off x="1205703" y="817604"/>
            <a:ext cx="9998307" cy="3023878"/>
          </a:xfrm>
          <a:prstGeom prst="rect">
            <a:avLst/>
          </a:prstGeom>
        </p:spPr>
      </p:pic>
    </p:spTree>
    <p:extLst>
      <p:ext uri="{BB962C8B-B14F-4D97-AF65-F5344CB8AC3E}">
        <p14:creationId xmlns:p14="http://schemas.microsoft.com/office/powerpoint/2010/main" val="1033632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frame of various items&#10;&#10;Description automatically generated with medium confidence">
            <a:extLst>
              <a:ext uri="{FF2B5EF4-FFF2-40B4-BE49-F238E27FC236}">
                <a16:creationId xmlns:a16="http://schemas.microsoft.com/office/drawing/2014/main" id="{A4D3AD3D-3C56-A8A3-A3EA-705A90CA2BA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824" b="15519"/>
          <a:stretch/>
        </p:blipFill>
        <p:spPr>
          <a:xfrm>
            <a:off x="20" y="1282"/>
            <a:ext cx="12191980" cy="6856718"/>
          </a:xfrm>
          <a:prstGeom prst="rect">
            <a:avLst/>
          </a:prstGeom>
        </p:spPr>
      </p:pic>
      <p:pic>
        <p:nvPicPr>
          <p:cNvPr id="3" name="Picture 2" descr="A neon colored word on a black background&#10;&#10;Description automatically generated">
            <a:extLst>
              <a:ext uri="{FF2B5EF4-FFF2-40B4-BE49-F238E27FC236}">
                <a16:creationId xmlns:a16="http://schemas.microsoft.com/office/drawing/2014/main" id="{23726225-2B1C-B0AE-567D-E74C39742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82" y="1648813"/>
            <a:ext cx="10473836" cy="3560373"/>
          </a:xfrm>
          <a:prstGeom prst="rect">
            <a:avLst/>
          </a:prstGeom>
        </p:spPr>
      </p:pic>
    </p:spTree>
    <p:extLst>
      <p:ext uri="{BB962C8B-B14F-4D97-AF65-F5344CB8AC3E}">
        <p14:creationId xmlns:p14="http://schemas.microsoft.com/office/powerpoint/2010/main" val="580089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D7BEF0-64B2-FBC1-9C9A-754E691C0908}"/>
              </a:ext>
            </a:extLst>
          </p:cNvPr>
          <p:cNvSpPr txBox="1"/>
          <p:nvPr/>
        </p:nvSpPr>
        <p:spPr>
          <a:xfrm>
            <a:off x="663811" y="610035"/>
            <a:ext cx="10799064" cy="707886"/>
          </a:xfrm>
          <a:prstGeom prst="rect">
            <a:avLst/>
          </a:prstGeom>
          <a:noFill/>
        </p:spPr>
        <p:txBody>
          <a:bodyPr wrap="square">
            <a:spAutoFit/>
          </a:bodyPr>
          <a:lstStyle/>
          <a:p>
            <a:pPr algn="ctr"/>
            <a:r>
              <a:rPr lang="en-US" sz="40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1. </a:t>
            </a:r>
            <a:r>
              <a:rPr lang="vi-VN" sz="40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Đọc đoạn văn dưới đây và trả lời câu hỏi.</a:t>
            </a:r>
            <a:endParaRPr lang="vi-VN"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78F015B-12AE-AC04-91A1-CC6A35221D52}"/>
              </a:ext>
            </a:extLst>
          </p:cNvPr>
          <p:cNvPicPr>
            <a:picLocks noChangeAspect="1"/>
          </p:cNvPicPr>
          <p:nvPr/>
        </p:nvPicPr>
        <p:blipFill>
          <a:blip r:embed="rId2"/>
          <a:stretch>
            <a:fillRect/>
          </a:stretch>
        </p:blipFill>
        <p:spPr>
          <a:xfrm>
            <a:off x="2557463" y="1317921"/>
            <a:ext cx="7100887" cy="5540079"/>
          </a:xfrm>
          <a:prstGeom prst="rect">
            <a:avLst/>
          </a:prstGeom>
        </p:spPr>
      </p:pic>
    </p:spTree>
    <p:extLst>
      <p:ext uri="{BB962C8B-B14F-4D97-AF65-F5344CB8AC3E}">
        <p14:creationId xmlns:p14="http://schemas.microsoft.com/office/powerpoint/2010/main" val="1012597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4F8194-DDB2-9792-A7F6-BA599657B09F}"/>
              </a:ext>
            </a:extLst>
          </p:cNvPr>
          <p:cNvGrpSpPr/>
          <p:nvPr/>
        </p:nvGrpSpPr>
        <p:grpSpPr>
          <a:xfrm>
            <a:off x="676348" y="769676"/>
            <a:ext cx="6529995" cy="2092399"/>
            <a:chOff x="676348" y="769676"/>
            <a:chExt cx="3968803" cy="2092399"/>
          </a:xfrm>
        </p:grpSpPr>
        <p:sp>
          <p:nvSpPr>
            <p:cNvPr id="2" name="Freeform 3">
              <a:extLst>
                <a:ext uri="{FF2B5EF4-FFF2-40B4-BE49-F238E27FC236}">
                  <a16:creationId xmlns:a16="http://schemas.microsoft.com/office/drawing/2014/main" id="{A906717B-F754-5759-7027-3D16A6D7A044}"/>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3" name="TextBox 2">
              <a:extLst>
                <a:ext uri="{FF2B5EF4-FFF2-40B4-BE49-F238E27FC236}">
                  <a16:creationId xmlns:a16="http://schemas.microsoft.com/office/drawing/2014/main" id="{B61B0CD6-4547-A8CB-6D10-F7C09968D310}"/>
                </a:ext>
              </a:extLst>
            </p:cNvPr>
            <p:cNvSpPr txBox="1"/>
            <p:nvPr/>
          </p:nvSpPr>
          <p:spPr>
            <a:xfrm rot="20877293">
              <a:off x="890259" y="1174007"/>
              <a:ext cx="3466562" cy="1200329"/>
            </a:xfrm>
            <a:prstGeom prst="rect">
              <a:avLst/>
            </a:prstGeom>
            <a:noFill/>
          </p:spPr>
          <p:txBody>
            <a:bodyPr wrap="square" rtlCol="0">
              <a:spAutoFit/>
            </a:bodyPr>
            <a:lstStyle/>
            <a:p>
              <a:pPr algn="ctr"/>
              <a:r>
                <a:rPr lang="en-US" sz="3600" b="0" i="0" dirty="0">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a. </a:t>
              </a:r>
              <a:r>
                <a:rPr lang="en-US" sz="3600" b="0" i="0" dirty="0" err="1">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Đoạn</a:t>
              </a:r>
              <a:r>
                <a:rPr lang="en-US" sz="3600" b="0" i="0" dirty="0">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văn</a:t>
              </a:r>
              <a:r>
                <a:rPr lang="en-US" sz="3600" b="0" i="0" dirty="0">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trên</a:t>
              </a:r>
              <a:r>
                <a:rPr lang="en-US" sz="3600" b="0" i="0" dirty="0">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tập</a:t>
              </a:r>
              <a:r>
                <a:rPr lang="en-US" sz="3600" b="0" i="0" dirty="0">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trung</a:t>
              </a:r>
              <a:r>
                <a:rPr lang="en-US" sz="3600" b="0" i="0" dirty="0">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giới</a:t>
              </a:r>
              <a:r>
                <a:rPr lang="en-US" sz="3600" b="0" i="0" dirty="0">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thiệu</a:t>
              </a:r>
              <a:r>
                <a:rPr lang="en-US" sz="3600" b="0" i="0" dirty="0">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về</a:t>
              </a:r>
              <a:r>
                <a:rPr lang="en-US" sz="3600" b="0" i="0" dirty="0">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nhân</a:t>
              </a:r>
              <a:r>
                <a:rPr lang="en-US" sz="3600" b="0" i="0" dirty="0">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vật</a:t>
              </a:r>
              <a:r>
                <a:rPr lang="en-US" sz="3600" b="0" i="0" dirty="0">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nào</a:t>
              </a:r>
              <a:r>
                <a:rPr lang="en-US" sz="3600" b="0" i="0" dirty="0">
                  <a:solidFill>
                    <a:schemeClr val="tx2">
                      <a:lumMod val="50000"/>
                      <a:lumOff val="50000"/>
                    </a:schemeClr>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vi-VN" sz="3600" dirty="0">
                <a:solidFill>
                  <a:schemeClr val="tx2">
                    <a:lumMod val="50000"/>
                    <a:lumOff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6" name="Freeform 23">
            <a:extLst>
              <a:ext uri="{FF2B5EF4-FFF2-40B4-BE49-F238E27FC236}">
                <a16:creationId xmlns:a16="http://schemas.microsoft.com/office/drawing/2014/main" id="{6F01AA93-DBE3-B400-5DC6-CB21C199C9A7}"/>
              </a:ext>
            </a:extLst>
          </p:cNvPr>
          <p:cNvSpPr/>
          <p:nvPr/>
        </p:nvSpPr>
        <p:spPr>
          <a:xfrm>
            <a:off x="625597" y="3577154"/>
            <a:ext cx="4070302" cy="3161974"/>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37E5C214-B31B-1FF6-C313-F0776DBC1CD7}"/>
              </a:ext>
            </a:extLst>
          </p:cNvPr>
          <p:cNvSpPr txBox="1"/>
          <p:nvPr/>
        </p:nvSpPr>
        <p:spPr>
          <a:xfrm>
            <a:off x="4147457" y="2824394"/>
            <a:ext cx="7163670" cy="2554545"/>
          </a:xfrm>
          <a:prstGeom prst="rect">
            <a:avLst/>
          </a:prstGeom>
          <a:noFill/>
        </p:spPr>
        <p:txBody>
          <a:bodyPr wrap="square">
            <a:spAutoFit/>
          </a:bodyPr>
          <a:lstStyle/>
          <a:p>
            <a:pPr algn="just"/>
            <a:r>
              <a:rPr lang="vi-VN" sz="4000" dirty="0">
                <a:solidFill>
                  <a:schemeClr val="accent5">
                    <a:lumMod val="75000"/>
                  </a:schemeClr>
                </a:solidFill>
                <a:latin typeface="+mj-lt"/>
                <a:ea typeface="Calibri" panose="020F0502020204030204" pitchFamily="34" charset="0"/>
                <a:cs typeface="Calibri" panose="020F0502020204030204" pitchFamily="34" charset="0"/>
              </a:rPr>
              <a:t>Đoạn văn tập trung giới thiệu về chú thỏ trắng, nhân vật chính trong bộ phim hoạt </a:t>
            </a:r>
            <a:r>
              <a:rPr lang="vi-VN" sz="4000" b="1" dirty="0">
                <a:solidFill>
                  <a:schemeClr val="accent5">
                    <a:lumMod val="75000"/>
                  </a:schemeClr>
                </a:solidFill>
                <a:latin typeface="+mj-lt"/>
                <a:ea typeface="Calibri" panose="020F0502020204030204" pitchFamily="34" charset="0"/>
                <a:cs typeface="Calibri" panose="020F0502020204030204" pitchFamily="34" charset="0"/>
              </a:rPr>
              <a:t>hình Dưới một mái nhà</a:t>
            </a:r>
            <a:r>
              <a:rPr lang="vi-VN" sz="4000" dirty="0">
                <a:solidFill>
                  <a:schemeClr val="accent5">
                    <a:lumMod val="75000"/>
                  </a:schemeClr>
                </a:solidFill>
                <a:latin typeface="+mj-lt"/>
                <a:ea typeface="Calibri" panose="020F0502020204030204" pitchFamily="34" charset="0"/>
                <a:cs typeface="Calibri" panose="020F0502020204030204" pitchFamily="34" charset="0"/>
              </a:rPr>
              <a:t>.</a:t>
            </a:r>
            <a:endParaRPr lang="vi-VN" sz="4000" dirty="0">
              <a:solidFill>
                <a:schemeClr val="accent5">
                  <a:lumMod val="75000"/>
                </a:schemeClr>
              </a:solidFill>
              <a:effectLst/>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9153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420</TotalTime>
  <Words>656</Words>
  <Application>Microsoft Office PowerPoint</Application>
  <PresentationFormat>Widescreen</PresentationFormat>
  <Paragraphs>36</Paragraphs>
  <Slides>19</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.VnAristote</vt:lpstr>
      <vt:lpstr>Aptos</vt:lpstr>
      <vt:lpstr>Aptos Display</vt: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write cuong</cp:lastModifiedBy>
  <cp:revision>20</cp:revision>
  <dcterms:created xsi:type="dcterms:W3CDTF">2024-08-14T06:45:03Z</dcterms:created>
  <dcterms:modified xsi:type="dcterms:W3CDTF">2025-12-25T03:53:24Z</dcterms:modified>
</cp:coreProperties>
</file>