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nva Sans" panose="020B0604020202020204" charset="0"/>
      <p:regular r:id="rId16"/>
    </p:embeddedFont>
    <p:embeddedFont>
      <p:font typeface="Blueberry" panose="020B0604020202020204" charset="0"/>
      <p:regular r:id="rId17"/>
    </p:embeddedFont>
    <p:embeddedFont>
      <p:font typeface="Canva Sans Italics" panose="020B0604020202020204" charset="0"/>
      <p:regular r:id="rId18"/>
    </p:embeddedFont>
    <p:embeddedFont>
      <p:font typeface="Dekko" panose="020B0604020202020204" charset="0"/>
      <p:regular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4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image" Target="../media/image14.sv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57.svg"/><Relationship Id="rId17"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51.svg"/><Relationship Id="rId9" Type="http://schemas.openxmlformats.org/officeDocument/2006/relationships/image" Target="../media/image5.png"/><Relationship Id="rId14" Type="http://schemas.openxmlformats.org/officeDocument/2006/relationships/image" Target="../media/image59.sv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7.png"/><Relationship Id="rId4" Type="http://schemas.openxmlformats.org/officeDocument/2006/relationships/image" Target="../media/image61.sv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7.png"/><Relationship Id="rId4" Type="http://schemas.openxmlformats.org/officeDocument/2006/relationships/image" Target="../media/image61.sv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41.png"/><Relationship Id="rId18" Type="http://schemas.openxmlformats.org/officeDocument/2006/relationships/image" Target="../media/image72.svg"/><Relationship Id="rId3" Type="http://schemas.openxmlformats.org/officeDocument/2006/relationships/image" Target="../media/image39.png"/><Relationship Id="rId7" Type="http://schemas.openxmlformats.org/officeDocument/2006/relationships/image" Target="../media/image9.png"/><Relationship Id="rId12" Type="http://schemas.openxmlformats.org/officeDocument/2006/relationships/image" Target="../media/image9.svg"/><Relationship Id="rId17" Type="http://schemas.openxmlformats.org/officeDocument/2006/relationships/image" Target="../media/image42.png"/><Relationship Id="rId2" Type="http://schemas.openxmlformats.org/officeDocument/2006/relationships/image" Target="../media/image1.jpe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5.png"/><Relationship Id="rId5" Type="http://schemas.openxmlformats.org/officeDocument/2006/relationships/image" Target="../media/image40.png"/><Relationship Id="rId15" Type="http://schemas.openxmlformats.org/officeDocument/2006/relationships/image" Target="../media/image34.png"/><Relationship Id="rId10" Type="http://schemas.openxmlformats.org/officeDocument/2006/relationships/image" Target="../media/image14.svg"/><Relationship Id="rId4" Type="http://schemas.openxmlformats.org/officeDocument/2006/relationships/image" Target="../media/image66.svg"/><Relationship Id="rId9" Type="http://schemas.openxmlformats.org/officeDocument/2006/relationships/image" Target="../media/image8.png"/><Relationship Id="rId14" Type="http://schemas.openxmlformats.org/officeDocument/2006/relationships/image" Target="../media/image70.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74.svg"/><Relationship Id="rId4" Type="http://schemas.openxmlformats.org/officeDocument/2006/relationships/image" Target="../media/image3.sv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2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8.svg"/><Relationship Id="rId4" Type="http://schemas.openxmlformats.org/officeDocument/2006/relationships/image" Target="../media/image7.jpeg"/><Relationship Id="rId9" Type="http://schemas.openxmlformats.org/officeDocument/2006/relationships/image" Target="../media/image10.png"/><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31.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31.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5.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46.svg"/><Relationship Id="rId4" Type="http://schemas.openxmlformats.org/officeDocument/2006/relationships/image" Target="../media/image16.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31.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1181100" y="2713759"/>
            <a:ext cx="16230600" cy="5164282"/>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028700" y="2561359"/>
            <a:ext cx="16230600" cy="5164282"/>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40666" y="6490770"/>
            <a:ext cx="1583973" cy="1509094"/>
          </a:xfrm>
          <a:custGeom>
            <a:avLst/>
            <a:gdLst/>
            <a:ahLst/>
            <a:cxnLst/>
            <a:rect l="l" t="t" r="r" b="b"/>
            <a:pathLst>
              <a:path w="1583973" h="1509094">
                <a:moveTo>
                  <a:pt x="0" y="0"/>
                </a:moveTo>
                <a:lnTo>
                  <a:pt x="1583973" y="0"/>
                </a:lnTo>
                <a:lnTo>
                  <a:pt x="1583973" y="1509094"/>
                </a:lnTo>
                <a:lnTo>
                  <a:pt x="0" y="15090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5827727" y="1959212"/>
            <a:ext cx="1583973" cy="1509094"/>
          </a:xfrm>
          <a:custGeom>
            <a:avLst/>
            <a:gdLst/>
            <a:ahLst/>
            <a:cxnLst/>
            <a:rect l="l" t="t" r="r" b="b"/>
            <a:pathLst>
              <a:path w="1583973" h="1509094">
                <a:moveTo>
                  <a:pt x="0" y="0"/>
                </a:moveTo>
                <a:lnTo>
                  <a:pt x="1583973" y="0"/>
                </a:lnTo>
                <a:lnTo>
                  <a:pt x="1583973" y="1509094"/>
                </a:lnTo>
                <a:lnTo>
                  <a:pt x="0" y="15090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5813165">
            <a:off x="15659755" y="7722420"/>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9"/>
          <p:cNvSpPr txBox="1"/>
          <p:nvPr/>
        </p:nvSpPr>
        <p:spPr>
          <a:xfrm>
            <a:off x="3348505" y="4144544"/>
            <a:ext cx="11590990" cy="3162300"/>
          </a:xfrm>
          <a:prstGeom prst="rect">
            <a:avLst/>
          </a:prstGeom>
        </p:spPr>
        <p:txBody>
          <a:bodyPr lIns="0" tIns="0" rIns="0" bIns="0" rtlCol="0" anchor="t">
            <a:spAutoFit/>
          </a:bodyPr>
          <a:lstStyle/>
          <a:p>
            <a:pPr algn="ctr">
              <a:lnSpc>
                <a:spcPts val="8400"/>
              </a:lnSpc>
            </a:pPr>
            <a:r>
              <a:rPr lang="en-US" sz="6000">
                <a:solidFill>
                  <a:srgbClr val="FFCEDB"/>
                </a:solidFill>
                <a:latin typeface="Canva Sans"/>
                <a:ea typeface="Canva Sans"/>
                <a:cs typeface="Canva Sans"/>
                <a:sym typeface="Canva Sans"/>
              </a:rPr>
              <a:t>BÀI 25: LUYỆN TỪ VÀ CÂU</a:t>
            </a:r>
          </a:p>
          <a:p>
            <a:pPr algn="ctr">
              <a:lnSpc>
                <a:spcPts val="8400"/>
              </a:lnSpc>
            </a:pPr>
            <a:r>
              <a:rPr lang="en-US" sz="6000">
                <a:solidFill>
                  <a:srgbClr val="FFCEDB"/>
                </a:solidFill>
                <a:latin typeface="Canva Sans"/>
                <a:ea typeface="Canva Sans"/>
                <a:cs typeface="Canva Sans"/>
                <a:sym typeface="Canva Sans"/>
              </a:rPr>
              <a:t>BIỆN PHÁP ĐIỆP TỪ, ĐIỆP NGỮ</a:t>
            </a:r>
          </a:p>
          <a:p>
            <a:pPr algn="ctr">
              <a:lnSpc>
                <a:spcPts val="8400"/>
              </a:lnSpc>
            </a:pPr>
            <a:endParaRPr lang="en-US" sz="6000">
              <a:solidFill>
                <a:srgbClr val="FFCEDB"/>
              </a:solidFill>
              <a:latin typeface="Canva Sans"/>
              <a:ea typeface="Canva Sans"/>
              <a:cs typeface="Canva Sans"/>
              <a:sym typeface="Canva Sans"/>
            </a:endParaRPr>
          </a:p>
        </p:txBody>
      </p:sp>
      <p:sp>
        <p:nvSpPr>
          <p:cNvPr id="11" name="Freeform 11"/>
          <p:cNvSpPr/>
          <p:nvPr/>
        </p:nvSpPr>
        <p:spPr>
          <a:xfrm>
            <a:off x="9629440" y="1941057"/>
            <a:ext cx="5650629" cy="1545404"/>
          </a:xfrm>
          <a:custGeom>
            <a:avLst/>
            <a:gdLst/>
            <a:ahLst/>
            <a:cxnLst/>
            <a:rect l="l" t="t" r="r" b="b"/>
            <a:pathLst>
              <a:path w="5650629" h="1545404">
                <a:moveTo>
                  <a:pt x="0" y="0"/>
                </a:moveTo>
                <a:lnTo>
                  <a:pt x="5650629" y="0"/>
                </a:lnTo>
                <a:lnTo>
                  <a:pt x="5650629" y="1545404"/>
                </a:lnTo>
                <a:lnTo>
                  <a:pt x="0" y="1545404"/>
                </a:lnTo>
                <a:lnTo>
                  <a:pt x="0" y="0"/>
                </a:lnTo>
                <a:close/>
              </a:path>
            </a:pathLst>
          </a:custGeom>
          <a:blipFill>
            <a:blip r:embed="rId11"/>
            <a:stretch>
              <a:fillRect/>
            </a:stretch>
          </a:blipFill>
        </p:spPr>
      </p:sp>
      <p:sp>
        <p:nvSpPr>
          <p:cNvPr id="12" name="TextBox 12"/>
          <p:cNvSpPr txBox="1"/>
          <p:nvPr/>
        </p:nvSpPr>
        <p:spPr>
          <a:xfrm>
            <a:off x="4343400" y="6754144"/>
            <a:ext cx="11048999" cy="936154"/>
          </a:xfrm>
          <a:prstGeom prst="rect">
            <a:avLst/>
          </a:prstGeom>
        </p:spPr>
        <p:txBody>
          <a:bodyPr wrap="square" lIns="0" tIns="0" rIns="0" bIns="0" rtlCol="0" anchor="t">
            <a:spAutoFit/>
          </a:bodyPr>
          <a:lstStyle/>
          <a:p>
            <a:pPr algn="ctr">
              <a:lnSpc>
                <a:spcPts val="7279"/>
              </a:lnSpc>
            </a:pPr>
            <a:r>
              <a:rPr lang="en-US" sz="5199" dirty="0" err="1">
                <a:solidFill>
                  <a:srgbClr val="8C213E"/>
                </a:solidFill>
                <a:latin typeface="Canva Sans"/>
                <a:ea typeface="Canva Sans"/>
                <a:cs typeface="Canva Sans"/>
                <a:sym typeface="Canva Sans"/>
              </a:rPr>
              <a:t>Giáo</a:t>
            </a:r>
            <a:r>
              <a:rPr lang="en-US" sz="5199" dirty="0">
                <a:solidFill>
                  <a:srgbClr val="8C213E"/>
                </a:solidFill>
                <a:latin typeface="Canva Sans"/>
                <a:ea typeface="Canva Sans"/>
                <a:cs typeface="Canva Sans"/>
                <a:sym typeface="Canva Sans"/>
              </a:rPr>
              <a:t> </a:t>
            </a:r>
            <a:r>
              <a:rPr lang="en-US" sz="5199" dirty="0" err="1">
                <a:solidFill>
                  <a:srgbClr val="8C213E"/>
                </a:solidFill>
                <a:latin typeface="Canva Sans"/>
                <a:ea typeface="Canva Sans"/>
                <a:cs typeface="Canva Sans"/>
                <a:sym typeface="Canva Sans"/>
              </a:rPr>
              <a:t>viên</a:t>
            </a:r>
            <a:r>
              <a:rPr lang="en-US" sz="5199" dirty="0">
                <a:solidFill>
                  <a:srgbClr val="8C213E"/>
                </a:solidFill>
                <a:latin typeface="Canva Sans"/>
                <a:ea typeface="Canva Sans"/>
                <a:cs typeface="Canva Sans"/>
                <a:sym typeface="Canva Sans"/>
              </a:rPr>
              <a:t>: </a:t>
            </a:r>
            <a:r>
              <a:rPr lang="en-US" sz="5199" dirty="0" err="1">
                <a:solidFill>
                  <a:srgbClr val="8C213E"/>
                </a:solidFill>
                <a:latin typeface="Canva Sans"/>
                <a:ea typeface="Canva Sans"/>
                <a:cs typeface="Canva Sans"/>
                <a:sym typeface="Canva Sans"/>
              </a:rPr>
              <a:t>Nguyễn</a:t>
            </a:r>
            <a:r>
              <a:rPr lang="en-US" sz="5199" dirty="0">
                <a:solidFill>
                  <a:srgbClr val="8C213E"/>
                </a:solidFill>
                <a:latin typeface="Canva Sans"/>
                <a:ea typeface="Canva Sans"/>
                <a:cs typeface="Canva Sans"/>
                <a:sym typeface="Canva Sans"/>
              </a:rPr>
              <a:t> </a:t>
            </a:r>
            <a:r>
              <a:rPr lang="en-US" sz="5199" dirty="0" err="1">
                <a:solidFill>
                  <a:srgbClr val="8C213E"/>
                </a:solidFill>
                <a:latin typeface="Canva Sans"/>
                <a:ea typeface="Canva Sans"/>
                <a:cs typeface="Canva Sans"/>
                <a:sym typeface="Canva Sans"/>
              </a:rPr>
              <a:t>Thị</a:t>
            </a:r>
            <a:r>
              <a:rPr lang="en-US" sz="5199" dirty="0">
                <a:solidFill>
                  <a:srgbClr val="8C213E"/>
                </a:solidFill>
                <a:latin typeface="Canva Sans"/>
                <a:ea typeface="Canva Sans"/>
                <a:cs typeface="Canva Sans"/>
                <a:sym typeface="Canva Sans"/>
              </a:rPr>
              <a:t> </a:t>
            </a:r>
            <a:r>
              <a:rPr lang="en-US" sz="5199" dirty="0" err="1" smtClean="0">
                <a:solidFill>
                  <a:srgbClr val="8C213E"/>
                </a:solidFill>
                <a:latin typeface="Canva Sans"/>
                <a:ea typeface="Canva Sans"/>
                <a:cs typeface="Canva Sans"/>
                <a:sym typeface="Canva Sans"/>
              </a:rPr>
              <a:t>Huyền</a:t>
            </a:r>
            <a:r>
              <a:rPr lang="en-US" sz="5199" dirty="0" smtClean="0">
                <a:solidFill>
                  <a:srgbClr val="8C213E"/>
                </a:solidFill>
                <a:latin typeface="Canva Sans"/>
                <a:ea typeface="Canva Sans"/>
                <a:cs typeface="Canva Sans"/>
                <a:sym typeface="Canva Sans"/>
              </a:rPr>
              <a:t> </a:t>
            </a:r>
            <a:r>
              <a:rPr lang="en-US" sz="5199" dirty="0" err="1" smtClean="0">
                <a:solidFill>
                  <a:srgbClr val="8C213E"/>
                </a:solidFill>
                <a:latin typeface="Canva Sans"/>
                <a:ea typeface="Canva Sans"/>
                <a:cs typeface="Canva Sans"/>
                <a:sym typeface="Canva Sans"/>
              </a:rPr>
              <a:t>Trang</a:t>
            </a:r>
            <a:endParaRPr lang="en-US" sz="5199" dirty="0">
              <a:solidFill>
                <a:srgbClr val="8C213E"/>
              </a:solidFill>
              <a:latin typeface="Canva Sans"/>
              <a:ea typeface="Canva Sans"/>
              <a:cs typeface="Canva Sans"/>
              <a:sym typeface="Canv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1181100" y="3793117"/>
            <a:ext cx="13514423" cy="5725201"/>
          </a:xfrm>
          <a:custGeom>
            <a:avLst/>
            <a:gdLst/>
            <a:ahLst/>
            <a:cxnLst/>
            <a:rect l="l" t="t" r="r" b="b"/>
            <a:pathLst>
              <a:path w="13514423" h="5725201">
                <a:moveTo>
                  <a:pt x="0" y="0"/>
                </a:moveTo>
                <a:lnTo>
                  <a:pt x="13514423" y="0"/>
                </a:lnTo>
                <a:lnTo>
                  <a:pt x="13514423" y="5725201"/>
                </a:lnTo>
                <a:lnTo>
                  <a:pt x="0" y="57252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028700" y="3640717"/>
            <a:ext cx="13514423" cy="5725201"/>
          </a:xfrm>
          <a:custGeom>
            <a:avLst/>
            <a:gdLst/>
            <a:ahLst/>
            <a:cxnLst/>
            <a:rect l="l" t="t" r="r" b="b"/>
            <a:pathLst>
              <a:path w="13514423" h="5725201">
                <a:moveTo>
                  <a:pt x="0" y="0"/>
                </a:moveTo>
                <a:lnTo>
                  <a:pt x="13514423" y="0"/>
                </a:lnTo>
                <a:lnTo>
                  <a:pt x="13514423" y="5725201"/>
                </a:lnTo>
                <a:lnTo>
                  <a:pt x="0" y="57252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a:grpSpLocks noChangeAspect="1"/>
          </p:cNvGrpSpPr>
          <p:nvPr/>
        </p:nvGrpSpPr>
        <p:grpSpPr>
          <a:xfrm>
            <a:off x="11919792" y="4119548"/>
            <a:ext cx="5246663" cy="5246370"/>
            <a:chOff x="0" y="0"/>
            <a:chExt cx="6341849" cy="6341495"/>
          </a:xfrm>
        </p:grpSpPr>
        <p:sp>
          <p:nvSpPr>
            <p:cNvPr id="7" name="Freeform 7"/>
            <p:cNvSpPr/>
            <p:nvPr/>
          </p:nvSpPr>
          <p:spPr>
            <a:xfrm>
              <a:off x="249513" y="249336"/>
              <a:ext cx="5842822" cy="5842823"/>
            </a:xfrm>
            <a:custGeom>
              <a:avLst/>
              <a:gdLst/>
              <a:ahLst/>
              <a:cxnLst/>
              <a:rect l="l" t="t" r="r" b="b"/>
              <a:pathLst>
                <a:path w="5842822" h="5842823">
                  <a:moveTo>
                    <a:pt x="5787722" y="1701450"/>
                  </a:moveTo>
                  <a:cubicBezTo>
                    <a:pt x="5940994" y="2061564"/>
                    <a:pt x="5576541" y="2527097"/>
                    <a:pt x="5579971" y="2895516"/>
                  </a:cubicBezTo>
                  <a:cubicBezTo>
                    <a:pt x="5583527" y="3277437"/>
                    <a:pt x="5951359" y="3736791"/>
                    <a:pt x="5810841" y="4085558"/>
                  </a:cubicBezTo>
                  <a:cubicBezTo>
                    <a:pt x="5670324" y="4434325"/>
                    <a:pt x="5086781" y="4510370"/>
                    <a:pt x="4819449" y="4783149"/>
                  </a:cubicBezTo>
                  <a:cubicBezTo>
                    <a:pt x="4561567" y="5046286"/>
                    <a:pt x="4501488" y="5634449"/>
                    <a:pt x="4141373" y="5787721"/>
                  </a:cubicBezTo>
                  <a:cubicBezTo>
                    <a:pt x="3781259" y="5940994"/>
                    <a:pt x="3315726" y="5576542"/>
                    <a:pt x="2947307" y="5579971"/>
                  </a:cubicBezTo>
                  <a:cubicBezTo>
                    <a:pt x="2565386" y="5583527"/>
                    <a:pt x="2106032" y="5951359"/>
                    <a:pt x="1757264" y="5810841"/>
                  </a:cubicBezTo>
                  <a:cubicBezTo>
                    <a:pt x="1408498" y="5670324"/>
                    <a:pt x="1332453" y="5086781"/>
                    <a:pt x="1059674" y="4819448"/>
                  </a:cubicBezTo>
                  <a:cubicBezTo>
                    <a:pt x="796537" y="4561566"/>
                    <a:pt x="208373" y="4501488"/>
                    <a:pt x="55101" y="4141373"/>
                  </a:cubicBezTo>
                  <a:cubicBezTo>
                    <a:pt x="-98171" y="3781259"/>
                    <a:pt x="266281" y="3315725"/>
                    <a:pt x="262851" y="2947307"/>
                  </a:cubicBezTo>
                  <a:cubicBezTo>
                    <a:pt x="259296" y="2565386"/>
                    <a:pt x="-108536" y="2106032"/>
                    <a:pt x="31982" y="1757264"/>
                  </a:cubicBezTo>
                  <a:cubicBezTo>
                    <a:pt x="172499" y="1408498"/>
                    <a:pt x="756042" y="1332453"/>
                    <a:pt x="1023374" y="1059674"/>
                  </a:cubicBezTo>
                  <a:cubicBezTo>
                    <a:pt x="1281256" y="796537"/>
                    <a:pt x="1341335" y="208373"/>
                    <a:pt x="1701450" y="55101"/>
                  </a:cubicBezTo>
                  <a:cubicBezTo>
                    <a:pt x="2061564" y="-98171"/>
                    <a:pt x="2527097" y="266281"/>
                    <a:pt x="2895516" y="262851"/>
                  </a:cubicBezTo>
                  <a:cubicBezTo>
                    <a:pt x="3277437" y="259296"/>
                    <a:pt x="3736791" y="-108536"/>
                    <a:pt x="4085559" y="31982"/>
                  </a:cubicBezTo>
                  <a:cubicBezTo>
                    <a:pt x="4434325" y="172499"/>
                    <a:pt x="4510370" y="756042"/>
                    <a:pt x="4783150" y="1023374"/>
                  </a:cubicBezTo>
                  <a:cubicBezTo>
                    <a:pt x="5046286" y="1281256"/>
                    <a:pt x="5634450" y="1341335"/>
                    <a:pt x="5787722" y="1701450"/>
                  </a:cubicBezTo>
                  <a:close/>
                </a:path>
              </a:pathLst>
            </a:custGeom>
            <a:blipFill>
              <a:blip r:embed="rId7"/>
              <a:stretch>
                <a:fillRect l="-21942" r="-21942"/>
              </a:stretch>
            </a:blipFill>
          </p:spPr>
        </p:sp>
        <p:sp>
          <p:nvSpPr>
            <p:cNvPr id="8" name="Freeform 8"/>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8"/>
              <a:stretch>
                <a:fillRect l="-62" r="-62"/>
              </a:stretch>
            </a:blipFill>
          </p:spPr>
        </p:sp>
      </p:grpSp>
      <p:sp>
        <p:nvSpPr>
          <p:cNvPr id="9" name="Freeform 9"/>
          <p:cNvSpPr/>
          <p:nvPr/>
        </p:nvSpPr>
        <p:spPr>
          <a:xfrm rot="-5813165">
            <a:off x="15659755" y="7722420"/>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1266707">
            <a:off x="13719969" y="3282536"/>
            <a:ext cx="1646309" cy="1577463"/>
          </a:xfrm>
          <a:custGeom>
            <a:avLst/>
            <a:gdLst/>
            <a:ahLst/>
            <a:cxnLst/>
            <a:rect l="l" t="t" r="r" b="b"/>
            <a:pathLst>
              <a:path w="1646309" h="1577463">
                <a:moveTo>
                  <a:pt x="0" y="0"/>
                </a:moveTo>
                <a:lnTo>
                  <a:pt x="1646309" y="0"/>
                </a:lnTo>
                <a:lnTo>
                  <a:pt x="1646309" y="1577463"/>
                </a:lnTo>
                <a:lnTo>
                  <a:pt x="0" y="157746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962328">
            <a:off x="10981395" y="1860391"/>
            <a:ext cx="6164139" cy="1019885"/>
          </a:xfrm>
          <a:custGeom>
            <a:avLst/>
            <a:gdLst/>
            <a:ahLst/>
            <a:cxnLst/>
            <a:rect l="l" t="t" r="r" b="b"/>
            <a:pathLst>
              <a:path w="6164139" h="1019885">
                <a:moveTo>
                  <a:pt x="0" y="0"/>
                </a:moveTo>
                <a:lnTo>
                  <a:pt x="6164139" y="0"/>
                </a:lnTo>
                <a:lnTo>
                  <a:pt x="6164139" y="1019884"/>
                </a:lnTo>
                <a:lnTo>
                  <a:pt x="0" y="101988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962328">
            <a:off x="471502" y="3014066"/>
            <a:ext cx="4771080" cy="789397"/>
          </a:xfrm>
          <a:custGeom>
            <a:avLst/>
            <a:gdLst/>
            <a:ahLst/>
            <a:cxnLst/>
            <a:rect l="l" t="t" r="r" b="b"/>
            <a:pathLst>
              <a:path w="4771080" h="789397">
                <a:moveTo>
                  <a:pt x="0" y="0"/>
                </a:moveTo>
                <a:lnTo>
                  <a:pt x="4771079" y="0"/>
                </a:lnTo>
                <a:lnTo>
                  <a:pt x="4771079" y="789397"/>
                </a:lnTo>
                <a:lnTo>
                  <a:pt x="0" y="7893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2260422" y="447943"/>
            <a:ext cx="11230705" cy="2960822"/>
          </a:xfrm>
          <a:custGeom>
            <a:avLst/>
            <a:gdLst/>
            <a:ahLst/>
            <a:cxnLst/>
            <a:rect l="l" t="t" r="r" b="b"/>
            <a:pathLst>
              <a:path w="11230705" h="2960822">
                <a:moveTo>
                  <a:pt x="0" y="0"/>
                </a:moveTo>
                <a:lnTo>
                  <a:pt x="11230705" y="0"/>
                </a:lnTo>
                <a:lnTo>
                  <a:pt x="11230705" y="2960822"/>
                </a:lnTo>
                <a:lnTo>
                  <a:pt x="0" y="296082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Freeform 14"/>
          <p:cNvSpPr/>
          <p:nvPr/>
        </p:nvSpPr>
        <p:spPr>
          <a:xfrm>
            <a:off x="2563245" y="551469"/>
            <a:ext cx="10445332" cy="2753769"/>
          </a:xfrm>
          <a:custGeom>
            <a:avLst/>
            <a:gdLst/>
            <a:ahLst/>
            <a:cxnLst/>
            <a:rect l="l" t="t" r="r" b="b"/>
            <a:pathLst>
              <a:path w="10445332" h="2753769">
                <a:moveTo>
                  <a:pt x="0" y="0"/>
                </a:moveTo>
                <a:lnTo>
                  <a:pt x="10445333" y="0"/>
                </a:lnTo>
                <a:lnTo>
                  <a:pt x="10445333" y="2753769"/>
                </a:lnTo>
                <a:lnTo>
                  <a:pt x="0" y="275376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TextBox 15"/>
          <p:cNvSpPr txBox="1"/>
          <p:nvPr/>
        </p:nvSpPr>
        <p:spPr>
          <a:xfrm>
            <a:off x="3325620" y="943485"/>
            <a:ext cx="8920583" cy="2095500"/>
          </a:xfrm>
          <a:prstGeom prst="rect">
            <a:avLst/>
          </a:prstGeom>
        </p:spPr>
        <p:txBody>
          <a:bodyPr lIns="0" tIns="0" rIns="0" bIns="0" rtlCol="0" anchor="t">
            <a:spAutoFit/>
          </a:bodyPr>
          <a:lstStyle/>
          <a:p>
            <a:pPr algn="ctr">
              <a:lnSpc>
                <a:spcPts val="8400"/>
              </a:lnSpc>
            </a:pPr>
            <a:r>
              <a:rPr lang="en-US" sz="6000">
                <a:solidFill>
                  <a:srgbClr val="FFCEDB"/>
                </a:solidFill>
                <a:latin typeface="Canva Sans"/>
                <a:ea typeface="Canva Sans"/>
                <a:cs typeface="Canva Sans"/>
                <a:sym typeface="Canva Sans"/>
              </a:rPr>
              <a:t>Bài 3. Đọc đoạn văn sau và trả lời câu hỏi.</a:t>
            </a:r>
          </a:p>
        </p:txBody>
      </p:sp>
      <p:sp>
        <p:nvSpPr>
          <p:cNvPr id="16" name="TextBox 16"/>
          <p:cNvSpPr txBox="1"/>
          <p:nvPr/>
        </p:nvSpPr>
        <p:spPr>
          <a:xfrm>
            <a:off x="1594545" y="3947889"/>
            <a:ext cx="10651657" cy="5310411"/>
          </a:xfrm>
          <a:prstGeom prst="rect">
            <a:avLst/>
          </a:prstGeom>
        </p:spPr>
        <p:txBody>
          <a:bodyPr lIns="0" tIns="0" rIns="0" bIns="0" rtlCol="0" anchor="t">
            <a:spAutoFit/>
          </a:bodyPr>
          <a:lstStyle/>
          <a:p>
            <a:pPr algn="l">
              <a:lnSpc>
                <a:spcPts val="6025"/>
              </a:lnSpc>
            </a:pPr>
            <a:r>
              <a:rPr lang="en-US" sz="4303">
                <a:solidFill>
                  <a:srgbClr val="8C213E"/>
                </a:solidFill>
                <a:latin typeface="Canva Sans"/>
                <a:ea typeface="Canva Sans"/>
                <a:cs typeface="Canva Sans"/>
                <a:sym typeface="Canva Sans"/>
              </a:rPr>
              <a:t>Tôi đạp vỡ màu nâu </a:t>
            </a:r>
          </a:p>
          <a:p>
            <a:pPr algn="l">
              <a:lnSpc>
                <a:spcPts val="6025"/>
              </a:lnSpc>
            </a:pPr>
            <a:r>
              <a:rPr lang="en-US" sz="4303">
                <a:solidFill>
                  <a:srgbClr val="8C213E"/>
                </a:solidFill>
                <a:latin typeface="Canva Sans"/>
                <a:ea typeface="Canva Sans"/>
                <a:cs typeface="Canva Sans"/>
                <a:sym typeface="Canva Sans"/>
              </a:rPr>
              <a:t>Bầu trời trong quả trứng </a:t>
            </a:r>
          </a:p>
          <a:p>
            <a:pPr algn="l">
              <a:lnSpc>
                <a:spcPts val="6025"/>
              </a:lnSpc>
            </a:pPr>
            <a:r>
              <a:rPr lang="en-US" sz="4303">
                <a:solidFill>
                  <a:srgbClr val="8C213E"/>
                </a:solidFill>
                <a:latin typeface="Canva Sans"/>
                <a:ea typeface="Canva Sans"/>
                <a:cs typeface="Canva Sans"/>
                <a:sym typeface="Canva Sans"/>
              </a:rPr>
              <a:t>Bỗng thấy nhiều gió lộng </a:t>
            </a:r>
          </a:p>
          <a:p>
            <a:pPr algn="l">
              <a:lnSpc>
                <a:spcPts val="6025"/>
              </a:lnSpc>
            </a:pPr>
            <a:r>
              <a:rPr lang="en-US" sz="4303">
                <a:solidFill>
                  <a:srgbClr val="8C213E"/>
                </a:solidFill>
                <a:latin typeface="Canva Sans"/>
                <a:ea typeface="Canva Sans"/>
                <a:cs typeface="Canva Sans"/>
                <a:sym typeface="Canva Sans"/>
              </a:rPr>
              <a:t>Bồng thấy nhiều nắng reo </a:t>
            </a:r>
          </a:p>
          <a:p>
            <a:pPr algn="l">
              <a:lnSpc>
                <a:spcPts val="6025"/>
              </a:lnSpc>
            </a:pPr>
            <a:r>
              <a:rPr lang="en-US" sz="4303">
                <a:solidFill>
                  <a:srgbClr val="8C213E"/>
                </a:solidFill>
                <a:latin typeface="Canva Sans"/>
                <a:ea typeface="Canva Sans"/>
                <a:cs typeface="Canva Sans"/>
                <a:sym typeface="Canva Sans"/>
              </a:rPr>
              <a:t>Bỗng tôi thấy thương yêu </a:t>
            </a:r>
          </a:p>
          <a:p>
            <a:pPr algn="l">
              <a:lnSpc>
                <a:spcPts val="6025"/>
              </a:lnSpc>
            </a:pPr>
            <a:r>
              <a:rPr lang="en-US" sz="4303">
                <a:solidFill>
                  <a:srgbClr val="8C213E"/>
                </a:solidFill>
                <a:latin typeface="Canva Sans"/>
                <a:ea typeface="Canva Sans"/>
                <a:cs typeface="Canva Sans"/>
                <a:sym typeface="Canva Sans"/>
              </a:rPr>
              <a:t>Tôi biết là có mẹ. </a:t>
            </a:r>
          </a:p>
          <a:p>
            <a:pPr algn="r">
              <a:lnSpc>
                <a:spcPts val="6025"/>
              </a:lnSpc>
            </a:pPr>
            <a:r>
              <a:rPr lang="en-US" sz="4303">
                <a:solidFill>
                  <a:srgbClr val="8C213E"/>
                </a:solidFill>
                <a:latin typeface="Canva Sans"/>
                <a:ea typeface="Canva Sans"/>
                <a:cs typeface="Canva Sans"/>
                <a:sym typeface="Canva Sans"/>
              </a:rPr>
              <a:t>(Xuân Quỳnh)</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rot="208554">
            <a:off x="2384993" y="249570"/>
            <a:ext cx="7315200" cy="2846278"/>
          </a:xfrm>
          <a:custGeom>
            <a:avLst/>
            <a:gdLst/>
            <a:ahLst/>
            <a:cxnLst/>
            <a:rect l="l" t="t" r="r" b="b"/>
            <a:pathLst>
              <a:path w="7315200" h="2846278">
                <a:moveTo>
                  <a:pt x="0" y="0"/>
                </a:moveTo>
                <a:lnTo>
                  <a:pt x="7315200" y="0"/>
                </a:lnTo>
                <a:lnTo>
                  <a:pt x="7315200" y="2846278"/>
                </a:lnTo>
                <a:lnTo>
                  <a:pt x="0" y="28462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203868" flipH="1">
            <a:off x="8850520" y="254430"/>
            <a:ext cx="7315200" cy="2846278"/>
          </a:xfrm>
          <a:custGeom>
            <a:avLst/>
            <a:gdLst/>
            <a:ahLst/>
            <a:cxnLst/>
            <a:rect l="l" t="t" r="r" b="b"/>
            <a:pathLst>
              <a:path w="7315200" h="2846278">
                <a:moveTo>
                  <a:pt x="7315200" y="0"/>
                </a:moveTo>
                <a:lnTo>
                  <a:pt x="0" y="0"/>
                </a:lnTo>
                <a:lnTo>
                  <a:pt x="0" y="2846278"/>
                </a:lnTo>
                <a:lnTo>
                  <a:pt x="7315200" y="2846278"/>
                </a:lnTo>
                <a:lnTo>
                  <a:pt x="731520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208554">
            <a:off x="2287314" y="-31465"/>
            <a:ext cx="7315200" cy="2846278"/>
          </a:xfrm>
          <a:custGeom>
            <a:avLst/>
            <a:gdLst/>
            <a:ahLst/>
            <a:cxnLst/>
            <a:rect l="l" t="t" r="r" b="b"/>
            <a:pathLst>
              <a:path w="7315200" h="2846278">
                <a:moveTo>
                  <a:pt x="0" y="0"/>
                </a:moveTo>
                <a:lnTo>
                  <a:pt x="7315200" y="0"/>
                </a:lnTo>
                <a:lnTo>
                  <a:pt x="7315200" y="2846277"/>
                </a:lnTo>
                <a:lnTo>
                  <a:pt x="0" y="28462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03868" flipH="1">
            <a:off x="8687123" y="-26605"/>
            <a:ext cx="7315200" cy="2846278"/>
          </a:xfrm>
          <a:custGeom>
            <a:avLst/>
            <a:gdLst/>
            <a:ahLst/>
            <a:cxnLst/>
            <a:rect l="l" t="t" r="r" b="b"/>
            <a:pathLst>
              <a:path w="7315200" h="2846278">
                <a:moveTo>
                  <a:pt x="7315200" y="0"/>
                </a:moveTo>
                <a:lnTo>
                  <a:pt x="0" y="0"/>
                </a:lnTo>
                <a:lnTo>
                  <a:pt x="0" y="2846278"/>
                </a:lnTo>
                <a:lnTo>
                  <a:pt x="7315200" y="2846278"/>
                </a:lnTo>
                <a:lnTo>
                  <a:pt x="731520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1184263" y="3314986"/>
            <a:ext cx="7642774" cy="6775724"/>
            <a:chOff x="0" y="0"/>
            <a:chExt cx="2099717" cy="1861510"/>
          </a:xfrm>
        </p:grpSpPr>
        <p:sp>
          <p:nvSpPr>
            <p:cNvPr id="9" name="Freeform 9"/>
            <p:cNvSpPr/>
            <p:nvPr/>
          </p:nvSpPr>
          <p:spPr>
            <a:xfrm>
              <a:off x="0" y="0"/>
              <a:ext cx="2099717" cy="1861510"/>
            </a:xfrm>
            <a:custGeom>
              <a:avLst/>
              <a:gdLst/>
              <a:ahLst/>
              <a:cxnLst/>
              <a:rect l="l" t="t" r="r" b="b"/>
              <a:pathLst>
                <a:path w="2099717" h="1861510">
                  <a:moveTo>
                    <a:pt x="51662" y="0"/>
                  </a:moveTo>
                  <a:lnTo>
                    <a:pt x="2048055" y="0"/>
                  </a:lnTo>
                  <a:cubicBezTo>
                    <a:pt x="2076587" y="0"/>
                    <a:pt x="2099717" y="23130"/>
                    <a:pt x="2099717" y="51662"/>
                  </a:cubicBezTo>
                  <a:lnTo>
                    <a:pt x="2099717" y="1809849"/>
                  </a:lnTo>
                  <a:cubicBezTo>
                    <a:pt x="2099717" y="1838381"/>
                    <a:pt x="2076587" y="1861510"/>
                    <a:pt x="2048055" y="1861510"/>
                  </a:cubicBezTo>
                  <a:lnTo>
                    <a:pt x="51662" y="1861510"/>
                  </a:lnTo>
                  <a:cubicBezTo>
                    <a:pt x="23130" y="1861510"/>
                    <a:pt x="0" y="1838381"/>
                    <a:pt x="0" y="1809849"/>
                  </a:cubicBezTo>
                  <a:lnTo>
                    <a:pt x="0" y="51662"/>
                  </a:lnTo>
                  <a:cubicBezTo>
                    <a:pt x="0" y="23130"/>
                    <a:pt x="23130" y="0"/>
                    <a:pt x="51662" y="0"/>
                  </a:cubicBezTo>
                  <a:close/>
                </a:path>
              </a:pathLst>
            </a:custGeom>
            <a:solidFill>
              <a:srgbClr val="FFCEDB"/>
            </a:solidFill>
          </p:spPr>
        </p:sp>
        <p:sp>
          <p:nvSpPr>
            <p:cNvPr id="10" name="TextBox 10"/>
            <p:cNvSpPr txBox="1"/>
            <p:nvPr/>
          </p:nvSpPr>
          <p:spPr>
            <a:xfrm>
              <a:off x="0" y="-38100"/>
              <a:ext cx="2099717" cy="189961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38163" y="3508041"/>
            <a:ext cx="7788874" cy="6411418"/>
            <a:chOff x="0" y="0"/>
            <a:chExt cx="2139855" cy="1761424"/>
          </a:xfrm>
        </p:grpSpPr>
        <p:sp>
          <p:nvSpPr>
            <p:cNvPr id="12" name="Freeform 12"/>
            <p:cNvSpPr/>
            <p:nvPr/>
          </p:nvSpPr>
          <p:spPr>
            <a:xfrm>
              <a:off x="0" y="0"/>
              <a:ext cx="2139855" cy="1761423"/>
            </a:xfrm>
            <a:custGeom>
              <a:avLst/>
              <a:gdLst/>
              <a:ahLst/>
              <a:cxnLst/>
              <a:rect l="l" t="t" r="r" b="b"/>
              <a:pathLst>
                <a:path w="2139855" h="1761423">
                  <a:moveTo>
                    <a:pt x="50693" y="0"/>
                  </a:moveTo>
                  <a:lnTo>
                    <a:pt x="2089163" y="0"/>
                  </a:lnTo>
                  <a:cubicBezTo>
                    <a:pt x="2117159" y="0"/>
                    <a:pt x="2139855" y="22696"/>
                    <a:pt x="2139855" y="50693"/>
                  </a:cubicBezTo>
                  <a:lnTo>
                    <a:pt x="2139855" y="1710731"/>
                  </a:lnTo>
                  <a:cubicBezTo>
                    <a:pt x="2139855" y="1738728"/>
                    <a:pt x="2117159" y="1761423"/>
                    <a:pt x="2089163" y="1761423"/>
                  </a:cubicBezTo>
                  <a:lnTo>
                    <a:pt x="50693" y="1761423"/>
                  </a:lnTo>
                  <a:cubicBezTo>
                    <a:pt x="37248" y="1761423"/>
                    <a:pt x="24354" y="1756083"/>
                    <a:pt x="14848" y="1746576"/>
                  </a:cubicBezTo>
                  <a:cubicBezTo>
                    <a:pt x="5341" y="1737069"/>
                    <a:pt x="0" y="1724175"/>
                    <a:pt x="0" y="1710731"/>
                  </a:cubicBezTo>
                  <a:lnTo>
                    <a:pt x="0" y="50693"/>
                  </a:lnTo>
                  <a:cubicBezTo>
                    <a:pt x="0" y="22696"/>
                    <a:pt x="22696" y="0"/>
                    <a:pt x="50693" y="0"/>
                  </a:cubicBezTo>
                  <a:close/>
                </a:path>
              </a:pathLst>
            </a:custGeom>
            <a:solidFill>
              <a:srgbClr val="FFFFFF"/>
            </a:solidFill>
          </p:spPr>
        </p:sp>
        <p:sp>
          <p:nvSpPr>
            <p:cNvPr id="13" name="TextBox 13"/>
            <p:cNvSpPr txBox="1"/>
            <p:nvPr/>
          </p:nvSpPr>
          <p:spPr>
            <a:xfrm>
              <a:off x="0" y="-38100"/>
              <a:ext cx="2139855" cy="179952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479889" y="3508041"/>
            <a:ext cx="7788874" cy="5750259"/>
            <a:chOff x="0" y="0"/>
            <a:chExt cx="2139855" cy="1579782"/>
          </a:xfrm>
        </p:grpSpPr>
        <p:sp>
          <p:nvSpPr>
            <p:cNvPr id="15" name="Freeform 15"/>
            <p:cNvSpPr/>
            <p:nvPr/>
          </p:nvSpPr>
          <p:spPr>
            <a:xfrm>
              <a:off x="0" y="0"/>
              <a:ext cx="2139855" cy="1579782"/>
            </a:xfrm>
            <a:custGeom>
              <a:avLst/>
              <a:gdLst/>
              <a:ahLst/>
              <a:cxnLst/>
              <a:rect l="l" t="t" r="r" b="b"/>
              <a:pathLst>
                <a:path w="2139855" h="1579782">
                  <a:moveTo>
                    <a:pt x="50693" y="0"/>
                  </a:moveTo>
                  <a:lnTo>
                    <a:pt x="2089163" y="0"/>
                  </a:lnTo>
                  <a:cubicBezTo>
                    <a:pt x="2117159" y="0"/>
                    <a:pt x="2139855" y="22696"/>
                    <a:pt x="2139855" y="50693"/>
                  </a:cubicBezTo>
                  <a:lnTo>
                    <a:pt x="2139855" y="1529090"/>
                  </a:lnTo>
                  <a:cubicBezTo>
                    <a:pt x="2139855" y="1542534"/>
                    <a:pt x="2134514" y="1555428"/>
                    <a:pt x="2125008" y="1564935"/>
                  </a:cubicBezTo>
                  <a:cubicBezTo>
                    <a:pt x="2115501" y="1574441"/>
                    <a:pt x="2102607" y="1579782"/>
                    <a:pt x="2089163" y="1579782"/>
                  </a:cubicBezTo>
                  <a:lnTo>
                    <a:pt x="50693" y="1579782"/>
                  </a:lnTo>
                  <a:cubicBezTo>
                    <a:pt x="22696" y="1579782"/>
                    <a:pt x="0" y="1557086"/>
                    <a:pt x="0" y="1529090"/>
                  </a:cubicBezTo>
                  <a:lnTo>
                    <a:pt x="0" y="50693"/>
                  </a:lnTo>
                  <a:cubicBezTo>
                    <a:pt x="0" y="22696"/>
                    <a:pt x="22696" y="0"/>
                    <a:pt x="50693" y="0"/>
                  </a:cubicBezTo>
                  <a:close/>
                </a:path>
              </a:pathLst>
            </a:custGeom>
            <a:solidFill>
              <a:srgbClr val="FFCEDB"/>
            </a:solidFill>
          </p:spPr>
        </p:sp>
        <p:sp>
          <p:nvSpPr>
            <p:cNvPr id="16" name="TextBox 16"/>
            <p:cNvSpPr txBox="1"/>
            <p:nvPr/>
          </p:nvSpPr>
          <p:spPr>
            <a:xfrm>
              <a:off x="0" y="-38100"/>
              <a:ext cx="2139855" cy="1617882"/>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470426" y="3765827"/>
            <a:ext cx="7788874" cy="5273324"/>
            <a:chOff x="0" y="0"/>
            <a:chExt cx="2139855" cy="1448752"/>
          </a:xfrm>
        </p:grpSpPr>
        <p:sp>
          <p:nvSpPr>
            <p:cNvPr id="18" name="Freeform 18"/>
            <p:cNvSpPr/>
            <p:nvPr/>
          </p:nvSpPr>
          <p:spPr>
            <a:xfrm>
              <a:off x="0" y="0"/>
              <a:ext cx="2139855" cy="1448752"/>
            </a:xfrm>
            <a:custGeom>
              <a:avLst/>
              <a:gdLst/>
              <a:ahLst/>
              <a:cxnLst/>
              <a:rect l="l" t="t" r="r" b="b"/>
              <a:pathLst>
                <a:path w="2139855" h="1448752">
                  <a:moveTo>
                    <a:pt x="50693" y="0"/>
                  </a:moveTo>
                  <a:lnTo>
                    <a:pt x="2089163" y="0"/>
                  </a:lnTo>
                  <a:cubicBezTo>
                    <a:pt x="2117159" y="0"/>
                    <a:pt x="2139855" y="22696"/>
                    <a:pt x="2139855" y="50693"/>
                  </a:cubicBezTo>
                  <a:lnTo>
                    <a:pt x="2139855" y="1398060"/>
                  </a:lnTo>
                  <a:cubicBezTo>
                    <a:pt x="2139855" y="1411504"/>
                    <a:pt x="2134514" y="1424398"/>
                    <a:pt x="2125008" y="1433905"/>
                  </a:cubicBezTo>
                  <a:cubicBezTo>
                    <a:pt x="2115501" y="1443412"/>
                    <a:pt x="2102607" y="1448752"/>
                    <a:pt x="2089163" y="1448752"/>
                  </a:cubicBezTo>
                  <a:lnTo>
                    <a:pt x="50693" y="1448752"/>
                  </a:lnTo>
                  <a:cubicBezTo>
                    <a:pt x="22696" y="1448752"/>
                    <a:pt x="0" y="1426057"/>
                    <a:pt x="0" y="1398060"/>
                  </a:cubicBezTo>
                  <a:lnTo>
                    <a:pt x="0" y="50693"/>
                  </a:lnTo>
                  <a:cubicBezTo>
                    <a:pt x="0" y="22696"/>
                    <a:pt x="22696" y="0"/>
                    <a:pt x="50693" y="0"/>
                  </a:cubicBezTo>
                  <a:close/>
                </a:path>
              </a:pathLst>
            </a:custGeom>
            <a:solidFill>
              <a:srgbClr val="FFFFFF"/>
            </a:solidFill>
          </p:spPr>
        </p:sp>
        <p:sp>
          <p:nvSpPr>
            <p:cNvPr id="19" name="TextBox 19"/>
            <p:cNvSpPr txBox="1"/>
            <p:nvPr/>
          </p:nvSpPr>
          <p:spPr>
            <a:xfrm>
              <a:off x="0" y="-38100"/>
              <a:ext cx="2139855" cy="1486852"/>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rot="-5813165">
            <a:off x="15669218" y="8050669"/>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a:off x="15416234" y="1679526"/>
            <a:ext cx="1654806" cy="1828514"/>
          </a:xfrm>
          <a:custGeom>
            <a:avLst/>
            <a:gdLst/>
            <a:ahLst/>
            <a:cxnLst/>
            <a:rect l="l" t="t" r="r" b="b"/>
            <a:pathLst>
              <a:path w="1654806" h="1828514">
                <a:moveTo>
                  <a:pt x="0" y="0"/>
                </a:moveTo>
                <a:lnTo>
                  <a:pt x="1654806" y="0"/>
                </a:lnTo>
                <a:lnTo>
                  <a:pt x="1654806" y="1828515"/>
                </a:lnTo>
                <a:lnTo>
                  <a:pt x="0" y="1828515"/>
                </a:lnTo>
                <a:lnTo>
                  <a:pt x="0" y="0"/>
                </a:lnTo>
                <a:close/>
              </a:path>
            </a:pathLst>
          </a:custGeom>
          <a:blipFill>
            <a:blip r:embed="rId9"/>
            <a:stretch>
              <a:fillRect/>
            </a:stretch>
          </a:blipFill>
        </p:spPr>
      </p:sp>
      <p:sp>
        <p:nvSpPr>
          <p:cNvPr id="22" name="TextBox 22"/>
          <p:cNvSpPr txBox="1"/>
          <p:nvPr/>
        </p:nvSpPr>
        <p:spPr>
          <a:xfrm>
            <a:off x="3903725" y="498283"/>
            <a:ext cx="11556687" cy="2095500"/>
          </a:xfrm>
          <a:prstGeom prst="rect">
            <a:avLst/>
          </a:prstGeom>
        </p:spPr>
        <p:txBody>
          <a:bodyPr lIns="0" tIns="0" rIns="0" bIns="0" rtlCol="0" anchor="t">
            <a:spAutoFit/>
          </a:bodyPr>
          <a:lstStyle/>
          <a:p>
            <a:pPr algn="ctr">
              <a:lnSpc>
                <a:spcPts val="8400"/>
              </a:lnSpc>
            </a:pPr>
            <a:r>
              <a:rPr lang="en-US" sz="6000">
                <a:solidFill>
                  <a:srgbClr val="FFCEDB"/>
                </a:solidFill>
                <a:latin typeface="Canva Sans"/>
                <a:ea typeface="Canva Sans"/>
                <a:cs typeface="Canva Sans"/>
                <a:sym typeface="Canva Sans"/>
              </a:rPr>
              <a:t>Bài 3. Đọc đoạn thơ sau và trả lời câu hỏi.</a:t>
            </a:r>
          </a:p>
        </p:txBody>
      </p:sp>
      <p:sp>
        <p:nvSpPr>
          <p:cNvPr id="23" name="Freeform 23"/>
          <p:cNvSpPr/>
          <p:nvPr/>
        </p:nvSpPr>
        <p:spPr>
          <a:xfrm>
            <a:off x="1478036" y="114443"/>
            <a:ext cx="1654806" cy="1828514"/>
          </a:xfrm>
          <a:custGeom>
            <a:avLst/>
            <a:gdLst/>
            <a:ahLst/>
            <a:cxnLst/>
            <a:rect l="l" t="t" r="r" b="b"/>
            <a:pathLst>
              <a:path w="1654806" h="1828514">
                <a:moveTo>
                  <a:pt x="0" y="0"/>
                </a:moveTo>
                <a:lnTo>
                  <a:pt x="1654805" y="0"/>
                </a:lnTo>
                <a:lnTo>
                  <a:pt x="1654805" y="1828514"/>
                </a:lnTo>
                <a:lnTo>
                  <a:pt x="0" y="1828514"/>
                </a:lnTo>
                <a:lnTo>
                  <a:pt x="0" y="0"/>
                </a:lnTo>
                <a:close/>
              </a:path>
            </a:pathLst>
          </a:custGeom>
          <a:blipFill>
            <a:blip r:embed="rId9"/>
            <a:stretch>
              <a:fillRect/>
            </a:stretch>
          </a:blipFill>
        </p:spPr>
      </p:sp>
      <p:sp>
        <p:nvSpPr>
          <p:cNvPr id="24" name="TextBox 24"/>
          <p:cNvSpPr txBox="1"/>
          <p:nvPr/>
        </p:nvSpPr>
        <p:spPr>
          <a:xfrm>
            <a:off x="1105022" y="3699152"/>
            <a:ext cx="7801256" cy="613410"/>
          </a:xfrm>
          <a:prstGeom prst="rect">
            <a:avLst/>
          </a:prstGeom>
        </p:spPr>
        <p:txBody>
          <a:bodyPr lIns="0" tIns="0" rIns="0" bIns="0" rtlCol="0" anchor="t">
            <a:spAutoFit/>
          </a:bodyPr>
          <a:lstStyle/>
          <a:p>
            <a:pPr algn="ctr">
              <a:lnSpc>
                <a:spcPts val="5040"/>
              </a:lnSpc>
            </a:pPr>
            <a:r>
              <a:rPr lang="en-US" sz="3600">
                <a:solidFill>
                  <a:srgbClr val="8C213E"/>
                </a:solidFill>
                <a:latin typeface="Canva Sans"/>
                <a:ea typeface="Canva Sans"/>
                <a:cs typeface="Canva Sans"/>
                <a:sym typeface="Canva Sans"/>
              </a:rPr>
              <a:t>a. Từ </a:t>
            </a:r>
            <a:r>
              <a:rPr lang="en-US" sz="3600" i="1">
                <a:solidFill>
                  <a:srgbClr val="8C213E"/>
                </a:solidFill>
                <a:latin typeface="Canva Sans Italics"/>
                <a:ea typeface="Canva Sans Italics"/>
                <a:cs typeface="Canva Sans Italics"/>
                <a:sym typeface="Canva Sans Italics"/>
              </a:rPr>
              <a:t>bỗng </a:t>
            </a:r>
            <a:r>
              <a:rPr lang="en-US" sz="3600">
                <a:solidFill>
                  <a:srgbClr val="8C213E"/>
                </a:solidFill>
                <a:latin typeface="Canva Sans"/>
                <a:ea typeface="Canva Sans"/>
                <a:cs typeface="Canva Sans"/>
                <a:sym typeface="Canva Sans"/>
              </a:rPr>
              <a:t>được lặp lại mấy lần?</a:t>
            </a:r>
          </a:p>
        </p:txBody>
      </p:sp>
      <p:sp>
        <p:nvSpPr>
          <p:cNvPr id="25" name="TextBox 25"/>
          <p:cNvSpPr txBox="1"/>
          <p:nvPr/>
        </p:nvSpPr>
        <p:spPr>
          <a:xfrm>
            <a:off x="9524860" y="3973556"/>
            <a:ext cx="7734440" cy="1749425"/>
          </a:xfrm>
          <a:prstGeom prst="rect">
            <a:avLst/>
          </a:prstGeom>
        </p:spPr>
        <p:txBody>
          <a:bodyPr lIns="0" tIns="0" rIns="0" bIns="0" rtlCol="0" anchor="t">
            <a:spAutoFit/>
          </a:bodyPr>
          <a:lstStyle/>
          <a:p>
            <a:pPr algn="ctr">
              <a:lnSpc>
                <a:spcPts val="7000"/>
              </a:lnSpc>
            </a:pPr>
            <a:r>
              <a:rPr lang="en-US" sz="5000">
                <a:solidFill>
                  <a:srgbClr val="8C213E"/>
                </a:solidFill>
                <a:latin typeface="Canva Sans"/>
                <a:ea typeface="Canva Sans"/>
                <a:cs typeface="Canva Sans"/>
                <a:sym typeface="Canva Sans"/>
              </a:rPr>
              <a:t>Từ </a:t>
            </a:r>
            <a:r>
              <a:rPr lang="en-US" sz="5000" i="1">
                <a:solidFill>
                  <a:srgbClr val="8C213E"/>
                </a:solidFill>
                <a:latin typeface="Canva Sans Italics"/>
                <a:ea typeface="Canva Sans Italics"/>
                <a:cs typeface="Canva Sans Italics"/>
                <a:sym typeface="Canva Sans Italics"/>
              </a:rPr>
              <a:t>bỗng</a:t>
            </a:r>
            <a:r>
              <a:rPr lang="en-US" sz="5000">
                <a:solidFill>
                  <a:srgbClr val="8C213E"/>
                </a:solidFill>
                <a:latin typeface="Canva Sans"/>
                <a:ea typeface="Canva Sans"/>
                <a:cs typeface="Canva Sans"/>
                <a:sym typeface="Canva Sans"/>
              </a:rPr>
              <a:t> được lặp lại 3 lần.</a:t>
            </a:r>
          </a:p>
        </p:txBody>
      </p:sp>
      <p:sp>
        <p:nvSpPr>
          <p:cNvPr id="26" name="TextBox 26"/>
          <p:cNvSpPr txBox="1"/>
          <p:nvPr/>
        </p:nvSpPr>
        <p:spPr>
          <a:xfrm>
            <a:off x="1238697" y="4703087"/>
            <a:ext cx="7588340" cy="4978819"/>
          </a:xfrm>
          <a:prstGeom prst="rect">
            <a:avLst/>
          </a:prstGeom>
        </p:spPr>
        <p:txBody>
          <a:bodyPr lIns="0" tIns="0" rIns="0" bIns="0" rtlCol="0" anchor="t">
            <a:spAutoFit/>
          </a:bodyPr>
          <a:lstStyle/>
          <a:p>
            <a:pPr algn="ctr">
              <a:lnSpc>
                <a:spcPts val="4004"/>
              </a:lnSpc>
            </a:pPr>
            <a:r>
              <a:rPr lang="en-US" sz="2860">
                <a:solidFill>
                  <a:srgbClr val="8C213E"/>
                </a:solidFill>
                <a:latin typeface="Canva Sans"/>
                <a:ea typeface="Canva Sans"/>
                <a:cs typeface="Canva Sans"/>
                <a:sym typeface="Canva Sans"/>
              </a:rPr>
              <a:t>b. Việc lặp lại nhiều lần từ bỗng có tác dụng gì? Chọn đáp án đúng. </a:t>
            </a:r>
          </a:p>
          <a:p>
            <a:pPr algn="l">
              <a:lnSpc>
                <a:spcPts val="4004"/>
              </a:lnSpc>
            </a:pPr>
            <a:r>
              <a:rPr lang="en-US" sz="2860">
                <a:solidFill>
                  <a:srgbClr val="8C213E"/>
                </a:solidFill>
                <a:latin typeface="Canva Sans"/>
                <a:ea typeface="Canva Sans"/>
                <a:cs typeface="Canva Sans"/>
                <a:sym typeface="Canva Sans"/>
              </a:rPr>
              <a:t>A. Nhấn mạnh niềm vui của chú gà con vì được mẹ yêu thương.</a:t>
            </a:r>
          </a:p>
          <a:p>
            <a:pPr algn="l">
              <a:lnSpc>
                <a:spcPts val="4004"/>
              </a:lnSpc>
            </a:pPr>
            <a:r>
              <a:rPr lang="en-US" sz="2860">
                <a:solidFill>
                  <a:srgbClr val="8C213E"/>
                </a:solidFill>
                <a:latin typeface="Canva Sans"/>
                <a:ea typeface="Canva Sans"/>
                <a:cs typeface="Canva Sans"/>
                <a:sym typeface="Canva Sans"/>
              </a:rPr>
              <a:t>B. Nhấn mạnh niềm vui của chú gà con vì được ra khỏi quả trứng. </a:t>
            </a:r>
          </a:p>
          <a:p>
            <a:pPr algn="l">
              <a:lnSpc>
                <a:spcPts val="4004"/>
              </a:lnSpc>
            </a:pPr>
            <a:r>
              <a:rPr lang="en-US" sz="2860">
                <a:solidFill>
                  <a:srgbClr val="8C213E"/>
                </a:solidFill>
                <a:latin typeface="Canva Sans"/>
                <a:ea typeface="Canva Sans"/>
                <a:cs typeface="Canva Sans"/>
                <a:sym typeface="Canva Sans"/>
              </a:rPr>
              <a:t>C. Nhấn mạnh sự tươi đẹp của thiên nhiên mà chú gà con quan sát dược. </a:t>
            </a:r>
          </a:p>
          <a:p>
            <a:pPr algn="l">
              <a:lnSpc>
                <a:spcPts val="4004"/>
              </a:lnSpc>
            </a:pPr>
            <a:r>
              <a:rPr lang="en-US" sz="2860">
                <a:solidFill>
                  <a:srgbClr val="8C213E"/>
                </a:solidFill>
                <a:latin typeface="Canva Sans"/>
                <a:ea typeface="Canva Sans"/>
                <a:cs typeface="Canva Sans"/>
                <a:sym typeface="Canva Sans"/>
              </a:rPr>
              <a:t>D. Nhấn mạnh sự ngỡ ngàng của chú gà con trước những điều mới mẻ.</a:t>
            </a:r>
          </a:p>
        </p:txBody>
      </p:sp>
      <p:sp>
        <p:nvSpPr>
          <p:cNvPr id="27" name="TextBox 27"/>
          <p:cNvSpPr txBox="1"/>
          <p:nvPr/>
        </p:nvSpPr>
        <p:spPr>
          <a:xfrm>
            <a:off x="9534323" y="6136547"/>
            <a:ext cx="7724977" cy="2649655"/>
          </a:xfrm>
          <a:prstGeom prst="rect">
            <a:avLst/>
          </a:prstGeom>
        </p:spPr>
        <p:txBody>
          <a:bodyPr lIns="0" tIns="0" rIns="0" bIns="0" rtlCol="0" anchor="t">
            <a:spAutoFit/>
          </a:bodyPr>
          <a:lstStyle/>
          <a:p>
            <a:pPr algn="ctr">
              <a:lnSpc>
                <a:spcPts val="5292"/>
              </a:lnSpc>
            </a:pPr>
            <a:r>
              <a:rPr lang="en-US" sz="3780">
                <a:solidFill>
                  <a:srgbClr val="8C213E"/>
                </a:solidFill>
                <a:latin typeface="Canva Sans"/>
                <a:ea typeface="Canva Sans"/>
                <a:cs typeface="Canva Sans"/>
                <a:sym typeface="Canva Sans"/>
              </a:rPr>
              <a:t>Đáp án D (Nhấn mạnh sự ngỡ ngàng của chú gà con trước những điều mới mẻ)</a:t>
            </a:r>
          </a:p>
          <a:p>
            <a:pPr algn="ctr">
              <a:lnSpc>
                <a:spcPts val="5292"/>
              </a:lnSpc>
            </a:pPr>
            <a:endParaRPr lang="en-US" sz="3780">
              <a:solidFill>
                <a:srgbClr val="8C213E"/>
              </a:solidFill>
              <a:latin typeface="Canva Sans"/>
              <a:ea typeface="Canva Sans"/>
              <a:cs typeface="Canva Sans"/>
              <a:sym typeface="Canva Sans"/>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rot="208554">
            <a:off x="2287314" y="706549"/>
            <a:ext cx="7315200" cy="2846278"/>
          </a:xfrm>
          <a:custGeom>
            <a:avLst/>
            <a:gdLst/>
            <a:ahLst/>
            <a:cxnLst/>
            <a:rect l="l" t="t" r="r" b="b"/>
            <a:pathLst>
              <a:path w="7315200" h="2846278">
                <a:moveTo>
                  <a:pt x="0" y="0"/>
                </a:moveTo>
                <a:lnTo>
                  <a:pt x="7315200" y="0"/>
                </a:lnTo>
                <a:lnTo>
                  <a:pt x="7315200" y="2846278"/>
                </a:lnTo>
                <a:lnTo>
                  <a:pt x="0" y="28462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203868" flipH="1">
            <a:off x="8850520" y="701689"/>
            <a:ext cx="7315200" cy="2846278"/>
          </a:xfrm>
          <a:custGeom>
            <a:avLst/>
            <a:gdLst/>
            <a:ahLst/>
            <a:cxnLst/>
            <a:rect l="l" t="t" r="r" b="b"/>
            <a:pathLst>
              <a:path w="7315200" h="2846278">
                <a:moveTo>
                  <a:pt x="7315200" y="0"/>
                </a:moveTo>
                <a:lnTo>
                  <a:pt x="0" y="0"/>
                </a:lnTo>
                <a:lnTo>
                  <a:pt x="0" y="2846277"/>
                </a:lnTo>
                <a:lnTo>
                  <a:pt x="7315200" y="2846277"/>
                </a:lnTo>
                <a:lnTo>
                  <a:pt x="731520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208554">
            <a:off x="2134914" y="482666"/>
            <a:ext cx="7315200" cy="2846278"/>
          </a:xfrm>
          <a:custGeom>
            <a:avLst/>
            <a:gdLst/>
            <a:ahLst/>
            <a:cxnLst/>
            <a:rect l="l" t="t" r="r" b="b"/>
            <a:pathLst>
              <a:path w="7315200" h="2846278">
                <a:moveTo>
                  <a:pt x="0" y="0"/>
                </a:moveTo>
                <a:lnTo>
                  <a:pt x="7315200" y="0"/>
                </a:lnTo>
                <a:lnTo>
                  <a:pt x="7315200" y="2846278"/>
                </a:lnTo>
                <a:lnTo>
                  <a:pt x="0" y="2846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03868" flipH="1">
            <a:off x="8718817" y="477806"/>
            <a:ext cx="7315200" cy="2846278"/>
          </a:xfrm>
          <a:custGeom>
            <a:avLst/>
            <a:gdLst/>
            <a:ahLst/>
            <a:cxnLst/>
            <a:rect l="l" t="t" r="r" b="b"/>
            <a:pathLst>
              <a:path w="7315200" h="2846278">
                <a:moveTo>
                  <a:pt x="7315200" y="0"/>
                </a:moveTo>
                <a:lnTo>
                  <a:pt x="0" y="0"/>
                </a:lnTo>
                <a:lnTo>
                  <a:pt x="0" y="2846278"/>
                </a:lnTo>
                <a:lnTo>
                  <a:pt x="7315200" y="2846278"/>
                </a:lnTo>
                <a:lnTo>
                  <a:pt x="731520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1184263" y="4880751"/>
            <a:ext cx="15492443" cy="4304499"/>
            <a:chOff x="0" y="0"/>
            <a:chExt cx="4256274" cy="1182585"/>
          </a:xfrm>
        </p:grpSpPr>
        <p:sp>
          <p:nvSpPr>
            <p:cNvPr id="9" name="Freeform 9"/>
            <p:cNvSpPr/>
            <p:nvPr/>
          </p:nvSpPr>
          <p:spPr>
            <a:xfrm>
              <a:off x="0" y="0"/>
              <a:ext cx="4256274" cy="1182585"/>
            </a:xfrm>
            <a:custGeom>
              <a:avLst/>
              <a:gdLst/>
              <a:ahLst/>
              <a:cxnLst/>
              <a:rect l="l" t="t" r="r" b="b"/>
              <a:pathLst>
                <a:path w="4256274" h="1182585">
                  <a:moveTo>
                    <a:pt x="25486" y="0"/>
                  </a:moveTo>
                  <a:lnTo>
                    <a:pt x="4230789" y="0"/>
                  </a:lnTo>
                  <a:cubicBezTo>
                    <a:pt x="4244864" y="0"/>
                    <a:pt x="4256274" y="11410"/>
                    <a:pt x="4256274" y="25486"/>
                  </a:cubicBezTo>
                  <a:lnTo>
                    <a:pt x="4256274" y="1157099"/>
                  </a:lnTo>
                  <a:cubicBezTo>
                    <a:pt x="4256274" y="1171175"/>
                    <a:pt x="4244864" y="1182585"/>
                    <a:pt x="4230789" y="1182585"/>
                  </a:cubicBezTo>
                  <a:lnTo>
                    <a:pt x="25486" y="1182585"/>
                  </a:lnTo>
                  <a:cubicBezTo>
                    <a:pt x="11410" y="1182585"/>
                    <a:pt x="0" y="1171175"/>
                    <a:pt x="0" y="1157099"/>
                  </a:cubicBezTo>
                  <a:lnTo>
                    <a:pt x="0" y="25486"/>
                  </a:lnTo>
                  <a:cubicBezTo>
                    <a:pt x="0" y="11410"/>
                    <a:pt x="11410" y="0"/>
                    <a:pt x="25486" y="0"/>
                  </a:cubicBezTo>
                  <a:close/>
                </a:path>
              </a:pathLst>
            </a:custGeom>
            <a:solidFill>
              <a:srgbClr val="FFCEDB"/>
            </a:solidFill>
          </p:spPr>
        </p:sp>
        <p:sp>
          <p:nvSpPr>
            <p:cNvPr id="10" name="TextBox 10"/>
            <p:cNvSpPr txBox="1"/>
            <p:nvPr/>
          </p:nvSpPr>
          <p:spPr>
            <a:xfrm>
              <a:off x="0" y="-38100"/>
              <a:ext cx="4256274" cy="122068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38163" y="4734651"/>
            <a:ext cx="15205474" cy="4279221"/>
            <a:chOff x="0" y="0"/>
            <a:chExt cx="4177435" cy="1175640"/>
          </a:xfrm>
        </p:grpSpPr>
        <p:sp>
          <p:nvSpPr>
            <p:cNvPr id="12" name="Freeform 12"/>
            <p:cNvSpPr/>
            <p:nvPr/>
          </p:nvSpPr>
          <p:spPr>
            <a:xfrm>
              <a:off x="0" y="0"/>
              <a:ext cx="4177435" cy="1175640"/>
            </a:xfrm>
            <a:custGeom>
              <a:avLst/>
              <a:gdLst/>
              <a:ahLst/>
              <a:cxnLst/>
              <a:rect l="l" t="t" r="r" b="b"/>
              <a:pathLst>
                <a:path w="4177435" h="1175640">
                  <a:moveTo>
                    <a:pt x="25967" y="0"/>
                  </a:moveTo>
                  <a:lnTo>
                    <a:pt x="4151468" y="0"/>
                  </a:lnTo>
                  <a:cubicBezTo>
                    <a:pt x="4158355" y="0"/>
                    <a:pt x="4164960" y="2736"/>
                    <a:pt x="4169830" y="7606"/>
                  </a:cubicBezTo>
                  <a:cubicBezTo>
                    <a:pt x="4174699" y="12475"/>
                    <a:pt x="4177435" y="19080"/>
                    <a:pt x="4177435" y="25967"/>
                  </a:cubicBezTo>
                  <a:lnTo>
                    <a:pt x="4177435" y="1149673"/>
                  </a:lnTo>
                  <a:cubicBezTo>
                    <a:pt x="4177435" y="1164015"/>
                    <a:pt x="4165809" y="1175640"/>
                    <a:pt x="4151468" y="1175640"/>
                  </a:cubicBezTo>
                  <a:lnTo>
                    <a:pt x="25967" y="1175640"/>
                  </a:lnTo>
                  <a:cubicBezTo>
                    <a:pt x="11626" y="1175640"/>
                    <a:pt x="0" y="1164015"/>
                    <a:pt x="0" y="1149673"/>
                  </a:cubicBezTo>
                  <a:lnTo>
                    <a:pt x="0" y="25967"/>
                  </a:lnTo>
                  <a:cubicBezTo>
                    <a:pt x="0" y="11626"/>
                    <a:pt x="11626" y="0"/>
                    <a:pt x="25967" y="0"/>
                  </a:cubicBezTo>
                  <a:close/>
                </a:path>
              </a:pathLst>
            </a:custGeom>
            <a:solidFill>
              <a:srgbClr val="FFFFFF"/>
            </a:solidFill>
          </p:spPr>
        </p:sp>
        <p:sp>
          <p:nvSpPr>
            <p:cNvPr id="13" name="TextBox 13"/>
            <p:cNvSpPr txBox="1"/>
            <p:nvPr/>
          </p:nvSpPr>
          <p:spPr>
            <a:xfrm>
              <a:off x="0" y="-38100"/>
              <a:ext cx="4177435" cy="121374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5813165">
            <a:off x="15894484" y="8295097"/>
            <a:ext cx="1148839" cy="1926407"/>
          </a:xfrm>
          <a:custGeom>
            <a:avLst/>
            <a:gdLst/>
            <a:ahLst/>
            <a:cxnLst/>
            <a:rect l="l" t="t" r="r" b="b"/>
            <a:pathLst>
              <a:path w="1148839" h="1926407">
                <a:moveTo>
                  <a:pt x="0" y="0"/>
                </a:moveTo>
                <a:lnTo>
                  <a:pt x="1148839" y="0"/>
                </a:lnTo>
                <a:lnTo>
                  <a:pt x="1148839" y="1926406"/>
                </a:lnTo>
                <a:lnTo>
                  <a:pt x="0" y="19264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a:off x="15021900" y="2624104"/>
            <a:ext cx="1654806" cy="1828514"/>
          </a:xfrm>
          <a:custGeom>
            <a:avLst/>
            <a:gdLst/>
            <a:ahLst/>
            <a:cxnLst/>
            <a:rect l="l" t="t" r="r" b="b"/>
            <a:pathLst>
              <a:path w="1654806" h="1828514">
                <a:moveTo>
                  <a:pt x="0" y="0"/>
                </a:moveTo>
                <a:lnTo>
                  <a:pt x="1654805" y="0"/>
                </a:lnTo>
                <a:lnTo>
                  <a:pt x="1654805" y="1828515"/>
                </a:lnTo>
                <a:lnTo>
                  <a:pt x="0" y="1828515"/>
                </a:lnTo>
                <a:lnTo>
                  <a:pt x="0" y="0"/>
                </a:lnTo>
                <a:close/>
              </a:path>
            </a:pathLst>
          </a:custGeom>
          <a:blipFill>
            <a:blip r:embed="rId9"/>
            <a:stretch>
              <a:fillRect/>
            </a:stretch>
          </a:blipFill>
        </p:spPr>
      </p:sp>
      <p:sp>
        <p:nvSpPr>
          <p:cNvPr id="16" name="TextBox 16"/>
          <p:cNvSpPr txBox="1"/>
          <p:nvPr/>
        </p:nvSpPr>
        <p:spPr>
          <a:xfrm>
            <a:off x="3365656" y="800905"/>
            <a:ext cx="11556687" cy="2095500"/>
          </a:xfrm>
          <a:prstGeom prst="rect">
            <a:avLst/>
          </a:prstGeom>
        </p:spPr>
        <p:txBody>
          <a:bodyPr lIns="0" tIns="0" rIns="0" bIns="0" rtlCol="0" anchor="t">
            <a:spAutoFit/>
          </a:bodyPr>
          <a:lstStyle/>
          <a:p>
            <a:pPr algn="ctr">
              <a:lnSpc>
                <a:spcPts val="8400"/>
              </a:lnSpc>
            </a:pPr>
            <a:r>
              <a:rPr lang="en-US" sz="6000">
                <a:solidFill>
                  <a:srgbClr val="FFCEDB"/>
                </a:solidFill>
                <a:latin typeface="Canva Sans"/>
                <a:ea typeface="Canva Sans"/>
                <a:cs typeface="Canva Sans"/>
                <a:sym typeface="Canva Sans"/>
              </a:rPr>
              <a:t>Bài 4. Đọc đoạn thơ sau và trả lời câu hỏi.</a:t>
            </a:r>
          </a:p>
        </p:txBody>
      </p:sp>
      <p:sp>
        <p:nvSpPr>
          <p:cNvPr id="17" name="Freeform 17"/>
          <p:cNvSpPr/>
          <p:nvPr/>
        </p:nvSpPr>
        <p:spPr>
          <a:xfrm>
            <a:off x="2055360" y="3314986"/>
            <a:ext cx="1654806" cy="1828514"/>
          </a:xfrm>
          <a:custGeom>
            <a:avLst/>
            <a:gdLst/>
            <a:ahLst/>
            <a:cxnLst/>
            <a:rect l="l" t="t" r="r" b="b"/>
            <a:pathLst>
              <a:path w="1654806" h="1828514">
                <a:moveTo>
                  <a:pt x="0" y="0"/>
                </a:moveTo>
                <a:lnTo>
                  <a:pt x="1654805" y="0"/>
                </a:lnTo>
                <a:lnTo>
                  <a:pt x="1654805" y="1828514"/>
                </a:lnTo>
                <a:lnTo>
                  <a:pt x="0" y="1828514"/>
                </a:lnTo>
                <a:lnTo>
                  <a:pt x="0" y="0"/>
                </a:lnTo>
                <a:close/>
              </a:path>
            </a:pathLst>
          </a:custGeom>
          <a:blipFill>
            <a:blip r:embed="rId9"/>
            <a:stretch>
              <a:fillRect/>
            </a:stretch>
          </a:blipFill>
        </p:spPr>
      </p:sp>
      <p:sp>
        <p:nvSpPr>
          <p:cNvPr id="18" name="TextBox 18"/>
          <p:cNvSpPr txBox="1"/>
          <p:nvPr/>
        </p:nvSpPr>
        <p:spPr>
          <a:xfrm>
            <a:off x="1726276" y="5245476"/>
            <a:ext cx="14385659" cy="3498850"/>
          </a:xfrm>
          <a:prstGeom prst="rect">
            <a:avLst/>
          </a:prstGeom>
        </p:spPr>
        <p:txBody>
          <a:bodyPr lIns="0" tIns="0" rIns="0" bIns="0" rtlCol="0" anchor="t">
            <a:spAutoFit/>
          </a:bodyPr>
          <a:lstStyle/>
          <a:p>
            <a:pPr algn="l">
              <a:lnSpc>
                <a:spcPts val="5599"/>
              </a:lnSpc>
            </a:pPr>
            <a:r>
              <a:rPr lang="en-US" sz="3999">
                <a:solidFill>
                  <a:srgbClr val="8C213E"/>
                </a:solidFill>
                <a:latin typeface="Canva Sans"/>
                <a:ea typeface="Canva Sans"/>
                <a:cs typeface="Canva Sans"/>
                <a:sym typeface="Canva Sans"/>
              </a:rPr>
              <a:t>Gậy tre, chông tre chống lại sắt thép của quân thù. Tre xung phong vào xe tăng, đại bác. Tre giữ làng, giữ nước, giữ mái nhà tranh, giữ đồng lúa chín. Tre hi sinh để bảo vệ con người. Tre, anh hùng lao động! Tre, anh hùng chiến đấu! </a:t>
            </a:r>
          </a:p>
          <a:p>
            <a:pPr algn="r">
              <a:lnSpc>
                <a:spcPts val="5599"/>
              </a:lnSpc>
            </a:pPr>
            <a:r>
              <a:rPr lang="en-US" sz="3999">
                <a:solidFill>
                  <a:srgbClr val="8C213E"/>
                </a:solidFill>
                <a:latin typeface="Canva Sans"/>
                <a:ea typeface="Canva Sans"/>
                <a:cs typeface="Canva Sans"/>
                <a:sym typeface="Canva Sans"/>
              </a:rPr>
              <a:t>(Thép Mới)</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8986129"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1181100" y="4617581"/>
            <a:ext cx="12074552" cy="2239281"/>
          </a:xfrm>
          <a:custGeom>
            <a:avLst/>
            <a:gdLst/>
            <a:ahLst/>
            <a:cxnLst/>
            <a:rect l="l" t="t" r="r" b="b"/>
            <a:pathLst>
              <a:path w="12074552" h="2239281">
                <a:moveTo>
                  <a:pt x="0" y="0"/>
                </a:moveTo>
                <a:lnTo>
                  <a:pt x="12074552" y="0"/>
                </a:lnTo>
                <a:lnTo>
                  <a:pt x="12074552" y="2239281"/>
                </a:lnTo>
                <a:lnTo>
                  <a:pt x="0" y="22392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028700" y="4465181"/>
            <a:ext cx="12074552" cy="2239281"/>
          </a:xfrm>
          <a:custGeom>
            <a:avLst/>
            <a:gdLst/>
            <a:ahLst/>
            <a:cxnLst/>
            <a:rect l="l" t="t" r="r" b="b"/>
            <a:pathLst>
              <a:path w="12074552" h="2239281">
                <a:moveTo>
                  <a:pt x="0" y="0"/>
                </a:moveTo>
                <a:lnTo>
                  <a:pt x="12074552" y="0"/>
                </a:lnTo>
                <a:lnTo>
                  <a:pt x="12074552" y="2239281"/>
                </a:lnTo>
                <a:lnTo>
                  <a:pt x="0" y="22392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063735" y="335349"/>
            <a:ext cx="14695845" cy="3874359"/>
          </a:xfrm>
          <a:custGeom>
            <a:avLst/>
            <a:gdLst/>
            <a:ahLst/>
            <a:cxnLst/>
            <a:rect l="l" t="t" r="r" b="b"/>
            <a:pathLst>
              <a:path w="14695845" h="3874359">
                <a:moveTo>
                  <a:pt x="0" y="0"/>
                </a:moveTo>
                <a:lnTo>
                  <a:pt x="14695845" y="0"/>
                </a:lnTo>
                <a:lnTo>
                  <a:pt x="14695845" y="3874359"/>
                </a:lnTo>
                <a:lnTo>
                  <a:pt x="0" y="38743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2569669" y="471679"/>
            <a:ext cx="13661618" cy="3601699"/>
          </a:xfrm>
          <a:custGeom>
            <a:avLst/>
            <a:gdLst/>
            <a:ahLst/>
            <a:cxnLst/>
            <a:rect l="l" t="t" r="r" b="b"/>
            <a:pathLst>
              <a:path w="13661618" h="3601699">
                <a:moveTo>
                  <a:pt x="0" y="0"/>
                </a:moveTo>
                <a:lnTo>
                  <a:pt x="13661618" y="0"/>
                </a:lnTo>
                <a:lnTo>
                  <a:pt x="13661618" y="3601700"/>
                </a:lnTo>
                <a:lnTo>
                  <a:pt x="0" y="36017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5337148" y="7171419"/>
            <a:ext cx="12074552" cy="2239281"/>
          </a:xfrm>
          <a:custGeom>
            <a:avLst/>
            <a:gdLst/>
            <a:ahLst/>
            <a:cxnLst/>
            <a:rect l="l" t="t" r="r" b="b"/>
            <a:pathLst>
              <a:path w="12074552" h="2239281">
                <a:moveTo>
                  <a:pt x="0" y="0"/>
                </a:moveTo>
                <a:lnTo>
                  <a:pt x="12074552" y="0"/>
                </a:lnTo>
                <a:lnTo>
                  <a:pt x="12074552" y="2239281"/>
                </a:lnTo>
                <a:lnTo>
                  <a:pt x="0" y="22392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1104900" y="7380969"/>
            <a:ext cx="16078200" cy="2981775"/>
          </a:xfrm>
          <a:custGeom>
            <a:avLst/>
            <a:gdLst/>
            <a:ahLst/>
            <a:cxnLst/>
            <a:rect l="l" t="t" r="r" b="b"/>
            <a:pathLst>
              <a:path w="16078200" h="2981775">
                <a:moveTo>
                  <a:pt x="0" y="0"/>
                </a:moveTo>
                <a:lnTo>
                  <a:pt x="16078200" y="0"/>
                </a:lnTo>
                <a:lnTo>
                  <a:pt x="16078200" y="2981776"/>
                </a:lnTo>
                <a:lnTo>
                  <a:pt x="0" y="29817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4000500" y="7314294"/>
            <a:ext cx="8408737" cy="596900"/>
          </a:xfrm>
          <a:prstGeom prst="rect">
            <a:avLst/>
          </a:prstGeom>
        </p:spPr>
        <p:txBody>
          <a:bodyPr lIns="0" tIns="0" rIns="0" bIns="0" rtlCol="0" anchor="t">
            <a:spAutoFit/>
          </a:bodyPr>
          <a:lstStyle/>
          <a:p>
            <a:pPr algn="ctr">
              <a:lnSpc>
                <a:spcPts val="4900"/>
              </a:lnSpc>
            </a:pPr>
            <a:r>
              <a:rPr lang="en-US" sz="3500">
                <a:solidFill>
                  <a:srgbClr val="8C213E"/>
                </a:solidFill>
                <a:latin typeface="Canva Sans"/>
                <a:ea typeface="Canva Sans"/>
                <a:cs typeface="Canva Sans"/>
                <a:sym typeface="Canva Sans"/>
              </a:rPr>
              <a:t>b. Việc lặp lại từ đó có tác dụng gì?</a:t>
            </a:r>
          </a:p>
        </p:txBody>
      </p:sp>
      <p:sp>
        <p:nvSpPr>
          <p:cNvPr id="11" name="Freeform 11"/>
          <p:cNvSpPr/>
          <p:nvPr/>
        </p:nvSpPr>
        <p:spPr>
          <a:xfrm rot="9165668">
            <a:off x="17136740" y="8295097"/>
            <a:ext cx="1148839" cy="1926407"/>
          </a:xfrm>
          <a:custGeom>
            <a:avLst/>
            <a:gdLst/>
            <a:ahLst/>
            <a:cxnLst/>
            <a:rect l="l" t="t" r="r" b="b"/>
            <a:pathLst>
              <a:path w="1148839" h="1926407">
                <a:moveTo>
                  <a:pt x="0" y="0"/>
                </a:moveTo>
                <a:lnTo>
                  <a:pt x="1148839" y="0"/>
                </a:lnTo>
                <a:lnTo>
                  <a:pt x="1148839" y="1926406"/>
                </a:lnTo>
                <a:lnTo>
                  <a:pt x="0" y="19264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142132">
            <a:off x="12107137" y="5831240"/>
            <a:ext cx="1928823" cy="897779"/>
          </a:xfrm>
          <a:custGeom>
            <a:avLst/>
            <a:gdLst/>
            <a:ahLst/>
            <a:cxnLst/>
            <a:rect l="l" t="t" r="r" b="b"/>
            <a:pathLst>
              <a:path w="1928823" h="897779">
                <a:moveTo>
                  <a:pt x="0" y="0"/>
                </a:moveTo>
                <a:lnTo>
                  <a:pt x="1928822" y="0"/>
                </a:lnTo>
                <a:lnTo>
                  <a:pt x="1928822" y="897779"/>
                </a:lnTo>
                <a:lnTo>
                  <a:pt x="0" y="8977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TextBox 13"/>
          <p:cNvSpPr txBox="1"/>
          <p:nvPr/>
        </p:nvSpPr>
        <p:spPr>
          <a:xfrm>
            <a:off x="2451451" y="1347333"/>
            <a:ext cx="13920413" cy="1717674"/>
          </a:xfrm>
          <a:prstGeom prst="rect">
            <a:avLst/>
          </a:prstGeom>
        </p:spPr>
        <p:txBody>
          <a:bodyPr lIns="0" tIns="0" rIns="0" bIns="0" rtlCol="0" anchor="t">
            <a:spAutoFit/>
          </a:bodyPr>
          <a:lstStyle/>
          <a:p>
            <a:pPr algn="ctr">
              <a:lnSpc>
                <a:spcPts val="14000"/>
              </a:lnSpc>
            </a:pPr>
            <a:r>
              <a:rPr lang="en-US" sz="10000">
                <a:solidFill>
                  <a:srgbClr val="FFCEDB"/>
                </a:solidFill>
                <a:latin typeface="Canva Sans"/>
                <a:ea typeface="Canva Sans"/>
                <a:cs typeface="Canva Sans"/>
                <a:sym typeface="Canva Sans"/>
              </a:rPr>
              <a:t>4. Trả lời câu hỏi.</a:t>
            </a:r>
          </a:p>
        </p:txBody>
      </p:sp>
      <p:sp>
        <p:nvSpPr>
          <p:cNvPr id="14" name="Freeform 14"/>
          <p:cNvSpPr/>
          <p:nvPr/>
        </p:nvSpPr>
        <p:spPr>
          <a:xfrm rot="-1142132">
            <a:off x="64289" y="3067468"/>
            <a:ext cx="1928823" cy="897779"/>
          </a:xfrm>
          <a:custGeom>
            <a:avLst/>
            <a:gdLst/>
            <a:ahLst/>
            <a:cxnLst/>
            <a:rect l="l" t="t" r="r" b="b"/>
            <a:pathLst>
              <a:path w="1928823" h="897779">
                <a:moveTo>
                  <a:pt x="0" y="0"/>
                </a:moveTo>
                <a:lnTo>
                  <a:pt x="1928822" y="0"/>
                </a:lnTo>
                <a:lnTo>
                  <a:pt x="1928822" y="897780"/>
                </a:lnTo>
                <a:lnTo>
                  <a:pt x="0" y="8977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4844306" y="-173496"/>
            <a:ext cx="1527558" cy="1463678"/>
          </a:xfrm>
          <a:custGeom>
            <a:avLst/>
            <a:gdLst/>
            <a:ahLst/>
            <a:cxnLst/>
            <a:rect l="l" t="t" r="r" b="b"/>
            <a:pathLst>
              <a:path w="1527558" h="1463678">
                <a:moveTo>
                  <a:pt x="0" y="0"/>
                </a:moveTo>
                <a:lnTo>
                  <a:pt x="1527558" y="0"/>
                </a:lnTo>
                <a:lnTo>
                  <a:pt x="1527558" y="1463679"/>
                </a:lnTo>
                <a:lnTo>
                  <a:pt x="0" y="146367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a:off x="15203275" y="2365008"/>
            <a:ext cx="2056025" cy="1708370"/>
          </a:xfrm>
          <a:custGeom>
            <a:avLst/>
            <a:gdLst/>
            <a:ahLst/>
            <a:cxnLst/>
            <a:rect l="l" t="t" r="r" b="b"/>
            <a:pathLst>
              <a:path w="2056025" h="1708370">
                <a:moveTo>
                  <a:pt x="0" y="0"/>
                </a:moveTo>
                <a:lnTo>
                  <a:pt x="2056025" y="0"/>
                </a:lnTo>
                <a:lnTo>
                  <a:pt x="2056025" y="1708371"/>
                </a:lnTo>
                <a:lnTo>
                  <a:pt x="0" y="170837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TextBox 17"/>
          <p:cNvSpPr txBox="1"/>
          <p:nvPr/>
        </p:nvSpPr>
        <p:spPr>
          <a:xfrm>
            <a:off x="2767981" y="4655414"/>
            <a:ext cx="11039516" cy="514350"/>
          </a:xfrm>
          <a:prstGeom prst="rect">
            <a:avLst/>
          </a:prstGeom>
        </p:spPr>
        <p:txBody>
          <a:bodyPr lIns="0" tIns="0" rIns="0" bIns="0" rtlCol="0" anchor="t">
            <a:spAutoFit/>
          </a:bodyPr>
          <a:lstStyle/>
          <a:p>
            <a:pPr algn="ctr">
              <a:lnSpc>
                <a:spcPts val="4200"/>
              </a:lnSpc>
            </a:pPr>
            <a:r>
              <a:rPr lang="en-US" sz="3000">
                <a:solidFill>
                  <a:srgbClr val="8C213E"/>
                </a:solidFill>
                <a:latin typeface="Canva Sans"/>
                <a:ea typeface="Canva Sans"/>
                <a:cs typeface="Canva Sans"/>
                <a:sym typeface="Canva Sans"/>
              </a:rPr>
              <a:t>a. Từ nào được lặp lại ở tất cả các câu trong đoạn? </a:t>
            </a:r>
          </a:p>
        </p:txBody>
      </p:sp>
      <p:sp>
        <p:nvSpPr>
          <p:cNvPr id="18" name="TextBox 18"/>
          <p:cNvSpPr txBox="1"/>
          <p:nvPr/>
        </p:nvSpPr>
        <p:spPr>
          <a:xfrm>
            <a:off x="1181100" y="4777187"/>
            <a:ext cx="2041143" cy="1453345"/>
          </a:xfrm>
          <a:prstGeom prst="rect">
            <a:avLst/>
          </a:prstGeom>
        </p:spPr>
        <p:txBody>
          <a:bodyPr lIns="0" tIns="0" rIns="0" bIns="0" rtlCol="0" anchor="t">
            <a:spAutoFit/>
          </a:bodyPr>
          <a:lstStyle/>
          <a:p>
            <a:pPr algn="ctr">
              <a:lnSpc>
                <a:spcPts val="11913"/>
              </a:lnSpc>
            </a:pPr>
            <a:r>
              <a:rPr lang="en-US" sz="8509">
                <a:solidFill>
                  <a:srgbClr val="FFCEDB"/>
                </a:solidFill>
                <a:latin typeface="Blueberry"/>
                <a:ea typeface="Blueberry"/>
                <a:cs typeface="Blueberry"/>
                <a:sym typeface="Blueberry"/>
              </a:rPr>
              <a:t>01</a:t>
            </a:r>
          </a:p>
        </p:txBody>
      </p:sp>
      <p:sp>
        <p:nvSpPr>
          <p:cNvPr id="19" name="TextBox 19"/>
          <p:cNvSpPr txBox="1"/>
          <p:nvPr/>
        </p:nvSpPr>
        <p:spPr>
          <a:xfrm>
            <a:off x="1549098" y="8095112"/>
            <a:ext cx="2041143" cy="1453345"/>
          </a:xfrm>
          <a:prstGeom prst="rect">
            <a:avLst/>
          </a:prstGeom>
        </p:spPr>
        <p:txBody>
          <a:bodyPr lIns="0" tIns="0" rIns="0" bIns="0" rtlCol="0" anchor="t">
            <a:spAutoFit/>
          </a:bodyPr>
          <a:lstStyle/>
          <a:p>
            <a:pPr algn="ctr">
              <a:lnSpc>
                <a:spcPts val="11913"/>
              </a:lnSpc>
            </a:pPr>
            <a:r>
              <a:rPr lang="en-US" sz="8509">
                <a:solidFill>
                  <a:srgbClr val="FFCEDB"/>
                </a:solidFill>
                <a:latin typeface="Blueberry"/>
                <a:ea typeface="Blueberry"/>
                <a:cs typeface="Blueberry"/>
                <a:sym typeface="Blueberry"/>
              </a:rPr>
              <a:t>02</a:t>
            </a:r>
          </a:p>
        </p:txBody>
      </p:sp>
      <p:sp>
        <p:nvSpPr>
          <p:cNvPr id="20" name="TextBox 20"/>
          <p:cNvSpPr txBox="1"/>
          <p:nvPr/>
        </p:nvSpPr>
        <p:spPr>
          <a:xfrm>
            <a:off x="3752216" y="5320162"/>
            <a:ext cx="9071048" cy="1384300"/>
          </a:xfrm>
          <a:prstGeom prst="rect">
            <a:avLst/>
          </a:prstGeom>
        </p:spPr>
        <p:txBody>
          <a:bodyPr lIns="0" tIns="0" rIns="0" bIns="0" rtlCol="0" anchor="t">
            <a:spAutoFit/>
          </a:bodyPr>
          <a:lstStyle/>
          <a:p>
            <a:pPr algn="ctr">
              <a:lnSpc>
                <a:spcPts val="5599"/>
              </a:lnSpc>
            </a:pPr>
            <a:r>
              <a:rPr lang="en-US" sz="3999">
                <a:solidFill>
                  <a:srgbClr val="8C213E"/>
                </a:solidFill>
                <a:latin typeface="Canva Sans"/>
                <a:ea typeface="Canva Sans"/>
                <a:cs typeface="Canva Sans"/>
                <a:sym typeface="Canva Sans"/>
              </a:rPr>
              <a:t>Từ tre xuất hiện ở tất cả các câu trong đoạn.</a:t>
            </a:r>
          </a:p>
        </p:txBody>
      </p:sp>
      <p:sp>
        <p:nvSpPr>
          <p:cNvPr id="21" name="TextBox 21"/>
          <p:cNvSpPr txBox="1"/>
          <p:nvPr/>
        </p:nvSpPr>
        <p:spPr>
          <a:xfrm>
            <a:off x="4865223" y="8035019"/>
            <a:ext cx="12317877" cy="2114550"/>
          </a:xfrm>
          <a:prstGeom prst="rect">
            <a:avLst/>
          </a:prstGeom>
        </p:spPr>
        <p:txBody>
          <a:bodyPr lIns="0" tIns="0" rIns="0" bIns="0" rtlCol="0" anchor="t">
            <a:spAutoFit/>
          </a:bodyPr>
          <a:lstStyle/>
          <a:p>
            <a:pPr algn="ctr">
              <a:lnSpc>
                <a:spcPts val="4200"/>
              </a:lnSpc>
            </a:pPr>
            <a:r>
              <a:rPr lang="en-US" sz="3000">
                <a:solidFill>
                  <a:srgbClr val="8C213E"/>
                </a:solidFill>
                <a:latin typeface="Canva Sans"/>
                <a:ea typeface="Canva Sans"/>
                <a:cs typeface="Canva Sans"/>
                <a:sym typeface="Canva Sans"/>
              </a:rPr>
              <a:t>Việc lặp lại từ </a:t>
            </a:r>
            <a:r>
              <a:rPr lang="en-US" sz="3000" i="1">
                <a:solidFill>
                  <a:srgbClr val="8C213E"/>
                </a:solidFill>
                <a:latin typeface="Canva Sans Italics"/>
                <a:ea typeface="Canva Sans Italics"/>
                <a:cs typeface="Canva Sans Italics"/>
                <a:sym typeface="Canva Sans Italics"/>
              </a:rPr>
              <a:t>tre </a:t>
            </a:r>
            <a:r>
              <a:rPr lang="en-US" sz="3000">
                <a:solidFill>
                  <a:srgbClr val="8C213E"/>
                </a:solidFill>
                <a:latin typeface="Canva Sans"/>
                <a:ea typeface="Canva Sans"/>
                <a:cs typeface="Canva Sans"/>
                <a:sym typeface="Canva Sans"/>
              </a:rPr>
              <a:t>nhằm làm nổi bật hình ảnh cây tre và giá trị, đóng góp của tre đối với người dân Việt Nam. Trong đoạn văn này, ngoài từ tre, có một số từ khác cũng được tác giả dùng lặp lại nhiều lần như giữ, anh hùng.</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1181100" y="2713759"/>
            <a:ext cx="16230600" cy="5164282"/>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028700" y="2561359"/>
            <a:ext cx="16230600" cy="5164282"/>
          </a:xfrm>
          <a:custGeom>
            <a:avLst/>
            <a:gdLst/>
            <a:ahLst/>
            <a:cxnLst/>
            <a:rect l="l" t="t" r="r" b="b"/>
            <a:pathLst>
              <a:path w="16230600" h="5164282">
                <a:moveTo>
                  <a:pt x="0" y="0"/>
                </a:moveTo>
                <a:lnTo>
                  <a:pt x="16230600" y="0"/>
                </a:lnTo>
                <a:lnTo>
                  <a:pt x="16230600" y="5164282"/>
                </a:lnTo>
                <a:lnTo>
                  <a:pt x="0" y="51642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1540666" y="3105049"/>
            <a:ext cx="15206668" cy="2663283"/>
          </a:xfrm>
          <a:prstGeom prst="rect">
            <a:avLst/>
          </a:prstGeom>
        </p:spPr>
        <p:txBody>
          <a:bodyPr lIns="0" tIns="0" rIns="0" bIns="0" rtlCol="0" anchor="t">
            <a:spAutoFit/>
          </a:bodyPr>
          <a:lstStyle/>
          <a:p>
            <a:pPr algn="ctr">
              <a:lnSpc>
                <a:spcPts val="21863"/>
              </a:lnSpc>
            </a:pPr>
            <a:r>
              <a:rPr lang="en-US" sz="15616">
                <a:solidFill>
                  <a:srgbClr val="FFCEDB"/>
                </a:solidFill>
                <a:latin typeface="Blueberry"/>
                <a:ea typeface="Blueberry"/>
                <a:cs typeface="Blueberry"/>
                <a:sym typeface="Blueberry"/>
              </a:rPr>
              <a:t>Thank You</a:t>
            </a:r>
          </a:p>
        </p:txBody>
      </p:sp>
      <p:sp>
        <p:nvSpPr>
          <p:cNvPr id="7" name="Freeform 7"/>
          <p:cNvSpPr/>
          <p:nvPr/>
        </p:nvSpPr>
        <p:spPr>
          <a:xfrm>
            <a:off x="1540666" y="6490770"/>
            <a:ext cx="1583973" cy="1509094"/>
          </a:xfrm>
          <a:custGeom>
            <a:avLst/>
            <a:gdLst/>
            <a:ahLst/>
            <a:cxnLst/>
            <a:rect l="l" t="t" r="r" b="b"/>
            <a:pathLst>
              <a:path w="1583973" h="1509094">
                <a:moveTo>
                  <a:pt x="0" y="0"/>
                </a:moveTo>
                <a:lnTo>
                  <a:pt x="1583973" y="0"/>
                </a:lnTo>
                <a:lnTo>
                  <a:pt x="1583973" y="1509094"/>
                </a:lnTo>
                <a:lnTo>
                  <a:pt x="0" y="15090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5827727" y="1959212"/>
            <a:ext cx="1583973" cy="1509094"/>
          </a:xfrm>
          <a:custGeom>
            <a:avLst/>
            <a:gdLst/>
            <a:ahLst/>
            <a:cxnLst/>
            <a:rect l="l" t="t" r="r" b="b"/>
            <a:pathLst>
              <a:path w="1583973" h="1509094">
                <a:moveTo>
                  <a:pt x="0" y="0"/>
                </a:moveTo>
                <a:lnTo>
                  <a:pt x="1583973" y="0"/>
                </a:lnTo>
                <a:lnTo>
                  <a:pt x="1583973" y="1509094"/>
                </a:lnTo>
                <a:lnTo>
                  <a:pt x="0" y="15090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3494895">
            <a:off x="15859445" y="6292817"/>
            <a:ext cx="1520536" cy="1905000"/>
          </a:xfrm>
          <a:custGeom>
            <a:avLst/>
            <a:gdLst/>
            <a:ahLst/>
            <a:cxnLst/>
            <a:rect l="l" t="t" r="r" b="b"/>
            <a:pathLst>
              <a:path w="1520536" h="1905000">
                <a:moveTo>
                  <a:pt x="0" y="0"/>
                </a:moveTo>
                <a:lnTo>
                  <a:pt x="1520537" y="0"/>
                </a:lnTo>
                <a:lnTo>
                  <a:pt x="1520537" y="1905000"/>
                </a:lnTo>
                <a:lnTo>
                  <a:pt x="0" y="1905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1162481">
            <a:off x="-1299805" y="-342533"/>
            <a:ext cx="5144966" cy="1814770"/>
          </a:xfrm>
          <a:custGeom>
            <a:avLst/>
            <a:gdLst/>
            <a:ahLst/>
            <a:cxnLst/>
            <a:rect l="l" t="t" r="r" b="b"/>
            <a:pathLst>
              <a:path w="5144966" h="1814770">
                <a:moveTo>
                  <a:pt x="0" y="0"/>
                </a:moveTo>
                <a:lnTo>
                  <a:pt x="5144967" y="0"/>
                </a:lnTo>
                <a:lnTo>
                  <a:pt x="5144967" y="1814770"/>
                </a:lnTo>
                <a:lnTo>
                  <a:pt x="0" y="18147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a:off x="5833245" y="5999614"/>
            <a:ext cx="6621509" cy="887062"/>
          </a:xfrm>
          <a:prstGeom prst="rect">
            <a:avLst/>
          </a:prstGeom>
        </p:spPr>
        <p:txBody>
          <a:bodyPr lIns="0" tIns="0" rIns="0" bIns="0" rtlCol="0" anchor="t">
            <a:spAutoFit/>
          </a:bodyPr>
          <a:lstStyle/>
          <a:p>
            <a:pPr algn="ctr">
              <a:lnSpc>
                <a:spcPts val="7279"/>
              </a:lnSpc>
            </a:pPr>
            <a:r>
              <a:rPr lang="en-US" sz="5199">
                <a:solidFill>
                  <a:srgbClr val="8C213E"/>
                </a:solidFill>
                <a:latin typeface="Dekko"/>
                <a:ea typeface="Dekko"/>
                <a:cs typeface="Dekko"/>
                <a:sym typeface="Dekko"/>
              </a:rPr>
              <a:t>By Fauget Group</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5786438" cy="10287000"/>
          </a:xfrm>
          <a:prstGeom prst="rect">
            <a:avLst/>
          </a:prstGeom>
        </p:spPr>
      </p:pic>
      <p:sp>
        <p:nvSpPr>
          <p:cNvPr id="3" name="Freeform 3"/>
          <p:cNvSpPr/>
          <p:nvPr/>
        </p:nvSpPr>
        <p:spPr>
          <a:xfrm>
            <a:off x="7050392" y="305430"/>
            <a:ext cx="10644842" cy="2806367"/>
          </a:xfrm>
          <a:custGeom>
            <a:avLst/>
            <a:gdLst/>
            <a:ahLst/>
            <a:cxnLst/>
            <a:rect l="l" t="t" r="r" b="b"/>
            <a:pathLst>
              <a:path w="10644842" h="2806367">
                <a:moveTo>
                  <a:pt x="0" y="0"/>
                </a:moveTo>
                <a:lnTo>
                  <a:pt x="10644841" y="0"/>
                </a:lnTo>
                <a:lnTo>
                  <a:pt x="10644841" y="2806367"/>
                </a:lnTo>
                <a:lnTo>
                  <a:pt x="0" y="28063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6614458" y="305430"/>
            <a:ext cx="10644842" cy="2806367"/>
          </a:xfrm>
          <a:custGeom>
            <a:avLst/>
            <a:gdLst/>
            <a:ahLst/>
            <a:cxnLst/>
            <a:rect l="l" t="t" r="r" b="b"/>
            <a:pathLst>
              <a:path w="10644842" h="2806367">
                <a:moveTo>
                  <a:pt x="0" y="0"/>
                </a:moveTo>
                <a:lnTo>
                  <a:pt x="10644842" y="0"/>
                </a:lnTo>
                <a:lnTo>
                  <a:pt x="10644842" y="2806367"/>
                </a:lnTo>
                <a:lnTo>
                  <a:pt x="0" y="28063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6952357" y="483595"/>
            <a:ext cx="9969044" cy="2628202"/>
          </a:xfrm>
          <a:custGeom>
            <a:avLst/>
            <a:gdLst/>
            <a:ahLst/>
            <a:cxnLst/>
            <a:rect l="l" t="t" r="r" b="b"/>
            <a:pathLst>
              <a:path w="9969044" h="2628202">
                <a:moveTo>
                  <a:pt x="0" y="0"/>
                </a:moveTo>
                <a:lnTo>
                  <a:pt x="9969044" y="0"/>
                </a:lnTo>
                <a:lnTo>
                  <a:pt x="9969044" y="2628202"/>
                </a:lnTo>
                <a:lnTo>
                  <a:pt x="0" y="2628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5998619" y="1883820"/>
            <a:ext cx="1707518" cy="1636113"/>
          </a:xfrm>
          <a:custGeom>
            <a:avLst/>
            <a:gdLst/>
            <a:ahLst/>
            <a:cxnLst/>
            <a:rect l="l" t="t" r="r" b="b"/>
            <a:pathLst>
              <a:path w="1707518" h="1636113">
                <a:moveTo>
                  <a:pt x="0" y="0"/>
                </a:moveTo>
                <a:lnTo>
                  <a:pt x="1707518" y="0"/>
                </a:lnTo>
                <a:lnTo>
                  <a:pt x="1707518" y="1636113"/>
                </a:lnTo>
                <a:lnTo>
                  <a:pt x="0" y="16361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6072429" y="2324921"/>
            <a:ext cx="1894012" cy="1573752"/>
          </a:xfrm>
          <a:custGeom>
            <a:avLst/>
            <a:gdLst/>
            <a:ahLst/>
            <a:cxnLst/>
            <a:rect l="l" t="t" r="r" b="b"/>
            <a:pathLst>
              <a:path w="1894012" h="1573752">
                <a:moveTo>
                  <a:pt x="0" y="0"/>
                </a:moveTo>
                <a:lnTo>
                  <a:pt x="1894012" y="0"/>
                </a:lnTo>
                <a:lnTo>
                  <a:pt x="1894012" y="1573752"/>
                </a:lnTo>
                <a:lnTo>
                  <a:pt x="0" y="15737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TextBox 8"/>
          <p:cNvSpPr txBox="1"/>
          <p:nvPr/>
        </p:nvSpPr>
        <p:spPr>
          <a:xfrm>
            <a:off x="7169011" y="749764"/>
            <a:ext cx="9535737" cy="1717674"/>
          </a:xfrm>
          <a:prstGeom prst="rect">
            <a:avLst/>
          </a:prstGeom>
        </p:spPr>
        <p:txBody>
          <a:bodyPr lIns="0" tIns="0" rIns="0" bIns="0" rtlCol="0" anchor="t">
            <a:spAutoFit/>
          </a:bodyPr>
          <a:lstStyle/>
          <a:p>
            <a:pPr algn="ctr">
              <a:lnSpc>
                <a:spcPts val="14000"/>
              </a:lnSpc>
            </a:pPr>
            <a:r>
              <a:rPr lang="en-US" sz="10000">
                <a:solidFill>
                  <a:srgbClr val="FFCEDB"/>
                </a:solidFill>
                <a:latin typeface="Canva Sans"/>
                <a:ea typeface="Canva Sans"/>
                <a:cs typeface="Canva Sans"/>
                <a:sym typeface="Canva Sans"/>
              </a:rPr>
              <a:t>Khởi động</a:t>
            </a:r>
          </a:p>
        </p:txBody>
      </p:sp>
      <p:sp>
        <p:nvSpPr>
          <p:cNvPr id="9" name="TextBox 9"/>
          <p:cNvSpPr txBox="1"/>
          <p:nvPr/>
        </p:nvSpPr>
        <p:spPr>
          <a:xfrm>
            <a:off x="6952357" y="3386583"/>
            <a:ext cx="10416522" cy="6471240"/>
          </a:xfrm>
          <a:prstGeom prst="rect">
            <a:avLst/>
          </a:prstGeom>
        </p:spPr>
        <p:txBody>
          <a:bodyPr lIns="0" tIns="0" rIns="0" bIns="0" rtlCol="0" anchor="t">
            <a:spAutoFit/>
          </a:bodyPr>
          <a:lstStyle/>
          <a:p>
            <a:pPr algn="ctr">
              <a:lnSpc>
                <a:spcPts val="10292"/>
              </a:lnSpc>
              <a:spcBef>
                <a:spcPct val="0"/>
              </a:spcBef>
            </a:pPr>
            <a:r>
              <a:rPr lang="en-US" sz="7351">
                <a:solidFill>
                  <a:srgbClr val="000000"/>
                </a:solidFill>
                <a:latin typeface="Canva Sans"/>
                <a:ea typeface="Canva Sans"/>
                <a:cs typeface="Canva Sans"/>
                <a:sym typeface="Canva Sans"/>
              </a:rPr>
              <a:t>"Học, học nữa, học mãi mỗi ngày</a:t>
            </a:r>
          </a:p>
          <a:p>
            <a:pPr algn="ctr">
              <a:lnSpc>
                <a:spcPts val="10292"/>
              </a:lnSpc>
              <a:spcBef>
                <a:spcPct val="0"/>
              </a:spcBef>
            </a:pPr>
            <a:r>
              <a:rPr lang="en-US" sz="7351">
                <a:solidFill>
                  <a:srgbClr val="000000"/>
                </a:solidFill>
                <a:latin typeface="Canva Sans"/>
                <a:ea typeface="Canva Sans"/>
                <a:cs typeface="Canva Sans"/>
                <a:sym typeface="Canva Sans"/>
              </a:rPr>
              <a:t>Chăm chỉ học, siêng năng học,</a:t>
            </a:r>
          </a:p>
          <a:p>
            <a:pPr algn="ctr">
              <a:lnSpc>
                <a:spcPts val="10292"/>
              </a:lnSpc>
              <a:spcBef>
                <a:spcPct val="0"/>
              </a:spcBef>
            </a:pPr>
            <a:r>
              <a:rPr lang="en-US" sz="7351">
                <a:solidFill>
                  <a:srgbClr val="000000"/>
                </a:solidFill>
                <a:latin typeface="Canva Sans"/>
                <a:ea typeface="Canva Sans"/>
                <a:cs typeface="Canva Sans"/>
                <a:sym typeface="Canva Sans"/>
              </a:rPr>
              <a:t>vui học hàng giờ"</a:t>
            </a:r>
          </a:p>
        </p:txBody>
      </p:sp>
      <p:sp>
        <p:nvSpPr>
          <p:cNvPr id="10" name="Freeform 10"/>
          <p:cNvSpPr/>
          <p:nvPr/>
        </p:nvSpPr>
        <p:spPr>
          <a:xfrm rot="-5813165">
            <a:off x="6449325" y="8462830"/>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1" name="Group 11"/>
          <p:cNvGrpSpPr/>
          <p:nvPr/>
        </p:nvGrpSpPr>
        <p:grpSpPr>
          <a:xfrm>
            <a:off x="7448550" y="3519933"/>
            <a:ext cx="1870657" cy="1205199"/>
            <a:chOff x="0" y="0"/>
            <a:chExt cx="492683" cy="317419"/>
          </a:xfrm>
        </p:grpSpPr>
        <p:sp>
          <p:nvSpPr>
            <p:cNvPr id="12" name="Freeform 12"/>
            <p:cNvSpPr/>
            <p:nvPr/>
          </p:nvSpPr>
          <p:spPr>
            <a:xfrm>
              <a:off x="0" y="0"/>
              <a:ext cx="492683" cy="317419"/>
            </a:xfrm>
            <a:custGeom>
              <a:avLst/>
              <a:gdLst/>
              <a:ahLst/>
              <a:cxnLst/>
              <a:rect l="l" t="t" r="r" b="b"/>
              <a:pathLst>
                <a:path w="492683" h="317419">
                  <a:moveTo>
                    <a:pt x="70356" y="0"/>
                  </a:moveTo>
                  <a:lnTo>
                    <a:pt x="422327" y="0"/>
                  </a:lnTo>
                  <a:cubicBezTo>
                    <a:pt x="440987" y="0"/>
                    <a:pt x="458882" y="7413"/>
                    <a:pt x="472076" y="20607"/>
                  </a:cubicBezTo>
                  <a:cubicBezTo>
                    <a:pt x="485271" y="33801"/>
                    <a:pt x="492683" y="51697"/>
                    <a:pt x="492683" y="70356"/>
                  </a:cubicBezTo>
                  <a:lnTo>
                    <a:pt x="492683" y="247062"/>
                  </a:lnTo>
                  <a:cubicBezTo>
                    <a:pt x="492683" y="265722"/>
                    <a:pt x="485271" y="283617"/>
                    <a:pt x="472076" y="296812"/>
                  </a:cubicBezTo>
                  <a:cubicBezTo>
                    <a:pt x="458882" y="310006"/>
                    <a:pt x="440987" y="317419"/>
                    <a:pt x="422327" y="317419"/>
                  </a:cubicBezTo>
                  <a:lnTo>
                    <a:pt x="70356" y="317419"/>
                  </a:lnTo>
                  <a:cubicBezTo>
                    <a:pt x="51697" y="317419"/>
                    <a:pt x="33801" y="310006"/>
                    <a:pt x="20607" y="296812"/>
                  </a:cubicBezTo>
                  <a:cubicBezTo>
                    <a:pt x="7413" y="283617"/>
                    <a:pt x="0" y="265722"/>
                    <a:pt x="0" y="247062"/>
                  </a:cubicBezTo>
                  <a:lnTo>
                    <a:pt x="0" y="70356"/>
                  </a:lnTo>
                  <a:cubicBezTo>
                    <a:pt x="0" y="51697"/>
                    <a:pt x="7413" y="33801"/>
                    <a:pt x="20607" y="20607"/>
                  </a:cubicBezTo>
                  <a:cubicBezTo>
                    <a:pt x="33801" y="7413"/>
                    <a:pt x="51697" y="0"/>
                    <a:pt x="70356" y="0"/>
                  </a:cubicBezTo>
                  <a:close/>
                </a:path>
              </a:pathLst>
            </a:custGeom>
            <a:solidFill>
              <a:srgbClr val="000000">
                <a:alpha val="0"/>
              </a:srgbClr>
            </a:solidFill>
            <a:ln w="38100" cap="sq">
              <a:solidFill>
                <a:srgbClr val="FFCEDB"/>
              </a:solidFill>
              <a:prstDash val="lgDash"/>
              <a:miter/>
            </a:ln>
          </p:spPr>
        </p:sp>
        <p:sp>
          <p:nvSpPr>
            <p:cNvPr id="13" name="TextBox 13"/>
            <p:cNvSpPr txBox="1"/>
            <p:nvPr/>
          </p:nvSpPr>
          <p:spPr>
            <a:xfrm>
              <a:off x="0" y="-38100"/>
              <a:ext cx="492683" cy="35551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678934" y="3519933"/>
            <a:ext cx="1720480" cy="1205199"/>
            <a:chOff x="0" y="0"/>
            <a:chExt cx="453130" cy="317419"/>
          </a:xfrm>
        </p:grpSpPr>
        <p:sp>
          <p:nvSpPr>
            <p:cNvPr id="15" name="Freeform 15"/>
            <p:cNvSpPr/>
            <p:nvPr/>
          </p:nvSpPr>
          <p:spPr>
            <a:xfrm>
              <a:off x="0" y="0"/>
              <a:ext cx="453130" cy="317419"/>
            </a:xfrm>
            <a:custGeom>
              <a:avLst/>
              <a:gdLst/>
              <a:ahLst/>
              <a:cxnLst/>
              <a:rect l="l" t="t" r="r" b="b"/>
              <a:pathLst>
                <a:path w="453130" h="317419">
                  <a:moveTo>
                    <a:pt x="76498" y="0"/>
                  </a:moveTo>
                  <a:lnTo>
                    <a:pt x="376633" y="0"/>
                  </a:lnTo>
                  <a:cubicBezTo>
                    <a:pt x="418881" y="0"/>
                    <a:pt x="453130" y="34249"/>
                    <a:pt x="453130" y="76498"/>
                  </a:cubicBezTo>
                  <a:lnTo>
                    <a:pt x="453130" y="240921"/>
                  </a:lnTo>
                  <a:cubicBezTo>
                    <a:pt x="453130" y="261210"/>
                    <a:pt x="445071" y="280667"/>
                    <a:pt x="430725" y="295013"/>
                  </a:cubicBezTo>
                  <a:cubicBezTo>
                    <a:pt x="416379" y="309359"/>
                    <a:pt x="396921" y="317419"/>
                    <a:pt x="376633" y="317419"/>
                  </a:cubicBezTo>
                  <a:lnTo>
                    <a:pt x="76498" y="317419"/>
                  </a:lnTo>
                  <a:cubicBezTo>
                    <a:pt x="56209" y="317419"/>
                    <a:pt x="36752" y="309359"/>
                    <a:pt x="22406" y="295013"/>
                  </a:cubicBezTo>
                  <a:cubicBezTo>
                    <a:pt x="8060" y="280667"/>
                    <a:pt x="0" y="261210"/>
                    <a:pt x="0" y="240921"/>
                  </a:cubicBezTo>
                  <a:lnTo>
                    <a:pt x="0" y="76498"/>
                  </a:lnTo>
                  <a:cubicBezTo>
                    <a:pt x="0" y="56209"/>
                    <a:pt x="8060" y="36752"/>
                    <a:pt x="22406" y="22406"/>
                  </a:cubicBezTo>
                  <a:cubicBezTo>
                    <a:pt x="36752" y="8060"/>
                    <a:pt x="56209" y="0"/>
                    <a:pt x="76498" y="0"/>
                  </a:cubicBezTo>
                  <a:close/>
                </a:path>
              </a:pathLst>
            </a:custGeom>
            <a:solidFill>
              <a:srgbClr val="000000">
                <a:alpha val="0"/>
              </a:srgbClr>
            </a:solidFill>
            <a:ln w="38100" cap="sq">
              <a:solidFill>
                <a:srgbClr val="FFCEDB"/>
              </a:solidFill>
              <a:prstDash val="lgDash"/>
              <a:miter/>
            </a:ln>
          </p:spPr>
        </p:sp>
        <p:sp>
          <p:nvSpPr>
            <p:cNvPr id="16" name="TextBox 16"/>
            <p:cNvSpPr txBox="1"/>
            <p:nvPr/>
          </p:nvSpPr>
          <p:spPr>
            <a:xfrm>
              <a:off x="0" y="-38100"/>
              <a:ext cx="453130" cy="35551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3733191" y="3519933"/>
            <a:ext cx="1870657" cy="1205199"/>
            <a:chOff x="0" y="0"/>
            <a:chExt cx="492683" cy="317419"/>
          </a:xfrm>
        </p:grpSpPr>
        <p:sp>
          <p:nvSpPr>
            <p:cNvPr id="18" name="Freeform 18"/>
            <p:cNvSpPr/>
            <p:nvPr/>
          </p:nvSpPr>
          <p:spPr>
            <a:xfrm>
              <a:off x="0" y="0"/>
              <a:ext cx="492683" cy="317419"/>
            </a:xfrm>
            <a:custGeom>
              <a:avLst/>
              <a:gdLst/>
              <a:ahLst/>
              <a:cxnLst/>
              <a:rect l="l" t="t" r="r" b="b"/>
              <a:pathLst>
                <a:path w="492683" h="317419">
                  <a:moveTo>
                    <a:pt x="70356" y="0"/>
                  </a:moveTo>
                  <a:lnTo>
                    <a:pt x="422327" y="0"/>
                  </a:lnTo>
                  <a:cubicBezTo>
                    <a:pt x="440987" y="0"/>
                    <a:pt x="458882" y="7413"/>
                    <a:pt x="472076" y="20607"/>
                  </a:cubicBezTo>
                  <a:cubicBezTo>
                    <a:pt x="485271" y="33801"/>
                    <a:pt x="492683" y="51697"/>
                    <a:pt x="492683" y="70356"/>
                  </a:cubicBezTo>
                  <a:lnTo>
                    <a:pt x="492683" y="247062"/>
                  </a:lnTo>
                  <a:cubicBezTo>
                    <a:pt x="492683" y="265722"/>
                    <a:pt x="485271" y="283617"/>
                    <a:pt x="472076" y="296812"/>
                  </a:cubicBezTo>
                  <a:cubicBezTo>
                    <a:pt x="458882" y="310006"/>
                    <a:pt x="440987" y="317419"/>
                    <a:pt x="422327" y="317419"/>
                  </a:cubicBezTo>
                  <a:lnTo>
                    <a:pt x="70356" y="317419"/>
                  </a:lnTo>
                  <a:cubicBezTo>
                    <a:pt x="51697" y="317419"/>
                    <a:pt x="33801" y="310006"/>
                    <a:pt x="20607" y="296812"/>
                  </a:cubicBezTo>
                  <a:cubicBezTo>
                    <a:pt x="7413" y="283617"/>
                    <a:pt x="0" y="265722"/>
                    <a:pt x="0" y="247062"/>
                  </a:cubicBezTo>
                  <a:lnTo>
                    <a:pt x="0" y="70356"/>
                  </a:lnTo>
                  <a:cubicBezTo>
                    <a:pt x="0" y="51697"/>
                    <a:pt x="7413" y="33801"/>
                    <a:pt x="20607" y="20607"/>
                  </a:cubicBezTo>
                  <a:cubicBezTo>
                    <a:pt x="33801" y="7413"/>
                    <a:pt x="51697" y="0"/>
                    <a:pt x="70356" y="0"/>
                  </a:cubicBezTo>
                  <a:close/>
                </a:path>
              </a:pathLst>
            </a:custGeom>
            <a:solidFill>
              <a:srgbClr val="000000">
                <a:alpha val="0"/>
              </a:srgbClr>
            </a:solidFill>
            <a:ln w="38100" cap="sq">
              <a:solidFill>
                <a:srgbClr val="FFCEDB"/>
              </a:solidFill>
              <a:prstDash val="lgDash"/>
              <a:miter/>
            </a:ln>
          </p:spPr>
        </p:sp>
        <p:sp>
          <p:nvSpPr>
            <p:cNvPr id="19" name="TextBox 19"/>
            <p:cNvSpPr txBox="1"/>
            <p:nvPr/>
          </p:nvSpPr>
          <p:spPr>
            <a:xfrm>
              <a:off x="0" y="-38100"/>
              <a:ext cx="492683" cy="355519"/>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2106270" y="6125230"/>
            <a:ext cx="1770539" cy="1205199"/>
            <a:chOff x="0" y="0"/>
            <a:chExt cx="466315" cy="317419"/>
          </a:xfrm>
        </p:grpSpPr>
        <p:sp>
          <p:nvSpPr>
            <p:cNvPr id="21" name="Freeform 21"/>
            <p:cNvSpPr/>
            <p:nvPr/>
          </p:nvSpPr>
          <p:spPr>
            <a:xfrm>
              <a:off x="0" y="0"/>
              <a:ext cx="466315" cy="317419"/>
            </a:xfrm>
            <a:custGeom>
              <a:avLst/>
              <a:gdLst/>
              <a:ahLst/>
              <a:cxnLst/>
              <a:rect l="l" t="t" r="r" b="b"/>
              <a:pathLst>
                <a:path w="466315" h="317419">
                  <a:moveTo>
                    <a:pt x="74335" y="0"/>
                  </a:moveTo>
                  <a:lnTo>
                    <a:pt x="391980" y="0"/>
                  </a:lnTo>
                  <a:cubicBezTo>
                    <a:pt x="433034" y="0"/>
                    <a:pt x="466315" y="33281"/>
                    <a:pt x="466315" y="74335"/>
                  </a:cubicBezTo>
                  <a:lnTo>
                    <a:pt x="466315" y="243084"/>
                  </a:lnTo>
                  <a:cubicBezTo>
                    <a:pt x="466315" y="284138"/>
                    <a:pt x="433034" y="317419"/>
                    <a:pt x="391980" y="317419"/>
                  </a:cubicBezTo>
                  <a:lnTo>
                    <a:pt x="74335" y="317419"/>
                  </a:lnTo>
                  <a:cubicBezTo>
                    <a:pt x="33281" y="317419"/>
                    <a:pt x="0" y="284138"/>
                    <a:pt x="0" y="243084"/>
                  </a:cubicBezTo>
                  <a:lnTo>
                    <a:pt x="0" y="74335"/>
                  </a:lnTo>
                  <a:cubicBezTo>
                    <a:pt x="0" y="33281"/>
                    <a:pt x="33281" y="0"/>
                    <a:pt x="74335" y="0"/>
                  </a:cubicBezTo>
                  <a:close/>
                </a:path>
              </a:pathLst>
            </a:custGeom>
            <a:solidFill>
              <a:srgbClr val="000000">
                <a:alpha val="0"/>
              </a:srgbClr>
            </a:solidFill>
            <a:ln w="38100" cap="sq">
              <a:solidFill>
                <a:srgbClr val="FFCEDB"/>
              </a:solidFill>
              <a:prstDash val="lgDash"/>
              <a:miter/>
            </a:ln>
          </p:spPr>
        </p:sp>
        <p:sp>
          <p:nvSpPr>
            <p:cNvPr id="22" name="TextBox 22"/>
            <p:cNvSpPr txBox="1"/>
            <p:nvPr/>
          </p:nvSpPr>
          <p:spPr>
            <a:xfrm>
              <a:off x="0" y="-38100"/>
              <a:ext cx="466315" cy="355519"/>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2372812" y="7535074"/>
            <a:ext cx="1795568" cy="1029993"/>
            <a:chOff x="0" y="0"/>
            <a:chExt cx="472907" cy="271274"/>
          </a:xfrm>
        </p:grpSpPr>
        <p:sp>
          <p:nvSpPr>
            <p:cNvPr id="24" name="Freeform 24"/>
            <p:cNvSpPr/>
            <p:nvPr/>
          </p:nvSpPr>
          <p:spPr>
            <a:xfrm>
              <a:off x="0" y="0"/>
              <a:ext cx="472907" cy="271274"/>
            </a:xfrm>
            <a:custGeom>
              <a:avLst/>
              <a:gdLst/>
              <a:ahLst/>
              <a:cxnLst/>
              <a:rect l="l" t="t" r="r" b="b"/>
              <a:pathLst>
                <a:path w="472907" h="271274">
                  <a:moveTo>
                    <a:pt x="73299" y="0"/>
                  </a:moveTo>
                  <a:lnTo>
                    <a:pt x="399608" y="0"/>
                  </a:lnTo>
                  <a:cubicBezTo>
                    <a:pt x="419048" y="0"/>
                    <a:pt x="437692" y="7723"/>
                    <a:pt x="451438" y="21469"/>
                  </a:cubicBezTo>
                  <a:cubicBezTo>
                    <a:pt x="465184" y="35215"/>
                    <a:pt x="472907" y="53859"/>
                    <a:pt x="472907" y="73299"/>
                  </a:cubicBezTo>
                  <a:lnTo>
                    <a:pt x="472907" y="197975"/>
                  </a:lnTo>
                  <a:cubicBezTo>
                    <a:pt x="472907" y="217415"/>
                    <a:pt x="465184" y="236059"/>
                    <a:pt x="451438" y="249805"/>
                  </a:cubicBezTo>
                  <a:cubicBezTo>
                    <a:pt x="437692" y="263551"/>
                    <a:pt x="419048" y="271274"/>
                    <a:pt x="399608" y="271274"/>
                  </a:cubicBezTo>
                  <a:lnTo>
                    <a:pt x="73299" y="271274"/>
                  </a:lnTo>
                  <a:cubicBezTo>
                    <a:pt x="53859" y="271274"/>
                    <a:pt x="35215" y="263551"/>
                    <a:pt x="21469" y="249805"/>
                  </a:cubicBezTo>
                  <a:cubicBezTo>
                    <a:pt x="7723" y="236059"/>
                    <a:pt x="0" y="217415"/>
                    <a:pt x="0" y="197975"/>
                  </a:cubicBezTo>
                  <a:lnTo>
                    <a:pt x="0" y="73299"/>
                  </a:lnTo>
                  <a:cubicBezTo>
                    <a:pt x="0" y="53859"/>
                    <a:pt x="7723" y="35215"/>
                    <a:pt x="21469" y="21469"/>
                  </a:cubicBezTo>
                  <a:cubicBezTo>
                    <a:pt x="35215" y="7723"/>
                    <a:pt x="53859" y="0"/>
                    <a:pt x="73299" y="0"/>
                  </a:cubicBezTo>
                  <a:close/>
                </a:path>
              </a:pathLst>
            </a:custGeom>
            <a:solidFill>
              <a:srgbClr val="000000">
                <a:alpha val="0"/>
              </a:srgbClr>
            </a:solidFill>
            <a:ln w="38100" cap="sq">
              <a:solidFill>
                <a:srgbClr val="FFCEDB"/>
              </a:solidFill>
              <a:prstDash val="lgDash"/>
              <a:miter/>
            </a:ln>
          </p:spPr>
        </p:sp>
        <p:sp>
          <p:nvSpPr>
            <p:cNvPr id="25" name="TextBox 25"/>
            <p:cNvSpPr txBox="1"/>
            <p:nvPr/>
          </p:nvSpPr>
          <p:spPr>
            <a:xfrm>
              <a:off x="0" y="-38100"/>
              <a:ext cx="472907" cy="309374"/>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853610" y="8823433"/>
            <a:ext cx="1870657" cy="1205199"/>
            <a:chOff x="0" y="0"/>
            <a:chExt cx="492683" cy="317419"/>
          </a:xfrm>
        </p:grpSpPr>
        <p:sp>
          <p:nvSpPr>
            <p:cNvPr id="27" name="Freeform 27"/>
            <p:cNvSpPr/>
            <p:nvPr/>
          </p:nvSpPr>
          <p:spPr>
            <a:xfrm>
              <a:off x="0" y="0"/>
              <a:ext cx="492683" cy="317419"/>
            </a:xfrm>
            <a:custGeom>
              <a:avLst/>
              <a:gdLst/>
              <a:ahLst/>
              <a:cxnLst/>
              <a:rect l="l" t="t" r="r" b="b"/>
              <a:pathLst>
                <a:path w="492683" h="317419">
                  <a:moveTo>
                    <a:pt x="70356" y="0"/>
                  </a:moveTo>
                  <a:lnTo>
                    <a:pt x="422327" y="0"/>
                  </a:lnTo>
                  <a:cubicBezTo>
                    <a:pt x="440987" y="0"/>
                    <a:pt x="458882" y="7413"/>
                    <a:pt x="472076" y="20607"/>
                  </a:cubicBezTo>
                  <a:cubicBezTo>
                    <a:pt x="485271" y="33801"/>
                    <a:pt x="492683" y="51697"/>
                    <a:pt x="492683" y="70356"/>
                  </a:cubicBezTo>
                  <a:lnTo>
                    <a:pt x="492683" y="247062"/>
                  </a:lnTo>
                  <a:cubicBezTo>
                    <a:pt x="492683" y="265722"/>
                    <a:pt x="485271" y="283617"/>
                    <a:pt x="472076" y="296812"/>
                  </a:cubicBezTo>
                  <a:cubicBezTo>
                    <a:pt x="458882" y="310006"/>
                    <a:pt x="440987" y="317419"/>
                    <a:pt x="422327" y="317419"/>
                  </a:cubicBezTo>
                  <a:lnTo>
                    <a:pt x="70356" y="317419"/>
                  </a:lnTo>
                  <a:cubicBezTo>
                    <a:pt x="51697" y="317419"/>
                    <a:pt x="33801" y="310006"/>
                    <a:pt x="20607" y="296812"/>
                  </a:cubicBezTo>
                  <a:cubicBezTo>
                    <a:pt x="7413" y="283617"/>
                    <a:pt x="0" y="265722"/>
                    <a:pt x="0" y="247062"/>
                  </a:cubicBezTo>
                  <a:lnTo>
                    <a:pt x="0" y="70356"/>
                  </a:lnTo>
                  <a:cubicBezTo>
                    <a:pt x="0" y="51697"/>
                    <a:pt x="7413" y="33801"/>
                    <a:pt x="20607" y="20607"/>
                  </a:cubicBezTo>
                  <a:cubicBezTo>
                    <a:pt x="33801" y="7413"/>
                    <a:pt x="51697" y="0"/>
                    <a:pt x="70356" y="0"/>
                  </a:cubicBezTo>
                  <a:close/>
                </a:path>
              </a:pathLst>
            </a:custGeom>
            <a:solidFill>
              <a:srgbClr val="000000">
                <a:alpha val="0"/>
              </a:srgbClr>
            </a:solidFill>
            <a:ln w="38100" cap="sq">
              <a:solidFill>
                <a:srgbClr val="FFCEDB"/>
              </a:solidFill>
              <a:prstDash val="lgDash"/>
              <a:miter/>
            </a:ln>
          </p:spPr>
        </p:sp>
        <p:sp>
          <p:nvSpPr>
            <p:cNvPr id="28" name="TextBox 28"/>
            <p:cNvSpPr txBox="1"/>
            <p:nvPr/>
          </p:nvSpPr>
          <p:spPr>
            <a:xfrm>
              <a:off x="0" y="-38100"/>
              <a:ext cx="492683" cy="355519"/>
            </a:xfrm>
            <a:prstGeom prst="rect">
              <a:avLst/>
            </a:prstGeom>
          </p:spPr>
          <p:txBody>
            <a:bodyPr lIns="50800" tIns="50800" rIns="50800" bIns="50800" rtlCol="0" anchor="ctr"/>
            <a:lstStyle/>
            <a:p>
              <a:pPr algn="ctr">
                <a:lnSpc>
                  <a:spcPts val="2659"/>
                </a:lnSpc>
              </a:pPr>
              <a:endParaRPr/>
            </a:p>
          </p:txBody>
        </p:sp>
      </p:grpSp>
    </p:spTree>
  </p:cSld>
  <p:clrMapOvr>
    <a:masterClrMapping/>
  </p:clrMapOvr>
  <p:transition>
    <p:fade/>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9521" y="-2022"/>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3973979" y="1609189"/>
            <a:ext cx="10644842" cy="2806367"/>
          </a:xfrm>
          <a:custGeom>
            <a:avLst/>
            <a:gdLst/>
            <a:ahLst/>
            <a:cxnLst/>
            <a:rect l="l" t="t" r="r" b="b"/>
            <a:pathLst>
              <a:path w="10644842" h="2806367">
                <a:moveTo>
                  <a:pt x="0" y="0"/>
                </a:moveTo>
                <a:lnTo>
                  <a:pt x="10644842" y="0"/>
                </a:lnTo>
                <a:lnTo>
                  <a:pt x="10644842" y="2806367"/>
                </a:lnTo>
                <a:lnTo>
                  <a:pt x="0" y="2806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3821579" y="1456789"/>
            <a:ext cx="10644842" cy="2806367"/>
          </a:xfrm>
          <a:custGeom>
            <a:avLst/>
            <a:gdLst/>
            <a:ahLst/>
            <a:cxnLst/>
            <a:rect l="l" t="t" r="r" b="b"/>
            <a:pathLst>
              <a:path w="10644842" h="2806367">
                <a:moveTo>
                  <a:pt x="0" y="0"/>
                </a:moveTo>
                <a:lnTo>
                  <a:pt x="10644842" y="0"/>
                </a:lnTo>
                <a:lnTo>
                  <a:pt x="10644842" y="2806367"/>
                </a:lnTo>
                <a:lnTo>
                  <a:pt x="0" y="28063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028700" y="5143500"/>
            <a:ext cx="7315200" cy="1356637"/>
          </a:xfrm>
          <a:custGeom>
            <a:avLst/>
            <a:gdLst/>
            <a:ahLst/>
            <a:cxnLst/>
            <a:rect l="l" t="t" r="r" b="b"/>
            <a:pathLst>
              <a:path w="7315200" h="1356637">
                <a:moveTo>
                  <a:pt x="0" y="0"/>
                </a:moveTo>
                <a:lnTo>
                  <a:pt x="7315200" y="0"/>
                </a:lnTo>
                <a:lnTo>
                  <a:pt x="7315200" y="1356637"/>
                </a:lnTo>
                <a:lnTo>
                  <a:pt x="0" y="13566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028700" y="7224037"/>
            <a:ext cx="7315200" cy="1356637"/>
          </a:xfrm>
          <a:custGeom>
            <a:avLst/>
            <a:gdLst/>
            <a:ahLst/>
            <a:cxnLst/>
            <a:rect l="l" t="t" r="r" b="b"/>
            <a:pathLst>
              <a:path w="7315200" h="1356637">
                <a:moveTo>
                  <a:pt x="0" y="0"/>
                </a:moveTo>
                <a:lnTo>
                  <a:pt x="7315200" y="0"/>
                </a:lnTo>
                <a:lnTo>
                  <a:pt x="7315200" y="1356637"/>
                </a:lnTo>
                <a:lnTo>
                  <a:pt x="0" y="13566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9944100" y="5141478"/>
            <a:ext cx="7315200" cy="1356637"/>
          </a:xfrm>
          <a:custGeom>
            <a:avLst/>
            <a:gdLst/>
            <a:ahLst/>
            <a:cxnLst/>
            <a:rect l="l" t="t" r="r" b="b"/>
            <a:pathLst>
              <a:path w="7315200" h="1356637">
                <a:moveTo>
                  <a:pt x="0" y="0"/>
                </a:moveTo>
                <a:lnTo>
                  <a:pt x="7315200" y="0"/>
                </a:lnTo>
                <a:lnTo>
                  <a:pt x="7315200" y="1356637"/>
                </a:lnTo>
                <a:lnTo>
                  <a:pt x="0" y="13566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9944100" y="7222015"/>
            <a:ext cx="7315200" cy="1356637"/>
          </a:xfrm>
          <a:custGeom>
            <a:avLst/>
            <a:gdLst/>
            <a:ahLst/>
            <a:cxnLst/>
            <a:rect l="l" t="t" r="r" b="b"/>
            <a:pathLst>
              <a:path w="7315200" h="1356637">
                <a:moveTo>
                  <a:pt x="0" y="0"/>
                </a:moveTo>
                <a:lnTo>
                  <a:pt x="7315200" y="0"/>
                </a:lnTo>
                <a:lnTo>
                  <a:pt x="7315200" y="1356637"/>
                </a:lnTo>
                <a:lnTo>
                  <a:pt x="0" y="13566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12073769" y="7279165"/>
            <a:ext cx="3840778" cy="887095"/>
          </a:xfrm>
          <a:prstGeom prst="rect">
            <a:avLst/>
          </a:prstGeom>
        </p:spPr>
        <p:txBody>
          <a:bodyPr lIns="0" tIns="0" rIns="0" bIns="0" rtlCol="0" anchor="t">
            <a:spAutoFit/>
          </a:bodyPr>
          <a:lstStyle/>
          <a:p>
            <a:pPr algn="ctr">
              <a:lnSpc>
                <a:spcPts val="7279"/>
              </a:lnSpc>
            </a:pPr>
            <a:r>
              <a:rPr lang="en-US" sz="5199">
                <a:solidFill>
                  <a:srgbClr val="8C213E"/>
                </a:solidFill>
                <a:latin typeface="Canva Sans"/>
                <a:ea typeface="Canva Sans"/>
                <a:cs typeface="Canva Sans"/>
                <a:sym typeface="Canva Sans"/>
              </a:rPr>
              <a:t>Bài 4</a:t>
            </a:r>
          </a:p>
        </p:txBody>
      </p:sp>
      <p:sp>
        <p:nvSpPr>
          <p:cNvPr id="11" name="Freeform 11"/>
          <p:cNvSpPr/>
          <p:nvPr/>
        </p:nvSpPr>
        <p:spPr>
          <a:xfrm rot="-5813165">
            <a:off x="15876134" y="8638037"/>
            <a:ext cx="1148839" cy="1926407"/>
          </a:xfrm>
          <a:custGeom>
            <a:avLst/>
            <a:gdLst/>
            <a:ahLst/>
            <a:cxnLst/>
            <a:rect l="l" t="t" r="r" b="b"/>
            <a:pathLst>
              <a:path w="1148839" h="1926407">
                <a:moveTo>
                  <a:pt x="0" y="0"/>
                </a:moveTo>
                <a:lnTo>
                  <a:pt x="1148839" y="0"/>
                </a:lnTo>
                <a:lnTo>
                  <a:pt x="1148839" y="1926406"/>
                </a:lnTo>
                <a:lnTo>
                  <a:pt x="0" y="19264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3120220" y="2627043"/>
            <a:ext cx="1707518" cy="1636113"/>
          </a:xfrm>
          <a:custGeom>
            <a:avLst/>
            <a:gdLst/>
            <a:ahLst/>
            <a:cxnLst/>
            <a:rect l="l" t="t" r="r" b="b"/>
            <a:pathLst>
              <a:path w="1707518" h="1636113">
                <a:moveTo>
                  <a:pt x="0" y="0"/>
                </a:moveTo>
                <a:lnTo>
                  <a:pt x="1707518" y="0"/>
                </a:lnTo>
                <a:lnTo>
                  <a:pt x="1707518" y="1636113"/>
                </a:lnTo>
                <a:lnTo>
                  <a:pt x="0" y="163611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4600305" y="1028700"/>
            <a:ext cx="2628483" cy="2184031"/>
          </a:xfrm>
          <a:custGeom>
            <a:avLst/>
            <a:gdLst/>
            <a:ahLst/>
            <a:cxnLst/>
            <a:rect l="l" t="t" r="r" b="b"/>
            <a:pathLst>
              <a:path w="2628483" h="2184031">
                <a:moveTo>
                  <a:pt x="0" y="0"/>
                </a:moveTo>
                <a:lnTo>
                  <a:pt x="2628483" y="0"/>
                </a:lnTo>
                <a:lnTo>
                  <a:pt x="2628483" y="2184031"/>
                </a:lnTo>
                <a:lnTo>
                  <a:pt x="0" y="21840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3158369" y="5328641"/>
            <a:ext cx="3840778" cy="887095"/>
          </a:xfrm>
          <a:prstGeom prst="rect">
            <a:avLst/>
          </a:prstGeom>
        </p:spPr>
        <p:txBody>
          <a:bodyPr lIns="0" tIns="0" rIns="0" bIns="0" rtlCol="0" anchor="t">
            <a:spAutoFit/>
          </a:bodyPr>
          <a:lstStyle/>
          <a:p>
            <a:pPr algn="ctr">
              <a:lnSpc>
                <a:spcPts val="7279"/>
              </a:lnSpc>
            </a:pPr>
            <a:r>
              <a:rPr lang="en-US" sz="5199">
                <a:solidFill>
                  <a:srgbClr val="8C213E"/>
                </a:solidFill>
                <a:latin typeface="Canva Sans"/>
                <a:ea typeface="Canva Sans"/>
                <a:cs typeface="Canva Sans"/>
                <a:sym typeface="Canva Sans"/>
              </a:rPr>
              <a:t>Bài 1</a:t>
            </a:r>
          </a:p>
        </p:txBody>
      </p:sp>
      <p:sp>
        <p:nvSpPr>
          <p:cNvPr id="15" name="TextBox 15"/>
          <p:cNvSpPr txBox="1"/>
          <p:nvPr/>
        </p:nvSpPr>
        <p:spPr>
          <a:xfrm>
            <a:off x="3158369" y="7411200"/>
            <a:ext cx="3840778" cy="887095"/>
          </a:xfrm>
          <a:prstGeom prst="rect">
            <a:avLst/>
          </a:prstGeom>
        </p:spPr>
        <p:txBody>
          <a:bodyPr lIns="0" tIns="0" rIns="0" bIns="0" rtlCol="0" anchor="t">
            <a:spAutoFit/>
          </a:bodyPr>
          <a:lstStyle/>
          <a:p>
            <a:pPr algn="ctr">
              <a:lnSpc>
                <a:spcPts val="7279"/>
              </a:lnSpc>
            </a:pPr>
            <a:r>
              <a:rPr lang="en-US" sz="5199">
                <a:solidFill>
                  <a:srgbClr val="8C213E"/>
                </a:solidFill>
                <a:latin typeface="Canva Sans"/>
                <a:ea typeface="Canva Sans"/>
                <a:cs typeface="Canva Sans"/>
                <a:sym typeface="Canva Sans"/>
              </a:rPr>
              <a:t>Bài 2</a:t>
            </a:r>
          </a:p>
        </p:txBody>
      </p:sp>
      <p:sp>
        <p:nvSpPr>
          <p:cNvPr id="16" name="TextBox 16"/>
          <p:cNvSpPr txBox="1"/>
          <p:nvPr/>
        </p:nvSpPr>
        <p:spPr>
          <a:xfrm>
            <a:off x="12073769" y="5328641"/>
            <a:ext cx="3840778" cy="887095"/>
          </a:xfrm>
          <a:prstGeom prst="rect">
            <a:avLst/>
          </a:prstGeom>
        </p:spPr>
        <p:txBody>
          <a:bodyPr lIns="0" tIns="0" rIns="0" bIns="0" rtlCol="0" anchor="t">
            <a:spAutoFit/>
          </a:bodyPr>
          <a:lstStyle/>
          <a:p>
            <a:pPr algn="ctr">
              <a:lnSpc>
                <a:spcPts val="7279"/>
              </a:lnSpc>
            </a:pPr>
            <a:r>
              <a:rPr lang="en-US" sz="5199">
                <a:solidFill>
                  <a:srgbClr val="8C213E"/>
                </a:solidFill>
                <a:latin typeface="Canva Sans"/>
                <a:ea typeface="Canva Sans"/>
                <a:cs typeface="Canva Sans"/>
                <a:sym typeface="Canva Sans"/>
              </a:rPr>
              <a:t>Bài 3</a:t>
            </a:r>
          </a:p>
        </p:txBody>
      </p:sp>
      <p:sp>
        <p:nvSpPr>
          <p:cNvPr id="17" name="TextBox 17"/>
          <p:cNvSpPr txBox="1"/>
          <p:nvPr/>
        </p:nvSpPr>
        <p:spPr>
          <a:xfrm>
            <a:off x="4642471" y="2178925"/>
            <a:ext cx="9823950" cy="1658794"/>
          </a:xfrm>
          <a:prstGeom prst="rect">
            <a:avLst/>
          </a:prstGeom>
        </p:spPr>
        <p:txBody>
          <a:bodyPr lIns="0" tIns="0" rIns="0" bIns="0" rtlCol="0" anchor="t">
            <a:spAutoFit/>
          </a:bodyPr>
          <a:lstStyle/>
          <a:p>
            <a:pPr algn="ctr">
              <a:lnSpc>
                <a:spcPts val="6745"/>
              </a:lnSpc>
            </a:pPr>
            <a:r>
              <a:rPr lang="en-US" sz="4818">
                <a:solidFill>
                  <a:srgbClr val="FFCEDB"/>
                </a:solidFill>
                <a:latin typeface="Canva Sans"/>
                <a:ea typeface="Canva Sans"/>
                <a:cs typeface="Canva Sans"/>
                <a:sym typeface="Canva Sans"/>
              </a:rPr>
              <a:t>BÀI 25: LUYỆN TỪ VÀ CÂU</a:t>
            </a:r>
          </a:p>
          <a:p>
            <a:pPr algn="ctr">
              <a:lnSpc>
                <a:spcPts val="6745"/>
              </a:lnSpc>
            </a:pPr>
            <a:r>
              <a:rPr lang="en-US" sz="4818">
                <a:solidFill>
                  <a:srgbClr val="FFCEDB"/>
                </a:solidFill>
                <a:latin typeface="Canva Sans"/>
                <a:ea typeface="Canva Sans"/>
                <a:cs typeface="Canva Sans"/>
                <a:sym typeface="Canva Sans"/>
              </a:rPr>
              <a:t>BIỆN PHÁP ĐIỆP TỪ, ĐIỆP NGỮ</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grpSp>
        <p:nvGrpSpPr>
          <p:cNvPr id="4" name="Group 4"/>
          <p:cNvGrpSpPr/>
          <p:nvPr/>
        </p:nvGrpSpPr>
        <p:grpSpPr>
          <a:xfrm>
            <a:off x="1181100" y="3706335"/>
            <a:ext cx="12392684" cy="5678088"/>
            <a:chOff x="0" y="0"/>
            <a:chExt cx="3263917" cy="1495463"/>
          </a:xfrm>
        </p:grpSpPr>
        <p:sp>
          <p:nvSpPr>
            <p:cNvPr id="5" name="Freeform 5"/>
            <p:cNvSpPr/>
            <p:nvPr/>
          </p:nvSpPr>
          <p:spPr>
            <a:xfrm>
              <a:off x="0" y="0"/>
              <a:ext cx="3263917" cy="1495463"/>
            </a:xfrm>
            <a:custGeom>
              <a:avLst/>
              <a:gdLst/>
              <a:ahLst/>
              <a:cxnLst/>
              <a:rect l="l" t="t" r="r" b="b"/>
              <a:pathLst>
                <a:path w="3263917" h="1495463">
                  <a:moveTo>
                    <a:pt x="31861" y="0"/>
                  </a:moveTo>
                  <a:lnTo>
                    <a:pt x="3232056" y="0"/>
                  </a:lnTo>
                  <a:cubicBezTo>
                    <a:pt x="3240506" y="0"/>
                    <a:pt x="3248610" y="3357"/>
                    <a:pt x="3254585" y="9332"/>
                  </a:cubicBezTo>
                  <a:cubicBezTo>
                    <a:pt x="3260560" y="15307"/>
                    <a:pt x="3263917" y="23411"/>
                    <a:pt x="3263917" y="31861"/>
                  </a:cubicBezTo>
                  <a:lnTo>
                    <a:pt x="3263917" y="1463603"/>
                  </a:lnTo>
                  <a:cubicBezTo>
                    <a:pt x="3263917" y="1481199"/>
                    <a:pt x="3249652" y="1495463"/>
                    <a:pt x="3232056" y="1495463"/>
                  </a:cubicBezTo>
                  <a:lnTo>
                    <a:pt x="31861" y="1495463"/>
                  </a:lnTo>
                  <a:cubicBezTo>
                    <a:pt x="23411" y="1495463"/>
                    <a:pt x="15307" y="1492107"/>
                    <a:pt x="9332" y="1486132"/>
                  </a:cubicBezTo>
                  <a:cubicBezTo>
                    <a:pt x="3357" y="1480157"/>
                    <a:pt x="0" y="1472053"/>
                    <a:pt x="0" y="1463603"/>
                  </a:cubicBezTo>
                  <a:lnTo>
                    <a:pt x="0" y="31861"/>
                  </a:lnTo>
                  <a:cubicBezTo>
                    <a:pt x="0" y="23411"/>
                    <a:pt x="3357" y="15307"/>
                    <a:pt x="9332" y="9332"/>
                  </a:cubicBezTo>
                  <a:cubicBezTo>
                    <a:pt x="15307" y="3357"/>
                    <a:pt x="23411" y="0"/>
                    <a:pt x="31861" y="0"/>
                  </a:cubicBezTo>
                  <a:close/>
                </a:path>
              </a:pathLst>
            </a:custGeom>
            <a:solidFill>
              <a:srgbClr val="FFCEDB"/>
            </a:solidFill>
          </p:spPr>
        </p:sp>
        <p:sp>
          <p:nvSpPr>
            <p:cNvPr id="6" name="TextBox 6"/>
            <p:cNvSpPr txBox="1"/>
            <p:nvPr/>
          </p:nvSpPr>
          <p:spPr>
            <a:xfrm>
              <a:off x="0" y="-38100"/>
              <a:ext cx="3263917" cy="153356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8700" y="2868124"/>
            <a:ext cx="12392684" cy="6801032"/>
            <a:chOff x="0" y="0"/>
            <a:chExt cx="3263917" cy="1791218"/>
          </a:xfrm>
        </p:grpSpPr>
        <p:sp>
          <p:nvSpPr>
            <p:cNvPr id="8" name="Freeform 8"/>
            <p:cNvSpPr/>
            <p:nvPr/>
          </p:nvSpPr>
          <p:spPr>
            <a:xfrm>
              <a:off x="0" y="0"/>
              <a:ext cx="3263917" cy="1791218"/>
            </a:xfrm>
            <a:custGeom>
              <a:avLst/>
              <a:gdLst/>
              <a:ahLst/>
              <a:cxnLst/>
              <a:rect l="l" t="t" r="r" b="b"/>
              <a:pathLst>
                <a:path w="3263917" h="1791218">
                  <a:moveTo>
                    <a:pt x="31861" y="0"/>
                  </a:moveTo>
                  <a:lnTo>
                    <a:pt x="3232056" y="0"/>
                  </a:lnTo>
                  <a:cubicBezTo>
                    <a:pt x="3240506" y="0"/>
                    <a:pt x="3248610" y="3357"/>
                    <a:pt x="3254585" y="9332"/>
                  </a:cubicBezTo>
                  <a:cubicBezTo>
                    <a:pt x="3260560" y="15307"/>
                    <a:pt x="3263917" y="23411"/>
                    <a:pt x="3263917" y="31861"/>
                  </a:cubicBezTo>
                  <a:lnTo>
                    <a:pt x="3263917" y="1759358"/>
                  </a:lnTo>
                  <a:cubicBezTo>
                    <a:pt x="3263917" y="1776954"/>
                    <a:pt x="3249652" y="1791218"/>
                    <a:pt x="3232056" y="1791218"/>
                  </a:cubicBezTo>
                  <a:lnTo>
                    <a:pt x="31861" y="1791218"/>
                  </a:lnTo>
                  <a:cubicBezTo>
                    <a:pt x="23411" y="1791218"/>
                    <a:pt x="15307" y="1787862"/>
                    <a:pt x="9332" y="1781887"/>
                  </a:cubicBezTo>
                  <a:cubicBezTo>
                    <a:pt x="3357" y="1775912"/>
                    <a:pt x="0" y="1767808"/>
                    <a:pt x="0" y="1759358"/>
                  </a:cubicBezTo>
                  <a:lnTo>
                    <a:pt x="0" y="31861"/>
                  </a:lnTo>
                  <a:cubicBezTo>
                    <a:pt x="0" y="23411"/>
                    <a:pt x="3357" y="15307"/>
                    <a:pt x="9332" y="9332"/>
                  </a:cubicBezTo>
                  <a:cubicBezTo>
                    <a:pt x="15307" y="3357"/>
                    <a:pt x="23411" y="0"/>
                    <a:pt x="31861" y="0"/>
                  </a:cubicBezTo>
                  <a:close/>
                </a:path>
              </a:pathLst>
            </a:custGeom>
            <a:solidFill>
              <a:srgbClr val="FFFFFF"/>
            </a:solidFill>
          </p:spPr>
        </p:sp>
        <p:sp>
          <p:nvSpPr>
            <p:cNvPr id="9" name="TextBox 9"/>
            <p:cNvSpPr txBox="1"/>
            <p:nvPr/>
          </p:nvSpPr>
          <p:spPr>
            <a:xfrm>
              <a:off x="0" y="-38100"/>
              <a:ext cx="3263917" cy="1829318"/>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3674542" y="2361057"/>
            <a:ext cx="4347392" cy="7659564"/>
            <a:chOff x="0" y="0"/>
            <a:chExt cx="3569081" cy="6288278"/>
          </a:xfrm>
        </p:grpSpPr>
        <p:sp>
          <p:nvSpPr>
            <p:cNvPr id="11" name="Freeform 11"/>
            <p:cNvSpPr/>
            <p:nvPr/>
          </p:nvSpPr>
          <p:spPr>
            <a:xfrm>
              <a:off x="342482" y="346416"/>
              <a:ext cx="2889414" cy="5612709"/>
            </a:xfrm>
            <a:custGeom>
              <a:avLst/>
              <a:gdLst/>
              <a:ahLst/>
              <a:cxnLst/>
              <a:rect l="l" t="t" r="r" b="b"/>
              <a:pathLst>
                <a:path w="2889414" h="5612709">
                  <a:moveTo>
                    <a:pt x="2449952" y="5612709"/>
                  </a:moveTo>
                  <a:lnTo>
                    <a:pt x="439462" y="5612709"/>
                  </a:lnTo>
                  <a:cubicBezTo>
                    <a:pt x="196754" y="5612709"/>
                    <a:pt x="0" y="5415955"/>
                    <a:pt x="0" y="5173247"/>
                  </a:cubicBezTo>
                  <a:lnTo>
                    <a:pt x="0" y="439462"/>
                  </a:lnTo>
                  <a:cubicBezTo>
                    <a:pt x="0" y="196754"/>
                    <a:pt x="196754" y="0"/>
                    <a:pt x="439462" y="0"/>
                  </a:cubicBezTo>
                  <a:lnTo>
                    <a:pt x="2449952" y="0"/>
                  </a:lnTo>
                  <a:cubicBezTo>
                    <a:pt x="2692660" y="0"/>
                    <a:pt x="2889414" y="196754"/>
                    <a:pt x="2889414" y="439462"/>
                  </a:cubicBezTo>
                  <a:lnTo>
                    <a:pt x="2889414" y="5173247"/>
                  </a:lnTo>
                  <a:cubicBezTo>
                    <a:pt x="2889414" y="5415955"/>
                    <a:pt x="2692660" y="5612709"/>
                    <a:pt x="2449952" y="5612709"/>
                  </a:cubicBezTo>
                  <a:close/>
                </a:path>
              </a:pathLst>
            </a:custGeom>
            <a:blipFill>
              <a:blip r:embed="rId3"/>
              <a:stretch>
                <a:fillRect l="-24179" r="-24179"/>
              </a:stretch>
            </a:blipFill>
          </p:spPr>
        </p:sp>
        <p:sp>
          <p:nvSpPr>
            <p:cNvPr id="12" name="Freeform 12"/>
            <p:cNvSpPr/>
            <p:nvPr/>
          </p:nvSpPr>
          <p:spPr>
            <a:xfrm>
              <a:off x="0" y="6350"/>
              <a:ext cx="3569081" cy="6275578"/>
            </a:xfrm>
            <a:custGeom>
              <a:avLst/>
              <a:gdLst/>
              <a:ahLst/>
              <a:cxnLst/>
              <a:rect l="l" t="t" r="r" b="b"/>
              <a:pathLst>
                <a:path w="3569081" h="6275578">
                  <a:moveTo>
                    <a:pt x="0" y="0"/>
                  </a:moveTo>
                  <a:lnTo>
                    <a:pt x="3569081" y="0"/>
                  </a:lnTo>
                  <a:lnTo>
                    <a:pt x="3569081" y="6275578"/>
                  </a:lnTo>
                  <a:lnTo>
                    <a:pt x="0" y="6275578"/>
                  </a:lnTo>
                  <a:close/>
                </a:path>
              </a:pathLst>
            </a:custGeom>
            <a:blipFill>
              <a:blip r:embed="rId4"/>
              <a:stretch>
                <a:fillRect t="-52" b="-52"/>
              </a:stretch>
            </a:blipFill>
          </p:spPr>
        </p:sp>
      </p:grpSp>
      <p:sp>
        <p:nvSpPr>
          <p:cNvPr id="13" name="TextBox 13"/>
          <p:cNvSpPr txBox="1"/>
          <p:nvPr/>
        </p:nvSpPr>
        <p:spPr>
          <a:xfrm>
            <a:off x="1894783" y="2763349"/>
            <a:ext cx="10139301" cy="6766463"/>
          </a:xfrm>
          <a:prstGeom prst="rect">
            <a:avLst/>
          </a:prstGeom>
        </p:spPr>
        <p:txBody>
          <a:bodyPr lIns="0" tIns="0" rIns="0" bIns="0" rtlCol="0" anchor="t">
            <a:spAutoFit/>
          </a:bodyPr>
          <a:lstStyle/>
          <a:p>
            <a:pPr algn="ctr">
              <a:lnSpc>
                <a:spcPts val="7670"/>
              </a:lnSpc>
            </a:pPr>
            <a:r>
              <a:rPr lang="en-US" sz="5478">
                <a:solidFill>
                  <a:srgbClr val="8C213E"/>
                </a:solidFill>
                <a:latin typeface="Dekko"/>
                <a:ea typeface="Dekko"/>
                <a:cs typeface="Dekko"/>
                <a:sym typeface="Dekko"/>
              </a:rPr>
              <a:t>Người ta di cấy lấy công </a:t>
            </a:r>
          </a:p>
          <a:p>
            <a:pPr algn="ctr">
              <a:lnSpc>
                <a:spcPts val="7670"/>
              </a:lnSpc>
            </a:pPr>
            <a:r>
              <a:rPr lang="en-US" sz="5478">
                <a:solidFill>
                  <a:srgbClr val="8C213E"/>
                </a:solidFill>
                <a:latin typeface="Dekko"/>
                <a:ea typeface="Dekko"/>
                <a:cs typeface="Dekko"/>
                <a:sym typeface="Dekko"/>
              </a:rPr>
              <a:t>Tôi nay đi cấy còn trông nhiều bề Trông trời, trông dất, trông mây Trông mưa, trông nắng, trồng ngày, trông đêm </a:t>
            </a:r>
          </a:p>
          <a:p>
            <a:pPr algn="ctr">
              <a:lnSpc>
                <a:spcPts val="7670"/>
              </a:lnSpc>
            </a:pPr>
            <a:r>
              <a:rPr lang="en-US" sz="5478">
                <a:solidFill>
                  <a:srgbClr val="8C213E"/>
                </a:solidFill>
                <a:latin typeface="Dekko"/>
                <a:ea typeface="Dekko"/>
                <a:cs typeface="Dekko"/>
                <a:sym typeface="Dekko"/>
              </a:rPr>
              <a:t>Trồng cho chân cứng đá mềm </a:t>
            </a:r>
          </a:p>
          <a:p>
            <a:pPr algn="ctr">
              <a:lnSpc>
                <a:spcPts val="7670"/>
              </a:lnSpc>
            </a:pPr>
            <a:r>
              <a:rPr lang="en-US" sz="5478">
                <a:solidFill>
                  <a:srgbClr val="8C213E"/>
                </a:solidFill>
                <a:latin typeface="Dekko"/>
                <a:ea typeface="Dekko"/>
                <a:cs typeface="Dekko"/>
                <a:sym typeface="Dekko"/>
              </a:rPr>
              <a:t>Trời yên, biển lặng mới yên tấm lòng.</a:t>
            </a:r>
          </a:p>
        </p:txBody>
      </p:sp>
      <p:sp>
        <p:nvSpPr>
          <p:cNvPr id="14" name="Freeform 14"/>
          <p:cNvSpPr/>
          <p:nvPr/>
        </p:nvSpPr>
        <p:spPr>
          <a:xfrm rot="-928209">
            <a:off x="206884" y="7860357"/>
            <a:ext cx="1792779" cy="2246079"/>
          </a:xfrm>
          <a:custGeom>
            <a:avLst/>
            <a:gdLst/>
            <a:ahLst/>
            <a:cxnLst/>
            <a:rect l="l" t="t" r="r" b="b"/>
            <a:pathLst>
              <a:path w="1792779" h="2246079">
                <a:moveTo>
                  <a:pt x="0" y="0"/>
                </a:moveTo>
                <a:lnTo>
                  <a:pt x="1792779" y="0"/>
                </a:lnTo>
                <a:lnTo>
                  <a:pt x="1792779" y="2246079"/>
                </a:lnTo>
                <a:lnTo>
                  <a:pt x="0" y="22460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56942" y="1028700"/>
            <a:ext cx="2476083" cy="2057400"/>
          </a:xfrm>
          <a:custGeom>
            <a:avLst/>
            <a:gdLst/>
            <a:ahLst/>
            <a:cxnLst/>
            <a:rect l="l" t="t" r="r" b="b"/>
            <a:pathLst>
              <a:path w="2476083" h="2057400">
                <a:moveTo>
                  <a:pt x="0" y="0"/>
                </a:moveTo>
                <a:lnTo>
                  <a:pt x="2476084" y="0"/>
                </a:lnTo>
                <a:lnTo>
                  <a:pt x="2476084"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TextBox 16"/>
          <p:cNvSpPr txBox="1"/>
          <p:nvPr/>
        </p:nvSpPr>
        <p:spPr>
          <a:xfrm>
            <a:off x="0" y="-152400"/>
            <a:ext cx="18288000" cy="2628900"/>
          </a:xfrm>
          <a:prstGeom prst="rect">
            <a:avLst/>
          </a:prstGeom>
        </p:spPr>
        <p:txBody>
          <a:bodyPr lIns="0" tIns="0" rIns="0" bIns="0" rtlCol="0" anchor="t">
            <a:spAutoFit/>
          </a:bodyPr>
          <a:lstStyle/>
          <a:p>
            <a:pPr algn="ctr">
              <a:lnSpc>
                <a:spcPts val="10500"/>
              </a:lnSpc>
            </a:pPr>
            <a:r>
              <a:rPr lang="en-US" sz="7500">
                <a:solidFill>
                  <a:srgbClr val="FFCEDB"/>
                </a:solidFill>
                <a:latin typeface="Canva Sans"/>
                <a:ea typeface="Canva Sans"/>
                <a:cs typeface="Canva Sans"/>
                <a:sym typeface="Canva Sans"/>
              </a:rPr>
              <a:t>Bài 1 Đọc bài ca dao dưới đây và trả lời câu hỏi.</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6443620" y="3184664"/>
            <a:ext cx="10815680" cy="6073636"/>
          </a:xfrm>
          <a:custGeom>
            <a:avLst/>
            <a:gdLst/>
            <a:ahLst/>
            <a:cxnLst/>
            <a:rect l="l" t="t" r="r" b="b"/>
            <a:pathLst>
              <a:path w="10815680" h="6073636">
                <a:moveTo>
                  <a:pt x="0" y="0"/>
                </a:moveTo>
                <a:lnTo>
                  <a:pt x="10815680" y="0"/>
                </a:lnTo>
                <a:lnTo>
                  <a:pt x="10815680" y="6073636"/>
                </a:lnTo>
                <a:lnTo>
                  <a:pt x="0" y="60736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282815" y="3023858"/>
            <a:ext cx="10815680" cy="6073636"/>
          </a:xfrm>
          <a:custGeom>
            <a:avLst/>
            <a:gdLst/>
            <a:ahLst/>
            <a:cxnLst/>
            <a:rect l="l" t="t" r="r" b="b"/>
            <a:pathLst>
              <a:path w="10815680" h="6073636">
                <a:moveTo>
                  <a:pt x="0" y="0"/>
                </a:moveTo>
                <a:lnTo>
                  <a:pt x="10815680" y="0"/>
                </a:lnTo>
                <a:lnTo>
                  <a:pt x="10815680" y="6073637"/>
                </a:lnTo>
                <a:lnTo>
                  <a:pt x="0" y="60736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5813165">
            <a:off x="15659755" y="7722420"/>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7" name="Group 7"/>
          <p:cNvGrpSpPr>
            <a:grpSpLocks noChangeAspect="1"/>
          </p:cNvGrpSpPr>
          <p:nvPr/>
        </p:nvGrpSpPr>
        <p:grpSpPr>
          <a:xfrm rot="-379069">
            <a:off x="603021" y="3613287"/>
            <a:ext cx="5412004" cy="5411701"/>
            <a:chOff x="0" y="0"/>
            <a:chExt cx="6341849" cy="6341495"/>
          </a:xfrm>
        </p:grpSpPr>
        <p:sp>
          <p:nvSpPr>
            <p:cNvPr id="8" name="Freeform 8"/>
            <p:cNvSpPr/>
            <p:nvPr/>
          </p:nvSpPr>
          <p:spPr>
            <a:xfrm>
              <a:off x="349996" y="349492"/>
              <a:ext cx="5641857" cy="5642510"/>
            </a:xfrm>
            <a:custGeom>
              <a:avLst/>
              <a:gdLst/>
              <a:ahLst/>
              <a:cxnLst/>
              <a:rect l="l" t="t" r="r" b="b"/>
              <a:pathLst>
                <a:path w="5641857" h="5642510">
                  <a:moveTo>
                    <a:pt x="5641857" y="1520964"/>
                  </a:moveTo>
                  <a:lnTo>
                    <a:pt x="5387409" y="1520964"/>
                  </a:lnTo>
                  <a:lnTo>
                    <a:pt x="5387409" y="309104"/>
                  </a:lnTo>
                  <a:lnTo>
                    <a:pt x="4149312" y="309104"/>
                  </a:lnTo>
                  <a:lnTo>
                    <a:pt x="4149312" y="0"/>
                  </a:lnTo>
                  <a:lnTo>
                    <a:pt x="1492545" y="0"/>
                  </a:lnTo>
                  <a:lnTo>
                    <a:pt x="1492545" y="309104"/>
                  </a:lnTo>
                  <a:lnTo>
                    <a:pt x="254448" y="309104"/>
                  </a:lnTo>
                  <a:lnTo>
                    <a:pt x="254448" y="1520964"/>
                  </a:lnTo>
                  <a:lnTo>
                    <a:pt x="0" y="1520964"/>
                  </a:lnTo>
                  <a:lnTo>
                    <a:pt x="0" y="4121546"/>
                  </a:lnTo>
                  <a:lnTo>
                    <a:pt x="254448" y="4121546"/>
                  </a:lnTo>
                  <a:lnTo>
                    <a:pt x="254448" y="5333406"/>
                  </a:lnTo>
                  <a:lnTo>
                    <a:pt x="1492545" y="5333406"/>
                  </a:lnTo>
                  <a:lnTo>
                    <a:pt x="1492545" y="5642510"/>
                  </a:lnTo>
                  <a:lnTo>
                    <a:pt x="4149312" y="5642510"/>
                  </a:lnTo>
                  <a:lnTo>
                    <a:pt x="4149312" y="5333406"/>
                  </a:lnTo>
                  <a:lnTo>
                    <a:pt x="5387409" y="5333406"/>
                  </a:lnTo>
                  <a:lnTo>
                    <a:pt x="5387409" y="4121546"/>
                  </a:lnTo>
                  <a:lnTo>
                    <a:pt x="5641857" y="4121546"/>
                  </a:lnTo>
                  <a:close/>
                </a:path>
              </a:pathLst>
            </a:custGeom>
            <a:blipFill>
              <a:blip r:embed="rId9"/>
              <a:stretch>
                <a:fillRect l="-5" r="-5"/>
              </a:stretch>
            </a:blipFill>
          </p:spPr>
        </p:sp>
        <p:sp>
          <p:nvSpPr>
            <p:cNvPr id="9" name="Freeform 9"/>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10"/>
              <a:stretch>
                <a:fillRect l="-62" r="-62"/>
              </a:stretch>
            </a:blipFill>
          </p:spPr>
        </p:sp>
      </p:grpSp>
      <p:sp>
        <p:nvSpPr>
          <p:cNvPr id="10" name="Freeform 10"/>
          <p:cNvSpPr/>
          <p:nvPr/>
        </p:nvSpPr>
        <p:spPr>
          <a:xfrm>
            <a:off x="14722999" y="2339708"/>
            <a:ext cx="1511176" cy="1368301"/>
          </a:xfrm>
          <a:custGeom>
            <a:avLst/>
            <a:gdLst/>
            <a:ahLst/>
            <a:cxnLst/>
            <a:rect l="l" t="t" r="r" b="b"/>
            <a:pathLst>
              <a:path w="1511176" h="1368301">
                <a:moveTo>
                  <a:pt x="0" y="0"/>
                </a:moveTo>
                <a:lnTo>
                  <a:pt x="1511175" y="0"/>
                </a:lnTo>
                <a:lnTo>
                  <a:pt x="1511175" y="1368301"/>
                </a:lnTo>
                <a:lnTo>
                  <a:pt x="0" y="136830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5688032" y="7889999"/>
            <a:ext cx="1511176" cy="1368301"/>
          </a:xfrm>
          <a:custGeom>
            <a:avLst/>
            <a:gdLst/>
            <a:ahLst/>
            <a:cxnLst/>
            <a:rect l="l" t="t" r="r" b="b"/>
            <a:pathLst>
              <a:path w="1511176" h="1368301">
                <a:moveTo>
                  <a:pt x="0" y="0"/>
                </a:moveTo>
                <a:lnTo>
                  <a:pt x="1511176" y="0"/>
                </a:lnTo>
                <a:lnTo>
                  <a:pt x="1511176" y="1368301"/>
                </a:lnTo>
                <a:lnTo>
                  <a:pt x="0" y="136830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6518965" y="4551916"/>
            <a:ext cx="10343379" cy="2941320"/>
          </a:xfrm>
          <a:prstGeom prst="rect">
            <a:avLst/>
          </a:prstGeom>
        </p:spPr>
        <p:txBody>
          <a:bodyPr lIns="0" tIns="0" rIns="0" bIns="0" rtlCol="0" anchor="t">
            <a:spAutoFit/>
          </a:bodyPr>
          <a:lstStyle/>
          <a:p>
            <a:pPr algn="ctr">
              <a:lnSpc>
                <a:spcPts val="5880"/>
              </a:lnSpc>
            </a:pPr>
            <a:r>
              <a:rPr lang="en-US" sz="4200">
                <a:solidFill>
                  <a:srgbClr val="8C213E"/>
                </a:solidFill>
                <a:latin typeface="Canva Sans"/>
                <a:ea typeface="Canva Sans"/>
                <a:cs typeface="Canva Sans"/>
                <a:sym typeface="Canva Sans"/>
              </a:rPr>
              <a:t>a. Từ trông được lặp lại mấy lần?</a:t>
            </a:r>
          </a:p>
          <a:p>
            <a:pPr algn="ctr">
              <a:lnSpc>
                <a:spcPts val="5880"/>
              </a:lnSpc>
            </a:pPr>
            <a:endParaRPr lang="en-US" sz="4200">
              <a:solidFill>
                <a:srgbClr val="8C213E"/>
              </a:solidFill>
              <a:latin typeface="Canva Sans"/>
              <a:ea typeface="Canva Sans"/>
              <a:cs typeface="Canva Sans"/>
              <a:sym typeface="Canva Sans"/>
            </a:endParaRPr>
          </a:p>
          <a:p>
            <a:pPr algn="ctr">
              <a:lnSpc>
                <a:spcPts val="5880"/>
              </a:lnSpc>
            </a:pPr>
            <a:r>
              <a:rPr lang="en-US" sz="4200">
                <a:solidFill>
                  <a:srgbClr val="8C213E"/>
                </a:solidFill>
                <a:latin typeface="Canva Sans"/>
                <a:ea typeface="Canva Sans"/>
                <a:cs typeface="Canva Sans"/>
                <a:sym typeface="Canva Sans"/>
              </a:rPr>
              <a:t>b. Theo em, việc lặp lại đó có tác dụng gì?</a:t>
            </a:r>
          </a:p>
        </p:txBody>
      </p:sp>
      <p:sp>
        <p:nvSpPr>
          <p:cNvPr id="13" name="TextBox 13"/>
          <p:cNvSpPr txBox="1"/>
          <p:nvPr/>
        </p:nvSpPr>
        <p:spPr>
          <a:xfrm>
            <a:off x="1028700" y="828675"/>
            <a:ext cx="15205474" cy="1717674"/>
          </a:xfrm>
          <a:prstGeom prst="rect">
            <a:avLst/>
          </a:prstGeom>
        </p:spPr>
        <p:txBody>
          <a:bodyPr lIns="0" tIns="0" rIns="0" bIns="0" rtlCol="0" anchor="t">
            <a:spAutoFit/>
          </a:bodyPr>
          <a:lstStyle/>
          <a:p>
            <a:pPr algn="ctr">
              <a:lnSpc>
                <a:spcPts val="14000"/>
              </a:lnSpc>
            </a:pPr>
            <a:r>
              <a:rPr lang="en-US" sz="10000">
                <a:solidFill>
                  <a:srgbClr val="FFCEDB"/>
                </a:solidFill>
                <a:latin typeface="Canva Sans"/>
                <a:ea typeface="Canva Sans"/>
                <a:cs typeface="Canva Sans"/>
                <a:sym typeface="Canva Sans"/>
              </a:rPr>
              <a:t>Thảo luận nhóm đôi</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132924" y="3234287"/>
            <a:ext cx="10815680" cy="6073636"/>
          </a:xfrm>
          <a:custGeom>
            <a:avLst/>
            <a:gdLst/>
            <a:ahLst/>
            <a:cxnLst/>
            <a:rect l="l" t="t" r="r" b="b"/>
            <a:pathLst>
              <a:path w="10815680" h="6073636">
                <a:moveTo>
                  <a:pt x="0" y="0"/>
                </a:moveTo>
                <a:lnTo>
                  <a:pt x="10815680" y="0"/>
                </a:lnTo>
                <a:lnTo>
                  <a:pt x="10815680" y="6073636"/>
                </a:lnTo>
                <a:lnTo>
                  <a:pt x="0" y="60736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549437" y="3283910"/>
            <a:ext cx="10815680" cy="6073636"/>
          </a:xfrm>
          <a:custGeom>
            <a:avLst/>
            <a:gdLst/>
            <a:ahLst/>
            <a:cxnLst/>
            <a:rect l="l" t="t" r="r" b="b"/>
            <a:pathLst>
              <a:path w="10815680" h="6073636">
                <a:moveTo>
                  <a:pt x="0" y="0"/>
                </a:moveTo>
                <a:lnTo>
                  <a:pt x="10815680" y="0"/>
                </a:lnTo>
                <a:lnTo>
                  <a:pt x="10815680" y="6073636"/>
                </a:lnTo>
                <a:lnTo>
                  <a:pt x="0" y="60736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3743972">
            <a:off x="1228022" y="1950305"/>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7" name="Group 7"/>
          <p:cNvGrpSpPr>
            <a:grpSpLocks noChangeAspect="1"/>
          </p:cNvGrpSpPr>
          <p:nvPr/>
        </p:nvGrpSpPr>
        <p:grpSpPr>
          <a:xfrm>
            <a:off x="11593717" y="3136446"/>
            <a:ext cx="6368919" cy="6368563"/>
            <a:chOff x="0" y="0"/>
            <a:chExt cx="6341849" cy="6341495"/>
          </a:xfrm>
        </p:grpSpPr>
        <p:sp>
          <p:nvSpPr>
            <p:cNvPr id="8" name="Freeform 8"/>
            <p:cNvSpPr/>
            <p:nvPr/>
          </p:nvSpPr>
          <p:spPr>
            <a:xfrm>
              <a:off x="349996" y="349492"/>
              <a:ext cx="5641857" cy="5642510"/>
            </a:xfrm>
            <a:custGeom>
              <a:avLst/>
              <a:gdLst/>
              <a:ahLst/>
              <a:cxnLst/>
              <a:rect l="l" t="t" r="r" b="b"/>
              <a:pathLst>
                <a:path w="5641857" h="5642510">
                  <a:moveTo>
                    <a:pt x="5641857" y="1520964"/>
                  </a:moveTo>
                  <a:lnTo>
                    <a:pt x="5387409" y="1520964"/>
                  </a:lnTo>
                  <a:lnTo>
                    <a:pt x="5387409" y="309104"/>
                  </a:lnTo>
                  <a:lnTo>
                    <a:pt x="4149312" y="309104"/>
                  </a:lnTo>
                  <a:lnTo>
                    <a:pt x="4149312" y="0"/>
                  </a:lnTo>
                  <a:lnTo>
                    <a:pt x="1492545" y="0"/>
                  </a:lnTo>
                  <a:lnTo>
                    <a:pt x="1492545" y="309104"/>
                  </a:lnTo>
                  <a:lnTo>
                    <a:pt x="254448" y="309104"/>
                  </a:lnTo>
                  <a:lnTo>
                    <a:pt x="254448" y="1520964"/>
                  </a:lnTo>
                  <a:lnTo>
                    <a:pt x="0" y="1520964"/>
                  </a:lnTo>
                  <a:lnTo>
                    <a:pt x="0" y="4121546"/>
                  </a:lnTo>
                  <a:lnTo>
                    <a:pt x="254448" y="4121546"/>
                  </a:lnTo>
                  <a:lnTo>
                    <a:pt x="254448" y="5333406"/>
                  </a:lnTo>
                  <a:lnTo>
                    <a:pt x="1492545" y="5333406"/>
                  </a:lnTo>
                  <a:lnTo>
                    <a:pt x="1492545" y="5642510"/>
                  </a:lnTo>
                  <a:lnTo>
                    <a:pt x="4149312" y="5642510"/>
                  </a:lnTo>
                  <a:lnTo>
                    <a:pt x="4149312" y="5333406"/>
                  </a:lnTo>
                  <a:lnTo>
                    <a:pt x="5387409" y="5333406"/>
                  </a:lnTo>
                  <a:lnTo>
                    <a:pt x="5387409" y="4121546"/>
                  </a:lnTo>
                  <a:lnTo>
                    <a:pt x="5641857" y="4121546"/>
                  </a:lnTo>
                  <a:close/>
                </a:path>
              </a:pathLst>
            </a:custGeom>
            <a:blipFill>
              <a:blip r:embed="rId9"/>
              <a:stretch>
                <a:fillRect l="-5" r="-5"/>
              </a:stretch>
            </a:blipFill>
          </p:spPr>
        </p:sp>
        <p:sp>
          <p:nvSpPr>
            <p:cNvPr id="9" name="Freeform 9"/>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10"/>
              <a:stretch>
                <a:fillRect l="-62" r="-62"/>
              </a:stretch>
            </a:blipFill>
          </p:spPr>
        </p:sp>
      </p:grpSp>
      <p:sp>
        <p:nvSpPr>
          <p:cNvPr id="10" name="Freeform 10"/>
          <p:cNvSpPr/>
          <p:nvPr/>
        </p:nvSpPr>
        <p:spPr>
          <a:xfrm>
            <a:off x="9377045" y="2741934"/>
            <a:ext cx="1511176" cy="1368301"/>
          </a:xfrm>
          <a:custGeom>
            <a:avLst/>
            <a:gdLst/>
            <a:ahLst/>
            <a:cxnLst/>
            <a:rect l="l" t="t" r="r" b="b"/>
            <a:pathLst>
              <a:path w="1511176" h="1368301">
                <a:moveTo>
                  <a:pt x="0" y="0"/>
                </a:moveTo>
                <a:lnTo>
                  <a:pt x="1511175" y="0"/>
                </a:lnTo>
                <a:lnTo>
                  <a:pt x="1511175" y="1368300"/>
                </a:lnTo>
                <a:lnTo>
                  <a:pt x="0" y="13683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2166575" y="8918699"/>
            <a:ext cx="1511176" cy="1368301"/>
          </a:xfrm>
          <a:custGeom>
            <a:avLst/>
            <a:gdLst/>
            <a:ahLst/>
            <a:cxnLst/>
            <a:rect l="l" t="t" r="r" b="b"/>
            <a:pathLst>
              <a:path w="1511176" h="1368301">
                <a:moveTo>
                  <a:pt x="0" y="0"/>
                </a:moveTo>
                <a:lnTo>
                  <a:pt x="1511176" y="0"/>
                </a:lnTo>
                <a:lnTo>
                  <a:pt x="1511176" y="1368301"/>
                </a:lnTo>
                <a:lnTo>
                  <a:pt x="0" y="136830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605225" y="5067300"/>
            <a:ext cx="10343379" cy="3684270"/>
          </a:xfrm>
          <a:prstGeom prst="rect">
            <a:avLst/>
          </a:prstGeom>
        </p:spPr>
        <p:txBody>
          <a:bodyPr lIns="0" tIns="0" rIns="0" bIns="0" rtlCol="0" anchor="t">
            <a:spAutoFit/>
          </a:bodyPr>
          <a:lstStyle/>
          <a:p>
            <a:pPr algn="ctr">
              <a:lnSpc>
                <a:spcPts val="5880"/>
              </a:lnSpc>
            </a:pPr>
            <a:r>
              <a:rPr lang="en-US" sz="4200">
                <a:solidFill>
                  <a:srgbClr val="8C213E"/>
                </a:solidFill>
                <a:latin typeface="Canva Sans"/>
                <a:ea typeface="Canva Sans"/>
                <a:cs typeface="Canva Sans"/>
                <a:sym typeface="Canva Sans"/>
              </a:rPr>
              <a:t>b. Nhấn mạnh niềm ước mong có được sự thuận lợi trong công việc đồng áng của người nông dân; nhấn mạnh niềm hi vọng vào một mùa bội thu, niềm mong mỏi vào cuộc sống bình yên và ấm no;...</a:t>
            </a:r>
          </a:p>
        </p:txBody>
      </p:sp>
      <p:sp>
        <p:nvSpPr>
          <p:cNvPr id="13" name="TextBox 13"/>
          <p:cNvSpPr txBox="1"/>
          <p:nvPr/>
        </p:nvSpPr>
        <p:spPr>
          <a:xfrm>
            <a:off x="1028700" y="828675"/>
            <a:ext cx="15205474" cy="1717674"/>
          </a:xfrm>
          <a:prstGeom prst="rect">
            <a:avLst/>
          </a:prstGeom>
        </p:spPr>
        <p:txBody>
          <a:bodyPr lIns="0" tIns="0" rIns="0" bIns="0" rtlCol="0" anchor="t">
            <a:spAutoFit/>
          </a:bodyPr>
          <a:lstStyle/>
          <a:p>
            <a:pPr algn="ctr">
              <a:lnSpc>
                <a:spcPts val="14000"/>
              </a:lnSpc>
            </a:pPr>
            <a:r>
              <a:rPr lang="en-US" sz="10000">
                <a:solidFill>
                  <a:srgbClr val="FFCEDB"/>
                </a:solidFill>
                <a:latin typeface="Canva Sans"/>
                <a:ea typeface="Canva Sans"/>
                <a:cs typeface="Canva Sans"/>
                <a:sym typeface="Canva Sans"/>
              </a:rPr>
              <a:t>Thảo luận nhóm đôi</a:t>
            </a:r>
          </a:p>
        </p:txBody>
      </p:sp>
      <p:sp>
        <p:nvSpPr>
          <p:cNvPr id="14" name="TextBox 14"/>
          <p:cNvSpPr txBox="1"/>
          <p:nvPr/>
        </p:nvSpPr>
        <p:spPr>
          <a:xfrm>
            <a:off x="948895" y="4014984"/>
            <a:ext cx="9183737" cy="887095"/>
          </a:xfrm>
          <a:prstGeom prst="rect">
            <a:avLst/>
          </a:prstGeom>
        </p:spPr>
        <p:txBody>
          <a:bodyPr lIns="0" tIns="0" rIns="0" bIns="0" rtlCol="0" anchor="t">
            <a:spAutoFit/>
          </a:bodyPr>
          <a:lstStyle/>
          <a:p>
            <a:pPr algn="ctr">
              <a:lnSpc>
                <a:spcPts val="7279"/>
              </a:lnSpc>
              <a:spcBef>
                <a:spcPct val="0"/>
              </a:spcBef>
            </a:pPr>
            <a:r>
              <a:rPr lang="en-US" sz="5199">
                <a:solidFill>
                  <a:srgbClr val="BE3D5F"/>
                </a:solidFill>
                <a:latin typeface="Canva Sans"/>
                <a:ea typeface="Canva Sans"/>
                <a:cs typeface="Canva Sans"/>
                <a:sym typeface="Canva Sans"/>
              </a:rPr>
              <a:t>a. Từ trông được lặp lại 9 lần.</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11200527" y="3758675"/>
            <a:ext cx="6058773" cy="5893534"/>
          </a:xfrm>
          <a:custGeom>
            <a:avLst/>
            <a:gdLst/>
            <a:ahLst/>
            <a:cxnLst/>
            <a:rect l="l" t="t" r="r" b="b"/>
            <a:pathLst>
              <a:path w="6058773" h="5893534">
                <a:moveTo>
                  <a:pt x="0" y="0"/>
                </a:moveTo>
                <a:lnTo>
                  <a:pt x="6058773" y="0"/>
                </a:lnTo>
                <a:lnTo>
                  <a:pt x="6058773" y="5893534"/>
                </a:lnTo>
                <a:lnTo>
                  <a:pt x="0" y="589353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028700" y="38975"/>
            <a:ext cx="16646663" cy="3813599"/>
          </a:xfrm>
          <a:custGeom>
            <a:avLst/>
            <a:gdLst/>
            <a:ahLst/>
            <a:cxnLst/>
            <a:rect l="l" t="t" r="r" b="b"/>
            <a:pathLst>
              <a:path w="16646663" h="3813599">
                <a:moveTo>
                  <a:pt x="0" y="0"/>
                </a:moveTo>
                <a:lnTo>
                  <a:pt x="16646663" y="0"/>
                </a:lnTo>
                <a:lnTo>
                  <a:pt x="16646663" y="3813599"/>
                </a:lnTo>
                <a:lnTo>
                  <a:pt x="0" y="38135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1200200" y="6221254"/>
            <a:ext cx="9825210" cy="863600"/>
          </a:xfrm>
          <a:prstGeom prst="rect">
            <a:avLst/>
          </a:prstGeom>
        </p:spPr>
        <p:txBody>
          <a:bodyPr lIns="0" tIns="0" rIns="0" bIns="0" rtlCol="0" anchor="t">
            <a:spAutoFit/>
          </a:bodyPr>
          <a:lstStyle/>
          <a:p>
            <a:pPr algn="ctr">
              <a:lnSpc>
                <a:spcPts val="7000"/>
              </a:lnSpc>
            </a:pPr>
            <a:r>
              <a:rPr lang="en-US" sz="5000" i="1">
                <a:solidFill>
                  <a:srgbClr val="8C213E"/>
                </a:solidFill>
                <a:latin typeface="Canva Sans Italics"/>
                <a:ea typeface="Canva Sans Italics"/>
                <a:cs typeface="Canva Sans Italics"/>
                <a:sym typeface="Canva Sans Italics"/>
              </a:rPr>
              <a:t>Học ăn, học nói, học gói, học mở</a:t>
            </a:r>
          </a:p>
        </p:txBody>
      </p:sp>
      <p:sp>
        <p:nvSpPr>
          <p:cNvPr id="7" name="Freeform 7"/>
          <p:cNvSpPr/>
          <p:nvPr/>
        </p:nvSpPr>
        <p:spPr>
          <a:xfrm rot="-5813165">
            <a:off x="9594706" y="8057880"/>
            <a:ext cx="1148839" cy="1926407"/>
          </a:xfrm>
          <a:custGeom>
            <a:avLst/>
            <a:gdLst/>
            <a:ahLst/>
            <a:cxnLst/>
            <a:rect l="l" t="t" r="r" b="b"/>
            <a:pathLst>
              <a:path w="1148839" h="1926407">
                <a:moveTo>
                  <a:pt x="0" y="0"/>
                </a:moveTo>
                <a:lnTo>
                  <a:pt x="1148839" y="0"/>
                </a:lnTo>
                <a:lnTo>
                  <a:pt x="1148839" y="1926406"/>
                </a:lnTo>
                <a:lnTo>
                  <a:pt x="0" y="19264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307366" y="2546305"/>
            <a:ext cx="1442667" cy="1306270"/>
          </a:xfrm>
          <a:custGeom>
            <a:avLst/>
            <a:gdLst/>
            <a:ahLst/>
            <a:cxnLst/>
            <a:rect l="l" t="t" r="r" b="b"/>
            <a:pathLst>
              <a:path w="1442667" h="1306270">
                <a:moveTo>
                  <a:pt x="0" y="0"/>
                </a:moveTo>
                <a:lnTo>
                  <a:pt x="1442668" y="0"/>
                </a:lnTo>
                <a:lnTo>
                  <a:pt x="1442668" y="1306269"/>
                </a:lnTo>
                <a:lnTo>
                  <a:pt x="0" y="13062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9"/>
          <p:cNvSpPr txBox="1"/>
          <p:nvPr/>
        </p:nvSpPr>
        <p:spPr>
          <a:xfrm>
            <a:off x="1682296" y="-84850"/>
            <a:ext cx="15339472" cy="3361690"/>
          </a:xfrm>
          <a:prstGeom prst="rect">
            <a:avLst/>
          </a:prstGeom>
        </p:spPr>
        <p:txBody>
          <a:bodyPr lIns="0" tIns="0" rIns="0" bIns="0" rtlCol="0" anchor="t">
            <a:spAutoFit/>
          </a:bodyPr>
          <a:lstStyle/>
          <a:p>
            <a:pPr algn="ctr">
              <a:lnSpc>
                <a:spcPts val="8959"/>
              </a:lnSpc>
            </a:pPr>
            <a:r>
              <a:rPr lang="en-US" sz="6399">
                <a:solidFill>
                  <a:srgbClr val="FFCEDB"/>
                </a:solidFill>
                <a:latin typeface="Canva Sans"/>
                <a:ea typeface="Canva Sans"/>
                <a:cs typeface="Canva Sans"/>
                <a:sym typeface="Canva Sans"/>
              </a:rPr>
              <a:t>Bài 2. Từ nào được lặp lại trong câu tục ngữ dưới đây? Việc lặp lại từ đó có tác dụng gì?</a:t>
            </a:r>
          </a:p>
        </p:txBody>
      </p:sp>
      <p:sp>
        <p:nvSpPr>
          <p:cNvPr id="10" name="TextBox 10"/>
          <p:cNvSpPr txBox="1"/>
          <p:nvPr/>
        </p:nvSpPr>
        <p:spPr>
          <a:xfrm>
            <a:off x="11359447" y="4284414"/>
            <a:ext cx="2472278" cy="1109038"/>
          </a:xfrm>
          <a:prstGeom prst="rect">
            <a:avLst/>
          </a:prstGeom>
        </p:spPr>
        <p:txBody>
          <a:bodyPr lIns="0" tIns="0" rIns="0" bIns="0" rtlCol="0" anchor="t">
            <a:spAutoFit/>
          </a:bodyPr>
          <a:lstStyle/>
          <a:p>
            <a:pPr algn="ctr">
              <a:lnSpc>
                <a:spcPts val="9088"/>
              </a:lnSpc>
            </a:pPr>
            <a:r>
              <a:rPr lang="en-US" sz="6491">
                <a:solidFill>
                  <a:srgbClr val="FFCEDB"/>
                </a:solidFill>
                <a:latin typeface="Blueberry"/>
                <a:ea typeface="Blueberry"/>
                <a:cs typeface="Blueberry"/>
                <a:sym typeface="Blueberry"/>
              </a:rPr>
              <a:t>10%</a:t>
            </a:r>
          </a:p>
        </p:txBody>
      </p:sp>
      <p:sp>
        <p:nvSpPr>
          <p:cNvPr id="11" name="TextBox 11"/>
          <p:cNvSpPr txBox="1"/>
          <p:nvPr/>
        </p:nvSpPr>
        <p:spPr>
          <a:xfrm>
            <a:off x="11359447" y="7718892"/>
            <a:ext cx="2472278" cy="1109038"/>
          </a:xfrm>
          <a:prstGeom prst="rect">
            <a:avLst/>
          </a:prstGeom>
        </p:spPr>
        <p:txBody>
          <a:bodyPr lIns="0" tIns="0" rIns="0" bIns="0" rtlCol="0" anchor="t">
            <a:spAutoFit/>
          </a:bodyPr>
          <a:lstStyle/>
          <a:p>
            <a:pPr algn="ctr">
              <a:lnSpc>
                <a:spcPts val="9088"/>
              </a:lnSpc>
            </a:pPr>
            <a:r>
              <a:rPr lang="en-US" sz="6491">
                <a:solidFill>
                  <a:srgbClr val="FFCEDB"/>
                </a:solidFill>
                <a:latin typeface="Blueberry"/>
                <a:ea typeface="Blueberry"/>
                <a:cs typeface="Blueberry"/>
                <a:sym typeface="Blueberry"/>
              </a:rPr>
              <a:t>20%</a:t>
            </a:r>
          </a:p>
        </p:txBody>
      </p:sp>
      <p:sp>
        <p:nvSpPr>
          <p:cNvPr id="12" name="TextBox 12"/>
          <p:cNvSpPr txBox="1"/>
          <p:nvPr/>
        </p:nvSpPr>
        <p:spPr>
          <a:xfrm>
            <a:off x="14787022" y="4284414"/>
            <a:ext cx="2472278" cy="1109038"/>
          </a:xfrm>
          <a:prstGeom prst="rect">
            <a:avLst/>
          </a:prstGeom>
        </p:spPr>
        <p:txBody>
          <a:bodyPr lIns="0" tIns="0" rIns="0" bIns="0" rtlCol="0" anchor="t">
            <a:spAutoFit/>
          </a:bodyPr>
          <a:lstStyle/>
          <a:p>
            <a:pPr algn="ctr">
              <a:lnSpc>
                <a:spcPts val="9088"/>
              </a:lnSpc>
            </a:pPr>
            <a:r>
              <a:rPr lang="en-US" sz="6491">
                <a:solidFill>
                  <a:srgbClr val="FFCEDB"/>
                </a:solidFill>
                <a:latin typeface="Blueberry"/>
                <a:ea typeface="Blueberry"/>
                <a:cs typeface="Blueberry"/>
                <a:sym typeface="Blueberry"/>
              </a:rPr>
              <a:t>15%</a:t>
            </a:r>
          </a:p>
        </p:txBody>
      </p:sp>
      <p:sp>
        <p:nvSpPr>
          <p:cNvPr id="13" name="TextBox 13"/>
          <p:cNvSpPr txBox="1"/>
          <p:nvPr/>
        </p:nvSpPr>
        <p:spPr>
          <a:xfrm>
            <a:off x="14936625" y="7718892"/>
            <a:ext cx="2472278" cy="1109038"/>
          </a:xfrm>
          <a:prstGeom prst="rect">
            <a:avLst/>
          </a:prstGeom>
        </p:spPr>
        <p:txBody>
          <a:bodyPr lIns="0" tIns="0" rIns="0" bIns="0" rtlCol="0" anchor="t">
            <a:spAutoFit/>
          </a:bodyPr>
          <a:lstStyle/>
          <a:p>
            <a:pPr algn="ctr">
              <a:lnSpc>
                <a:spcPts val="9088"/>
              </a:lnSpc>
            </a:pPr>
            <a:r>
              <a:rPr lang="en-US" sz="6491">
                <a:solidFill>
                  <a:srgbClr val="FFCEDB"/>
                </a:solidFill>
                <a:latin typeface="Blueberry"/>
                <a:ea typeface="Blueberry"/>
                <a:cs typeface="Blueberry"/>
                <a:sym typeface="Blueberry"/>
              </a:rPr>
              <a:t>25%</a:t>
            </a:r>
          </a:p>
        </p:txBody>
      </p:sp>
      <p:grpSp>
        <p:nvGrpSpPr>
          <p:cNvPr id="14" name="Group 14"/>
          <p:cNvGrpSpPr/>
          <p:nvPr/>
        </p:nvGrpSpPr>
        <p:grpSpPr>
          <a:xfrm>
            <a:off x="681057" y="5008138"/>
            <a:ext cx="10863496" cy="3394609"/>
            <a:chOff x="0" y="0"/>
            <a:chExt cx="1706998" cy="533400"/>
          </a:xfrm>
        </p:grpSpPr>
        <p:sp>
          <p:nvSpPr>
            <p:cNvPr id="15" name="Freeform 15"/>
            <p:cNvSpPr/>
            <p:nvPr/>
          </p:nvSpPr>
          <p:spPr>
            <a:xfrm>
              <a:off x="0" y="0"/>
              <a:ext cx="1706998" cy="533400"/>
            </a:xfrm>
            <a:custGeom>
              <a:avLst/>
              <a:gdLst/>
              <a:ahLst/>
              <a:cxnLst/>
              <a:rect l="l" t="t" r="r" b="b"/>
              <a:pathLst>
                <a:path w="1706998" h="533400">
                  <a:moveTo>
                    <a:pt x="969196" y="0"/>
                  </a:moveTo>
                  <a:cubicBezTo>
                    <a:pt x="987919" y="0"/>
                    <a:pt x="1006755" y="0"/>
                    <a:pt x="1025441" y="0"/>
                  </a:cubicBezTo>
                  <a:cubicBezTo>
                    <a:pt x="1174422" y="8909"/>
                    <a:pt x="1267528" y="38564"/>
                    <a:pt x="1309937" y="87090"/>
                  </a:cubicBezTo>
                  <a:cubicBezTo>
                    <a:pt x="1558313" y="80618"/>
                    <a:pt x="1722187" y="172373"/>
                    <a:pt x="1628844" y="262426"/>
                  </a:cubicBezTo>
                  <a:cubicBezTo>
                    <a:pt x="1665440" y="281349"/>
                    <a:pt x="1695971" y="302517"/>
                    <a:pt x="1706998" y="330926"/>
                  </a:cubicBezTo>
                  <a:cubicBezTo>
                    <a:pt x="1706998" y="339065"/>
                    <a:pt x="1706998" y="347184"/>
                    <a:pt x="1706998" y="355321"/>
                  </a:cubicBezTo>
                  <a:cubicBezTo>
                    <a:pt x="1674138" y="427627"/>
                    <a:pt x="1532742" y="476486"/>
                    <a:pt x="1300609" y="463333"/>
                  </a:cubicBezTo>
                  <a:cubicBezTo>
                    <a:pt x="1240883" y="500459"/>
                    <a:pt x="1134607" y="537638"/>
                    <a:pt x="969231" y="533008"/>
                  </a:cubicBezTo>
                  <a:cubicBezTo>
                    <a:pt x="883750" y="530570"/>
                    <a:pt x="824282" y="516453"/>
                    <a:pt x="772216" y="499302"/>
                  </a:cubicBezTo>
                  <a:cubicBezTo>
                    <a:pt x="717376" y="513559"/>
                    <a:pt x="657984" y="524747"/>
                    <a:pt x="572170" y="524871"/>
                  </a:cubicBezTo>
                  <a:cubicBezTo>
                    <a:pt x="373638" y="525082"/>
                    <a:pt x="240828" y="470155"/>
                    <a:pt x="237608" y="394815"/>
                  </a:cubicBezTo>
                  <a:cubicBezTo>
                    <a:pt x="109978" y="377190"/>
                    <a:pt x="23535" y="344291"/>
                    <a:pt x="0" y="287995"/>
                  </a:cubicBezTo>
                  <a:cubicBezTo>
                    <a:pt x="0" y="279858"/>
                    <a:pt x="0" y="271704"/>
                    <a:pt x="0" y="263601"/>
                  </a:cubicBezTo>
                  <a:cubicBezTo>
                    <a:pt x="25977" y="207816"/>
                    <a:pt x="107721" y="172776"/>
                    <a:pt x="243825" y="157922"/>
                  </a:cubicBezTo>
                  <a:cubicBezTo>
                    <a:pt x="235647" y="63818"/>
                    <a:pt x="507893" y="5016"/>
                    <a:pt x="731550" y="46474"/>
                  </a:cubicBezTo>
                  <a:cubicBezTo>
                    <a:pt x="784800" y="25973"/>
                    <a:pt x="860140" y="3613"/>
                    <a:pt x="969196" y="0"/>
                  </a:cubicBezTo>
                  <a:close/>
                </a:path>
              </a:pathLst>
            </a:custGeom>
            <a:solidFill>
              <a:srgbClr val="FFFFFF"/>
            </a:solidFill>
            <a:ln w="38100" cap="sq">
              <a:solidFill>
                <a:srgbClr val="E5645E"/>
              </a:solidFill>
              <a:prstDash val="solid"/>
              <a:miter/>
            </a:ln>
          </p:spPr>
        </p:sp>
        <p:sp>
          <p:nvSpPr>
            <p:cNvPr id="16" name="TextBox 16"/>
            <p:cNvSpPr txBox="1"/>
            <p:nvPr/>
          </p:nvSpPr>
          <p:spPr>
            <a:xfrm>
              <a:off x="80016" y="50800"/>
              <a:ext cx="1546967" cy="4064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15094" y="6221254"/>
            <a:ext cx="9825210" cy="863600"/>
          </a:xfrm>
          <a:prstGeom prst="rect">
            <a:avLst/>
          </a:prstGeom>
        </p:spPr>
        <p:txBody>
          <a:bodyPr lIns="0" tIns="0" rIns="0" bIns="0" rtlCol="0" anchor="t">
            <a:spAutoFit/>
          </a:bodyPr>
          <a:lstStyle/>
          <a:p>
            <a:pPr algn="ctr">
              <a:lnSpc>
                <a:spcPts val="7000"/>
              </a:lnSpc>
            </a:pPr>
            <a:r>
              <a:rPr lang="en-US" sz="5000" i="1">
                <a:solidFill>
                  <a:srgbClr val="8C213E"/>
                </a:solidFill>
                <a:latin typeface="Canva Sans Italics"/>
                <a:ea typeface="Canva Sans Italics"/>
                <a:cs typeface="Canva Sans Italics"/>
                <a:sym typeface="Canva Sans Italics"/>
              </a:rPr>
              <a:t>Học ăn, học nói, học gói, học mở</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grpSp>
        <p:nvGrpSpPr>
          <p:cNvPr id="4" name="Group 4"/>
          <p:cNvGrpSpPr/>
          <p:nvPr/>
        </p:nvGrpSpPr>
        <p:grpSpPr>
          <a:xfrm>
            <a:off x="1296358" y="4933896"/>
            <a:ext cx="15527906" cy="4324404"/>
            <a:chOff x="0" y="0"/>
            <a:chExt cx="3533495" cy="984052"/>
          </a:xfrm>
        </p:grpSpPr>
        <p:sp>
          <p:nvSpPr>
            <p:cNvPr id="5" name="Freeform 5"/>
            <p:cNvSpPr/>
            <p:nvPr/>
          </p:nvSpPr>
          <p:spPr>
            <a:xfrm>
              <a:off x="0" y="0"/>
              <a:ext cx="3533495" cy="984051"/>
            </a:xfrm>
            <a:custGeom>
              <a:avLst/>
              <a:gdLst/>
              <a:ahLst/>
              <a:cxnLst/>
              <a:rect l="l" t="t" r="r" b="b"/>
              <a:pathLst>
                <a:path w="3533495" h="984051">
                  <a:moveTo>
                    <a:pt x="3373475" y="0"/>
                  </a:moveTo>
                  <a:lnTo>
                    <a:pt x="160020" y="0"/>
                  </a:lnTo>
                  <a:lnTo>
                    <a:pt x="0" y="160020"/>
                  </a:lnTo>
                  <a:lnTo>
                    <a:pt x="0" y="824031"/>
                  </a:lnTo>
                  <a:lnTo>
                    <a:pt x="160020" y="984051"/>
                  </a:lnTo>
                  <a:lnTo>
                    <a:pt x="3373475" y="984051"/>
                  </a:lnTo>
                  <a:lnTo>
                    <a:pt x="3533495" y="824031"/>
                  </a:lnTo>
                  <a:lnTo>
                    <a:pt x="3533495" y="160020"/>
                  </a:lnTo>
                  <a:lnTo>
                    <a:pt x="3373475" y="0"/>
                  </a:lnTo>
                  <a:close/>
                </a:path>
              </a:pathLst>
            </a:custGeom>
            <a:solidFill>
              <a:srgbClr val="FFFFFF"/>
            </a:solidFill>
            <a:ln w="38100" cap="sq">
              <a:solidFill>
                <a:srgbClr val="8C213E"/>
              </a:solidFill>
              <a:prstDash val="dash"/>
              <a:miter/>
            </a:ln>
          </p:spPr>
        </p:sp>
        <p:sp>
          <p:nvSpPr>
            <p:cNvPr id="6" name="TextBox 6"/>
            <p:cNvSpPr txBox="1"/>
            <p:nvPr/>
          </p:nvSpPr>
          <p:spPr>
            <a:xfrm>
              <a:off x="63500" y="25400"/>
              <a:ext cx="3406495" cy="895152"/>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4846086" y="1181100"/>
            <a:ext cx="9435944" cy="2487658"/>
          </a:xfrm>
          <a:custGeom>
            <a:avLst/>
            <a:gdLst/>
            <a:ahLst/>
            <a:cxnLst/>
            <a:rect l="l" t="t" r="r" b="b"/>
            <a:pathLst>
              <a:path w="9435944" h="2487658">
                <a:moveTo>
                  <a:pt x="0" y="0"/>
                </a:moveTo>
                <a:lnTo>
                  <a:pt x="9435943" y="0"/>
                </a:lnTo>
                <a:lnTo>
                  <a:pt x="9435943" y="2487658"/>
                </a:lnTo>
                <a:lnTo>
                  <a:pt x="0" y="24876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3191832" y="632757"/>
            <a:ext cx="12737864" cy="3358164"/>
          </a:xfrm>
          <a:custGeom>
            <a:avLst/>
            <a:gdLst/>
            <a:ahLst/>
            <a:cxnLst/>
            <a:rect l="l" t="t" r="r" b="b"/>
            <a:pathLst>
              <a:path w="12737864" h="3358164">
                <a:moveTo>
                  <a:pt x="0" y="0"/>
                </a:moveTo>
                <a:lnTo>
                  <a:pt x="12737865" y="0"/>
                </a:lnTo>
                <a:lnTo>
                  <a:pt x="12737865" y="3358164"/>
                </a:lnTo>
                <a:lnTo>
                  <a:pt x="0" y="33581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5813165">
            <a:off x="15625424" y="8245912"/>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2206354" y="706361"/>
            <a:ext cx="1794146" cy="1614732"/>
          </a:xfrm>
          <a:custGeom>
            <a:avLst/>
            <a:gdLst/>
            <a:ahLst/>
            <a:cxnLst/>
            <a:rect l="l" t="t" r="r" b="b"/>
            <a:pathLst>
              <a:path w="1794146" h="1614732">
                <a:moveTo>
                  <a:pt x="0" y="0"/>
                </a:moveTo>
                <a:lnTo>
                  <a:pt x="1794146" y="0"/>
                </a:lnTo>
                <a:lnTo>
                  <a:pt x="1794146" y="1614732"/>
                </a:lnTo>
                <a:lnTo>
                  <a:pt x="0" y="16147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629980" y="7979948"/>
            <a:ext cx="2473447" cy="2307052"/>
          </a:xfrm>
          <a:custGeom>
            <a:avLst/>
            <a:gdLst/>
            <a:ahLst/>
            <a:cxnLst/>
            <a:rect l="l" t="t" r="r" b="b"/>
            <a:pathLst>
              <a:path w="2473447" h="2307052">
                <a:moveTo>
                  <a:pt x="0" y="0"/>
                </a:moveTo>
                <a:lnTo>
                  <a:pt x="2473447" y="0"/>
                </a:lnTo>
                <a:lnTo>
                  <a:pt x="2473447" y="2307052"/>
                </a:lnTo>
                <a:lnTo>
                  <a:pt x="0" y="23070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3103427" y="1591815"/>
            <a:ext cx="13205928" cy="1580502"/>
          </a:xfrm>
          <a:prstGeom prst="rect">
            <a:avLst/>
          </a:prstGeom>
        </p:spPr>
        <p:txBody>
          <a:bodyPr lIns="0" tIns="0" rIns="0" bIns="0" rtlCol="0" anchor="t">
            <a:spAutoFit/>
          </a:bodyPr>
          <a:lstStyle/>
          <a:p>
            <a:pPr algn="ctr">
              <a:lnSpc>
                <a:spcPts val="6399"/>
              </a:lnSpc>
            </a:pPr>
            <a:r>
              <a:rPr lang="en-US" sz="4570">
                <a:solidFill>
                  <a:srgbClr val="FFCEDB"/>
                </a:solidFill>
                <a:latin typeface="Canva Sans"/>
                <a:ea typeface="Canva Sans"/>
                <a:cs typeface="Canva Sans"/>
                <a:sym typeface="Canva Sans"/>
              </a:rPr>
              <a:t>Từ nào được lặp lại trong câu tục ngữ dưới đây? Việc lặp lại từ đó có tác dụng gì?</a:t>
            </a:r>
          </a:p>
        </p:txBody>
      </p:sp>
      <p:sp>
        <p:nvSpPr>
          <p:cNvPr id="13" name="TextBox 13"/>
          <p:cNvSpPr txBox="1"/>
          <p:nvPr/>
        </p:nvSpPr>
        <p:spPr>
          <a:xfrm>
            <a:off x="1920778" y="5029200"/>
            <a:ext cx="14279066" cy="1028700"/>
          </a:xfrm>
          <a:prstGeom prst="rect">
            <a:avLst/>
          </a:prstGeom>
        </p:spPr>
        <p:txBody>
          <a:bodyPr lIns="0" tIns="0" rIns="0" bIns="0" rtlCol="0" anchor="t">
            <a:spAutoFit/>
          </a:bodyPr>
          <a:lstStyle/>
          <a:p>
            <a:pPr algn="ctr">
              <a:lnSpc>
                <a:spcPts val="8400"/>
              </a:lnSpc>
            </a:pPr>
            <a:r>
              <a:rPr lang="en-US" sz="6000">
                <a:solidFill>
                  <a:srgbClr val="8C213E"/>
                </a:solidFill>
                <a:latin typeface="Canva Sans"/>
                <a:ea typeface="Canva Sans"/>
                <a:cs typeface="Canva Sans"/>
                <a:sym typeface="Canva Sans"/>
              </a:rPr>
              <a:t>Từ </a:t>
            </a:r>
            <a:r>
              <a:rPr lang="en-US" sz="6000" i="1">
                <a:solidFill>
                  <a:srgbClr val="8C213E"/>
                </a:solidFill>
                <a:latin typeface="Canva Sans Italics"/>
                <a:ea typeface="Canva Sans Italics"/>
                <a:cs typeface="Canva Sans Italics"/>
                <a:sym typeface="Canva Sans Italics"/>
              </a:rPr>
              <a:t>học</a:t>
            </a:r>
            <a:r>
              <a:rPr lang="en-US" sz="6000">
                <a:solidFill>
                  <a:srgbClr val="8C213E"/>
                </a:solidFill>
                <a:latin typeface="Canva Sans"/>
                <a:ea typeface="Canva Sans"/>
                <a:cs typeface="Canva Sans"/>
                <a:sym typeface="Canva Sans"/>
              </a:rPr>
              <a:t> được lặp lại. </a:t>
            </a:r>
          </a:p>
        </p:txBody>
      </p:sp>
      <p:sp>
        <p:nvSpPr>
          <p:cNvPr id="14" name="Freeform 14"/>
          <p:cNvSpPr/>
          <p:nvPr/>
        </p:nvSpPr>
        <p:spPr>
          <a:xfrm>
            <a:off x="14997451" y="2626844"/>
            <a:ext cx="2473447" cy="2307052"/>
          </a:xfrm>
          <a:custGeom>
            <a:avLst/>
            <a:gdLst/>
            <a:ahLst/>
            <a:cxnLst/>
            <a:rect l="l" t="t" r="r" b="b"/>
            <a:pathLst>
              <a:path w="2473447" h="2307052">
                <a:moveTo>
                  <a:pt x="0" y="0"/>
                </a:moveTo>
                <a:lnTo>
                  <a:pt x="2473447" y="0"/>
                </a:lnTo>
                <a:lnTo>
                  <a:pt x="2473447" y="2307052"/>
                </a:lnTo>
                <a:lnTo>
                  <a:pt x="0" y="23070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5"/>
          <p:cNvSpPr txBox="1"/>
          <p:nvPr/>
        </p:nvSpPr>
        <p:spPr>
          <a:xfrm>
            <a:off x="1296358" y="6482924"/>
            <a:ext cx="15527906" cy="2095500"/>
          </a:xfrm>
          <a:prstGeom prst="rect">
            <a:avLst/>
          </a:prstGeom>
        </p:spPr>
        <p:txBody>
          <a:bodyPr lIns="0" tIns="0" rIns="0" bIns="0" rtlCol="0" anchor="t">
            <a:spAutoFit/>
          </a:bodyPr>
          <a:lstStyle/>
          <a:p>
            <a:pPr algn="ctr">
              <a:lnSpc>
                <a:spcPts val="8400"/>
              </a:lnSpc>
            </a:pPr>
            <a:r>
              <a:rPr lang="en-US" sz="6000">
                <a:solidFill>
                  <a:srgbClr val="8C213E"/>
                </a:solidFill>
                <a:latin typeface="Canva Sans"/>
                <a:ea typeface="Canva Sans"/>
                <a:cs typeface="Canva Sans"/>
                <a:sym typeface="Canva Sans"/>
              </a:rPr>
              <a:t>Việc lặp lại từ học nhằm nhấn mạnh rằng con người có nhiều thử cân phải học hỏi.</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9144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6443620" y="3184664"/>
            <a:ext cx="10815680" cy="6073636"/>
          </a:xfrm>
          <a:custGeom>
            <a:avLst/>
            <a:gdLst/>
            <a:ahLst/>
            <a:cxnLst/>
            <a:rect l="l" t="t" r="r" b="b"/>
            <a:pathLst>
              <a:path w="10815680" h="6073636">
                <a:moveTo>
                  <a:pt x="0" y="0"/>
                </a:moveTo>
                <a:lnTo>
                  <a:pt x="10815680" y="0"/>
                </a:lnTo>
                <a:lnTo>
                  <a:pt x="10815680" y="6073636"/>
                </a:lnTo>
                <a:lnTo>
                  <a:pt x="0" y="60736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282815" y="3023858"/>
            <a:ext cx="10815680" cy="6073636"/>
          </a:xfrm>
          <a:custGeom>
            <a:avLst/>
            <a:gdLst/>
            <a:ahLst/>
            <a:cxnLst/>
            <a:rect l="l" t="t" r="r" b="b"/>
            <a:pathLst>
              <a:path w="10815680" h="6073636">
                <a:moveTo>
                  <a:pt x="0" y="0"/>
                </a:moveTo>
                <a:lnTo>
                  <a:pt x="10815680" y="0"/>
                </a:lnTo>
                <a:lnTo>
                  <a:pt x="10815680" y="6073637"/>
                </a:lnTo>
                <a:lnTo>
                  <a:pt x="0" y="60736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3743972">
            <a:off x="5721932" y="2538451"/>
            <a:ext cx="1148839" cy="1926407"/>
          </a:xfrm>
          <a:custGeom>
            <a:avLst/>
            <a:gdLst/>
            <a:ahLst/>
            <a:cxnLst/>
            <a:rect l="l" t="t" r="r" b="b"/>
            <a:pathLst>
              <a:path w="1148839" h="1926407">
                <a:moveTo>
                  <a:pt x="0" y="0"/>
                </a:moveTo>
                <a:lnTo>
                  <a:pt x="1148839" y="0"/>
                </a:lnTo>
                <a:lnTo>
                  <a:pt x="1148839" y="1926407"/>
                </a:lnTo>
                <a:lnTo>
                  <a:pt x="0" y="19264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7" name="Group 7"/>
          <p:cNvGrpSpPr>
            <a:grpSpLocks noChangeAspect="1"/>
          </p:cNvGrpSpPr>
          <p:nvPr/>
        </p:nvGrpSpPr>
        <p:grpSpPr>
          <a:xfrm rot="-101972">
            <a:off x="603021" y="3613287"/>
            <a:ext cx="5412004" cy="5411701"/>
            <a:chOff x="0" y="0"/>
            <a:chExt cx="6341849" cy="6341495"/>
          </a:xfrm>
        </p:grpSpPr>
        <p:sp>
          <p:nvSpPr>
            <p:cNvPr id="8" name="Freeform 8"/>
            <p:cNvSpPr/>
            <p:nvPr/>
          </p:nvSpPr>
          <p:spPr>
            <a:xfrm>
              <a:off x="349996" y="349492"/>
              <a:ext cx="5641857" cy="5642510"/>
            </a:xfrm>
            <a:custGeom>
              <a:avLst/>
              <a:gdLst/>
              <a:ahLst/>
              <a:cxnLst/>
              <a:rect l="l" t="t" r="r" b="b"/>
              <a:pathLst>
                <a:path w="5641857" h="5642510">
                  <a:moveTo>
                    <a:pt x="5641857" y="1520964"/>
                  </a:moveTo>
                  <a:lnTo>
                    <a:pt x="5387409" y="1520964"/>
                  </a:lnTo>
                  <a:lnTo>
                    <a:pt x="5387409" y="309104"/>
                  </a:lnTo>
                  <a:lnTo>
                    <a:pt x="4149312" y="309104"/>
                  </a:lnTo>
                  <a:lnTo>
                    <a:pt x="4149312" y="0"/>
                  </a:lnTo>
                  <a:lnTo>
                    <a:pt x="1492545" y="0"/>
                  </a:lnTo>
                  <a:lnTo>
                    <a:pt x="1492545" y="309104"/>
                  </a:lnTo>
                  <a:lnTo>
                    <a:pt x="254448" y="309104"/>
                  </a:lnTo>
                  <a:lnTo>
                    <a:pt x="254448" y="1520964"/>
                  </a:lnTo>
                  <a:lnTo>
                    <a:pt x="0" y="1520964"/>
                  </a:lnTo>
                  <a:lnTo>
                    <a:pt x="0" y="4121546"/>
                  </a:lnTo>
                  <a:lnTo>
                    <a:pt x="254448" y="4121546"/>
                  </a:lnTo>
                  <a:lnTo>
                    <a:pt x="254448" y="5333406"/>
                  </a:lnTo>
                  <a:lnTo>
                    <a:pt x="1492545" y="5333406"/>
                  </a:lnTo>
                  <a:lnTo>
                    <a:pt x="1492545" y="5642510"/>
                  </a:lnTo>
                  <a:lnTo>
                    <a:pt x="4149312" y="5642510"/>
                  </a:lnTo>
                  <a:lnTo>
                    <a:pt x="4149312" y="5333406"/>
                  </a:lnTo>
                  <a:lnTo>
                    <a:pt x="5387409" y="5333406"/>
                  </a:lnTo>
                  <a:lnTo>
                    <a:pt x="5387409" y="4121546"/>
                  </a:lnTo>
                  <a:lnTo>
                    <a:pt x="5641857" y="4121546"/>
                  </a:lnTo>
                  <a:close/>
                </a:path>
              </a:pathLst>
            </a:custGeom>
            <a:blipFill>
              <a:blip r:embed="rId9"/>
              <a:stretch>
                <a:fillRect l="-5" r="-5"/>
              </a:stretch>
            </a:blipFill>
          </p:spPr>
        </p:sp>
        <p:sp>
          <p:nvSpPr>
            <p:cNvPr id="9" name="Freeform 9"/>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10"/>
              <a:stretch>
                <a:fillRect l="-62" r="-62"/>
              </a:stretch>
            </a:blipFill>
          </p:spPr>
        </p:sp>
      </p:grpSp>
      <p:sp>
        <p:nvSpPr>
          <p:cNvPr id="10" name="Freeform 10"/>
          <p:cNvSpPr/>
          <p:nvPr/>
        </p:nvSpPr>
        <p:spPr>
          <a:xfrm>
            <a:off x="15478586" y="2500513"/>
            <a:ext cx="1511176" cy="1368301"/>
          </a:xfrm>
          <a:custGeom>
            <a:avLst/>
            <a:gdLst/>
            <a:ahLst/>
            <a:cxnLst/>
            <a:rect l="l" t="t" r="r" b="b"/>
            <a:pathLst>
              <a:path w="1511176" h="1368301">
                <a:moveTo>
                  <a:pt x="0" y="0"/>
                </a:moveTo>
                <a:lnTo>
                  <a:pt x="1511176" y="0"/>
                </a:lnTo>
                <a:lnTo>
                  <a:pt x="1511176" y="1368301"/>
                </a:lnTo>
                <a:lnTo>
                  <a:pt x="0" y="136830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5540764" y="8574150"/>
            <a:ext cx="1511176" cy="1368301"/>
          </a:xfrm>
          <a:custGeom>
            <a:avLst/>
            <a:gdLst/>
            <a:ahLst/>
            <a:cxnLst/>
            <a:rect l="l" t="t" r="r" b="b"/>
            <a:pathLst>
              <a:path w="1511176" h="1368301">
                <a:moveTo>
                  <a:pt x="0" y="0"/>
                </a:moveTo>
                <a:lnTo>
                  <a:pt x="1511176" y="0"/>
                </a:lnTo>
                <a:lnTo>
                  <a:pt x="1511176" y="1368300"/>
                </a:lnTo>
                <a:lnTo>
                  <a:pt x="0" y="13683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1028700" y="828675"/>
            <a:ext cx="15205474" cy="1717674"/>
          </a:xfrm>
          <a:prstGeom prst="rect">
            <a:avLst/>
          </a:prstGeom>
        </p:spPr>
        <p:txBody>
          <a:bodyPr lIns="0" tIns="0" rIns="0" bIns="0" rtlCol="0" anchor="t">
            <a:spAutoFit/>
          </a:bodyPr>
          <a:lstStyle/>
          <a:p>
            <a:pPr algn="ctr">
              <a:lnSpc>
                <a:spcPts val="14000"/>
              </a:lnSpc>
            </a:pPr>
            <a:r>
              <a:rPr lang="en-US" sz="10000">
                <a:solidFill>
                  <a:srgbClr val="FFCEDB"/>
                </a:solidFill>
                <a:latin typeface="Canva Sans"/>
                <a:ea typeface="Canva Sans"/>
                <a:cs typeface="Canva Sans"/>
                <a:sym typeface="Canva Sans"/>
              </a:rPr>
              <a:t>GHI NHỚ</a:t>
            </a:r>
          </a:p>
        </p:txBody>
      </p:sp>
      <p:sp>
        <p:nvSpPr>
          <p:cNvPr id="13" name="TextBox 13"/>
          <p:cNvSpPr txBox="1"/>
          <p:nvPr/>
        </p:nvSpPr>
        <p:spPr>
          <a:xfrm>
            <a:off x="6523014" y="4645579"/>
            <a:ext cx="10335281" cy="2734945"/>
          </a:xfrm>
          <a:prstGeom prst="rect">
            <a:avLst/>
          </a:prstGeom>
        </p:spPr>
        <p:txBody>
          <a:bodyPr lIns="0" tIns="0" rIns="0" bIns="0" rtlCol="0" anchor="t">
            <a:spAutoFit/>
          </a:bodyPr>
          <a:lstStyle/>
          <a:p>
            <a:pPr algn="ctr">
              <a:lnSpc>
                <a:spcPts val="7279"/>
              </a:lnSpc>
              <a:spcBef>
                <a:spcPct val="0"/>
              </a:spcBef>
            </a:pPr>
            <a:r>
              <a:rPr lang="en-US" sz="5199">
                <a:solidFill>
                  <a:srgbClr val="BE3D5F"/>
                </a:solidFill>
                <a:latin typeface="Canva Sans"/>
                <a:ea typeface="Canva Sans"/>
                <a:cs typeface="Canva Sans"/>
                <a:sym typeface="Canva Sans"/>
              </a:rPr>
              <a:t>Điệp từ, điệp ngữ là biện pháp lặp lại từ ngữ để nhấn mạnh nội dung được nói đến</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717</Words>
  <Application>Microsoft Office PowerPoint</Application>
  <PresentationFormat>Custom</PresentationFormat>
  <Paragraphs>66</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Canva Sans</vt:lpstr>
      <vt:lpstr>Arial</vt:lpstr>
      <vt:lpstr>Blueberry</vt:lpstr>
      <vt:lpstr>Canva Sans Italics</vt:lpstr>
      <vt:lpstr>Dekko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25: LUYỆN TỪ VÀ CÂU BIỆN PHÁP ĐIỆP TỪ, ĐIỆP NGỮ</dc:title>
  <cp:lastModifiedBy>write cuong</cp:lastModifiedBy>
  <cp:revision>2</cp:revision>
  <dcterms:created xsi:type="dcterms:W3CDTF">2006-08-16T00:00:00Z</dcterms:created>
  <dcterms:modified xsi:type="dcterms:W3CDTF">2025-12-25T03:48:58Z</dcterms:modified>
  <dc:identifier>DAG6mdSLSfs</dc:identifier>
</cp:coreProperties>
</file>