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35" r:id="rId2"/>
    <p:sldId id="357" r:id="rId3"/>
    <p:sldId id="334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1" r:id="rId17"/>
    <p:sldId id="370" r:id="rId18"/>
    <p:sldId id="372" r:id="rId19"/>
    <p:sldId id="373" r:id="rId20"/>
    <p:sldId id="374" r:id="rId21"/>
    <p:sldId id="375" r:id="rId22"/>
    <p:sldId id="376" r:id="rId23"/>
    <p:sldId id="377" r:id="rId24"/>
    <p:sldId id="3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74" d="100"/>
          <a:sy n="74" d="100"/>
        </p:scale>
        <p:origin x="4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23/09/2024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ckLQI8cfkDA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5226" y="450765"/>
            <a:ext cx="4682952" cy="35702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29153" algn="just"/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9979"/>
            <a:ext cx="6934200" cy="389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13" y="4791282"/>
            <a:ext cx="10893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33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3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653" y="0"/>
            <a:ext cx="7692572" cy="40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151316"/>
            <a:ext cx="1219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72563"/>
            <a:ext cx="1219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91002"/>
            <a:ext cx="121919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H, 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3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71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8000" y="602930"/>
            <a:ext cx="4308913" cy="3915966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hay oxygen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 animBg="1"/>
      <p:bldP spid="11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8042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415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10628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62634"/>
            <a:ext cx="1219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FF00FF"/>
                </a:solidFill>
                <a:latin typeface="+mj-lt"/>
              </a:rPr>
              <a:t>- 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Trước khi đun: Đường là chất rắn, màu trắng, vị ngọt, không mùi, tan trong nước.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- Sau khi đun: Thu được chất rắn, màu đen, vị đắng, mùi khét, không tan trong nước.</a:t>
            </a:r>
            <a:endParaRPr lang="vi-VN" sz="2800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24931"/>
            <a:ext cx="1219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Dấu hiệu chứng tỏ có phản ứng hoá học xảy ra: có sự thay đổi màu sắc (từ trắng sang đen); vị (từ ngọt sang đắng); mùi (từ không mùi sang khét); độ tan (từ tan trong nước sang chất mới không tan trong nước).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970" y="0"/>
            <a:ext cx="9855201" cy="39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870849"/>
            <a:ext cx="1480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57" y="3439886"/>
            <a:ext cx="61105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1371" y="3773714"/>
            <a:ext cx="497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build="p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32357" y="2171692"/>
            <a:ext cx="6240901" cy="3371136"/>
          </a:xfrm>
          <a:prstGeom prst="round2Diag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485" y="640442"/>
            <a:ext cx="4891314" cy="383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43429" y="4601028"/>
            <a:ext cx="9811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5" grpId="1" uiExpand="1" build="allAtOnce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8042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415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106287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840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606"/>
            <a:ext cx="7035479" cy="633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274" y="486909"/>
            <a:ext cx="4392840" cy="418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7829" y="4484915"/>
            <a:ext cx="525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2343" y="5377545"/>
            <a:ext cx="525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4185" y="627659"/>
            <a:ext cx="8542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3200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1636" y="2745577"/>
            <a:ext cx="6366420" cy="36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9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872597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6503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54585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9349"/>
            <a:ext cx="12192000" cy="373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41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81600" y="2618993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Phân huỷ đường tạo thành than và nước là phản ứng thu nhiệt.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596" y="4128478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Đốt cháy cồn trong không khí là phản ứng toả nhiệt.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0681" y="782936"/>
            <a:ext cx="4738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hản ứng toả 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9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8796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36932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08706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1142"/>
            <a:ext cx="4920343" cy="457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20343" y="1146893"/>
            <a:ext cx="7083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72570"/>
            <a:ext cx="12192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(calcium carbonate)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(calcium oxide)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carbon dioxide.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			B. calcium oxide.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carbon dioxide.			D. calcium carbonate.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ammonia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nitrogen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hydrogen,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(iron).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ammonia.	B. nitrogen.		C. hydrogen.	D. iron.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				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hỗn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 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			B.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		D. Hydrogen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4528458" y="130628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583544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3860803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597988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Ammonia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Ammonia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nitrogen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40" y="2715747"/>
            <a:ext cx="10176103" cy="364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9601" y="566949"/>
            <a:ext cx="3962400" cy="4723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8579" y="2272072"/>
            <a:ext cx="5975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5244" y="4618330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Xảy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hoá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học</a:t>
            </a:r>
            <a:endParaRPr lang="en-US" sz="2800" dirty="0">
              <a:solidFill>
                <a:srgbClr val="FF00FF"/>
              </a:solidFill>
              <a:latin typeface="iCiel Koni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10" grpId="1" uiExpand="1" build="allAtOnce"/>
      <p:bldP spid="11" grpId="0"/>
      <p:bldP spid="11" grpId="1"/>
      <p:bldP spid="12" grpId="0" uiExpand="1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647772" y="1051867"/>
            <a:ext cx="1679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391550" y="1065123"/>
            <a:ext cx="137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63852" y="1065123"/>
            <a:ext cx="607746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5316013" y="-76850"/>
            <a:ext cx="344850" cy="275970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8984" y="1473355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pứ</a:t>
            </a:r>
            <a:endParaRPr lang="en-US" sz="2800" b="1" dirty="0">
              <a:solidFill>
                <a:srgbClr val="FF0000"/>
              </a:solidFill>
              <a:latin typeface="iCiel Grandma" panose="02000503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6703" y="1139421"/>
            <a:ext cx="2297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iCiel Grandma" panose="02000503000000020003" pitchFamily="50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iCiel Grandma" panose="02000503000000020003" pitchFamily="50" charset="0"/>
              </a:rPr>
              <a:t>sản</a:t>
            </a:r>
            <a:r>
              <a:rPr lang="en-US" sz="2800" b="1" dirty="0" smtClean="0">
                <a:solidFill>
                  <a:srgbClr val="FF00FF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iCiel Grandma" panose="02000503000000020003" pitchFamily="50" charset="0"/>
              </a:rPr>
              <a:t>phẩm</a:t>
            </a:r>
            <a:endParaRPr lang="en-US" sz="2800" b="1" dirty="0">
              <a:solidFill>
                <a:srgbClr val="FF00FF"/>
              </a:solidFill>
              <a:latin typeface="iCiel Grandma" panose="0200050300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510" y="592745"/>
            <a:ext cx="949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50" y="2374438"/>
            <a:ext cx="809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1313" algn="just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iron (II) sulfide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035402" y="2774920"/>
            <a:ext cx="492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5525" y="2786602"/>
            <a:ext cx="137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5367" y="3173734"/>
            <a:ext cx="2538708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4997516" y="2072197"/>
            <a:ext cx="344850" cy="185822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3699" y="3058828"/>
            <a:ext cx="217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iCiel Grandma" panose="02000503000000020003" pitchFamily="50" charset="0"/>
              </a:rPr>
              <a:t>Chất tham gia pứ</a:t>
            </a:r>
            <a:endParaRPr lang="en-US" sz="2400" b="1">
              <a:solidFill>
                <a:srgbClr val="FF0000"/>
              </a:solidFill>
              <a:latin typeface="iCiel Grandma" panose="0200050300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9590" y="3227823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FF"/>
                </a:solidFill>
                <a:latin typeface="iCiel Grandma" panose="02000503000000020003" pitchFamily="50" charset="0"/>
              </a:rPr>
              <a:t>Chất sản phẩm</a:t>
            </a:r>
            <a:endParaRPr lang="en-US" sz="2400" b="1">
              <a:solidFill>
                <a:srgbClr val="FF00FF"/>
              </a:solidFill>
              <a:latin typeface="iCiel Grandma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1" y="17615"/>
            <a:ext cx="4267200" cy="684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33599" y="3041908"/>
            <a:ext cx="7418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methane, oxygen.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 dioxide,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885" y="4684306"/>
            <a:ext cx="7055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carbon, oxygen.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 dioxide.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7850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37714" y="5950857"/>
            <a:ext cx="435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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7640" y="784578"/>
            <a:ext cx="4682952" cy="455508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189" indent="-457189" algn="just">
              <a:buFontTx/>
              <a:buChar char="-"/>
            </a:pP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91791"/>
            <a:ext cx="6934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7640" y="1292567"/>
            <a:ext cx="4682952" cy="35702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5073"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8249"/>
            <a:ext cx="6934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1615</TotalTime>
  <Words>1587</Words>
  <Application>Microsoft Office PowerPoint</Application>
  <PresentationFormat>Widescreen</PresentationFormat>
  <Paragraphs>150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iCiel Grandma</vt:lpstr>
      <vt:lpstr>iCiel Koni</vt:lpstr>
      <vt:lpstr>Times New Roman</vt:lpstr>
      <vt:lpstr>Wingdings</vt:lpstr>
      <vt:lpstr>Wingdings 2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User</cp:lastModifiedBy>
  <cp:revision>277</cp:revision>
  <dcterms:created xsi:type="dcterms:W3CDTF">2022-07-11T10:05:56Z</dcterms:created>
  <dcterms:modified xsi:type="dcterms:W3CDTF">2024-09-22T22:23:01Z</dcterms:modified>
</cp:coreProperties>
</file>