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8"/>
  </p:notesMasterIdLst>
  <p:sldIdLst>
    <p:sldId id="280" r:id="rId4"/>
    <p:sldId id="419" r:id="rId5"/>
    <p:sldId id="418" r:id="rId6"/>
    <p:sldId id="353" r:id="rId7"/>
    <p:sldId id="420" r:id="rId8"/>
    <p:sldId id="421" r:id="rId9"/>
    <p:sldId id="257" r:id="rId10"/>
    <p:sldId id="441" r:id="rId11"/>
    <p:sldId id="258" r:id="rId12"/>
    <p:sldId id="259" r:id="rId13"/>
    <p:sldId id="434" r:id="rId14"/>
    <p:sldId id="407" r:id="rId15"/>
    <p:sldId id="416" r:id="rId16"/>
    <p:sldId id="394" r:id="rId17"/>
    <p:sldId id="409" r:id="rId18"/>
    <p:sldId id="435" r:id="rId19"/>
    <p:sldId id="415" r:id="rId20"/>
    <p:sldId id="411" r:id="rId21"/>
    <p:sldId id="413" r:id="rId22"/>
    <p:sldId id="269" r:id="rId23"/>
    <p:sldId id="263" r:id="rId24"/>
    <p:sldId id="423" r:id="rId25"/>
    <p:sldId id="424" r:id="rId26"/>
    <p:sldId id="42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5" autoAdjust="0"/>
    <p:restoredTop sz="89005" autoAdjust="0"/>
  </p:normalViewPr>
  <p:slideViewPr>
    <p:cSldViewPr snapToGrid="0">
      <p:cViewPr varScale="1">
        <p:scale>
          <a:sx n="76" d="100"/>
          <a:sy n="76" d="100"/>
        </p:scale>
        <p:origin x="2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EC1E004-75DD-44B2-BAD4-2ED1C5C01BD0}" type="slidenum">
              <a:rPr lang="en-US" smtClean="0"/>
              <a:t>1</a:t>
            </a:fld>
            <a:endParaRPr lang="en-US"/>
          </a:p>
        </p:txBody>
      </p:sp>
    </p:spTree>
    <p:extLst>
      <p:ext uri="{BB962C8B-B14F-4D97-AF65-F5344CB8AC3E}">
        <p14:creationId xmlns:p14="http://schemas.microsoft.com/office/powerpoint/2010/main" val="323405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 ta có 54 dân tộc, mỗi dân tộc lại có nét đặc sắc riêng. Để tìm hiểu sâu hơn về dân cư và dân tộc, chúng ta cùng vào bài học ngày hôm nay: </a:t>
            </a:r>
            <a:r>
              <a:rPr lang="vi-VN" sz="12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4– Dân cư, dân tộc ở Việt Nam</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VN" dirty="0"/>
          </a:p>
        </p:txBody>
      </p:sp>
      <p:sp>
        <p:nvSpPr>
          <p:cNvPr id="4" name="Slide Number Placeholder 3"/>
          <p:cNvSpPr>
            <a:spLocks noGrp="1"/>
          </p:cNvSpPr>
          <p:nvPr>
            <p:ph type="sldNum" sz="quarter" idx="5"/>
          </p:nvPr>
        </p:nvSpPr>
        <p:spPr/>
        <p:txBody>
          <a:bodyPr/>
          <a:lstStyle/>
          <a:p>
            <a:fld id="{DEC1E004-75DD-44B2-BAD4-2ED1C5C01BD0}" type="slidenum">
              <a:rPr lang="en-US" smtClean="0"/>
              <a:t>6</a:t>
            </a:fld>
            <a:endParaRPr lang="en-US"/>
          </a:p>
        </p:txBody>
      </p:sp>
    </p:spTree>
    <p:extLst>
      <p:ext uri="{BB962C8B-B14F-4D97-AF65-F5344CB8AC3E}">
        <p14:creationId xmlns:p14="http://schemas.microsoft.com/office/powerpoint/2010/main" val="251374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12/25/2025</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7511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69351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12/25/2025</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78265876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12/25/2025</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63933263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12/25/2025</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71109972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12/25/2025</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77509305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12/25/2025</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9700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12/25/2025</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96894386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12/25/2025</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44801105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12/25/2025</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31509159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12/25/2025</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9762983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3378515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1771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DF619-584F-3BF9-B182-953F01A91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12/25/2025</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0588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2.png"/><Relationship Id="rId10" Type="http://schemas.openxmlformats.org/officeDocument/2006/relationships/image" Target="../media/image15.jpg"/><Relationship Id="rId4" Type="http://schemas.openxmlformats.org/officeDocument/2006/relationships/image" Target="../media/image19.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2.png"/><Relationship Id="rId10" Type="http://schemas.openxmlformats.org/officeDocument/2006/relationships/image" Target="../media/image19.jpg"/><Relationship Id="rId4" Type="http://schemas.openxmlformats.org/officeDocument/2006/relationships/image" Target="../media/image19.sv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2.png"/><Relationship Id="rId10" Type="http://schemas.openxmlformats.org/officeDocument/2006/relationships/image" Target="../media/image21.jpg"/><Relationship Id="rId4" Type="http://schemas.openxmlformats.org/officeDocument/2006/relationships/image" Target="../media/image19.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3.jfif"/><Relationship Id="rId5" Type="http://schemas.openxmlformats.org/officeDocument/2006/relationships/image" Target="../media/image19.svg"/><Relationship Id="rId10"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742CD20-E113-4D7E-BE68-A858190C5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350"/>
          <a:stretch/>
        </p:blipFill>
        <p:spPr bwMode="auto">
          <a:xfrm>
            <a:off x="-2" y="4440181"/>
            <a:ext cx="12192000" cy="436515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71665364-A2E1-D930-6C07-B4D4D41A7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827"/>
          <a:stretch/>
        </p:blipFill>
        <p:spPr bwMode="auto">
          <a:xfrm>
            <a:off x="0" y="-905344"/>
            <a:ext cx="12192000" cy="38523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0607" y="2891131"/>
            <a:ext cx="11970774" cy="1754326"/>
          </a:xfrm>
          <a:prstGeom prst="rect">
            <a:avLst/>
          </a:prstGeom>
        </p:spPr>
        <p:txBody>
          <a:bodyPr wrap="square">
            <a:spAutoFit/>
          </a:bodyPr>
          <a:lstStyle/>
          <a:p>
            <a:pPr algn="ctr">
              <a:defRPr/>
            </a:pPr>
            <a:r>
              <a:rPr lang="en-US" altLang="en-US" sz="5400" b="1" dirty="0">
                <a:ln w="22225">
                  <a:solidFill>
                    <a:schemeClr val="accent2"/>
                  </a:solidFill>
                  <a:prstDash val="solid"/>
                </a:ln>
                <a:solidFill>
                  <a:schemeClr val="accent2">
                    <a:lumMod val="40000"/>
                    <a:lumOff val="60000"/>
                  </a:schemeClr>
                </a:solidFill>
                <a:cs typeface="Times New Roman" panose="02020603050405020304" pitchFamily="18" charset="0"/>
              </a:rPr>
              <a:t>BÀI 4: DÂN CƯ VÀ DÂN TỘC Ở VIỆT NAM </a:t>
            </a:r>
          </a:p>
          <a:p>
            <a:pPr algn="ctr">
              <a:defRPr/>
            </a:pPr>
            <a:r>
              <a:rPr lang="en-US" altLang="en-US" sz="5400" b="1" dirty="0">
                <a:ln w="22225">
                  <a:solidFill>
                    <a:schemeClr val="accent2"/>
                  </a:solidFill>
                  <a:prstDash val="solid"/>
                </a:ln>
                <a:solidFill>
                  <a:schemeClr val="accent2">
                    <a:lumMod val="40000"/>
                    <a:lumOff val="60000"/>
                  </a:schemeClr>
                </a:solidFill>
                <a:cs typeface="Times New Roman" panose="02020603050405020304" pitchFamily="18" charset="0"/>
              </a:rPr>
              <a:t>(TIẾT 3)</a:t>
            </a:r>
          </a:p>
        </p:txBody>
      </p:sp>
      <p:sp>
        <p:nvSpPr>
          <p:cNvPr id="13" name="Rectangle 12"/>
          <p:cNvSpPr/>
          <p:nvPr/>
        </p:nvSpPr>
        <p:spPr>
          <a:xfrm>
            <a:off x="3453225" y="4854399"/>
            <a:ext cx="6186075" cy="553998"/>
          </a:xfrm>
          <a:prstGeom prst="rect">
            <a:avLst/>
          </a:prstGeom>
        </p:spPr>
        <p:txBody>
          <a:bodyPr wrap="square">
            <a:spAutoFit/>
          </a:bodyPr>
          <a:lstStyle/>
          <a:p>
            <a:r>
              <a:rPr lang="en-US" sz="3000" b="1" i="1" kern="10" dirty="0" err="1">
                <a:solidFill>
                  <a:srgbClr val="C00000"/>
                </a:solidFill>
                <a:latin typeface="Times New Roman" panose="02020603050405020304" pitchFamily="18" charset="0"/>
                <a:cs typeface="Times New Roman" panose="02020603050405020304" pitchFamily="18" charset="0"/>
              </a:rPr>
              <a:t>Giáo</a:t>
            </a:r>
            <a:r>
              <a:rPr lang="en-US" sz="3000" b="1" i="1" kern="10" dirty="0">
                <a:solidFill>
                  <a:srgbClr val="C00000"/>
                </a:solidFill>
                <a:latin typeface="Times New Roman" panose="02020603050405020304" pitchFamily="18" charset="0"/>
                <a:cs typeface="Times New Roman" panose="02020603050405020304" pitchFamily="18" charset="0"/>
              </a:rPr>
              <a:t> </a:t>
            </a:r>
            <a:r>
              <a:rPr lang="en-US" sz="3000" b="1" i="1" kern="10" dirty="0" err="1">
                <a:solidFill>
                  <a:srgbClr val="C00000"/>
                </a:solidFill>
                <a:latin typeface="Times New Roman" panose="02020603050405020304" pitchFamily="18" charset="0"/>
                <a:cs typeface="Times New Roman" panose="02020603050405020304" pitchFamily="18" charset="0"/>
              </a:rPr>
              <a:t>viên</a:t>
            </a:r>
            <a:r>
              <a:rPr lang="en-US" sz="3000" b="1" i="1" kern="10" dirty="0">
                <a:solidFill>
                  <a:srgbClr val="C00000"/>
                </a:solidFill>
                <a:latin typeface="Times New Roman" panose="02020603050405020304" pitchFamily="18" charset="0"/>
                <a:cs typeface="Times New Roman" panose="02020603050405020304" pitchFamily="18" charset="0"/>
              </a:rPr>
              <a:t>: </a:t>
            </a:r>
            <a:r>
              <a:rPr lang="en-US" sz="3000" b="1" i="1" kern="10" dirty="0" err="1" smtClean="0">
                <a:solidFill>
                  <a:srgbClr val="C00000"/>
                </a:solidFill>
                <a:latin typeface="Times New Roman" panose="02020603050405020304" pitchFamily="18" charset="0"/>
                <a:cs typeface="Times New Roman" panose="02020603050405020304" pitchFamily="18" charset="0"/>
              </a:rPr>
              <a:t>Nguyễn</a:t>
            </a:r>
            <a:r>
              <a:rPr lang="en-US" sz="3000" b="1" i="1" kern="10" dirty="0" smtClean="0">
                <a:solidFill>
                  <a:srgbClr val="C00000"/>
                </a:solidFill>
                <a:latin typeface="Times New Roman" panose="02020603050405020304" pitchFamily="18" charset="0"/>
                <a:cs typeface="Times New Roman" panose="02020603050405020304" pitchFamily="18" charset="0"/>
              </a:rPr>
              <a:t> </a:t>
            </a:r>
            <a:r>
              <a:rPr lang="en-US" sz="3000" b="1" i="1" kern="10" dirty="0" err="1" smtClean="0">
                <a:solidFill>
                  <a:srgbClr val="C00000"/>
                </a:solidFill>
                <a:latin typeface="Times New Roman" panose="02020603050405020304" pitchFamily="18" charset="0"/>
                <a:cs typeface="Times New Roman" panose="02020603050405020304" pitchFamily="18" charset="0"/>
              </a:rPr>
              <a:t>Thị</a:t>
            </a:r>
            <a:r>
              <a:rPr lang="en-US" sz="3000" b="1" i="1" kern="10" dirty="0" smtClean="0">
                <a:solidFill>
                  <a:srgbClr val="C00000"/>
                </a:solidFill>
                <a:latin typeface="Times New Roman" panose="02020603050405020304" pitchFamily="18" charset="0"/>
                <a:cs typeface="Times New Roman" panose="02020603050405020304" pitchFamily="18" charset="0"/>
              </a:rPr>
              <a:t> </a:t>
            </a:r>
            <a:r>
              <a:rPr lang="en-US" sz="3000" b="1" i="1" kern="10" dirty="0" err="1" smtClean="0">
                <a:solidFill>
                  <a:srgbClr val="C00000"/>
                </a:solidFill>
                <a:latin typeface="Times New Roman" panose="02020603050405020304" pitchFamily="18" charset="0"/>
                <a:cs typeface="Times New Roman" panose="02020603050405020304" pitchFamily="18" charset="0"/>
              </a:rPr>
              <a:t>Huyền</a:t>
            </a:r>
            <a:r>
              <a:rPr lang="en-US" sz="3000" b="1" i="1" kern="10" dirty="0" smtClean="0">
                <a:solidFill>
                  <a:srgbClr val="C00000"/>
                </a:solidFill>
                <a:latin typeface="Times New Roman" panose="02020603050405020304" pitchFamily="18" charset="0"/>
                <a:cs typeface="Times New Roman" panose="02020603050405020304" pitchFamily="18" charset="0"/>
              </a:rPr>
              <a:t> </a:t>
            </a:r>
            <a:r>
              <a:rPr lang="en-US" sz="3000" b="1" i="1" kern="10" dirty="0" err="1" smtClean="0">
                <a:solidFill>
                  <a:srgbClr val="C00000"/>
                </a:solidFill>
                <a:latin typeface="Times New Roman" panose="02020603050405020304" pitchFamily="18" charset="0"/>
                <a:cs typeface="Times New Roman" panose="02020603050405020304" pitchFamily="18" charset="0"/>
              </a:rPr>
              <a:t>Trang</a:t>
            </a:r>
            <a:endParaRPr lang="en-US" sz="3000" i="1" dirty="0">
              <a:solidFill>
                <a:srgbClr val="C00000"/>
              </a:solidFill>
            </a:endParaRPr>
          </a:p>
        </p:txBody>
      </p:sp>
      <p:sp>
        <p:nvSpPr>
          <p:cNvPr id="7" name="Rectangle 6"/>
          <p:cNvSpPr/>
          <p:nvPr/>
        </p:nvSpPr>
        <p:spPr>
          <a:xfrm>
            <a:off x="272840" y="2060923"/>
            <a:ext cx="11646309" cy="738664"/>
          </a:xfrm>
          <a:prstGeom prst="rect">
            <a:avLst/>
          </a:prstGeom>
        </p:spPr>
        <p:txBody>
          <a:bodyPr wrap="square">
            <a:spAutoFit/>
          </a:bodyPr>
          <a:lstStyle/>
          <a:p>
            <a:pPr algn="ctr">
              <a:defRPr/>
            </a:pPr>
            <a:r>
              <a:rPr lang="en-US" altLang="en-US" sz="4200" b="1" dirty="0">
                <a:solidFill>
                  <a:srgbClr val="C00000"/>
                </a:solidFill>
                <a:cs typeface="Times New Roman" panose="02020603050405020304" pitchFamily="18" charset="0"/>
              </a:rPr>
              <a:t>CHÀO MỪNG QUÝ THẦY, CÔ GIÁO VỀ DỰ GIỜ </a:t>
            </a:r>
          </a:p>
        </p:txBody>
      </p:sp>
      <p:sp>
        <p:nvSpPr>
          <p:cNvPr id="5" name="Rectangle 4">
            <a:extLst>
              <a:ext uri="{FF2B5EF4-FFF2-40B4-BE49-F238E27FC236}">
                <a16:creationId xmlns:a16="http://schemas.microsoft.com/office/drawing/2014/main" id="{E2C0FFCB-83D4-4A80-5A82-87654AFFE3AD}"/>
              </a:ext>
            </a:extLst>
          </p:cNvPr>
          <p:cNvSpPr/>
          <p:nvPr/>
        </p:nvSpPr>
        <p:spPr>
          <a:xfrm>
            <a:off x="272839" y="-575978"/>
            <a:ext cx="11646309" cy="738664"/>
          </a:xfrm>
          <a:prstGeom prst="rect">
            <a:avLst/>
          </a:prstGeom>
        </p:spPr>
        <p:txBody>
          <a:bodyPr wrap="square">
            <a:spAutoFit/>
          </a:bodyPr>
          <a:lstStyle/>
          <a:p>
            <a:pPr algn="ctr">
              <a:defRPr/>
            </a:pPr>
            <a:r>
              <a:rPr lang="en-US" altLang="en-US" sz="4200" b="1" dirty="0">
                <a:solidFill>
                  <a:srgbClr val="FFFF00"/>
                </a:solidFill>
                <a:latin typeface="Times New Roman" panose="02020603050405020304" pitchFamily="18" charset="0"/>
                <a:cs typeface="Times New Roman" panose="02020603050405020304" pitchFamily="18" charset="0"/>
              </a:rPr>
              <a:t>TRƯỜNG TH &amp; THCS SONG KHỦA</a:t>
            </a:r>
          </a:p>
        </p:txBody>
      </p:sp>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Tìm hiểu về dân tộc</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DDCA0D-7A8E-ADC0-AE60-9CC6A7837C0D}"/>
              </a:ext>
            </a:extLst>
          </p:cNvPr>
          <p:cNvPicPr>
            <a:picLocks noChangeAspect="1"/>
          </p:cNvPicPr>
          <p:nvPr/>
        </p:nvPicPr>
        <p:blipFill>
          <a:blip r:embed="rId2"/>
          <a:stretch>
            <a:fillRect/>
          </a:stretch>
        </p:blipFill>
        <p:spPr>
          <a:xfrm>
            <a:off x="0" y="0"/>
            <a:ext cx="11814332" cy="6689651"/>
          </a:xfrm>
          <a:prstGeom prst="rect">
            <a:avLst/>
          </a:prstGeom>
        </p:spPr>
      </p:pic>
      <p:sp>
        <p:nvSpPr>
          <p:cNvPr id="13" name="Google Shape;779;p7">
            <a:extLst>
              <a:ext uri="{FF2B5EF4-FFF2-40B4-BE49-F238E27FC236}">
                <a16:creationId xmlns:a16="http://schemas.microsoft.com/office/drawing/2014/main" id="{87FADD96-3A7B-8D85-D76B-E4D68A218917}"/>
              </a:ext>
            </a:extLst>
          </p:cNvPr>
          <p:cNvSpPr txBox="1"/>
          <p:nvPr/>
        </p:nvSpPr>
        <p:spPr>
          <a:xfrm>
            <a:off x="7938846" y="3584335"/>
            <a:ext cx="3263759" cy="692457"/>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1800"/>
              </a:spcBef>
              <a:spcAft>
                <a:spcPts val="0"/>
              </a:spcAft>
              <a:buClr>
                <a:schemeClr val="lt1"/>
              </a:buClr>
              <a:buSzPts val="3600"/>
              <a:buFont typeface="Times New Roman"/>
              <a:buNone/>
            </a:pP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Đọc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thầm</a:t>
            </a:r>
            <a:endParaRPr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2" name="Google Shape;778;p7">
            <a:extLst>
              <a:ext uri="{FF2B5EF4-FFF2-40B4-BE49-F238E27FC236}">
                <a16:creationId xmlns:a16="http://schemas.microsoft.com/office/drawing/2014/main" id="{8DB5C9EB-E120-D40C-35CD-26E646597048}"/>
              </a:ext>
            </a:extLst>
          </p:cNvPr>
          <p:cNvPicPr preferRelativeResize="0"/>
          <p:nvPr/>
        </p:nvPicPr>
        <p:blipFill rotWithShape="1">
          <a:blip r:embed="rId3">
            <a:alphaModFix/>
          </a:blip>
          <a:srcRect/>
          <a:stretch/>
        </p:blipFill>
        <p:spPr>
          <a:xfrm flipH="1">
            <a:off x="7016880" y="2663455"/>
            <a:ext cx="5107689" cy="3673549"/>
          </a:xfrm>
          <a:prstGeom prst="rect">
            <a:avLst/>
          </a:prstGeom>
          <a:noFill/>
          <a:ln>
            <a:noFill/>
          </a:ln>
        </p:spPr>
      </p:pic>
      <p:sp>
        <p:nvSpPr>
          <p:cNvPr id="4" name="TextBox 3">
            <a:extLst>
              <a:ext uri="{FF2B5EF4-FFF2-40B4-BE49-F238E27FC236}">
                <a16:creationId xmlns:a16="http://schemas.microsoft.com/office/drawing/2014/main" id="{8EE26275-94BB-F90C-C94B-23541A76C643}"/>
              </a:ext>
            </a:extLst>
          </p:cNvPr>
          <p:cNvSpPr txBox="1"/>
          <p:nvPr/>
        </p:nvSpPr>
        <p:spPr>
          <a:xfrm>
            <a:off x="7367754" y="3344825"/>
            <a:ext cx="4185725" cy="954107"/>
          </a:xfrm>
          <a:prstGeom prst="rect">
            <a:avLst/>
          </a:prstGeom>
          <a:noFill/>
        </p:spPr>
        <p:txBody>
          <a:bodyPr wrap="square">
            <a:spAutoFit/>
          </a:bodyPr>
          <a:lstStyle/>
          <a:p>
            <a:pPr marL="342900" lvl="3" algn="just">
              <a:buClr>
                <a:schemeClr val="lt1"/>
              </a:buClr>
              <a:buSzPts val="3600"/>
            </a:pPr>
            <a:r>
              <a:rPr lang="en-US" sz="2800" b="1" dirty="0">
                <a:solidFill>
                  <a:schemeClr val="lt1"/>
                </a:solidFill>
                <a:latin typeface="Cambria" panose="02040503050406030204" pitchFamily="18" charset="0"/>
                <a:ea typeface="Cambria" panose="02040503050406030204" pitchFamily="18" charset="0"/>
                <a:cs typeface="Times New Roman"/>
                <a:sym typeface="Times New Roman"/>
              </a:rPr>
              <a:t>Việt Nam </a:t>
            </a:r>
            <a:r>
              <a:rPr lang="en-US" sz="28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2800" b="1" dirty="0">
                <a:solidFill>
                  <a:schemeClr val="lt1"/>
                </a:solidFill>
                <a:latin typeface="Cambria" panose="02040503050406030204" pitchFamily="18" charset="0"/>
                <a:ea typeface="Cambria" panose="02040503050406030204" pitchFamily="18" charset="0"/>
                <a:cs typeface="Times New Roman"/>
                <a:sym typeface="Times New Roman"/>
              </a:rPr>
              <a:t> 54 </a:t>
            </a:r>
            <a:r>
              <a:rPr lang="en-US" sz="28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28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28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28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2800" b="1" dirty="0" err="1">
                <a:solidFill>
                  <a:schemeClr val="lt1"/>
                </a:solidFill>
                <a:latin typeface="Cambria" panose="02040503050406030204" pitchFamily="18" charset="0"/>
                <a:ea typeface="Cambria" panose="02040503050406030204" pitchFamily="18" charset="0"/>
                <a:cs typeface="Times New Roman"/>
                <a:sym typeface="Times New Roman"/>
              </a:rPr>
              <a:t>cùng</a:t>
            </a:r>
            <a:r>
              <a:rPr lang="en-US" sz="28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2800" b="1" dirty="0" err="1">
                <a:solidFill>
                  <a:schemeClr val="lt1"/>
                </a:solidFill>
                <a:latin typeface="Cambria" panose="02040503050406030204" pitchFamily="18" charset="0"/>
                <a:ea typeface="Cambria" panose="02040503050406030204" pitchFamily="18" charset="0"/>
                <a:cs typeface="Times New Roman"/>
                <a:sym typeface="Times New Roman"/>
              </a:rPr>
              <a:t>sinh</a:t>
            </a:r>
            <a:r>
              <a:rPr lang="en-US" sz="28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2800" b="1" dirty="0" err="1">
                <a:solidFill>
                  <a:schemeClr val="lt1"/>
                </a:solidFill>
                <a:latin typeface="Cambria" panose="02040503050406030204" pitchFamily="18" charset="0"/>
                <a:ea typeface="Cambria" panose="02040503050406030204" pitchFamily="18" charset="0"/>
                <a:cs typeface="Times New Roman"/>
                <a:sym typeface="Times New Roman"/>
              </a:rPr>
              <a:t>sống</a:t>
            </a:r>
            <a:endParaRPr lang="en-US" sz="28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2515173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flipH="1">
            <a:off x="3220085" y="304165"/>
            <a:ext cx="7219950" cy="5165302"/>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902149" y="905242"/>
            <a:ext cx="5986130" cy="2554505"/>
          </a:xfrm>
          <a:prstGeom prst="rect">
            <a:avLst/>
          </a:prstGeom>
          <a:noFill/>
          <a:ln>
            <a:noFill/>
          </a:ln>
        </p:spPr>
        <p:txBody>
          <a:bodyPr spcFirstLastPara="1" wrap="square" lIns="91425" tIns="45700" rIns="91425" bIns="45700" anchor="t" anchorCtr="0">
            <a:spAutoFit/>
          </a:bodyPr>
          <a:lstStyle/>
          <a:p>
            <a:pPr marL="342900" lvl="3" algn="just">
              <a:buClr>
                <a:schemeClr val="lt1"/>
              </a:buClr>
              <a:buSzPts val="3600"/>
            </a:pPr>
            <a:r>
              <a:rPr lang="vi-VN" sz="4000" b="1" dirty="0">
                <a:solidFill>
                  <a:schemeClr val="bg1"/>
                </a:solidFill>
                <a:latin typeface="Cambria" panose="02040503050406030204" pitchFamily="18" charset="0"/>
                <a:ea typeface="Cambria" panose="02040503050406030204" pitchFamily="18" charset="0"/>
              </a:rPr>
              <a:t>Mỗi dân tộc có bản sắc văn hóa riêng thể hiện qua ngôn ngữ, trang phục, ẩm thực, lễ hội...</a:t>
            </a:r>
            <a:endParaRPr sz="4000" b="1" i="0" u="none" strike="noStrike" cap="none" dirty="0">
              <a:solidFill>
                <a:schemeClr val="bg1"/>
              </a:solidFill>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407987" y="3131714"/>
            <a:ext cx="2687955" cy="4675505"/>
          </a:xfrm>
          <a:prstGeom prst="rect">
            <a:avLst/>
          </a:prstGeom>
          <a:noFill/>
          <a:ln>
            <a:noFill/>
          </a:ln>
        </p:spPr>
      </p:pic>
    </p:spTree>
    <p:extLst>
      <p:ext uri="{BB962C8B-B14F-4D97-AF65-F5344CB8AC3E}">
        <p14:creationId xmlns:p14="http://schemas.microsoft.com/office/powerpoint/2010/main" val="3126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5101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ED577568-37A0-397B-9E89-15AE038EEA9A}"/>
              </a:ext>
            </a:extLst>
          </p:cNvPr>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a:extLst>
              <a:ext uri="{FF2B5EF4-FFF2-40B4-BE49-F238E27FC236}">
                <a16:creationId xmlns:a16="http://schemas.microsoft.com/office/drawing/2014/main" id="{5E2A7479-6542-26EF-C5D5-30A11E068477}"/>
              </a:ext>
            </a:extLst>
          </p:cNvPr>
          <p:cNvSpPr/>
          <p:nvPr/>
        </p:nvSpPr>
        <p:spPr>
          <a:xfrm>
            <a:off x="690171" y="1393869"/>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extLst>
      <p:ext uri="{BB962C8B-B14F-4D97-AF65-F5344CB8AC3E}">
        <p14:creationId xmlns:p14="http://schemas.microsoft.com/office/powerpoint/2010/main" val="93211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Google Shape;770;p6">
            <a:extLst>
              <a:ext uri="{FF2B5EF4-FFF2-40B4-BE49-F238E27FC236}">
                <a16:creationId xmlns:a16="http://schemas.microsoft.com/office/drawing/2014/main" id="{32432B0B-CC9E-C5E6-A927-E14FDCD4A56B}"/>
              </a:ext>
            </a:extLst>
          </p:cNvPr>
          <p:cNvPicPr preferRelativeResize="0"/>
          <p:nvPr/>
        </p:nvPicPr>
        <p:blipFill rotWithShape="1">
          <a:blip r:embed="rId3">
            <a:alphaModFix/>
          </a:blip>
          <a:srcRect t="24370"/>
          <a:stretch/>
        </p:blipFill>
        <p:spPr>
          <a:xfrm>
            <a:off x="2977190" y="692834"/>
            <a:ext cx="7786370" cy="4473575"/>
          </a:xfrm>
          <a:prstGeom prst="rect">
            <a:avLst/>
          </a:prstGeom>
          <a:noFill/>
          <a:ln>
            <a:noFill/>
          </a:ln>
        </p:spPr>
      </p:pic>
      <p:pic>
        <p:nvPicPr>
          <p:cNvPr id="15" name="Google Shape;772;p6">
            <a:extLst>
              <a:ext uri="{FF2B5EF4-FFF2-40B4-BE49-F238E27FC236}">
                <a16:creationId xmlns:a16="http://schemas.microsoft.com/office/drawing/2014/main" id="{DF1630F6-A162-3C80-C385-122851FDE7E6}"/>
              </a:ext>
            </a:extLst>
          </p:cNvPr>
          <p:cNvPicPr preferRelativeResize="0"/>
          <p:nvPr/>
        </p:nvPicPr>
        <p:blipFill rotWithShape="1">
          <a:blip r:embed="rId4">
            <a:alphaModFix/>
          </a:blip>
          <a:srcRect/>
          <a:stretch/>
        </p:blipFill>
        <p:spPr>
          <a:xfrm>
            <a:off x="1167867" y="3343784"/>
            <a:ext cx="7315200" cy="3246120"/>
          </a:xfrm>
          <a:prstGeom prst="rect">
            <a:avLst/>
          </a:prstGeom>
          <a:noFill/>
          <a:ln>
            <a:noFill/>
          </a:ln>
        </p:spPr>
      </p:pic>
      <p:sp>
        <p:nvSpPr>
          <p:cNvPr id="6" name="TextBox 5">
            <a:extLst>
              <a:ext uri="{FF2B5EF4-FFF2-40B4-BE49-F238E27FC236}">
                <a16:creationId xmlns:a16="http://schemas.microsoft.com/office/drawing/2014/main" id="{1B7B371A-5BB5-5FD7-6AF5-8F0AA0161138}"/>
              </a:ext>
            </a:extLst>
          </p:cNvPr>
          <p:cNvSpPr txBox="1"/>
          <p:nvPr/>
        </p:nvSpPr>
        <p:spPr>
          <a:xfrm>
            <a:off x="4198629" y="2104717"/>
            <a:ext cx="5343491" cy="970971"/>
          </a:xfrm>
          <a:prstGeom prst="rect">
            <a:avLst/>
          </a:prstGeom>
        </p:spPr>
        <p:txBody>
          <a:bodyPr lIns="0" tIns="0" rIns="0" bIns="0" rtlCol="0" anchor="t">
            <a:spAutoFit/>
          </a:bodyPr>
          <a:lstStyle/>
          <a:p>
            <a:pPr marL="0" marR="0" algn="ctr">
              <a:lnSpc>
                <a:spcPct val="150000"/>
              </a:lnSpc>
              <a:spcBef>
                <a:spcPts val="240"/>
              </a:spcBef>
              <a:spcAft>
                <a:spcPts val="240"/>
              </a:spcAft>
            </a:pPr>
            <a:r>
              <a:rPr lang="en-US" sz="4800" b="1" dirty="0">
                <a:solidFill>
                  <a:schemeClr val="tx2">
                    <a:lumMod val="60000"/>
                    <a:lumOff val="40000"/>
                  </a:schemeClr>
                </a:solidFill>
                <a:effectLst/>
                <a:latin typeface="Cambria" panose="02040503050406030204" pitchFamily="18" charset="0"/>
                <a:ea typeface="Cambria" panose="02040503050406030204" pitchFamily="18" charset="0"/>
                <a:cs typeface="Calibri" panose="020F0502020204030204" pitchFamily="34" charset="0"/>
              </a:rPr>
              <a:t>Chia </a:t>
            </a:r>
            <a:r>
              <a:rPr lang="en-US" sz="4800" b="1" dirty="0" err="1">
                <a:solidFill>
                  <a:schemeClr val="tx2">
                    <a:lumMod val="60000"/>
                    <a:lumOff val="40000"/>
                  </a:schemeClr>
                </a:solidFill>
                <a:effectLst/>
                <a:latin typeface="Cambria" panose="02040503050406030204" pitchFamily="18" charset="0"/>
                <a:ea typeface="Cambria" panose="02040503050406030204" pitchFamily="18" charset="0"/>
                <a:cs typeface="Calibri" panose="020F0502020204030204" pitchFamily="34" charset="0"/>
              </a:rPr>
              <a:t>sẻ</a:t>
            </a:r>
            <a:r>
              <a:rPr lang="en-US" sz="4800" b="1" dirty="0">
                <a:solidFill>
                  <a:schemeClr val="tx2">
                    <a:lumMod val="60000"/>
                    <a:lumOff val="40000"/>
                  </a:schemeClr>
                </a:solidFill>
                <a:effectLst/>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chemeClr val="tx2">
                    <a:lumMod val="60000"/>
                    <a:lumOff val="40000"/>
                  </a:schemeClr>
                </a:solidFill>
                <a:effectLst/>
                <a:latin typeface="Cambria" panose="02040503050406030204" pitchFamily="18" charset="0"/>
                <a:ea typeface="Cambria" panose="02040503050406030204" pitchFamily="18" charset="0"/>
                <a:cs typeface="Calibri" panose="020F0502020204030204" pitchFamily="34" charset="0"/>
              </a:rPr>
              <a:t>trước</a:t>
            </a:r>
            <a:r>
              <a:rPr lang="en-US" sz="4800" b="1" dirty="0">
                <a:solidFill>
                  <a:schemeClr val="tx2">
                    <a:lumMod val="60000"/>
                    <a:lumOff val="40000"/>
                  </a:schemeClr>
                </a:solidFill>
                <a:effectLst/>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chemeClr val="tx2">
                    <a:lumMod val="60000"/>
                    <a:lumOff val="40000"/>
                  </a:schemeClr>
                </a:solidFill>
                <a:effectLst/>
                <a:latin typeface="Cambria" panose="02040503050406030204" pitchFamily="18" charset="0"/>
                <a:ea typeface="Cambria" panose="02040503050406030204" pitchFamily="18" charset="0"/>
                <a:cs typeface="Calibri" panose="020F0502020204030204" pitchFamily="34" charset="0"/>
              </a:rPr>
              <a:t>lớp</a:t>
            </a:r>
            <a:endParaRPr lang="en-US" sz="4800" b="1" dirty="0">
              <a:solidFill>
                <a:schemeClr val="tx2">
                  <a:lumMod val="60000"/>
                  <a:lumOff val="40000"/>
                </a:schemeClr>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03199" y="-318118"/>
            <a:ext cx="12784666" cy="7633318"/>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253999" y="-245251"/>
            <a:ext cx="11938001" cy="1736338"/>
            <a:chOff x="-367841" y="-241101"/>
            <a:chExt cx="9566831" cy="5216114"/>
          </a:xfrm>
        </p:grpSpPr>
        <p:grpSp>
          <p:nvGrpSpPr>
            <p:cNvPr id="15" name="Group 7">
              <a:extLst>
                <a:ext uri="{FF2B5EF4-FFF2-40B4-BE49-F238E27FC236}">
                  <a16:creationId xmlns:a16="http://schemas.microsoft.com/office/drawing/2014/main" id="{04D5F381-4148-07ED-A0D1-271704AC90D0}"/>
                </a:ext>
              </a:extLst>
            </p:cNvPr>
            <p:cNvGrpSpPr/>
            <p:nvPr/>
          </p:nvGrpSpPr>
          <p:grpSpPr>
            <a:xfrm>
              <a:off x="-367841" y="-241101"/>
              <a:ext cx="9566831" cy="5216114"/>
              <a:chOff x="-72660" y="-47625"/>
              <a:chExt cx="1889745" cy="1030344"/>
            </a:xfrm>
          </p:grpSpPr>
          <p:sp>
            <p:nvSpPr>
              <p:cNvPr id="17" name="Freeform 8">
                <a:extLst>
                  <a:ext uri="{FF2B5EF4-FFF2-40B4-BE49-F238E27FC236}">
                    <a16:creationId xmlns:a16="http://schemas.microsoft.com/office/drawing/2014/main" id="{2E10EF24-3B00-5476-1712-F62BDC297F13}"/>
                  </a:ext>
                </a:extLst>
              </p:cNvPr>
              <p:cNvSpPr/>
              <p:nvPr/>
            </p:nvSpPr>
            <p:spPr>
              <a:xfrm>
                <a:off x="-72660" y="0"/>
                <a:ext cx="1889745" cy="711416"/>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149270" y="613917"/>
              <a:ext cx="9129690" cy="2588846"/>
            </a:xfrm>
            <a:prstGeom prst="rect">
              <a:avLst/>
            </a:prstGeom>
          </p:spPr>
          <p:txBody>
            <a:bodyPr wrap="square" lIns="0" tIns="0" rIns="0" bIns="0" rtlCol="0" anchor="t">
              <a:spAutoFit/>
            </a:bodyPr>
            <a:lstStyle/>
            <a:p>
              <a:pPr marL="0" marR="0" lvl="0" indent="0" algn="just" defTabSz="914400" rtl="0" eaLnBrk="1" fontAlgn="auto" latinLnBrk="0" hangingPunct="1">
                <a:spcBef>
                  <a:spcPts val="240"/>
                </a:spcBef>
                <a:spcAft>
                  <a:spcPts val="24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C01C7A27-4673-9371-091A-1F0BC5B3852C}"/>
              </a:ext>
            </a:extLst>
          </p:cNvPr>
          <p:cNvPicPr>
            <a:picLocks noChangeAspect="1"/>
          </p:cNvPicPr>
          <p:nvPr/>
        </p:nvPicPr>
        <p:blipFill>
          <a:blip r:embed="rId3"/>
          <a:stretch>
            <a:fillRect/>
          </a:stretch>
        </p:blipFill>
        <p:spPr>
          <a:xfrm>
            <a:off x="-80294" y="1128533"/>
            <a:ext cx="7076517" cy="5348811"/>
          </a:xfrm>
          <a:prstGeom prst="rect">
            <a:avLst/>
          </a:prstGeom>
        </p:spPr>
      </p:pic>
      <p:sp>
        <p:nvSpPr>
          <p:cNvPr id="7" name="Rectangle: Rounded Corners 6">
            <a:extLst>
              <a:ext uri="{FF2B5EF4-FFF2-40B4-BE49-F238E27FC236}">
                <a16:creationId xmlns:a16="http://schemas.microsoft.com/office/drawing/2014/main" id="{90FCD539-D739-8539-B53B-8A24E714079C}"/>
              </a:ext>
            </a:extLst>
          </p:cNvPr>
          <p:cNvSpPr/>
          <p:nvPr/>
        </p:nvSpPr>
        <p:spPr>
          <a:xfrm>
            <a:off x="7182490" y="1156535"/>
            <a:ext cx="4941778" cy="5272267"/>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200000"/>
              </a:lnSpc>
            </a:pPr>
            <a:r>
              <a:rPr lang="en-US" sz="3100" b="1" i="1" dirty="0" err="1">
                <a:solidFill>
                  <a:srgbClr val="FF0000"/>
                </a:solidFill>
                <a:latin typeface="Times New Roman" panose="02020603050405020304" pitchFamily="18" charset="0"/>
                <a:cs typeface="Times New Roman" panose="02020603050405020304" pitchFamily="18" charset="0"/>
              </a:rPr>
              <a:t>Tả</a:t>
            </a:r>
            <a:r>
              <a:rPr lang="en-US" sz="3100" b="1" i="1" dirty="0">
                <a:solidFill>
                  <a:srgbClr val="FF0000"/>
                </a:solidFill>
                <a:latin typeface="Times New Roman" panose="02020603050405020304" pitchFamily="18" charset="0"/>
                <a:cs typeface="Times New Roman" panose="02020603050405020304" pitchFamily="18" charset="0"/>
              </a:rPr>
              <a:t> </a:t>
            </a:r>
            <a:r>
              <a:rPr lang="en-US" sz="3100" b="1" i="1" dirty="0" err="1">
                <a:solidFill>
                  <a:srgbClr val="FF0000"/>
                </a:solidFill>
                <a:latin typeface="Times New Roman" panose="02020603050405020304" pitchFamily="18" charset="0"/>
                <a:cs typeface="Times New Roman" panose="02020603050405020304" pitchFamily="18" charset="0"/>
              </a:rPr>
              <a:t>lời</a:t>
            </a:r>
            <a:r>
              <a:rPr lang="en-US" sz="3100" b="1" i="1" dirty="0">
                <a:solidFill>
                  <a:srgbClr val="FF0000"/>
                </a:solidFill>
                <a:latin typeface="Times New Roman" panose="02020603050405020304" pitchFamily="18" charset="0"/>
                <a:cs typeface="Times New Roman" panose="02020603050405020304" pitchFamily="18" charset="0"/>
              </a:rPr>
              <a:t> </a:t>
            </a:r>
            <a:r>
              <a:rPr lang="en-US" sz="3100" b="1" i="1" dirty="0" err="1">
                <a:solidFill>
                  <a:srgbClr val="FF0000"/>
                </a:solidFill>
                <a:latin typeface="Times New Roman" panose="02020603050405020304" pitchFamily="18" charset="0"/>
                <a:cs typeface="Times New Roman" panose="02020603050405020304" pitchFamily="18" charset="0"/>
              </a:rPr>
              <a:t>các</a:t>
            </a:r>
            <a:r>
              <a:rPr lang="en-US" sz="3100" b="1" i="1" dirty="0">
                <a:solidFill>
                  <a:srgbClr val="FF0000"/>
                </a:solidFill>
                <a:latin typeface="Times New Roman" panose="02020603050405020304" pitchFamily="18" charset="0"/>
                <a:cs typeface="Times New Roman" panose="02020603050405020304" pitchFamily="18" charset="0"/>
              </a:rPr>
              <a:t> </a:t>
            </a:r>
            <a:r>
              <a:rPr lang="en-US" sz="3100" b="1" i="1" dirty="0" err="1">
                <a:solidFill>
                  <a:srgbClr val="FF0000"/>
                </a:solidFill>
                <a:latin typeface="Times New Roman" panose="02020603050405020304" pitchFamily="18" charset="0"/>
                <a:cs typeface="Times New Roman" panose="02020603050405020304" pitchFamily="18" charset="0"/>
              </a:rPr>
              <a:t>câu</a:t>
            </a:r>
            <a:r>
              <a:rPr lang="en-US" sz="3100" b="1" i="1" dirty="0">
                <a:solidFill>
                  <a:srgbClr val="FF0000"/>
                </a:solidFill>
                <a:latin typeface="Times New Roman" panose="02020603050405020304" pitchFamily="18" charset="0"/>
                <a:cs typeface="Times New Roman" panose="02020603050405020304" pitchFamily="18" charset="0"/>
              </a:rPr>
              <a:t> </a:t>
            </a:r>
            <a:r>
              <a:rPr lang="en-US" sz="3100" b="1" i="1" dirty="0" err="1">
                <a:solidFill>
                  <a:srgbClr val="FF0000"/>
                </a:solidFill>
                <a:latin typeface="Times New Roman" panose="02020603050405020304" pitchFamily="18" charset="0"/>
                <a:cs typeface="Times New Roman" panose="02020603050405020304" pitchFamily="18" charset="0"/>
              </a:rPr>
              <a:t>hỏi</a:t>
            </a:r>
            <a:r>
              <a:rPr lang="en-US" sz="3100" b="1" i="1" dirty="0">
                <a:solidFill>
                  <a:srgbClr val="FF0000"/>
                </a:solidFill>
                <a:latin typeface="Times New Roman" panose="02020603050405020304" pitchFamily="18" charset="0"/>
                <a:cs typeface="Times New Roman" panose="02020603050405020304" pitchFamily="18" charset="0"/>
              </a:rPr>
              <a:t>.</a:t>
            </a:r>
          </a:p>
          <a:p>
            <a:pPr algn="just"/>
            <a:r>
              <a:rPr lang="en-US" sz="3100" dirty="0" err="1">
                <a:latin typeface="Times New Roman" panose="02020603050405020304" pitchFamily="18" charset="0"/>
                <a:cs typeface="Times New Roman" panose="02020603050405020304" pitchFamily="18" charset="0"/>
              </a:rPr>
              <a:t>Câu</a:t>
            </a:r>
            <a:r>
              <a:rPr lang="en-US" sz="3100" dirty="0">
                <a:latin typeface="Times New Roman" panose="02020603050405020304" pitchFamily="18" charset="0"/>
                <a:cs typeface="Times New Roman" panose="02020603050405020304" pitchFamily="18" charset="0"/>
              </a:rPr>
              <a:t> 1: </a:t>
            </a:r>
            <a:r>
              <a:rPr lang="en-US" sz="3100" dirty="0" err="1">
                <a:latin typeface="Times New Roman" panose="02020603050405020304" pitchFamily="18" charset="0"/>
                <a:cs typeface="Times New Roman" panose="02020603050405020304" pitchFamily="18" charset="0"/>
              </a:rPr>
              <a:t>Năm</a:t>
            </a:r>
            <a:r>
              <a:rPr lang="en-US" sz="3100" dirty="0">
                <a:latin typeface="Times New Roman" panose="02020603050405020304" pitchFamily="18" charset="0"/>
                <a:cs typeface="Times New Roman" panose="02020603050405020304" pitchFamily="18" charset="0"/>
              </a:rPr>
              <a:t> 1885 </a:t>
            </a:r>
            <a:r>
              <a:rPr lang="en-US" sz="3100" dirty="0" err="1">
                <a:latin typeface="Times New Roman" panose="02020603050405020304" pitchFamily="18" charset="0"/>
                <a:cs typeface="Times New Roman" panose="02020603050405020304" pitchFamily="18" charset="0"/>
              </a:rPr>
              <a:t>đã</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diễn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ra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sự</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kiện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gì</a:t>
            </a:r>
            <a:r>
              <a:rPr lang="en-US" sz="3100" dirty="0">
                <a:latin typeface="Times New Roman" panose="02020603050405020304" pitchFamily="18" charset="0"/>
                <a:cs typeface="Times New Roman" panose="02020603050405020304" pitchFamily="18" charset="0"/>
              </a:rPr>
              <a:t> ?</a:t>
            </a:r>
          </a:p>
          <a:p>
            <a:pPr algn="just"/>
            <a:r>
              <a:rPr lang="en-US" sz="3100" dirty="0" err="1">
                <a:latin typeface="Times New Roman" panose="02020603050405020304" pitchFamily="18" charset="0"/>
                <a:cs typeface="Times New Roman" panose="02020603050405020304" pitchFamily="18" charset="0"/>
              </a:rPr>
              <a:t>Câu</a:t>
            </a:r>
            <a:r>
              <a:rPr lang="en-US" sz="3100" dirty="0">
                <a:latin typeface="Times New Roman" panose="02020603050405020304" pitchFamily="18" charset="0"/>
                <a:cs typeface="Times New Roman" panose="02020603050405020304" pitchFamily="18" charset="0"/>
              </a:rPr>
              <a:t> 2:Thái </a:t>
            </a:r>
            <a:r>
              <a:rPr lang="en-US" sz="3100" dirty="0" err="1">
                <a:latin typeface="Times New Roman" panose="02020603050405020304" pitchFamily="18" charset="0"/>
                <a:cs typeface="Times New Roman" panose="02020603050405020304" pitchFamily="18" charset="0"/>
              </a:rPr>
              <a:t>độ</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của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nhân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dân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khi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nhà</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vua</a:t>
            </a:r>
            <a:r>
              <a:rPr lang="en-US" sz="3100" dirty="0">
                <a:latin typeface="Times New Roman" panose="02020603050405020304" pitchFamily="18" charset="0"/>
                <a:cs typeface="Times New Roman" panose="02020603050405020304" pitchFamily="18" charset="0"/>
              </a:rPr>
              <a:t> ban </a:t>
            </a:r>
            <a:r>
              <a:rPr lang="en-US" sz="3100" dirty="0" err="1">
                <a:latin typeface="Times New Roman" panose="02020603050405020304" pitchFamily="18" charset="0"/>
                <a:cs typeface="Times New Roman" panose="02020603050405020304" pitchFamily="18" charset="0"/>
              </a:rPr>
              <a:t>rượu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cần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vương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ra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sao</a:t>
            </a:r>
            <a:r>
              <a:rPr lang="en-US" sz="3100" dirty="0">
                <a:latin typeface="Times New Roman" panose="02020603050405020304" pitchFamily="18" charset="0"/>
                <a:cs typeface="Times New Roman" panose="02020603050405020304" pitchFamily="18" charset="0"/>
              </a:rPr>
              <a:t>? Chi </a:t>
            </a:r>
            <a:r>
              <a:rPr lang="en-US" sz="3100" dirty="0" err="1">
                <a:latin typeface="Times New Roman" panose="02020603050405020304" pitchFamily="18" charset="0"/>
                <a:cs typeface="Times New Roman" panose="02020603050405020304" pitchFamily="18" charset="0"/>
              </a:rPr>
              <a:t>tiết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nào</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cho</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biết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điều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đó</a:t>
            </a:r>
            <a:r>
              <a:rPr lang="en-US" sz="3100" dirty="0">
                <a:latin typeface="Times New Roman" panose="02020603050405020304" pitchFamily="18" charset="0"/>
                <a:cs typeface="Times New Roman" panose="02020603050405020304" pitchFamily="18" charset="0"/>
              </a:rPr>
              <a:t>?</a:t>
            </a:r>
          </a:p>
          <a:p>
            <a:pPr algn="just"/>
            <a:r>
              <a:rPr lang="en-US" sz="3100" dirty="0" err="1">
                <a:latin typeface="Times New Roman" panose="02020603050405020304" pitchFamily="18" charset="0"/>
                <a:cs typeface="Times New Roman" panose="02020603050405020304" pitchFamily="18" charset="0"/>
              </a:rPr>
              <a:t>Câu</a:t>
            </a:r>
            <a:r>
              <a:rPr lang="en-US" sz="3100" dirty="0">
                <a:latin typeface="Times New Roman" panose="02020603050405020304" pitchFamily="18" charset="0"/>
                <a:cs typeface="Times New Roman" panose="02020603050405020304" pitchFamily="18" charset="0"/>
              </a:rPr>
              <a:t> 3: Qua </a:t>
            </a:r>
            <a:r>
              <a:rPr lang="en-US" sz="3100" dirty="0" err="1">
                <a:latin typeface="Times New Roman" panose="02020603050405020304" pitchFamily="18" charset="0"/>
                <a:cs typeface="Times New Roman" panose="02020603050405020304" pitchFamily="18" charset="0"/>
              </a:rPr>
              <a:t>câu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chuyện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này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thấy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được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điều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gì</a:t>
            </a:r>
            <a:r>
              <a:rPr lang="en-US" sz="3100" dirty="0">
                <a:latin typeface="Times New Roman" panose="02020603050405020304" pitchFamily="18" charset="0"/>
                <a:cs typeface="Times New Roman" panose="02020603050405020304" pitchFamily="18" charset="0"/>
              </a:rPr>
              <a:t>?</a:t>
            </a:r>
          </a:p>
          <a:p>
            <a:pPr algn="just"/>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58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821A99-9F23-47D4-4872-D3D7DF2B7727}"/>
              </a:ext>
            </a:extLst>
          </p:cNvPr>
          <p:cNvSpPr txBox="1"/>
          <p:nvPr/>
        </p:nvSpPr>
        <p:spPr>
          <a:xfrm>
            <a:off x="276447" y="165725"/>
            <a:ext cx="12153014" cy="6494085"/>
          </a:xfrm>
          <a:prstGeom prst="rect">
            <a:avLst/>
          </a:prstGeom>
          <a:noFill/>
        </p:spPr>
        <p:txBody>
          <a:bodyPr wrap="square">
            <a:spAutoFit/>
          </a:bodyPr>
          <a:lstStyle/>
          <a:p>
            <a:pPr>
              <a:buNone/>
            </a:pPr>
            <a:r>
              <a:rPr lang="vi-VN" sz="3200" b="1" dirty="0">
                <a:latin typeface="+mj-lt"/>
              </a:rPr>
              <a:t>Câu 1:</a:t>
            </a:r>
            <a:r>
              <a:rPr lang="vi-VN" sz="3200" dirty="0">
                <a:latin typeface="+mj-lt"/>
              </a:rPr>
              <a:t> Năm 1885 đã diễn ra sự kiện gì?</a:t>
            </a:r>
            <a:br>
              <a:rPr lang="vi-VN" sz="3200" dirty="0">
                <a:latin typeface="+mj-lt"/>
              </a:rPr>
            </a:br>
            <a:r>
              <a:rPr lang="vi-VN" sz="3200" dirty="0">
                <a:latin typeface="+mj-lt"/>
              </a:rPr>
              <a:t>➡️ </a:t>
            </a:r>
            <a:r>
              <a:rPr lang="vi-VN" sz="3200" i="1" dirty="0">
                <a:latin typeface="+mj-lt"/>
              </a:rPr>
              <a:t>Năm 1885, vua Hàm Nghi ban dụ Cần Vương, kêu gọi nhân dân đứng lên giúp vua cứu nước chống thực dân Pháp.</a:t>
            </a:r>
            <a:endParaRPr lang="vi-VN" sz="3200" dirty="0">
              <a:latin typeface="+mj-lt"/>
            </a:endParaRPr>
          </a:p>
          <a:p>
            <a:pPr>
              <a:buNone/>
            </a:pPr>
            <a:endParaRPr lang="vi-VN" sz="3200" dirty="0">
              <a:latin typeface="+mj-lt"/>
            </a:endParaRPr>
          </a:p>
          <a:p>
            <a:pPr>
              <a:buNone/>
            </a:pPr>
            <a:r>
              <a:rPr lang="vi-VN" sz="3200" b="1" dirty="0">
                <a:latin typeface="+mj-lt"/>
              </a:rPr>
              <a:t>Câu 2:</a:t>
            </a:r>
            <a:r>
              <a:rPr lang="vi-VN" sz="3200" dirty="0">
                <a:latin typeface="+mj-lt"/>
              </a:rPr>
              <a:t> Thái độ của nhân dân khi nhà vua ban dụ Cần Vương ra sao? Chi tiết nào cho bạn biết điều đó?</a:t>
            </a:r>
            <a:br>
              <a:rPr lang="vi-VN" sz="3200" dirty="0">
                <a:latin typeface="+mj-lt"/>
              </a:rPr>
            </a:br>
            <a:r>
              <a:rPr lang="vi-VN" sz="3200" dirty="0">
                <a:latin typeface="+mj-lt"/>
              </a:rPr>
              <a:t>➡️ </a:t>
            </a:r>
            <a:r>
              <a:rPr lang="vi-VN" sz="3200" i="1" dirty="0">
                <a:latin typeface="+mj-lt"/>
              </a:rPr>
              <a:t>Nhân dân và đồng bào các dân tộc đã nhiệt tình hưởng ứng phong trào, hết lòng giúp đỡ nghĩa quân và vua Hàm Nghi.</a:t>
            </a:r>
            <a:r>
              <a:rPr lang="vi-VN" sz="3200" dirty="0">
                <a:latin typeface="+mj-lt"/>
              </a:rPr>
              <a:t/>
            </a:r>
            <a:br>
              <a:rPr lang="vi-VN" sz="3200" dirty="0">
                <a:latin typeface="+mj-lt"/>
              </a:rPr>
            </a:br>
            <a:endParaRPr lang="vi-VN" sz="3200" dirty="0">
              <a:latin typeface="+mj-lt"/>
            </a:endParaRPr>
          </a:p>
          <a:p>
            <a:pPr>
              <a:buNone/>
            </a:pPr>
            <a:r>
              <a:rPr lang="vi-VN" sz="3200" b="1" dirty="0">
                <a:latin typeface="+mj-lt"/>
              </a:rPr>
              <a:t>Câu 3:</a:t>
            </a:r>
            <a:r>
              <a:rPr lang="vi-VN" sz="3200" dirty="0">
                <a:latin typeface="+mj-lt"/>
              </a:rPr>
              <a:t> Qua câu chuyện này bạn thấy được điều gì?</a:t>
            </a:r>
            <a:br>
              <a:rPr lang="vi-VN" sz="3200" dirty="0">
                <a:latin typeface="+mj-lt"/>
              </a:rPr>
            </a:br>
            <a:r>
              <a:rPr lang="vi-VN" sz="3200" dirty="0">
                <a:latin typeface="+mj-lt"/>
              </a:rPr>
              <a:t>➡️ </a:t>
            </a:r>
            <a:r>
              <a:rPr lang="vi-VN" sz="3200" i="1" dirty="0">
                <a:latin typeface="+mj-lt"/>
              </a:rPr>
              <a:t>Câu chuyện thể hiện tinh thần yêu nước, đoàn kết, gắn bó của các dân tộc Việt Nam trong cuộc đấu tranh chống giặc ngoại xâm – truyền thống quý báu của dân tộc ta.</a:t>
            </a:r>
            <a:endParaRPr lang="vi-VN" sz="3200" dirty="0">
              <a:latin typeface="+mj-lt"/>
            </a:endParaRPr>
          </a:p>
        </p:txBody>
      </p:sp>
    </p:spTree>
    <p:extLst>
      <p:ext uri="{BB962C8B-B14F-4D97-AF65-F5344CB8AC3E}">
        <p14:creationId xmlns:p14="http://schemas.microsoft.com/office/powerpoint/2010/main" val="3123397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12496800" cy="7196667"/>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ectangle: Rounded Corners 6">
            <a:extLst>
              <a:ext uri="{FF2B5EF4-FFF2-40B4-BE49-F238E27FC236}">
                <a16:creationId xmlns:a16="http://schemas.microsoft.com/office/drawing/2014/main" id="{67D30130-A415-A360-979E-F112E21920A5}"/>
              </a:ext>
            </a:extLst>
          </p:cNvPr>
          <p:cNvSpPr/>
          <p:nvPr/>
        </p:nvSpPr>
        <p:spPr>
          <a:xfrm>
            <a:off x="372140" y="148855"/>
            <a:ext cx="11961431" cy="6581553"/>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i="1" dirty="0" err="1">
                <a:solidFill>
                  <a:srgbClr val="FF0000"/>
                </a:solidFill>
                <a:latin typeface="Times New Roman" panose="02020603050405020304" pitchFamily="18" charset="0"/>
                <a:cs typeface="Times New Roman" panose="02020603050405020304" pitchFamily="18" charset="0"/>
              </a:rPr>
              <a:t>Trả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lời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câu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hỏi</a:t>
            </a:r>
            <a:r>
              <a:rPr lang="en-US" sz="2800" b="1" i="1" dirty="0">
                <a:solidFill>
                  <a:srgbClr val="FF0000"/>
                </a:solidFill>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Ở Tân Trào có những dân tộc nào cùng sống và giúp đỡ Bác Hồ trong thời gian hoạt động cách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Có các dân tộc như Tày, Nùng, Dao, Cao Lan,… Họ luôn giúp đỡ Bác và cán bộ cách mạng.</a:t>
            </a:r>
            <a:endParaRPr lang="en-US" sz="2800" i="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Đồng bào dân tộc ở Tân Trào đã thể hiện tình cảm với Bác Hồ như thế nào?</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Đồng bào yêu quý, kính trọng, coi Bác như người thân; giúp Bác ăn ở, làm việc, sinh hoạt; gọi Bác thân mật là “Ông Ké”.</a:t>
            </a:r>
            <a:endParaRPr lang="en-US" sz="2800" i="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Qua câu chuyện, em hiểu gì về tình cảm giữa Bác Hồ và đồng bào các dân tộc Việt Nam?</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Đó là tình đoàn kết, yêu thương, gắn bó keo sơn giữa Bác Hồ và đồng bào các dân tộc.</a:t>
            </a:r>
            <a:endParaRPr lang="vi-VN" sz="28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8599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arn(inVertic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barn(inVertical)">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barn(inVertical)">
                                      <p:cBhvr>
                                        <p:cTn id="1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94603" y="938175"/>
            <a:ext cx="5717229" cy="2308284"/>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tabLst/>
              <a:defRPr/>
            </a:pP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Kể</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chuyện</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lớp</a:t>
            </a:r>
            <a:endParaRPr kumimoji="0"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8963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图片 1">
            <a:extLst>
              <a:ext uri="{FF2B5EF4-FFF2-40B4-BE49-F238E27FC236}">
                <a16:creationId xmlns:a16="http://schemas.microsoft.com/office/drawing/2014/main" id="{DEE4EBEF-65C8-D365-B559-B969DF610C80}"/>
              </a:ext>
            </a:extLst>
          </p:cNvPr>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a:extLst>
              <a:ext uri="{FF2B5EF4-FFF2-40B4-BE49-F238E27FC236}">
                <a16:creationId xmlns:a16="http://schemas.microsoft.com/office/drawing/2014/main" id="{86E0F216-3D6E-486A-0131-63ACB157311A}"/>
              </a:ext>
            </a:extLst>
          </p:cNvPr>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a:extLst>
              <a:ext uri="{FF2B5EF4-FFF2-40B4-BE49-F238E27FC236}">
                <a16:creationId xmlns:a16="http://schemas.microsoft.com/office/drawing/2014/main" id="{B5AFA7D1-E63E-22D9-551F-BC71C2B83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181909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3">
              <a:alphaModFix amt="46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59671" y="1525304"/>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5">
              <a:alphaModFix amt="47000"/>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2167443" y="2604782"/>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Freeform 18"/>
          <p:cNvSpPr/>
          <p:nvPr/>
        </p:nvSpPr>
        <p:spPr>
          <a:xfrm>
            <a:off x="1280068" y="1586675"/>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19" name="Freeform 19"/>
          <p:cNvSpPr/>
          <p:nvPr/>
        </p:nvSpPr>
        <p:spPr>
          <a:xfrm>
            <a:off x="694267" y="3811696"/>
            <a:ext cx="274164" cy="386306"/>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0" name="Freeform 20"/>
          <p:cNvSpPr/>
          <p:nvPr/>
        </p:nvSpPr>
        <p:spPr>
          <a:xfrm>
            <a:off x="1994497" y="1559206"/>
            <a:ext cx="231199" cy="322620"/>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6" name="Terminator 25">
            <a:extLst>
              <a:ext uri="{FF2B5EF4-FFF2-40B4-BE49-F238E27FC236}">
                <a16:creationId xmlns:a16="http://schemas.microsoft.com/office/drawing/2014/main" id="{C81A963B-DEDF-C951-3C31-E837104A8B30}"/>
              </a:ext>
            </a:extLst>
          </p:cNvPr>
          <p:cNvSpPr/>
          <p:nvPr/>
        </p:nvSpPr>
        <p:spPr>
          <a:xfrm>
            <a:off x="-1" y="218137"/>
            <a:ext cx="3274829"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262597" y="121870"/>
            <a:ext cx="4081251" cy="1323439"/>
          </a:xfrm>
          <a:prstGeom prst="rect">
            <a:avLst/>
          </a:prstGeom>
          <a:noFill/>
        </p:spPr>
        <p:txBody>
          <a:bodyPr wrap="square" rtlCol="0">
            <a:spAutoFit/>
          </a:bodyPr>
          <a:lstStyle/>
          <a:p>
            <a:r>
              <a:rPr lang="en-VN" sz="8000" b="1" dirty="0">
                <a:solidFill>
                  <a:schemeClr val="accent4">
                    <a:lumMod val="20000"/>
                    <a:lumOff val="80000"/>
                  </a:schemeClr>
                </a:solidFill>
                <a:latin typeface="SignPainter-HouseScript" panose="02000006070000020004" pitchFamily="2" charset="0"/>
              </a:rPr>
              <a:t>Câu </a:t>
            </a:r>
            <a:r>
              <a:rPr lang="en-US" sz="8000" b="1" dirty="0">
                <a:solidFill>
                  <a:schemeClr val="accent4">
                    <a:lumMod val="20000"/>
                    <a:lumOff val="80000"/>
                  </a:schemeClr>
                </a:solidFill>
                <a:latin typeface="SignPainter-HouseScript" panose="02000006070000020004" pitchFamily="2" charset="0"/>
              </a:rPr>
              <a:t>1</a:t>
            </a:r>
            <a:endParaRPr lang="en-VN" sz="8000" b="1" dirty="0">
              <a:solidFill>
                <a:schemeClr val="accent4">
                  <a:lumMod val="20000"/>
                  <a:lumOff val="80000"/>
                </a:schemeClr>
              </a:solidFill>
              <a:latin typeface="SignPainter-HouseScript" panose="02000006070000020004" pitchFamily="2" charset="0"/>
            </a:endParaRPr>
          </a:p>
        </p:txBody>
      </p:sp>
      <p:sp>
        <p:nvSpPr>
          <p:cNvPr id="28" name="Rounded Rectangle 27">
            <a:extLst>
              <a:ext uri="{FF2B5EF4-FFF2-40B4-BE49-F238E27FC236}">
                <a16:creationId xmlns:a16="http://schemas.microsoft.com/office/drawing/2014/main" id="{82761643-AD2A-134D-DA2D-BCB49DC2846F}"/>
              </a:ext>
            </a:extLst>
          </p:cNvPr>
          <p:cNvSpPr/>
          <p:nvPr/>
        </p:nvSpPr>
        <p:spPr>
          <a:xfrm>
            <a:off x="3818400" y="98299"/>
            <a:ext cx="7864681" cy="1508105"/>
          </a:xfrm>
          <a:prstGeom prst="round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solidFill>
                <a:schemeClr val="accent4">
                  <a:lumMod val="40000"/>
                  <a:lumOff val="60000"/>
                </a:schemeClr>
              </a:solidFill>
            </a:endParaRPr>
          </a:p>
        </p:txBody>
      </p:sp>
      <p:sp>
        <p:nvSpPr>
          <p:cNvPr id="9" name="TextBox 8">
            <a:extLst>
              <a:ext uri="{FF2B5EF4-FFF2-40B4-BE49-F238E27FC236}">
                <a16:creationId xmlns:a16="http://schemas.microsoft.com/office/drawing/2014/main" id="{4FCA0DDB-596C-0150-A86D-0149767F8D44}"/>
              </a:ext>
            </a:extLst>
          </p:cNvPr>
          <p:cNvSpPr txBox="1"/>
          <p:nvPr/>
        </p:nvSpPr>
        <p:spPr>
          <a:xfrm>
            <a:off x="3925943" y="127717"/>
            <a:ext cx="8003460" cy="1846659"/>
          </a:xfrm>
          <a:prstGeom prst="rect">
            <a:avLst/>
          </a:prstGeom>
          <a:noFill/>
        </p:spPr>
        <p:txBody>
          <a:bodyPr wrap="square">
            <a:spAutoFit/>
          </a:bodyPr>
          <a:lstStyle/>
          <a:p>
            <a:pPr>
              <a:defRPr/>
            </a:pPr>
            <a:r>
              <a:rPr lang="en-US" sz="3000" b="1" dirty="0" err="1">
                <a:solidFill>
                  <a:schemeClr val="accent6">
                    <a:lumMod val="75000"/>
                  </a:schemeClr>
                </a:solidFill>
                <a:latin typeface="Times New Roman" panose="02020603050405020304" pitchFamily="18" charset="0"/>
                <a:cs typeface="Times New Roman" panose="02020603050405020304" pitchFamily="18" charset="0"/>
              </a:rPr>
              <a:t>Đây</a:t>
            </a:r>
            <a:r>
              <a:rPr lang="en-US" sz="3000" b="1" dirty="0">
                <a:solidFill>
                  <a:schemeClr val="accent6">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3000" b="1" dirty="0">
                <a:solidFill>
                  <a:schemeClr val="accent6">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3000" b="1" dirty="0">
                <a:solidFill>
                  <a:schemeClr val="accent6">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75000"/>
                  </a:schemeClr>
                </a:solidFill>
                <a:latin typeface="Times New Roman" panose="02020603050405020304" pitchFamily="18" charset="0"/>
                <a:cs typeface="Times New Roman" panose="02020603050405020304" pitchFamily="18" charset="0"/>
              </a:rPr>
              <a:t>tộc</a:t>
            </a:r>
            <a:r>
              <a:rPr lang="en-US" sz="3000" b="1" dirty="0">
                <a:solidFill>
                  <a:schemeClr val="accent6">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75000"/>
                  </a:schemeClr>
                </a:solidFill>
                <a:latin typeface="Times New Roman" panose="02020603050405020304" pitchFamily="18" charset="0"/>
                <a:cs typeface="Times New Roman" panose="02020603050405020304" pitchFamily="18" charset="0"/>
              </a:rPr>
              <a:t>nào</a:t>
            </a:r>
            <a:r>
              <a:rPr lang="en-US" sz="3000" b="1" dirty="0">
                <a:solidFill>
                  <a:schemeClr val="accent6">
                    <a:lumMod val="75000"/>
                  </a:schemeClr>
                </a:solidFill>
                <a:latin typeface="Times New Roman" panose="02020603050405020304" pitchFamily="18" charset="0"/>
                <a:cs typeface="Times New Roman" panose="02020603050405020304" pitchFamily="18" charset="0"/>
              </a:rPr>
              <a:t>?</a:t>
            </a:r>
            <a:r>
              <a:rPr lang="en-US" sz="3000" b="1" dirty="0">
                <a:solidFill>
                  <a:srgbClr val="934237"/>
                </a:solidFill>
                <a:latin typeface="Times New Roman" panose="02020603050405020304" pitchFamily="18" charset="0"/>
                <a:cs typeface="Times New Roman" panose="02020603050405020304" pitchFamily="18" charset="0"/>
              </a:rPr>
              <a:t> </a:t>
            </a:r>
          </a:p>
          <a:p>
            <a:pPr>
              <a:defRPr/>
            </a:pPr>
            <a:r>
              <a:rPr lang="en-US" sz="3000" b="1" dirty="0" err="1">
                <a:solidFill>
                  <a:srgbClr val="934237"/>
                </a:solidFill>
                <a:latin typeface="Times New Roman" panose="02020603050405020304" pitchFamily="18" charset="0"/>
                <a:cs typeface="Times New Roman" panose="02020603050405020304" pitchFamily="18" charset="0"/>
              </a:rPr>
              <a:t>Gợi</a:t>
            </a:r>
            <a:r>
              <a:rPr lang="en-US" sz="3000" b="1" dirty="0">
                <a:solidFill>
                  <a:srgbClr val="934237"/>
                </a:solidFill>
                <a:latin typeface="Times New Roman" panose="02020603050405020304" pitchFamily="18" charset="0"/>
                <a:cs typeface="Times New Roman" panose="02020603050405020304" pitchFamily="18" charset="0"/>
              </a:rPr>
              <a:t> ý: </a:t>
            </a:r>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phổ</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a:t>
            </a:r>
            <a:endParaRPr lang="vi-VN" sz="3000" b="1" dirty="0">
              <a:solidFill>
                <a:srgbClr val="934237"/>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6">
                  <a:lumMod val="75000"/>
                </a:schemeClr>
              </a:solidFill>
              <a:latin typeface="Calibri" panose="020F0502020204030204"/>
            </a:endParaRPr>
          </a:p>
        </p:txBody>
      </p:sp>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943599" y="5968379"/>
            <a:ext cx="3756951" cy="580930"/>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4554"/>
                </a:solidFill>
                <a:effectLst/>
                <a:uLnTx/>
                <a:uFillTx/>
                <a:latin typeface="Arial" panose="020B0604020202020204" pitchFamily="34" charset="0"/>
              </a:rPr>
              <a:t>Dân tộc </a:t>
            </a:r>
            <a:r>
              <a:rPr lang="vi-VN" sz="3200" b="1" dirty="0">
                <a:solidFill>
                  <a:srgbClr val="FF4554"/>
                </a:solidFill>
                <a:latin typeface="Arial" panose="020B0604020202020204" pitchFamily="34" charset="0"/>
              </a:rPr>
              <a:t>Kinh</a:t>
            </a:r>
            <a:endParaRPr kumimoji="0" lang="vi-VN" sz="3200" b="1" i="0" u="none" strike="noStrike" kern="1200" cap="none" spc="0" normalizeH="0" baseline="0" noProof="0" dirty="0">
              <a:ln>
                <a:noFill/>
              </a:ln>
              <a:solidFill>
                <a:srgbClr val="FF4554"/>
              </a:solidFill>
              <a:effectLst/>
              <a:uLnTx/>
              <a:uFillTx/>
              <a:latin typeface="Arial" panose="020B0604020202020204" pitchFamily="34" charset="0"/>
            </a:endParaRPr>
          </a:p>
        </p:txBody>
      </p:sp>
      <p:sp>
        <p:nvSpPr>
          <p:cNvPr id="6" name="Freeform 6">
            <a:extLst>
              <a:ext uri="{FF2B5EF4-FFF2-40B4-BE49-F238E27FC236}">
                <a16:creationId xmlns:a16="http://schemas.microsoft.com/office/drawing/2014/main" id="{41159520-54AA-EF3C-E4F2-D7AC156D5742}"/>
              </a:ext>
            </a:extLst>
          </p:cNvPr>
          <p:cNvSpPr/>
          <p:nvPr/>
        </p:nvSpPr>
        <p:spPr>
          <a:xfrm flipH="1">
            <a:off x="461643" y="3424021"/>
            <a:ext cx="2969968" cy="3239185"/>
          </a:xfrm>
          <a:custGeom>
            <a:avLst/>
            <a:gdLst/>
            <a:ahLst/>
            <a:cxnLst/>
            <a:rect l="l" t="t" r="r" b="b"/>
            <a:pathLst>
              <a:path w="4535306" h="5011388">
                <a:moveTo>
                  <a:pt x="0" y="0"/>
                </a:moveTo>
                <a:lnTo>
                  <a:pt x="4535306" y="0"/>
                </a:lnTo>
                <a:lnTo>
                  <a:pt x="4535306" y="5011388"/>
                </a:lnTo>
                <a:lnTo>
                  <a:pt x="0" y="5011388"/>
                </a:lnTo>
                <a:lnTo>
                  <a:pt x="0" y="0"/>
                </a:lnTo>
                <a:close/>
              </a:path>
            </a:pathLst>
          </a:custGeom>
          <a:blipFill>
            <a:blip r:embed="rId9"/>
            <a:stretch>
              <a:fillRect/>
            </a:stretch>
          </a:blipFill>
        </p:spPr>
      </p:sp>
      <p:pic>
        <p:nvPicPr>
          <p:cNvPr id="7" name="Picture 6">
            <a:extLst>
              <a:ext uri="{FF2B5EF4-FFF2-40B4-BE49-F238E27FC236}">
                <a16:creationId xmlns:a16="http://schemas.microsoft.com/office/drawing/2014/main" id="{CFFB5B11-C4C0-343F-0863-CD79E45063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1448" y="1778051"/>
            <a:ext cx="7864680" cy="3965673"/>
          </a:xfrm>
          <a:prstGeom prst="rect">
            <a:avLst/>
          </a:prstGeom>
        </p:spPr>
      </p:pic>
    </p:spTree>
    <p:extLst>
      <p:ext uri="{BB962C8B-B14F-4D97-AF65-F5344CB8AC3E}">
        <p14:creationId xmlns:p14="http://schemas.microsoft.com/office/powerpoint/2010/main" val="40016512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1"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8158" y="2443024"/>
            <a:ext cx="1108165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hỏi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chọn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lang="en-US" sz="4000" b="1" dirty="0" err="1">
                <a:solidFill>
                  <a:srgbClr val="002060"/>
                </a:solidFill>
                <a:latin typeface="UTM Avo" panose="02040603050506020204" pitchFamily="18" charset="0"/>
              </a:rPr>
              <a:t>đáp</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án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ĐÚNG</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em</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chỉ</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có</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5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giây</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suy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nghĩ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trả</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lời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mà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thôi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pic>
        <p:nvPicPr>
          <p:cNvPr id="2" name="Picture 1">
            <a:extLst>
              <a:ext uri="{FF2B5EF4-FFF2-40B4-BE49-F238E27FC236}">
                <a16:creationId xmlns:a16="http://schemas.microsoft.com/office/drawing/2014/main" id="{27213460-0E69-4090-F17C-23492C56587A}"/>
              </a:ext>
            </a:extLst>
          </p:cNvPr>
          <p:cNvPicPr>
            <a:picLocks noChangeAspect="1"/>
          </p:cNvPicPr>
          <p:nvPr/>
        </p:nvPicPr>
        <p:blipFill>
          <a:blip r:embed="rId6"/>
          <a:stretch>
            <a:fillRect/>
          </a:stretch>
        </p:blipFill>
        <p:spPr>
          <a:xfrm>
            <a:off x="29426" y="578629"/>
            <a:ext cx="12162574" cy="23349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4530" y="770812"/>
            <a:ext cx="8586163"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2060"/>
                </a:solidFill>
                <a:effectLst/>
                <a:uLnTx/>
                <a:uFillTx/>
                <a:latin typeface="Cambria" panose="02040503050406030204" pitchFamily="18" charset="0"/>
              </a:rPr>
              <a:t>Câu</a:t>
            </a:r>
            <a:r>
              <a:rPr kumimoji="0" lang="en-US" sz="4000" b="1" i="1" u="none" strike="noStrike" kern="1200" cap="none" spc="0" normalizeH="0" baseline="0" noProof="0" dirty="0">
                <a:ln>
                  <a:noFill/>
                </a:ln>
                <a:solidFill>
                  <a:srgbClr val="002060"/>
                </a:solidFill>
                <a:effectLst/>
                <a:uLnTx/>
                <a:uFillTx/>
                <a:latin typeface="Cambria" panose="02040503050406030204" pitchFamily="18" charset="0"/>
              </a:rPr>
              <a:t> 1.</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rPr>
              <a:t>Việt</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 Nam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rPr>
              <a:t>có</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 bao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rPr>
              <a:t>nhiêu</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rPr>
              <a:t>dân</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rPr>
              <a:t>tộc</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sp>
        <p:nvSpPr>
          <p:cNvPr id="2" name="Rounded Rectangle 1">
            <a:extLst>
              <a:ext uri="{FF2B5EF4-FFF2-40B4-BE49-F238E27FC236}">
                <a16:creationId xmlns:a16="http://schemas.microsoft.com/office/drawing/2014/main" id="{007534D9-67E6-07E3-34DE-6ECC1F477787}"/>
              </a:ext>
            </a:extLst>
          </p:cNvPr>
          <p:cNvSpPr/>
          <p:nvPr/>
        </p:nvSpPr>
        <p:spPr>
          <a:xfrm>
            <a:off x="5247061" y="3856993"/>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3D99E071-974B-1BB3-E41F-CD5B82E931F3}"/>
              </a:ext>
            </a:extLst>
          </p:cNvPr>
          <p:cNvSpPr/>
          <p:nvPr/>
        </p:nvSpPr>
        <p:spPr>
          <a:xfrm>
            <a:off x="785047" y="1864469"/>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5617E6A1-5367-7AF5-6979-F37702216D5F}"/>
              </a:ext>
            </a:extLst>
          </p:cNvPr>
          <p:cNvSpPr/>
          <p:nvPr/>
        </p:nvSpPr>
        <p:spPr>
          <a:xfrm>
            <a:off x="785047" y="3856995"/>
            <a:ext cx="3612424" cy="1308857"/>
          </a:xfrm>
          <a:prstGeom prst="roundRect">
            <a:avLst/>
          </a:prstGeom>
          <a:solidFill>
            <a:srgbClr val="FFF15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a:extLst>
              <a:ext uri="{FF2B5EF4-FFF2-40B4-BE49-F238E27FC236}">
                <a16:creationId xmlns:a16="http://schemas.microsoft.com/office/drawing/2014/main" id="{55045BBB-862D-1BB6-441F-0E714546473C}"/>
              </a:ext>
            </a:extLst>
          </p:cNvPr>
          <p:cNvSpPr/>
          <p:nvPr/>
        </p:nvSpPr>
        <p:spPr>
          <a:xfrm>
            <a:off x="5247062" y="1864470"/>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25C6FE4-235B-E9C1-3B93-EAB5A651CB7B}"/>
              </a:ext>
            </a:extLst>
          </p:cNvPr>
          <p:cNvSpPr txBox="1"/>
          <p:nvPr/>
        </p:nvSpPr>
        <p:spPr>
          <a:xfrm>
            <a:off x="983085" y="2181341"/>
            <a:ext cx="2413258"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A.	54  </a:t>
            </a:r>
            <a:endParaRPr lang="en-VN" sz="4000" b="1" dirty="0">
              <a:solidFill>
                <a:schemeClr val="bg2">
                  <a:lumMod val="25000"/>
                </a:schemeClr>
              </a:solidFill>
            </a:endParaRPr>
          </a:p>
        </p:txBody>
      </p:sp>
      <p:sp>
        <p:nvSpPr>
          <p:cNvPr id="16" name="TextBox 15">
            <a:extLst>
              <a:ext uri="{FF2B5EF4-FFF2-40B4-BE49-F238E27FC236}">
                <a16:creationId xmlns:a16="http://schemas.microsoft.com/office/drawing/2014/main" id="{3C545587-FEC0-1B43-3A81-7BFFDB3D7BBF}"/>
              </a:ext>
            </a:extLst>
          </p:cNvPr>
          <p:cNvSpPr txBox="1"/>
          <p:nvPr/>
        </p:nvSpPr>
        <p:spPr>
          <a:xfrm>
            <a:off x="5340822" y="2164955"/>
            <a:ext cx="5126937"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cs typeface="Times New Roman" panose="02020603050405020304" pitchFamily="18" charset="0"/>
              </a:rPr>
              <a:t>B.	55 </a:t>
            </a:r>
            <a:endParaRPr lang="en-VN" sz="4000" b="1" dirty="0">
              <a:solidFill>
                <a:schemeClr val="bg2">
                  <a:lumMod val="25000"/>
                </a:schemeClr>
              </a:solidFill>
            </a:endParaRPr>
          </a:p>
        </p:txBody>
      </p:sp>
      <p:sp>
        <p:nvSpPr>
          <p:cNvPr id="17" name="TextBox 16">
            <a:extLst>
              <a:ext uri="{FF2B5EF4-FFF2-40B4-BE49-F238E27FC236}">
                <a16:creationId xmlns:a16="http://schemas.microsoft.com/office/drawing/2014/main" id="{D25F1FEF-83CD-A300-8589-599ACEB0FC31}"/>
              </a:ext>
            </a:extLst>
          </p:cNvPr>
          <p:cNvSpPr txBox="1"/>
          <p:nvPr/>
        </p:nvSpPr>
        <p:spPr>
          <a:xfrm>
            <a:off x="908138" y="4169020"/>
            <a:ext cx="2282931"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C</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53  </a:t>
            </a:r>
            <a:endParaRPr lang="en-VN" sz="4000" b="1" dirty="0">
              <a:solidFill>
                <a:schemeClr val="bg2">
                  <a:lumMod val="25000"/>
                </a:schemeClr>
              </a:solidFill>
            </a:endParaRPr>
          </a:p>
        </p:txBody>
      </p:sp>
      <p:sp>
        <p:nvSpPr>
          <p:cNvPr id="18" name="TextBox 17">
            <a:extLst>
              <a:ext uri="{FF2B5EF4-FFF2-40B4-BE49-F238E27FC236}">
                <a16:creationId xmlns:a16="http://schemas.microsoft.com/office/drawing/2014/main" id="{B134B682-32E1-463A-2BF4-FB49BB892EE0}"/>
              </a:ext>
            </a:extLst>
          </p:cNvPr>
          <p:cNvSpPr txBox="1"/>
          <p:nvPr/>
        </p:nvSpPr>
        <p:spPr>
          <a:xfrm>
            <a:off x="5340822" y="4157479"/>
            <a:ext cx="2770955"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D.	56</a:t>
            </a:r>
            <a:endParaRPr lang="en-VN" sz="4000" b="1" dirty="0">
              <a:solidFill>
                <a:schemeClr val="bg2">
                  <a:lumMod val="25000"/>
                </a:schemeClr>
              </a:solidFill>
            </a:endParaRPr>
          </a:p>
        </p:txBody>
      </p:sp>
    </p:spTree>
    <p:extLst>
      <p:ext uri="{BB962C8B-B14F-4D97-AF65-F5344CB8AC3E}">
        <p14:creationId xmlns:p14="http://schemas.microsoft.com/office/powerpoint/2010/main" val="87972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2"/>
                                        </p:tgtEl>
                                        <p:attrNameLst>
                                          <p:attrName>fillcolor</p:attrName>
                                        </p:attrNameLst>
                                      </p:cBhvr>
                                      <p:to>
                                        <a:srgbClr val="DD4B36"/>
                                      </p:to>
                                    </p:animClr>
                                    <p:set>
                                      <p:cBhvr>
                                        <p:cTn id="30" dur="2000" fill="hold"/>
                                        <p:tgtEl>
                                          <p:spTgt spid="2"/>
                                        </p:tgtEl>
                                        <p:attrNameLst>
                                          <p:attrName>fill.type</p:attrName>
                                        </p:attrNameLst>
                                      </p:cBhvr>
                                      <p:to>
                                        <p:strVal val="solid"/>
                                      </p:to>
                                    </p:set>
                                    <p:set>
                                      <p:cBhvr>
                                        <p:cTn id="31" dur="2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rgbClr val="DD4B36"/>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DD4B36"/>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4"/>
                                        </p:tgtEl>
                                        <p:attrNameLst>
                                          <p:attrName>fillcolor</p:attrName>
                                        </p:attrNameLst>
                                      </p:cBhvr>
                                      <p:to>
                                        <a:srgbClr val="B2DD5E"/>
                                      </p:to>
                                    </p:animClr>
                                    <p:set>
                                      <p:cBhvr>
                                        <p:cTn id="51" dur="2000" fill="hold"/>
                                        <p:tgtEl>
                                          <p:spTgt spid="4"/>
                                        </p:tgtEl>
                                        <p:attrNameLst>
                                          <p:attrName>fill.type</p:attrName>
                                        </p:attrNameLst>
                                      </p:cBhvr>
                                      <p:to>
                                        <p:strVal val="solid"/>
                                      </p:to>
                                    </p:set>
                                    <p:set>
                                      <p:cBhvr>
                                        <p:cTn id="52" dur="2000" fill="hold"/>
                                        <p:tgtEl>
                                          <p:spTgt spid="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bldLst>
      <p:bldP spid="3" grpId="0"/>
      <p:bldP spid="2" grpId="0" animBg="1"/>
      <p:bldP spid="4" grpId="0" animBg="1"/>
      <p:bldP spid="6" grpId="0" animBg="1"/>
      <p:bldP spid="14" grpId="0" animBg="1"/>
      <p:bldP spid="15"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062" y="686369"/>
            <a:ext cx="9065954" cy="1323439"/>
          </a:xfrm>
          <a:prstGeom prst="rect">
            <a:avLst/>
          </a:prstGeom>
          <a:noFill/>
        </p:spPr>
        <p:txBody>
          <a:bodyPr wrap="square" rtlCol="0">
            <a:spAutoFit/>
          </a:bodyPr>
          <a:lstStyle/>
          <a:p>
            <a:pPr lvl="0" algn="ctr">
              <a:defRPr/>
            </a:pPr>
            <a:r>
              <a:rPr lang="en-US" sz="4000" b="1" i="1" dirty="0" err="1">
                <a:solidFill>
                  <a:srgbClr val="002060"/>
                </a:solidFill>
                <a:latin typeface="Cambria" panose="02040503050406030204" pitchFamily="18" charset="0"/>
                <a:ea typeface="Cambria" panose="02040503050406030204" pitchFamily="18" charset="0"/>
              </a:rPr>
              <a:t>Câu</a:t>
            </a:r>
            <a:r>
              <a:rPr lang="en-US" sz="4000" b="1" i="1" dirty="0">
                <a:solidFill>
                  <a:srgbClr val="002060"/>
                </a:solidFill>
                <a:latin typeface="Cambria" panose="02040503050406030204" pitchFamily="18" charset="0"/>
                <a:ea typeface="Cambria" panose="02040503050406030204" pitchFamily="18" charset="0"/>
              </a:rPr>
              <a:t> 2:</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Hàm</a:t>
            </a:r>
            <a:r>
              <a:rPr lang="en-US" sz="4000" dirty="0">
                <a:solidFill>
                  <a:srgbClr val="002060"/>
                </a:solidFill>
                <a:latin typeface="Cambria" panose="02040503050406030204" pitchFamily="18" charset="0"/>
                <a:ea typeface="Cambria" panose="02040503050406030204" pitchFamily="18" charset="0"/>
              </a:rPr>
              <a:t> Nghi ban </a:t>
            </a:r>
            <a:r>
              <a:rPr lang="en-US" sz="4000" dirty="0" err="1">
                <a:solidFill>
                  <a:srgbClr val="002060"/>
                </a:solidFill>
                <a:latin typeface="Cambria" panose="02040503050406030204" pitchFamily="18" charset="0"/>
                <a:ea typeface="Cambria" panose="02040503050406030204" pitchFamily="18" charset="0"/>
              </a:rPr>
              <a:t>Dụ</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Vương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năm</a:t>
            </a:r>
            <a:r>
              <a:rPr lang="en-US" sz="4000" dirty="0">
                <a:solidFill>
                  <a:srgbClr val="002060"/>
                </a:solidFill>
                <a:latin typeface="Cambria" panose="02040503050406030204" pitchFamily="18" charset="0"/>
                <a:ea typeface="Cambria" panose="02040503050406030204" pitchFamily="18" charset="0"/>
              </a:rPr>
              <a:t> bao </a:t>
            </a:r>
            <a:r>
              <a:rPr lang="en-US" sz="4000" dirty="0" err="1">
                <a:solidFill>
                  <a:srgbClr val="002060"/>
                </a:solidFill>
                <a:latin typeface="Cambria" panose="02040503050406030204" pitchFamily="18" charset="0"/>
                <a:ea typeface="Cambria" panose="02040503050406030204" pitchFamily="18" charset="0"/>
              </a:rPr>
              <a:t>nhiêu</a:t>
            </a:r>
            <a:r>
              <a:rPr lang="en-US" sz="4000" dirty="0">
                <a:solidFill>
                  <a:srgbClr val="002060"/>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sp>
        <p:nvSpPr>
          <p:cNvPr id="2" name="Rounded Rectangle 1">
            <a:extLst>
              <a:ext uri="{FF2B5EF4-FFF2-40B4-BE49-F238E27FC236}">
                <a16:creationId xmlns:a16="http://schemas.microsoft.com/office/drawing/2014/main" id="{007534D9-67E6-07E3-34DE-6ECC1F477787}"/>
              </a:ext>
            </a:extLst>
          </p:cNvPr>
          <p:cNvSpPr/>
          <p:nvPr/>
        </p:nvSpPr>
        <p:spPr>
          <a:xfrm>
            <a:off x="5247061" y="3856993"/>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3D99E071-974B-1BB3-E41F-CD5B82E931F3}"/>
              </a:ext>
            </a:extLst>
          </p:cNvPr>
          <p:cNvSpPr/>
          <p:nvPr/>
        </p:nvSpPr>
        <p:spPr>
          <a:xfrm>
            <a:off x="5247061" y="2320752"/>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5617E6A1-5367-7AF5-6979-F37702216D5F}"/>
              </a:ext>
            </a:extLst>
          </p:cNvPr>
          <p:cNvSpPr/>
          <p:nvPr/>
        </p:nvSpPr>
        <p:spPr>
          <a:xfrm>
            <a:off x="785047" y="3856995"/>
            <a:ext cx="3612424" cy="1308857"/>
          </a:xfrm>
          <a:prstGeom prst="roundRect">
            <a:avLst/>
          </a:prstGeom>
          <a:solidFill>
            <a:srgbClr val="FFF15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a:extLst>
              <a:ext uri="{FF2B5EF4-FFF2-40B4-BE49-F238E27FC236}">
                <a16:creationId xmlns:a16="http://schemas.microsoft.com/office/drawing/2014/main" id="{55045BBB-862D-1BB6-441F-0E714546473C}"/>
              </a:ext>
            </a:extLst>
          </p:cNvPr>
          <p:cNvSpPr/>
          <p:nvPr/>
        </p:nvSpPr>
        <p:spPr>
          <a:xfrm>
            <a:off x="776159" y="2321888"/>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25C6FE4-235B-E9C1-3B93-EAB5A651CB7B}"/>
              </a:ext>
            </a:extLst>
          </p:cNvPr>
          <p:cNvSpPr txBox="1"/>
          <p:nvPr/>
        </p:nvSpPr>
        <p:spPr>
          <a:xfrm>
            <a:off x="908138" y="2639154"/>
            <a:ext cx="2413258"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A.	</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1865</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endParaRPr lang="en-VN" sz="4000" b="1" dirty="0">
              <a:solidFill>
                <a:schemeClr val="bg2">
                  <a:lumMod val="25000"/>
                </a:schemeClr>
              </a:solidFill>
            </a:endParaRPr>
          </a:p>
        </p:txBody>
      </p:sp>
      <p:sp>
        <p:nvSpPr>
          <p:cNvPr id="16" name="TextBox 15">
            <a:extLst>
              <a:ext uri="{FF2B5EF4-FFF2-40B4-BE49-F238E27FC236}">
                <a16:creationId xmlns:a16="http://schemas.microsoft.com/office/drawing/2014/main" id="{3C545587-FEC0-1B43-3A81-7BFFDB3D7BBF}"/>
              </a:ext>
            </a:extLst>
          </p:cNvPr>
          <p:cNvSpPr txBox="1"/>
          <p:nvPr/>
        </p:nvSpPr>
        <p:spPr>
          <a:xfrm>
            <a:off x="5340822" y="2639154"/>
            <a:ext cx="5126937"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cs typeface="Times New Roman" panose="02020603050405020304" pitchFamily="18" charset="0"/>
              </a:rPr>
              <a:t>B.	1885 </a:t>
            </a:r>
            <a:endParaRPr lang="en-VN" sz="4000" b="1" dirty="0">
              <a:solidFill>
                <a:schemeClr val="bg2">
                  <a:lumMod val="25000"/>
                </a:schemeClr>
              </a:solidFill>
            </a:endParaRPr>
          </a:p>
        </p:txBody>
      </p:sp>
      <p:sp>
        <p:nvSpPr>
          <p:cNvPr id="17" name="TextBox 16">
            <a:extLst>
              <a:ext uri="{FF2B5EF4-FFF2-40B4-BE49-F238E27FC236}">
                <a16:creationId xmlns:a16="http://schemas.microsoft.com/office/drawing/2014/main" id="{D25F1FEF-83CD-A300-8589-599ACEB0FC31}"/>
              </a:ext>
            </a:extLst>
          </p:cNvPr>
          <p:cNvSpPr txBox="1"/>
          <p:nvPr/>
        </p:nvSpPr>
        <p:spPr>
          <a:xfrm>
            <a:off x="908138" y="4169020"/>
            <a:ext cx="2636252"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C</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1875</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endParaRPr lang="en-VN" sz="4000" b="1" dirty="0">
              <a:solidFill>
                <a:schemeClr val="bg2">
                  <a:lumMod val="25000"/>
                </a:schemeClr>
              </a:solidFill>
            </a:endParaRPr>
          </a:p>
        </p:txBody>
      </p:sp>
      <p:sp>
        <p:nvSpPr>
          <p:cNvPr id="18" name="TextBox 17">
            <a:extLst>
              <a:ext uri="{FF2B5EF4-FFF2-40B4-BE49-F238E27FC236}">
                <a16:creationId xmlns:a16="http://schemas.microsoft.com/office/drawing/2014/main" id="{B134B682-32E1-463A-2BF4-FB49BB892EE0}"/>
              </a:ext>
            </a:extLst>
          </p:cNvPr>
          <p:cNvSpPr txBox="1"/>
          <p:nvPr/>
        </p:nvSpPr>
        <p:spPr>
          <a:xfrm>
            <a:off x="5340822" y="4157479"/>
            <a:ext cx="2770955"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D.	</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1895</a:t>
            </a:r>
            <a:endParaRPr lang="en-VN" sz="4000" b="1" dirty="0">
              <a:solidFill>
                <a:schemeClr val="bg2">
                  <a:lumMod val="25000"/>
                </a:schemeClr>
              </a:solidFill>
            </a:endParaRPr>
          </a:p>
        </p:txBody>
      </p:sp>
    </p:spTree>
    <p:extLst>
      <p:ext uri="{BB962C8B-B14F-4D97-AF65-F5344CB8AC3E}">
        <p14:creationId xmlns:p14="http://schemas.microsoft.com/office/powerpoint/2010/main" val="168266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2"/>
                                        </p:tgtEl>
                                        <p:attrNameLst>
                                          <p:attrName>fillcolor</p:attrName>
                                        </p:attrNameLst>
                                      </p:cBhvr>
                                      <p:to>
                                        <a:srgbClr val="DD4B36"/>
                                      </p:to>
                                    </p:animClr>
                                    <p:set>
                                      <p:cBhvr>
                                        <p:cTn id="30" dur="2000" fill="hold"/>
                                        <p:tgtEl>
                                          <p:spTgt spid="2"/>
                                        </p:tgtEl>
                                        <p:attrNameLst>
                                          <p:attrName>fill.type</p:attrName>
                                        </p:attrNameLst>
                                      </p:cBhvr>
                                      <p:to>
                                        <p:strVal val="solid"/>
                                      </p:to>
                                    </p:set>
                                    <p:set>
                                      <p:cBhvr>
                                        <p:cTn id="31" dur="2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rgbClr val="DD4B36"/>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DD4B36"/>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4"/>
                                        </p:tgtEl>
                                        <p:attrNameLst>
                                          <p:attrName>fillcolor</p:attrName>
                                        </p:attrNameLst>
                                      </p:cBhvr>
                                      <p:to>
                                        <a:srgbClr val="B2DD5E"/>
                                      </p:to>
                                    </p:animClr>
                                    <p:set>
                                      <p:cBhvr>
                                        <p:cTn id="51" dur="2000" fill="hold"/>
                                        <p:tgtEl>
                                          <p:spTgt spid="4"/>
                                        </p:tgtEl>
                                        <p:attrNameLst>
                                          <p:attrName>fill.type</p:attrName>
                                        </p:attrNameLst>
                                      </p:cBhvr>
                                      <p:to>
                                        <p:strVal val="solid"/>
                                      </p:to>
                                    </p:set>
                                    <p:set>
                                      <p:cBhvr>
                                        <p:cTn id="52" dur="2000" fill="hold"/>
                                        <p:tgtEl>
                                          <p:spTgt spid="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bldLst>
      <p:bldP spid="3" grpId="0"/>
      <p:bldP spid="2" grpId="0" animBg="1"/>
      <p:bldP spid="4" grpId="0" animBg="1"/>
      <p:bldP spid="6" grpId="0" animBg="1"/>
      <p:bldP spid="14" grpId="0" animBg="1"/>
      <p:bldP spid="15"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4530" y="770812"/>
            <a:ext cx="8922066" cy="707886"/>
          </a:xfrm>
          <a:prstGeom prst="rect">
            <a:avLst/>
          </a:prstGeom>
          <a:noFill/>
        </p:spPr>
        <p:txBody>
          <a:bodyPr wrap="square" rtlCol="0">
            <a:spAutoFit/>
          </a:bodyPr>
          <a:lstStyle/>
          <a:p>
            <a:pPr lvl="0" algn="ctr">
              <a:defRPr/>
            </a:pPr>
            <a:r>
              <a:rPr lang="en-US" sz="4000" b="1" i="1" dirty="0" err="1">
                <a:solidFill>
                  <a:srgbClr val="002060"/>
                </a:solidFill>
                <a:latin typeface="Cambria" panose="02040503050406030204" pitchFamily="18" charset="0"/>
                <a:ea typeface="Cambria" panose="02040503050406030204" pitchFamily="18" charset="0"/>
              </a:rPr>
              <a:t>Câu</a:t>
            </a:r>
            <a:r>
              <a:rPr lang="en-US" sz="4000" b="1" i="1" dirty="0">
                <a:solidFill>
                  <a:srgbClr val="002060"/>
                </a:solidFill>
                <a:latin typeface="Cambria" panose="02040503050406030204" pitchFamily="18" charset="0"/>
                <a:ea typeface="Cambria" panose="02040503050406030204" pitchFamily="18" charset="0"/>
              </a:rPr>
              <a:t> 3:  </a:t>
            </a:r>
            <a:r>
              <a:rPr lang="en-US" sz="4000" i="1" dirty="0" err="1">
                <a:solidFill>
                  <a:srgbClr val="002060"/>
                </a:solidFill>
                <a:latin typeface="Cambria" panose="02040503050406030204" pitchFamily="18" charset="0"/>
                <a:ea typeface="Cambria" panose="02040503050406030204" pitchFamily="18" charset="0"/>
              </a:rPr>
              <a:t>Dân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tộc</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nào</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có</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số</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dân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đông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nhất</a:t>
            </a:r>
            <a:r>
              <a:rPr lang="en-US" sz="4000" i="1" dirty="0">
                <a:solidFill>
                  <a:srgbClr val="002060"/>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sp>
        <p:nvSpPr>
          <p:cNvPr id="2" name="Rounded Rectangle 1">
            <a:extLst>
              <a:ext uri="{FF2B5EF4-FFF2-40B4-BE49-F238E27FC236}">
                <a16:creationId xmlns:a16="http://schemas.microsoft.com/office/drawing/2014/main" id="{007534D9-67E6-07E3-34DE-6ECC1F477787}"/>
              </a:ext>
            </a:extLst>
          </p:cNvPr>
          <p:cNvSpPr/>
          <p:nvPr/>
        </p:nvSpPr>
        <p:spPr>
          <a:xfrm>
            <a:off x="5247061" y="3880777"/>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3D99E071-974B-1BB3-E41F-CD5B82E931F3}"/>
              </a:ext>
            </a:extLst>
          </p:cNvPr>
          <p:cNvSpPr/>
          <p:nvPr/>
        </p:nvSpPr>
        <p:spPr>
          <a:xfrm>
            <a:off x="783302" y="3845429"/>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5617E6A1-5367-7AF5-6979-F37702216D5F}"/>
              </a:ext>
            </a:extLst>
          </p:cNvPr>
          <p:cNvSpPr/>
          <p:nvPr/>
        </p:nvSpPr>
        <p:spPr>
          <a:xfrm>
            <a:off x="5247061" y="2013416"/>
            <a:ext cx="3612424" cy="1308857"/>
          </a:xfrm>
          <a:prstGeom prst="roundRect">
            <a:avLst/>
          </a:prstGeom>
          <a:solidFill>
            <a:srgbClr val="FFF15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a:extLst>
              <a:ext uri="{FF2B5EF4-FFF2-40B4-BE49-F238E27FC236}">
                <a16:creationId xmlns:a16="http://schemas.microsoft.com/office/drawing/2014/main" id="{55045BBB-862D-1BB6-441F-0E714546473C}"/>
              </a:ext>
            </a:extLst>
          </p:cNvPr>
          <p:cNvSpPr/>
          <p:nvPr/>
        </p:nvSpPr>
        <p:spPr>
          <a:xfrm>
            <a:off x="785047" y="2013417"/>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25C6FE4-235B-E9C1-3B93-EAB5A651CB7B}"/>
              </a:ext>
            </a:extLst>
          </p:cNvPr>
          <p:cNvSpPr txBox="1"/>
          <p:nvPr/>
        </p:nvSpPr>
        <p:spPr>
          <a:xfrm>
            <a:off x="908138" y="2328298"/>
            <a:ext cx="2413258"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A.</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	Ê-đê</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endParaRPr lang="en-VN" sz="4000" b="1" dirty="0">
              <a:solidFill>
                <a:schemeClr val="bg2">
                  <a:lumMod val="25000"/>
                </a:schemeClr>
              </a:solidFill>
            </a:endParaRPr>
          </a:p>
        </p:txBody>
      </p:sp>
      <p:sp>
        <p:nvSpPr>
          <p:cNvPr id="16" name="TextBox 15">
            <a:extLst>
              <a:ext uri="{FF2B5EF4-FFF2-40B4-BE49-F238E27FC236}">
                <a16:creationId xmlns:a16="http://schemas.microsoft.com/office/drawing/2014/main" id="{3C545587-FEC0-1B43-3A81-7BFFDB3D7BBF}"/>
              </a:ext>
            </a:extLst>
          </p:cNvPr>
          <p:cNvSpPr txBox="1"/>
          <p:nvPr/>
        </p:nvSpPr>
        <p:spPr>
          <a:xfrm>
            <a:off x="5326886" y="2328298"/>
            <a:ext cx="5126937"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cs typeface="Times New Roman" panose="02020603050405020304" pitchFamily="18" charset="0"/>
              </a:rPr>
              <a:t>B.	Bana </a:t>
            </a:r>
            <a:endParaRPr lang="en-VN" sz="4000" b="1" dirty="0">
              <a:solidFill>
                <a:schemeClr val="bg2">
                  <a:lumMod val="25000"/>
                </a:schemeClr>
              </a:solidFill>
            </a:endParaRPr>
          </a:p>
        </p:txBody>
      </p:sp>
      <p:sp>
        <p:nvSpPr>
          <p:cNvPr id="17" name="TextBox 16">
            <a:extLst>
              <a:ext uri="{FF2B5EF4-FFF2-40B4-BE49-F238E27FC236}">
                <a16:creationId xmlns:a16="http://schemas.microsoft.com/office/drawing/2014/main" id="{D25F1FEF-83CD-A300-8589-599ACEB0FC31}"/>
              </a:ext>
            </a:extLst>
          </p:cNvPr>
          <p:cNvSpPr txBox="1"/>
          <p:nvPr/>
        </p:nvSpPr>
        <p:spPr>
          <a:xfrm>
            <a:off x="908138" y="4169020"/>
            <a:ext cx="2636252"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C</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Kinh</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endParaRPr lang="en-VN" sz="4000" b="1" dirty="0">
              <a:solidFill>
                <a:schemeClr val="bg2">
                  <a:lumMod val="25000"/>
                </a:schemeClr>
              </a:solidFill>
            </a:endParaRPr>
          </a:p>
        </p:txBody>
      </p:sp>
      <p:sp>
        <p:nvSpPr>
          <p:cNvPr id="18" name="TextBox 17">
            <a:extLst>
              <a:ext uri="{FF2B5EF4-FFF2-40B4-BE49-F238E27FC236}">
                <a16:creationId xmlns:a16="http://schemas.microsoft.com/office/drawing/2014/main" id="{B134B682-32E1-463A-2BF4-FB49BB892EE0}"/>
              </a:ext>
            </a:extLst>
          </p:cNvPr>
          <p:cNvSpPr txBox="1"/>
          <p:nvPr/>
        </p:nvSpPr>
        <p:spPr>
          <a:xfrm>
            <a:off x="5340822" y="4157479"/>
            <a:ext cx="2770955"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D.	Chăm</a:t>
            </a:r>
            <a:endParaRPr lang="en-VN" sz="4000" b="1" dirty="0">
              <a:solidFill>
                <a:schemeClr val="bg2">
                  <a:lumMod val="25000"/>
                </a:schemeClr>
              </a:solidFill>
            </a:endParaRPr>
          </a:p>
        </p:txBody>
      </p:sp>
    </p:spTree>
    <p:extLst>
      <p:ext uri="{BB962C8B-B14F-4D97-AF65-F5344CB8AC3E}">
        <p14:creationId xmlns:p14="http://schemas.microsoft.com/office/powerpoint/2010/main" val="1366134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2"/>
                                        </p:tgtEl>
                                        <p:attrNameLst>
                                          <p:attrName>fillcolor</p:attrName>
                                        </p:attrNameLst>
                                      </p:cBhvr>
                                      <p:to>
                                        <a:srgbClr val="DD4B36"/>
                                      </p:to>
                                    </p:animClr>
                                    <p:set>
                                      <p:cBhvr>
                                        <p:cTn id="30" dur="2000" fill="hold"/>
                                        <p:tgtEl>
                                          <p:spTgt spid="2"/>
                                        </p:tgtEl>
                                        <p:attrNameLst>
                                          <p:attrName>fill.type</p:attrName>
                                        </p:attrNameLst>
                                      </p:cBhvr>
                                      <p:to>
                                        <p:strVal val="solid"/>
                                      </p:to>
                                    </p:set>
                                    <p:set>
                                      <p:cBhvr>
                                        <p:cTn id="31" dur="2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rgbClr val="DD4B36"/>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DD4B36"/>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4"/>
                                        </p:tgtEl>
                                        <p:attrNameLst>
                                          <p:attrName>fillcolor</p:attrName>
                                        </p:attrNameLst>
                                      </p:cBhvr>
                                      <p:to>
                                        <a:srgbClr val="B2DD5E"/>
                                      </p:to>
                                    </p:animClr>
                                    <p:set>
                                      <p:cBhvr>
                                        <p:cTn id="51" dur="2000" fill="hold"/>
                                        <p:tgtEl>
                                          <p:spTgt spid="4"/>
                                        </p:tgtEl>
                                        <p:attrNameLst>
                                          <p:attrName>fill.type</p:attrName>
                                        </p:attrNameLst>
                                      </p:cBhvr>
                                      <p:to>
                                        <p:strVal val="solid"/>
                                      </p:to>
                                    </p:set>
                                    <p:set>
                                      <p:cBhvr>
                                        <p:cTn id="52" dur="2000" fill="hold"/>
                                        <p:tgtEl>
                                          <p:spTgt spid="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bldLst>
      <p:bldP spid="3" grpId="0"/>
      <p:bldP spid="2" grpId="0" animBg="1"/>
      <p:bldP spid="4" grpId="0" animBg="1"/>
      <p:bldP spid="6" grpId="0" animBg="1"/>
      <p:bldP spid="14" grpId="0" animBg="1"/>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3">
              <a:alphaModFix amt="46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59671" y="1525304"/>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5">
              <a:alphaModFix amt="47000"/>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2167443" y="2604782"/>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Freeform 18"/>
          <p:cNvSpPr/>
          <p:nvPr/>
        </p:nvSpPr>
        <p:spPr>
          <a:xfrm>
            <a:off x="1280068" y="1586675"/>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19" name="Freeform 19"/>
          <p:cNvSpPr/>
          <p:nvPr/>
        </p:nvSpPr>
        <p:spPr>
          <a:xfrm>
            <a:off x="694267" y="3811696"/>
            <a:ext cx="274164" cy="386306"/>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0" name="Freeform 20"/>
          <p:cNvSpPr/>
          <p:nvPr/>
        </p:nvSpPr>
        <p:spPr>
          <a:xfrm>
            <a:off x="1994497" y="1559206"/>
            <a:ext cx="231199" cy="322620"/>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6" name="Terminator 25">
            <a:extLst>
              <a:ext uri="{FF2B5EF4-FFF2-40B4-BE49-F238E27FC236}">
                <a16:creationId xmlns:a16="http://schemas.microsoft.com/office/drawing/2014/main" id="{C81A963B-DEDF-C951-3C31-E837104A8B30}"/>
              </a:ext>
            </a:extLst>
          </p:cNvPr>
          <p:cNvSpPr/>
          <p:nvPr/>
        </p:nvSpPr>
        <p:spPr>
          <a:xfrm>
            <a:off x="-1" y="218137"/>
            <a:ext cx="2943567"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308586" y="160352"/>
            <a:ext cx="3351172" cy="1200329"/>
          </a:xfrm>
          <a:prstGeom prst="rect">
            <a:avLst/>
          </a:prstGeom>
          <a:noFill/>
        </p:spPr>
        <p:txBody>
          <a:bodyPr wrap="square" rtlCol="0">
            <a:spAutoFit/>
          </a:bodyPr>
          <a:lstStyle/>
          <a:p>
            <a:r>
              <a:rPr lang="en-VN" sz="7200" b="1" dirty="0">
                <a:solidFill>
                  <a:schemeClr val="accent4">
                    <a:lumMod val="20000"/>
                    <a:lumOff val="80000"/>
                  </a:schemeClr>
                </a:solidFill>
                <a:latin typeface="SignPainter-HouseScript" panose="02000006070000020004" pitchFamily="2" charset="0"/>
              </a:rPr>
              <a:t>Câu 2</a:t>
            </a:r>
          </a:p>
        </p:txBody>
      </p:sp>
      <p:sp>
        <p:nvSpPr>
          <p:cNvPr id="28" name="Rounded Rectangle 27">
            <a:extLst>
              <a:ext uri="{FF2B5EF4-FFF2-40B4-BE49-F238E27FC236}">
                <a16:creationId xmlns:a16="http://schemas.microsoft.com/office/drawing/2014/main" id="{82761643-AD2A-134D-DA2D-BCB49DC2846F}"/>
              </a:ext>
            </a:extLst>
          </p:cNvPr>
          <p:cNvSpPr/>
          <p:nvPr/>
        </p:nvSpPr>
        <p:spPr>
          <a:xfrm>
            <a:off x="3818400" y="68779"/>
            <a:ext cx="7864681" cy="1452148"/>
          </a:xfrm>
          <a:prstGeom prst="roundRect">
            <a:avLst/>
          </a:prstGeom>
          <a:solidFill>
            <a:schemeClr val="accent3">
              <a:lumMod val="60000"/>
              <a:lumOff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9" name="TextBox 8">
            <a:extLst>
              <a:ext uri="{FF2B5EF4-FFF2-40B4-BE49-F238E27FC236}">
                <a16:creationId xmlns:a16="http://schemas.microsoft.com/office/drawing/2014/main" id="{4FCA0DDB-596C-0150-A86D-0149767F8D44}"/>
              </a:ext>
            </a:extLst>
          </p:cNvPr>
          <p:cNvSpPr txBox="1"/>
          <p:nvPr/>
        </p:nvSpPr>
        <p:spPr>
          <a:xfrm>
            <a:off x="4001650" y="68779"/>
            <a:ext cx="7188200" cy="14773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000" b="1" dirty="0" err="1">
                <a:solidFill>
                  <a:schemeClr val="accent3">
                    <a:lumMod val="50000"/>
                  </a:schemeClr>
                </a:solidFill>
                <a:latin typeface="Calibri" panose="020F0502020204030204"/>
              </a:rPr>
              <a:t>Đây</a:t>
            </a:r>
            <a:r>
              <a:rPr lang="en-US" sz="3000" b="1" dirty="0">
                <a:solidFill>
                  <a:schemeClr val="accent3">
                    <a:lumMod val="50000"/>
                  </a:schemeClr>
                </a:solidFill>
                <a:latin typeface="Calibri" panose="020F0502020204030204"/>
              </a:rPr>
              <a:t> </a:t>
            </a:r>
            <a:r>
              <a:rPr lang="en-US" sz="3000" b="1" dirty="0" err="1">
                <a:solidFill>
                  <a:schemeClr val="accent3">
                    <a:lumMod val="50000"/>
                  </a:schemeClr>
                </a:solidFill>
                <a:latin typeface="Calibri" panose="020F0502020204030204"/>
              </a:rPr>
              <a:t>là</a:t>
            </a:r>
            <a:r>
              <a:rPr lang="en-US" sz="3000" b="1" dirty="0">
                <a:solidFill>
                  <a:schemeClr val="accent3">
                    <a:lumMod val="50000"/>
                  </a:schemeClr>
                </a:solidFill>
                <a:latin typeface="Calibri" panose="020F0502020204030204"/>
              </a:rPr>
              <a:t> </a:t>
            </a:r>
            <a:r>
              <a:rPr lang="en-US" sz="3000" b="1" dirty="0" err="1">
                <a:solidFill>
                  <a:schemeClr val="accent3">
                    <a:lumMod val="50000"/>
                  </a:schemeClr>
                </a:solidFill>
                <a:latin typeface="Calibri" panose="020F0502020204030204"/>
              </a:rPr>
              <a:t>dân</a:t>
            </a:r>
            <a:r>
              <a:rPr lang="en-US" sz="3000" b="1" dirty="0">
                <a:solidFill>
                  <a:schemeClr val="accent3">
                    <a:lumMod val="50000"/>
                  </a:schemeClr>
                </a:solidFill>
                <a:latin typeface="Calibri" panose="020F0502020204030204"/>
              </a:rPr>
              <a:t> </a:t>
            </a:r>
            <a:r>
              <a:rPr lang="en-US" sz="3000" b="1" dirty="0" err="1">
                <a:solidFill>
                  <a:schemeClr val="accent3">
                    <a:lumMod val="50000"/>
                  </a:schemeClr>
                </a:solidFill>
                <a:latin typeface="Calibri" panose="020F0502020204030204"/>
              </a:rPr>
              <a:t>tộc</a:t>
            </a:r>
            <a:r>
              <a:rPr lang="en-US" sz="3000" b="1" dirty="0">
                <a:solidFill>
                  <a:schemeClr val="accent3">
                    <a:lumMod val="50000"/>
                  </a:schemeClr>
                </a:solidFill>
                <a:latin typeface="Calibri" panose="020F0502020204030204"/>
              </a:rPr>
              <a:t> </a:t>
            </a:r>
            <a:r>
              <a:rPr lang="en-US" sz="3000" b="1" dirty="0" err="1">
                <a:solidFill>
                  <a:schemeClr val="accent3">
                    <a:lumMod val="50000"/>
                  </a:schemeClr>
                </a:solidFill>
                <a:latin typeface="Calibri" panose="020F0502020204030204"/>
              </a:rPr>
              <a:t>nào</a:t>
            </a:r>
            <a:r>
              <a:rPr lang="en-US" sz="3000" b="1" dirty="0">
                <a:solidFill>
                  <a:schemeClr val="accent3">
                    <a:lumMod val="50000"/>
                  </a:schemeClr>
                </a:solidFill>
                <a:latin typeface="Calibri" panose="020F0502020204030204"/>
              </a:rPr>
              <a:t>?</a:t>
            </a:r>
          </a:p>
          <a:p>
            <a:pPr lvl="0">
              <a:defRPr/>
            </a:pPr>
            <a:r>
              <a:rPr kumimoji="0" lang="en-US" sz="3000" b="1" i="0" u="none" strike="noStrike" kern="1200" cap="none" spc="0" normalizeH="0" baseline="0" noProof="0" dirty="0" err="1">
                <a:ln>
                  <a:noFill/>
                </a:ln>
                <a:solidFill>
                  <a:schemeClr val="accent3">
                    <a:lumMod val="50000"/>
                  </a:schemeClr>
                </a:solidFill>
                <a:effectLst/>
                <a:uLnTx/>
                <a:uFillTx/>
                <a:latin typeface="Times New Roman" panose="02020603050405020304" pitchFamily="18" charset="0"/>
                <a:cs typeface="Times New Roman" panose="02020603050405020304" pitchFamily="18" charset="0"/>
              </a:rPr>
              <a:t>Gợi</a:t>
            </a:r>
            <a:r>
              <a:rPr kumimoji="0" lang="en-US" sz="30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cs typeface="Times New Roman" panose="02020603050405020304" pitchFamily="18" charset="0"/>
              </a:rPr>
              <a:t> </a:t>
            </a:r>
            <a:r>
              <a:rPr lang="en-US" sz="3000" b="1" dirty="0">
                <a:solidFill>
                  <a:schemeClr val="accent3">
                    <a:lumMod val="50000"/>
                  </a:schemeClr>
                </a:solidFill>
                <a:latin typeface="Times New Roman" panose="02020603050405020304" pitchFamily="18" charset="0"/>
                <a:cs typeface="Times New Roman" panose="02020603050405020304" pitchFamily="18" charset="0"/>
              </a:rPr>
              <a:t>ý: </a:t>
            </a:r>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miền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phía</a:t>
            </a:r>
            <a:r>
              <a:rPr lang="en-US" sz="3000" dirty="0">
                <a:latin typeface="Times New Roman" panose="02020603050405020304" pitchFamily="18" charset="0"/>
                <a:cs typeface="Times New Roman" panose="02020603050405020304" pitchFamily="18" charset="0"/>
              </a:rPr>
              <a:t> Bắc,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điệu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múa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xòe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Thái.”</a:t>
            </a:r>
            <a:endParaRPr kumimoji="0" lang="vi-VN" sz="30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943599" y="5968379"/>
            <a:ext cx="3756951" cy="580930"/>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Thái</a:t>
            </a:r>
          </a:p>
        </p:txBody>
      </p:sp>
      <p:pic>
        <p:nvPicPr>
          <p:cNvPr id="3074" name="Picture 2" descr="Dân tộc Thái">
            <a:extLst>
              <a:ext uri="{FF2B5EF4-FFF2-40B4-BE49-F238E27FC236}">
                <a16:creationId xmlns:a16="http://schemas.microsoft.com/office/drawing/2014/main" id="{5074F543-36AD-79E0-4A2C-46619BB7C1A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638" r="8828" b="10617"/>
          <a:stretch/>
        </p:blipFill>
        <p:spPr bwMode="auto">
          <a:xfrm>
            <a:off x="3211514" y="1696597"/>
            <a:ext cx="7748734" cy="3935866"/>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3">
            <a:extLst>
              <a:ext uri="{FF2B5EF4-FFF2-40B4-BE49-F238E27FC236}">
                <a16:creationId xmlns:a16="http://schemas.microsoft.com/office/drawing/2014/main" id="{18EA5EB9-1A3C-1577-6A3D-A2F71992A87B}"/>
              </a:ext>
            </a:extLst>
          </p:cNvPr>
          <p:cNvSpPr/>
          <p:nvPr/>
        </p:nvSpPr>
        <p:spPr>
          <a:xfrm>
            <a:off x="308586" y="4089205"/>
            <a:ext cx="2634981" cy="2574001"/>
          </a:xfrm>
          <a:custGeom>
            <a:avLst/>
            <a:gdLst/>
            <a:ahLst/>
            <a:cxnLst/>
            <a:rect l="l" t="t" r="r" b="b"/>
            <a:pathLst>
              <a:path w="5157325" h="4538446">
                <a:moveTo>
                  <a:pt x="0" y="0"/>
                </a:moveTo>
                <a:lnTo>
                  <a:pt x="5157325" y="0"/>
                </a:lnTo>
                <a:lnTo>
                  <a:pt x="5157325" y="4538446"/>
                </a:lnTo>
                <a:lnTo>
                  <a:pt x="0" y="4538446"/>
                </a:lnTo>
                <a:lnTo>
                  <a:pt x="0" y="0"/>
                </a:lnTo>
                <a:close/>
              </a:path>
            </a:pathLst>
          </a:custGeom>
          <a:blipFill>
            <a:blip r:embed="rId10"/>
            <a:stretch>
              <a:fillRect/>
            </a:stretch>
          </a:blipFill>
        </p:spPr>
      </p:sp>
    </p:spTree>
    <p:extLst>
      <p:ext uri="{BB962C8B-B14F-4D97-AF65-F5344CB8AC3E}">
        <p14:creationId xmlns:p14="http://schemas.microsoft.com/office/powerpoint/2010/main" val="4281745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1"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3">
              <a:alphaModFix amt="46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692708" y="1464031"/>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5">
              <a:alphaModFix amt="47000"/>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065225" y="2555341"/>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flipH="1">
            <a:off x="0" y="4198002"/>
            <a:ext cx="2262663" cy="2646848"/>
          </a:xfrm>
          <a:custGeom>
            <a:avLst/>
            <a:gdLst/>
            <a:ahLst/>
            <a:cxnLst/>
            <a:rect l="l" t="t" r="r" b="b"/>
            <a:pathLst>
              <a:path w="4966311" h="5859017">
                <a:moveTo>
                  <a:pt x="4966311" y="0"/>
                </a:moveTo>
                <a:lnTo>
                  <a:pt x="0" y="0"/>
                </a:lnTo>
                <a:lnTo>
                  <a:pt x="0" y="5859016"/>
                </a:lnTo>
                <a:lnTo>
                  <a:pt x="4966311" y="5859016"/>
                </a:lnTo>
                <a:lnTo>
                  <a:pt x="4966311" y="0"/>
                </a:lnTo>
                <a:close/>
              </a:path>
            </a:pathLst>
          </a:custGeom>
          <a:blipFill>
            <a:blip r:embed="rId7"/>
            <a:stretch>
              <a:fillRect l="-1466" r="-2646"/>
            </a:stretch>
          </a:blipFill>
        </p:spPr>
      </p:sp>
      <p:sp>
        <p:nvSpPr>
          <p:cNvPr id="18" name="Freeform 18"/>
          <p:cNvSpPr/>
          <p:nvPr/>
        </p:nvSpPr>
        <p:spPr>
          <a:xfrm>
            <a:off x="77066" y="2956693"/>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19" name="Freeform 19"/>
          <p:cNvSpPr/>
          <p:nvPr/>
        </p:nvSpPr>
        <p:spPr>
          <a:xfrm>
            <a:off x="752161" y="3765973"/>
            <a:ext cx="405081" cy="391147"/>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20" name="Freeform 20"/>
          <p:cNvSpPr/>
          <p:nvPr/>
        </p:nvSpPr>
        <p:spPr>
          <a:xfrm>
            <a:off x="1911827" y="3553220"/>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26" name="Terminator 25">
            <a:extLst>
              <a:ext uri="{FF2B5EF4-FFF2-40B4-BE49-F238E27FC236}">
                <a16:creationId xmlns:a16="http://schemas.microsoft.com/office/drawing/2014/main" id="{C81A963B-DEDF-C951-3C31-E837104A8B30}"/>
              </a:ext>
            </a:extLst>
          </p:cNvPr>
          <p:cNvSpPr/>
          <p:nvPr/>
        </p:nvSpPr>
        <p:spPr>
          <a:xfrm>
            <a:off x="237624" y="218137"/>
            <a:ext cx="3127461"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510546" y="120151"/>
            <a:ext cx="2705941" cy="1323439"/>
          </a:xfrm>
          <a:prstGeom prst="rect">
            <a:avLst/>
          </a:prstGeom>
          <a:noFill/>
        </p:spPr>
        <p:txBody>
          <a:bodyPr wrap="square" rtlCol="0">
            <a:spAutoFit/>
          </a:bodyPr>
          <a:lstStyle/>
          <a:p>
            <a:r>
              <a:rPr lang="en-VN" sz="8000" b="1" dirty="0">
                <a:solidFill>
                  <a:schemeClr val="accent4">
                    <a:lumMod val="20000"/>
                    <a:lumOff val="80000"/>
                  </a:schemeClr>
                </a:solidFill>
                <a:latin typeface="SignPainter-HouseScript" panose="02000006070000020004" pitchFamily="2" charset="0"/>
              </a:rPr>
              <a:t>Câu </a:t>
            </a:r>
            <a:r>
              <a:rPr lang="en-US" sz="8000" b="1" dirty="0">
                <a:solidFill>
                  <a:schemeClr val="accent4">
                    <a:lumMod val="20000"/>
                    <a:lumOff val="80000"/>
                  </a:schemeClr>
                </a:solidFill>
                <a:latin typeface="SignPainter-HouseScript" panose="02000006070000020004" pitchFamily="2" charset="0"/>
              </a:rPr>
              <a:t>3</a:t>
            </a:r>
            <a:endParaRPr lang="en-VN" sz="8000" b="1" dirty="0">
              <a:solidFill>
                <a:schemeClr val="accent4">
                  <a:lumMod val="20000"/>
                  <a:lumOff val="80000"/>
                </a:schemeClr>
              </a:solidFill>
              <a:latin typeface="SignPainter-HouseScript" panose="02000006070000020004" pitchFamily="2" charset="0"/>
            </a:endParaRPr>
          </a:p>
        </p:txBody>
      </p:sp>
      <p:sp>
        <p:nvSpPr>
          <p:cNvPr id="28" name="Rounded Rectangle 27">
            <a:extLst>
              <a:ext uri="{FF2B5EF4-FFF2-40B4-BE49-F238E27FC236}">
                <a16:creationId xmlns:a16="http://schemas.microsoft.com/office/drawing/2014/main" id="{82761643-AD2A-134D-DA2D-BCB49DC2846F}"/>
              </a:ext>
            </a:extLst>
          </p:cNvPr>
          <p:cNvSpPr/>
          <p:nvPr/>
        </p:nvSpPr>
        <p:spPr>
          <a:xfrm>
            <a:off x="3638007" y="63047"/>
            <a:ext cx="7864681" cy="1400984"/>
          </a:xfrm>
          <a:prstGeom prst="roundRect">
            <a:avLst/>
          </a:prstGeom>
          <a:solidFill>
            <a:srgbClr val="EEC0C3"/>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9" name="TextBox 8">
            <a:extLst>
              <a:ext uri="{FF2B5EF4-FFF2-40B4-BE49-F238E27FC236}">
                <a16:creationId xmlns:a16="http://schemas.microsoft.com/office/drawing/2014/main" id="{4FCA0DDB-596C-0150-A86D-0149767F8D44}"/>
              </a:ext>
            </a:extLst>
          </p:cNvPr>
          <p:cNvSpPr txBox="1"/>
          <p:nvPr/>
        </p:nvSpPr>
        <p:spPr>
          <a:xfrm>
            <a:off x="3961637" y="24276"/>
            <a:ext cx="7188200" cy="23083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000" b="1" dirty="0" err="1">
                <a:solidFill>
                  <a:srgbClr val="934237"/>
                </a:solidFill>
                <a:latin typeface="Times New Roman" panose="02020603050405020304" pitchFamily="18" charset="0"/>
                <a:cs typeface="Times New Roman" panose="02020603050405020304" pitchFamily="18" charset="0"/>
              </a:rPr>
              <a:t>Đây</a:t>
            </a:r>
            <a:r>
              <a:rPr lang="en-US" sz="3000" b="1" dirty="0">
                <a:solidFill>
                  <a:srgbClr val="934237"/>
                </a:solidFill>
                <a:latin typeface="Times New Roman" panose="02020603050405020304" pitchFamily="18" charset="0"/>
                <a:cs typeface="Times New Roman" panose="02020603050405020304" pitchFamily="18" charset="0"/>
              </a:rPr>
              <a:t> </a:t>
            </a:r>
            <a:r>
              <a:rPr lang="en-US" sz="3000" b="1" dirty="0" err="1">
                <a:solidFill>
                  <a:srgbClr val="934237"/>
                </a:solidFill>
                <a:latin typeface="Times New Roman" panose="02020603050405020304" pitchFamily="18" charset="0"/>
                <a:cs typeface="Times New Roman" panose="02020603050405020304" pitchFamily="18" charset="0"/>
              </a:rPr>
              <a:t>là</a:t>
            </a:r>
            <a:r>
              <a:rPr lang="en-US" sz="3000" b="1" dirty="0">
                <a:solidFill>
                  <a:srgbClr val="934237"/>
                </a:solidFill>
                <a:latin typeface="Times New Roman" panose="02020603050405020304" pitchFamily="18" charset="0"/>
                <a:cs typeface="Times New Roman" panose="02020603050405020304" pitchFamily="18" charset="0"/>
              </a:rPr>
              <a:t> </a:t>
            </a:r>
            <a:r>
              <a:rPr lang="en-US" sz="3000" b="1" dirty="0" err="1">
                <a:solidFill>
                  <a:srgbClr val="934237"/>
                </a:solidFill>
                <a:latin typeface="Times New Roman" panose="02020603050405020304" pitchFamily="18" charset="0"/>
                <a:cs typeface="Times New Roman" panose="02020603050405020304" pitchFamily="18" charset="0"/>
              </a:rPr>
              <a:t>dân</a:t>
            </a:r>
            <a:r>
              <a:rPr lang="en-US" sz="3000" b="1" dirty="0">
                <a:solidFill>
                  <a:srgbClr val="934237"/>
                </a:solidFill>
                <a:latin typeface="Times New Roman" panose="02020603050405020304" pitchFamily="18" charset="0"/>
                <a:cs typeface="Times New Roman" panose="02020603050405020304" pitchFamily="18" charset="0"/>
              </a:rPr>
              <a:t> </a:t>
            </a:r>
            <a:r>
              <a:rPr lang="en-US" sz="3000" b="1" dirty="0" err="1">
                <a:solidFill>
                  <a:srgbClr val="934237"/>
                </a:solidFill>
                <a:latin typeface="Times New Roman" panose="02020603050405020304" pitchFamily="18" charset="0"/>
                <a:cs typeface="Times New Roman" panose="02020603050405020304" pitchFamily="18" charset="0"/>
              </a:rPr>
              <a:t>tộc</a:t>
            </a:r>
            <a:r>
              <a:rPr lang="en-US" sz="3000" b="1" dirty="0">
                <a:solidFill>
                  <a:srgbClr val="934237"/>
                </a:solidFill>
                <a:latin typeface="Times New Roman" panose="02020603050405020304" pitchFamily="18" charset="0"/>
                <a:cs typeface="Times New Roman" panose="02020603050405020304" pitchFamily="18" charset="0"/>
              </a:rPr>
              <a:t> </a:t>
            </a:r>
            <a:r>
              <a:rPr lang="en-US" sz="3000" b="1" dirty="0" err="1">
                <a:solidFill>
                  <a:srgbClr val="934237"/>
                </a:solidFill>
                <a:latin typeface="Times New Roman" panose="02020603050405020304" pitchFamily="18" charset="0"/>
                <a:cs typeface="Times New Roman" panose="02020603050405020304" pitchFamily="18" charset="0"/>
              </a:rPr>
              <a:t>nào</a:t>
            </a:r>
            <a:r>
              <a:rPr lang="en-US" sz="3000" b="1" dirty="0">
                <a:solidFill>
                  <a:srgbClr val="934237"/>
                </a:solidFill>
                <a:latin typeface="Times New Roman" panose="02020603050405020304" pitchFamily="18" charset="0"/>
                <a:cs typeface="Times New Roman" panose="02020603050405020304" pitchFamily="18" charset="0"/>
              </a:rPr>
              <a:t>?</a:t>
            </a:r>
          </a:p>
          <a:p>
            <a:pPr lvl="0">
              <a:defRPr/>
            </a:pPr>
            <a:r>
              <a:rPr lang="en-US" sz="3000" b="1" dirty="0" err="1">
                <a:solidFill>
                  <a:srgbClr val="934237"/>
                </a:solidFill>
                <a:latin typeface="Times New Roman" panose="02020603050405020304" pitchFamily="18" charset="0"/>
                <a:cs typeface="Times New Roman" panose="02020603050405020304" pitchFamily="18" charset="0"/>
              </a:rPr>
              <a:t>Gợi</a:t>
            </a:r>
            <a:r>
              <a:rPr lang="en-US" sz="3000" b="1" dirty="0">
                <a:solidFill>
                  <a:srgbClr val="934237"/>
                </a:solidFill>
                <a:latin typeface="Times New Roman" panose="02020603050405020304" pitchFamily="18" charset="0"/>
                <a:cs typeface="Times New Roman" panose="02020603050405020304" pitchFamily="18" charset="0"/>
              </a:rPr>
              <a:t> ý: </a:t>
            </a:r>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Mặc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xòe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tầng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cao</a:t>
            </a:r>
            <a:r>
              <a:rPr lang="en-US" sz="3000" dirty="0">
                <a:latin typeface="Times New Roman" panose="02020603050405020304" pitchFamily="18" charset="0"/>
                <a:cs typeface="Times New Roman" panose="02020603050405020304" pitchFamily="18" charset="0"/>
              </a:rPr>
              <a:t>.”</a:t>
            </a:r>
            <a:endParaRPr lang="en-US" sz="3000" b="1" dirty="0">
              <a:solidFill>
                <a:srgbClr val="934237"/>
              </a:solidFill>
              <a:latin typeface="Times New Roman" panose="02020603050405020304" pitchFamily="18" charset="0"/>
              <a:cs typeface="Times New Roman" panose="02020603050405020304" pitchFamily="18" charset="0"/>
            </a:endParaRPr>
          </a:p>
          <a:p>
            <a:pPr lvl="0" algn="ctr">
              <a:defRPr/>
            </a:pPr>
            <a:r>
              <a:rPr kumimoji="0" lang="en-US" sz="5400" b="1" i="0" u="none" strike="noStrike" kern="1200" cap="none" spc="0" normalizeH="0" baseline="0" noProof="0" dirty="0">
                <a:ln>
                  <a:noFill/>
                </a:ln>
                <a:solidFill>
                  <a:srgbClr val="934237"/>
                </a:solidFill>
                <a:effectLst/>
                <a:uLnTx/>
                <a:uFillTx/>
                <a:latin typeface="Calibri" panose="020F0502020204030204"/>
                <a:ea typeface="+mn-ea"/>
                <a:cs typeface="+mn-cs"/>
              </a:rPr>
              <a:t> </a:t>
            </a:r>
            <a:endParaRPr kumimoji="0" lang="vi-VN" sz="54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932966" y="5968379"/>
            <a:ext cx="3756951" cy="580930"/>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lang="en-US" sz="3600" b="1" dirty="0" err="1">
                <a:solidFill>
                  <a:srgbClr val="FF4554"/>
                </a:solidFill>
                <a:latin typeface="Arial" panose="020B0604020202020204" pitchFamily="34" charset="0"/>
              </a:rPr>
              <a:t>H’Mông</a:t>
            </a:r>
            <a:endParaRPr kumimoji="0" lang="vi-VN" sz="36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FB2F43A-BD42-C682-EDF2-1DB80A99FA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2437" y="1562017"/>
            <a:ext cx="7993526" cy="4246116"/>
          </a:xfrm>
          <a:prstGeom prst="rect">
            <a:avLst/>
          </a:prstGeom>
        </p:spPr>
      </p:pic>
    </p:spTree>
    <p:extLst>
      <p:ext uri="{BB962C8B-B14F-4D97-AF65-F5344CB8AC3E}">
        <p14:creationId xmlns:p14="http://schemas.microsoft.com/office/powerpoint/2010/main" val="4224005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2"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P spid="35" grpId="2"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3">
              <a:alphaModFix amt="46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59671" y="1525304"/>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5">
              <a:alphaModFix amt="47000"/>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2167443" y="2604782"/>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Freeform 18"/>
          <p:cNvSpPr/>
          <p:nvPr/>
        </p:nvSpPr>
        <p:spPr>
          <a:xfrm>
            <a:off x="1280068" y="1586675"/>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19" name="Freeform 19"/>
          <p:cNvSpPr/>
          <p:nvPr/>
        </p:nvSpPr>
        <p:spPr>
          <a:xfrm>
            <a:off x="694267" y="3811696"/>
            <a:ext cx="274164" cy="386306"/>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0" name="Freeform 20"/>
          <p:cNvSpPr/>
          <p:nvPr/>
        </p:nvSpPr>
        <p:spPr>
          <a:xfrm>
            <a:off x="1994497" y="1559206"/>
            <a:ext cx="231199" cy="322620"/>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7">
              <a:extLst>
                <a:ext uri="{96DAC541-7B7A-43D3-8B79-37D633B846F1}">
                  <asvg:svgBlip xmlns="" xmlns:asvg="http://schemas.microsoft.com/office/drawing/2016/SVG/main" r:embed="rId8"/>
                </a:ext>
              </a:extLst>
            </a:blip>
            <a:stretch>
              <a:fillRect r="-203422" b="-174559"/>
            </a:stretch>
          </a:blipFill>
        </p:spPr>
      </p:sp>
      <p:sp>
        <p:nvSpPr>
          <p:cNvPr id="26" name="Terminator 25">
            <a:extLst>
              <a:ext uri="{FF2B5EF4-FFF2-40B4-BE49-F238E27FC236}">
                <a16:creationId xmlns:a16="http://schemas.microsoft.com/office/drawing/2014/main" id="{C81A963B-DEDF-C951-3C31-E837104A8B30}"/>
              </a:ext>
            </a:extLst>
          </p:cNvPr>
          <p:cNvSpPr/>
          <p:nvPr/>
        </p:nvSpPr>
        <p:spPr>
          <a:xfrm>
            <a:off x="74427" y="218137"/>
            <a:ext cx="2869139"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483066" y="272270"/>
            <a:ext cx="2705941" cy="1015663"/>
          </a:xfrm>
          <a:prstGeom prst="rect">
            <a:avLst/>
          </a:prstGeom>
          <a:noFill/>
        </p:spPr>
        <p:txBody>
          <a:bodyPr wrap="square" rtlCol="0">
            <a:spAutoFit/>
          </a:bodyPr>
          <a:lstStyle/>
          <a:p>
            <a:r>
              <a:rPr lang="en-VN" sz="6000" b="1" dirty="0">
                <a:solidFill>
                  <a:schemeClr val="accent4">
                    <a:lumMod val="20000"/>
                    <a:lumOff val="80000"/>
                  </a:schemeClr>
                </a:solidFill>
                <a:latin typeface="SignPainter-HouseScript" panose="02000006070000020004" pitchFamily="2" charset="0"/>
              </a:rPr>
              <a:t>Câu 4</a:t>
            </a:r>
          </a:p>
        </p:txBody>
      </p:sp>
      <p:sp>
        <p:nvSpPr>
          <p:cNvPr id="28" name="Rounded Rectangle 27">
            <a:extLst>
              <a:ext uri="{FF2B5EF4-FFF2-40B4-BE49-F238E27FC236}">
                <a16:creationId xmlns:a16="http://schemas.microsoft.com/office/drawing/2014/main" id="{82761643-AD2A-134D-DA2D-BCB49DC2846F}"/>
              </a:ext>
            </a:extLst>
          </p:cNvPr>
          <p:cNvSpPr/>
          <p:nvPr/>
        </p:nvSpPr>
        <p:spPr>
          <a:xfrm>
            <a:off x="3506030" y="86035"/>
            <a:ext cx="7864681" cy="1144265"/>
          </a:xfrm>
          <a:prstGeom prst="round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solidFill>
                <a:schemeClr val="accent5">
                  <a:lumMod val="40000"/>
                  <a:lumOff val="60000"/>
                </a:schemeClr>
              </a:solidFill>
            </a:endParaRPr>
          </a:p>
        </p:txBody>
      </p:sp>
      <p:sp>
        <p:nvSpPr>
          <p:cNvPr id="9" name="TextBox 8">
            <a:extLst>
              <a:ext uri="{FF2B5EF4-FFF2-40B4-BE49-F238E27FC236}">
                <a16:creationId xmlns:a16="http://schemas.microsoft.com/office/drawing/2014/main" id="{4FCA0DDB-596C-0150-A86D-0149767F8D44}"/>
              </a:ext>
            </a:extLst>
          </p:cNvPr>
          <p:cNvSpPr txBox="1"/>
          <p:nvPr/>
        </p:nvSpPr>
        <p:spPr>
          <a:xfrm>
            <a:off x="3597646" y="86035"/>
            <a:ext cx="7188200" cy="101566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000" b="1" dirty="0" err="1">
                <a:solidFill>
                  <a:schemeClr val="accent5">
                    <a:lumMod val="75000"/>
                  </a:schemeClr>
                </a:solidFill>
                <a:latin typeface="Times New Roman" panose="02020603050405020304" pitchFamily="18" charset="0"/>
                <a:cs typeface="Times New Roman" panose="02020603050405020304" pitchFamily="18" charset="0"/>
              </a:rPr>
              <a:t>Đây</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là</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dân</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tộc</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nào</a:t>
            </a:r>
            <a:r>
              <a:rPr lang="en-US" sz="3000" b="1" dirty="0">
                <a:solidFill>
                  <a:schemeClr val="accent5">
                    <a:lumMod val="75000"/>
                  </a:schemeClr>
                </a:solidFill>
                <a:latin typeface="Times New Roman" panose="02020603050405020304" pitchFamily="18" charset="0"/>
                <a:cs typeface="Times New Roman" panose="02020603050405020304" pitchFamily="18" charset="0"/>
              </a:rPr>
              <a:t>?</a:t>
            </a:r>
          </a:p>
          <a:p>
            <a:pPr lvl="0">
              <a:defRPr/>
            </a:pPr>
            <a:r>
              <a:rPr kumimoji="0" lang="en-US" sz="3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cs typeface="Times New Roman" panose="02020603050405020304" pitchFamily="18" charset="0"/>
              </a:rPr>
              <a:t>Gợi</a:t>
            </a:r>
            <a:r>
              <a:rPr kumimoji="0" lang="en-US" sz="3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cs typeface="Times New Roman" panose="02020603050405020304" pitchFamily="18" charset="0"/>
              </a:rPr>
              <a:t> ý: </a:t>
            </a:r>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lễ</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ném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còn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ca.”</a:t>
            </a:r>
            <a:endParaRPr kumimoji="0" lang="vi-VN" sz="3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508666" y="5968379"/>
            <a:ext cx="4422196" cy="580930"/>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a:t>
            </a:r>
            <a:r>
              <a:rPr kumimoji="0" lang="en-US" sz="3600" b="1" i="0" u="none" strike="noStrike" kern="1200" cap="none" spc="0" normalizeH="0" noProof="0" dirty="0">
                <a:ln>
                  <a:noFill/>
                </a:ln>
                <a:solidFill>
                  <a:srgbClr val="FF4554"/>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FF4554"/>
                </a:solidFill>
                <a:effectLst/>
                <a:uLnTx/>
                <a:uFillTx/>
                <a:latin typeface="Arial" panose="020B0604020202020204" pitchFamily="34" charset="0"/>
                <a:ea typeface="+mn-ea"/>
                <a:cs typeface="+mn-cs"/>
              </a:rPr>
              <a:t>Mường</a:t>
            </a:r>
            <a:endParaRPr kumimoji="0" lang="vi-VN" sz="36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sp>
        <p:nvSpPr>
          <p:cNvPr id="6" name="Freeform 10">
            <a:extLst>
              <a:ext uri="{FF2B5EF4-FFF2-40B4-BE49-F238E27FC236}">
                <a16:creationId xmlns:a16="http://schemas.microsoft.com/office/drawing/2014/main" id="{2FB9A314-590B-1B4B-BDF1-0097BCC61FB8}"/>
              </a:ext>
            </a:extLst>
          </p:cNvPr>
          <p:cNvSpPr/>
          <p:nvPr/>
        </p:nvSpPr>
        <p:spPr>
          <a:xfrm rot="147168">
            <a:off x="330926" y="3431741"/>
            <a:ext cx="2632618" cy="3249577"/>
          </a:xfrm>
          <a:custGeom>
            <a:avLst/>
            <a:gdLst/>
            <a:ahLst/>
            <a:cxnLst/>
            <a:rect l="l" t="t" r="r" b="b"/>
            <a:pathLst>
              <a:path w="6023494" h="6711414">
                <a:moveTo>
                  <a:pt x="6023495" y="0"/>
                </a:moveTo>
                <a:lnTo>
                  <a:pt x="0" y="0"/>
                </a:lnTo>
                <a:lnTo>
                  <a:pt x="0" y="6711414"/>
                </a:lnTo>
                <a:lnTo>
                  <a:pt x="6023495" y="6711414"/>
                </a:lnTo>
                <a:lnTo>
                  <a:pt x="6023495" y="0"/>
                </a:lnTo>
                <a:close/>
              </a:path>
            </a:pathLst>
          </a:custGeom>
          <a:blipFill>
            <a:blip r:embed="rId9"/>
            <a:stretch>
              <a:fillRect/>
            </a:stretch>
          </a:blipFill>
        </p:spPr>
      </p:sp>
      <p:pic>
        <p:nvPicPr>
          <p:cNvPr id="7" name="Picture 6">
            <a:extLst>
              <a:ext uri="{FF2B5EF4-FFF2-40B4-BE49-F238E27FC236}">
                <a16:creationId xmlns:a16="http://schemas.microsoft.com/office/drawing/2014/main" id="{3366C696-24BD-FF2A-3A2E-8F48219364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1873" y="1360682"/>
            <a:ext cx="8465859" cy="4349855"/>
          </a:xfrm>
          <a:prstGeom prst="rect">
            <a:avLst/>
          </a:prstGeom>
        </p:spPr>
      </p:pic>
    </p:spTree>
    <p:extLst>
      <p:ext uri="{BB962C8B-B14F-4D97-AF65-F5344CB8AC3E}">
        <p14:creationId xmlns:p14="http://schemas.microsoft.com/office/powerpoint/2010/main" val="1379848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1"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4">
              <a:alphaModFix amt="46000"/>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259671" y="1525304"/>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6">
              <a:alphaModFix amt="47000"/>
              <a:extLst>
                <a:ext uri="{96DAC541-7B7A-43D3-8B79-37D633B846F1}">
                  <asvg:svgBlip xmlns="" xmlns:asvg="http://schemas.microsoft.com/office/drawing/2016/SVG/main" r:embed="rId7"/>
                </a:ext>
              </a:extLst>
            </a:blip>
            <a:stretch>
              <a:fillRect/>
            </a:stretch>
          </a:blipFill>
        </p:spPr>
      </p:sp>
      <p:sp>
        <p:nvSpPr>
          <p:cNvPr id="4" name="Freeform 4"/>
          <p:cNvSpPr/>
          <p:nvPr/>
        </p:nvSpPr>
        <p:spPr>
          <a:xfrm>
            <a:off x="2167443" y="2604782"/>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a:off x="1280068" y="1586675"/>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19" name="Freeform 19"/>
          <p:cNvSpPr/>
          <p:nvPr/>
        </p:nvSpPr>
        <p:spPr>
          <a:xfrm>
            <a:off x="694267" y="3811696"/>
            <a:ext cx="274164" cy="386306"/>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20" name="Freeform 20"/>
          <p:cNvSpPr/>
          <p:nvPr/>
        </p:nvSpPr>
        <p:spPr>
          <a:xfrm>
            <a:off x="1994497" y="1559206"/>
            <a:ext cx="231199" cy="322620"/>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8">
              <a:extLst>
                <a:ext uri="{96DAC541-7B7A-43D3-8B79-37D633B846F1}">
                  <asvg:svgBlip xmlns="" xmlns:asvg="http://schemas.microsoft.com/office/drawing/2016/SVG/main" r:embed="rId9"/>
                </a:ext>
              </a:extLst>
            </a:blip>
            <a:stretch>
              <a:fillRect r="-203422" b="-174559"/>
            </a:stretch>
          </a:blipFill>
        </p:spPr>
      </p:sp>
      <p:sp>
        <p:nvSpPr>
          <p:cNvPr id="26" name="Terminator 25">
            <a:extLst>
              <a:ext uri="{FF2B5EF4-FFF2-40B4-BE49-F238E27FC236}">
                <a16:creationId xmlns:a16="http://schemas.microsoft.com/office/drawing/2014/main" id="{C81A963B-DEDF-C951-3C31-E837104A8B30}"/>
              </a:ext>
            </a:extLst>
          </p:cNvPr>
          <p:cNvSpPr/>
          <p:nvPr/>
        </p:nvSpPr>
        <p:spPr>
          <a:xfrm>
            <a:off x="372139" y="218137"/>
            <a:ext cx="2571427"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643321" y="230346"/>
            <a:ext cx="2705941" cy="1015663"/>
          </a:xfrm>
          <a:prstGeom prst="rect">
            <a:avLst/>
          </a:prstGeom>
          <a:noFill/>
        </p:spPr>
        <p:txBody>
          <a:bodyPr wrap="square" rtlCol="0">
            <a:spAutoFit/>
          </a:bodyPr>
          <a:lstStyle/>
          <a:p>
            <a:r>
              <a:rPr lang="en-VN" sz="6000" b="1" dirty="0">
                <a:solidFill>
                  <a:schemeClr val="accent4">
                    <a:lumMod val="20000"/>
                    <a:lumOff val="80000"/>
                  </a:schemeClr>
                </a:solidFill>
                <a:latin typeface="SignPainter-HouseScript" panose="02000006070000020004" pitchFamily="2" charset="0"/>
              </a:rPr>
              <a:t>Câu 5</a:t>
            </a:r>
          </a:p>
        </p:txBody>
      </p:sp>
      <p:sp>
        <p:nvSpPr>
          <p:cNvPr id="28" name="Rounded Rectangle 27">
            <a:extLst>
              <a:ext uri="{FF2B5EF4-FFF2-40B4-BE49-F238E27FC236}">
                <a16:creationId xmlns:a16="http://schemas.microsoft.com/office/drawing/2014/main" id="{82761643-AD2A-134D-DA2D-BCB49DC2846F}"/>
              </a:ext>
            </a:extLst>
          </p:cNvPr>
          <p:cNvSpPr/>
          <p:nvPr/>
        </p:nvSpPr>
        <p:spPr>
          <a:xfrm>
            <a:off x="3683998" y="76004"/>
            <a:ext cx="7864681" cy="1564069"/>
          </a:xfrm>
          <a:prstGeom prst="roundRect">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solidFill>
                <a:schemeClr val="tx2">
                  <a:lumMod val="20000"/>
                  <a:lumOff val="80000"/>
                </a:schemeClr>
              </a:solidFill>
            </a:endParaRPr>
          </a:p>
        </p:txBody>
      </p:sp>
      <p:sp>
        <p:nvSpPr>
          <p:cNvPr id="9" name="TextBox 8">
            <a:extLst>
              <a:ext uri="{FF2B5EF4-FFF2-40B4-BE49-F238E27FC236}">
                <a16:creationId xmlns:a16="http://schemas.microsoft.com/office/drawing/2014/main" id="{4FCA0DDB-596C-0150-A86D-0149767F8D44}"/>
              </a:ext>
            </a:extLst>
          </p:cNvPr>
          <p:cNvSpPr txBox="1"/>
          <p:nvPr/>
        </p:nvSpPr>
        <p:spPr>
          <a:xfrm>
            <a:off x="3982567" y="162745"/>
            <a:ext cx="7453370" cy="14773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000" b="1" dirty="0" err="1">
                <a:solidFill>
                  <a:schemeClr val="tx2">
                    <a:lumMod val="75000"/>
                  </a:schemeClr>
                </a:solidFill>
                <a:latin typeface="Times New Roman" panose="02020603050405020304" pitchFamily="18" charset="0"/>
                <a:cs typeface="Times New Roman" panose="02020603050405020304" pitchFamily="18" charset="0"/>
              </a:rPr>
              <a:t>Đây</a:t>
            </a:r>
            <a:r>
              <a:rPr lang="en-US" sz="3000" b="1" dirty="0">
                <a:solidFill>
                  <a:schemeClr val="tx2">
                    <a:lumMod val="75000"/>
                  </a:schemeClr>
                </a:solidFill>
                <a:latin typeface="Times New Roman" panose="02020603050405020304" pitchFamily="18" charset="0"/>
                <a:cs typeface="Times New Roman" panose="02020603050405020304" pitchFamily="18" charset="0"/>
              </a:rPr>
              <a:t> </a:t>
            </a:r>
            <a:r>
              <a:rPr lang="en-US" sz="3000" b="1" dirty="0" err="1">
                <a:solidFill>
                  <a:schemeClr val="tx2">
                    <a:lumMod val="75000"/>
                  </a:schemeClr>
                </a:solidFill>
                <a:latin typeface="Times New Roman" panose="02020603050405020304" pitchFamily="18" charset="0"/>
                <a:cs typeface="Times New Roman" panose="02020603050405020304" pitchFamily="18" charset="0"/>
              </a:rPr>
              <a:t>là</a:t>
            </a:r>
            <a:r>
              <a:rPr lang="en-US" sz="3000" b="1" dirty="0">
                <a:solidFill>
                  <a:schemeClr val="tx2">
                    <a:lumMod val="75000"/>
                  </a:schemeClr>
                </a:solidFill>
                <a:latin typeface="Times New Roman" panose="02020603050405020304" pitchFamily="18" charset="0"/>
                <a:cs typeface="Times New Roman" panose="02020603050405020304" pitchFamily="18" charset="0"/>
              </a:rPr>
              <a:t> </a:t>
            </a:r>
            <a:r>
              <a:rPr lang="en-US" sz="3000" b="1" dirty="0" err="1">
                <a:solidFill>
                  <a:schemeClr val="tx2">
                    <a:lumMod val="75000"/>
                  </a:schemeClr>
                </a:solidFill>
                <a:latin typeface="Times New Roman" panose="02020603050405020304" pitchFamily="18" charset="0"/>
                <a:cs typeface="Times New Roman" panose="02020603050405020304" pitchFamily="18" charset="0"/>
              </a:rPr>
              <a:t>dân</a:t>
            </a:r>
            <a:r>
              <a:rPr lang="en-US" sz="3000" b="1" dirty="0">
                <a:solidFill>
                  <a:schemeClr val="tx2">
                    <a:lumMod val="75000"/>
                  </a:schemeClr>
                </a:solidFill>
                <a:latin typeface="Times New Roman" panose="02020603050405020304" pitchFamily="18" charset="0"/>
                <a:cs typeface="Times New Roman" panose="02020603050405020304" pitchFamily="18" charset="0"/>
              </a:rPr>
              <a:t> </a:t>
            </a:r>
            <a:r>
              <a:rPr lang="en-US" sz="3000" b="1" dirty="0" err="1">
                <a:solidFill>
                  <a:schemeClr val="tx2">
                    <a:lumMod val="75000"/>
                  </a:schemeClr>
                </a:solidFill>
                <a:latin typeface="Times New Roman" panose="02020603050405020304" pitchFamily="18" charset="0"/>
                <a:cs typeface="Times New Roman" panose="02020603050405020304" pitchFamily="18" charset="0"/>
              </a:rPr>
              <a:t>tộc</a:t>
            </a:r>
            <a:r>
              <a:rPr lang="en-US" sz="3000" b="1" dirty="0">
                <a:solidFill>
                  <a:schemeClr val="tx2">
                    <a:lumMod val="75000"/>
                  </a:schemeClr>
                </a:solidFill>
                <a:latin typeface="Times New Roman" panose="02020603050405020304" pitchFamily="18" charset="0"/>
                <a:cs typeface="Times New Roman" panose="02020603050405020304" pitchFamily="18" charset="0"/>
              </a:rPr>
              <a:t> </a:t>
            </a:r>
            <a:r>
              <a:rPr lang="en-US" sz="30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000" b="1" dirty="0">
                <a:solidFill>
                  <a:schemeClr val="tx2">
                    <a:lumMod val="75000"/>
                  </a:schemeClr>
                </a:solidFill>
                <a:latin typeface="Times New Roman" panose="02020603050405020304" pitchFamily="18" charset="0"/>
                <a:cs typeface="Times New Roman" panose="02020603050405020304" pitchFamily="18" charset="0"/>
              </a:rPr>
              <a:t>?</a:t>
            </a:r>
          </a:p>
          <a:p>
            <a:pPr lvl="0">
              <a:defRPr/>
            </a:pPr>
            <a:r>
              <a:rPr kumimoji="0" lang="en-US" sz="30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cs typeface="Times New Roman" panose="02020603050405020304" pitchFamily="18" charset="0"/>
              </a:rPr>
              <a:t>Gợi</a:t>
            </a:r>
            <a:r>
              <a:rPr kumimoji="0" lang="en-US" sz="30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cs typeface="Times New Roman" panose="02020603050405020304" pitchFamily="18" charset="0"/>
              </a:rPr>
              <a:t> </a:t>
            </a:r>
            <a:r>
              <a:rPr lang="en-US" sz="3000" b="1" dirty="0">
                <a:solidFill>
                  <a:schemeClr val="tx2">
                    <a:lumMod val="75000"/>
                  </a:schemeClr>
                </a:solidFill>
                <a:latin typeface="Times New Roman" panose="02020603050405020304" pitchFamily="18" charset="0"/>
                <a:cs typeface="Times New Roman" panose="02020603050405020304" pitchFamily="18" charset="0"/>
              </a:rPr>
              <a:t>ý: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âm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a:t>
            </a:r>
            <a:r>
              <a:rPr lang="en-US" sz="3000" dirty="0">
                <a:latin typeface="Times New Roman" panose="02020603050405020304" pitchFamily="18" charset="0"/>
                <a:cs typeface="Times New Roman" panose="02020603050405020304" pitchFamily="18" charset="0"/>
              </a:rPr>
              <a:t>.</a:t>
            </a:r>
            <a:endParaRPr kumimoji="0" lang="vi-VN" sz="30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529878" y="5968379"/>
            <a:ext cx="4172922" cy="580930"/>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4554"/>
                </a:solidFill>
                <a:effectLst/>
                <a:uLnTx/>
                <a:uFillTx/>
                <a:latin typeface="Arial" panose="020B0604020202020204" pitchFamily="34" charset="0"/>
              </a:rPr>
              <a:t>Dân tộc </a:t>
            </a:r>
            <a:r>
              <a:rPr lang="en-US" sz="3600" b="1" noProof="0" dirty="0">
                <a:solidFill>
                  <a:srgbClr val="FF4554"/>
                </a:solidFill>
                <a:latin typeface="Arial" panose="020B0604020202020204" pitchFamily="34" charset="0"/>
              </a:rPr>
              <a:t>Dao</a:t>
            </a:r>
            <a:endParaRPr kumimoji="0" lang="vi-VN" sz="3600" b="1" i="0" u="none" strike="noStrike" kern="1200" cap="none" spc="0" normalizeH="0" baseline="0" noProof="0" dirty="0">
              <a:ln>
                <a:noFill/>
              </a:ln>
              <a:solidFill>
                <a:srgbClr val="FF4554"/>
              </a:solidFill>
              <a:effectLst/>
              <a:uLnTx/>
              <a:uFillTx/>
              <a:latin typeface="Arial" panose="020B0604020202020204" pitchFamily="34" charset="0"/>
            </a:endParaRPr>
          </a:p>
        </p:txBody>
      </p:sp>
      <p:sp>
        <p:nvSpPr>
          <p:cNvPr id="6" name="Freeform 4">
            <a:extLst>
              <a:ext uri="{FF2B5EF4-FFF2-40B4-BE49-F238E27FC236}">
                <a16:creationId xmlns:a16="http://schemas.microsoft.com/office/drawing/2014/main" id="{03ADA5A4-5D7A-BB95-E6E8-340A8CC3C430}"/>
              </a:ext>
            </a:extLst>
          </p:cNvPr>
          <p:cNvSpPr/>
          <p:nvPr/>
        </p:nvSpPr>
        <p:spPr>
          <a:xfrm rot="3195397" flipH="1">
            <a:off x="-832928" y="3496765"/>
            <a:ext cx="3180195" cy="2793280"/>
          </a:xfrm>
          <a:custGeom>
            <a:avLst/>
            <a:gdLst/>
            <a:ahLst/>
            <a:cxnLst/>
            <a:rect l="l" t="t" r="r" b="b"/>
            <a:pathLst>
              <a:path w="6400901" h="4996859">
                <a:moveTo>
                  <a:pt x="0" y="0"/>
                </a:moveTo>
                <a:lnTo>
                  <a:pt x="6400902" y="0"/>
                </a:lnTo>
                <a:lnTo>
                  <a:pt x="6400902" y="4996858"/>
                </a:lnTo>
                <a:lnTo>
                  <a:pt x="0" y="4996858"/>
                </a:lnTo>
                <a:lnTo>
                  <a:pt x="0" y="0"/>
                </a:lnTo>
                <a:close/>
              </a:path>
            </a:pathLst>
          </a:custGeom>
          <a:blipFill>
            <a:blip r:embed="rId10"/>
            <a:stretch>
              <a:fillRect r="-3512" b="-57386"/>
            </a:stretch>
          </a:blipFill>
        </p:spPr>
      </p:sp>
      <p:pic>
        <p:nvPicPr>
          <p:cNvPr id="7" name="Picture 6">
            <a:extLst>
              <a:ext uri="{FF2B5EF4-FFF2-40B4-BE49-F238E27FC236}">
                <a16:creationId xmlns:a16="http://schemas.microsoft.com/office/drawing/2014/main" id="{9AB73DDE-33FB-9DB4-801F-3D3CE3B7F3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3566" y="1726814"/>
            <a:ext cx="8246284" cy="4025256"/>
          </a:xfrm>
          <a:prstGeom prst="rect">
            <a:avLst/>
          </a:prstGeom>
        </p:spPr>
      </p:pic>
    </p:spTree>
    <p:extLst>
      <p:ext uri="{BB962C8B-B14F-4D97-AF65-F5344CB8AC3E}">
        <p14:creationId xmlns:p14="http://schemas.microsoft.com/office/powerpoint/2010/main" val="12145257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1"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a:extLst>
              <a:ext uri="{FF2B5EF4-FFF2-40B4-BE49-F238E27FC236}">
                <a16:creationId xmlns:a16="http://schemas.microsoft.com/office/drawing/2014/main" id="{F473CBC8-DCBE-6AC7-D3AE-48796F2EB9B6}"/>
              </a:ext>
            </a:extLst>
          </p:cNvPr>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C319F-C037-5F2E-8BD1-223B0C96CB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3AF7FA-4B9F-8CBE-8C14-73E37A46CD7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a:extLst>
              <a:ext uri="{FF2B5EF4-FFF2-40B4-BE49-F238E27FC236}">
                <a16:creationId xmlns:a16="http://schemas.microsoft.com/office/drawing/2014/main" id="{C6BAFEC6-3E87-793F-6FDE-2A45CE10B9A5}"/>
              </a:ext>
            </a:extLst>
          </p:cNvPr>
          <p:cNvGrpSpPr/>
          <p:nvPr/>
        </p:nvGrpSpPr>
        <p:grpSpPr>
          <a:xfrm>
            <a:off x="334107" y="254176"/>
            <a:ext cx="11486263" cy="6285705"/>
            <a:chOff x="0" y="0"/>
            <a:chExt cx="4537783" cy="2483241"/>
          </a:xfrm>
        </p:grpSpPr>
        <p:sp>
          <p:nvSpPr>
            <p:cNvPr id="4" name="Freeform 4">
              <a:extLst>
                <a:ext uri="{FF2B5EF4-FFF2-40B4-BE49-F238E27FC236}">
                  <a16:creationId xmlns:a16="http://schemas.microsoft.com/office/drawing/2014/main" id="{157A4EEF-4CFF-2760-F80F-7BF07D20713A}"/>
                </a:ext>
              </a:extLst>
            </p:cNvPr>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a:extLst>
                <a:ext uri="{FF2B5EF4-FFF2-40B4-BE49-F238E27FC236}">
                  <a16:creationId xmlns:a16="http://schemas.microsoft.com/office/drawing/2014/main" id="{D30A0ACC-742F-C01F-7E1F-9462C3A8DC04}"/>
                </a:ext>
              </a:extLst>
            </p:cNvPr>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2C87B2C4-E6BE-0B56-371B-93063531711A}"/>
              </a:ext>
            </a:extLst>
          </p:cNvPr>
          <p:cNvGrpSpPr/>
          <p:nvPr/>
        </p:nvGrpSpPr>
        <p:grpSpPr>
          <a:xfrm>
            <a:off x="691116" y="567606"/>
            <a:ext cx="10771491" cy="6697924"/>
            <a:chOff x="-7128732" y="-1792185"/>
            <a:chExt cx="15905601" cy="13395844"/>
          </a:xfrm>
        </p:grpSpPr>
        <p:grpSp>
          <p:nvGrpSpPr>
            <p:cNvPr id="15" name="Group 7">
              <a:extLst>
                <a:ext uri="{FF2B5EF4-FFF2-40B4-BE49-F238E27FC236}">
                  <a16:creationId xmlns:a16="http://schemas.microsoft.com/office/drawing/2014/main" id="{E292AA81-3300-ACB8-0FCE-FA183A173969}"/>
                </a:ext>
              </a:extLst>
            </p:cNvPr>
            <p:cNvGrpSpPr/>
            <p:nvPr/>
          </p:nvGrpSpPr>
          <p:grpSpPr>
            <a:xfrm>
              <a:off x="-7128732" y="-1792185"/>
              <a:ext cx="15905601" cy="11076584"/>
              <a:chOff x="-1408145" y="-354012"/>
              <a:chExt cx="3141848" cy="2187968"/>
            </a:xfrm>
          </p:grpSpPr>
          <p:sp>
            <p:nvSpPr>
              <p:cNvPr id="17" name="Freeform 8">
                <a:extLst>
                  <a:ext uri="{FF2B5EF4-FFF2-40B4-BE49-F238E27FC236}">
                    <a16:creationId xmlns:a16="http://schemas.microsoft.com/office/drawing/2014/main" id="{16849060-FC91-196E-4C98-29274BD7B3A4}"/>
                  </a:ext>
                </a:extLst>
              </p:cNvPr>
              <p:cNvSpPr/>
              <p:nvPr/>
            </p:nvSpPr>
            <p:spPr>
              <a:xfrm>
                <a:off x="-1408145" y="-354012"/>
                <a:ext cx="3084290" cy="2187968"/>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48EC844A-841F-2218-E2E6-CFEAA04B13FD}"/>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4D991D65-A3E1-D27B-8B73-45A72BBC1CF1}"/>
                </a:ext>
              </a:extLst>
            </p:cNvPr>
            <p:cNvSpPr txBox="1"/>
            <p:nvPr/>
          </p:nvSpPr>
          <p:spPr>
            <a:xfrm>
              <a:off x="-6793024" y="-1792185"/>
              <a:ext cx="15194459" cy="13395844"/>
            </a:xfrm>
            <a:prstGeom prst="rect">
              <a:avLst/>
            </a:prstGeom>
          </p:spPr>
          <p:txBody>
            <a:bodyPr wrap="square" lIns="0" tIns="0" rIns="0" bIns="0" rtlCol="0" anchor="t">
              <a:spAutoFit/>
            </a:bodyPr>
            <a:lstStyle/>
            <a:p>
              <a:pPr marL="0" marR="0">
                <a:lnSpc>
                  <a:spcPct val="150000"/>
                </a:lnSpc>
                <a:spcBef>
                  <a:spcPts val="240"/>
                </a:spcBef>
                <a:spcAft>
                  <a:spcPts val="240"/>
                </a:spcAft>
              </a:pPr>
              <a:r>
                <a:rPr lang="en-US" sz="4400" b="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Sau </a:t>
              </a:r>
              <a:r>
                <a:rPr lang="en-US" sz="4400" b="1" dirty="0" err="1">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học</a:t>
              </a:r>
              <a:r>
                <a:rPr lang="en-US" sz="4400" b="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solidFill>
                    <a:srgbClr val="FFFF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nSpc>
                  <a:spcPct val="150000"/>
                </a:lnSpc>
                <a:spcBef>
                  <a:spcPts val="240"/>
                </a:spcBef>
                <a:spcAft>
                  <a:spcPts val="240"/>
                </a:spcAft>
              </a:pP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Kể</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được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tên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một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dân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tộc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thiểu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hiểu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được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tinh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thần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đoàn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kết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dân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tộc</a:t>
              </a:r>
              <a:r>
                <a:rPr lang="en-US" sz="3200" b="1" dirty="0">
                  <a:solidFill>
                    <a:srgbClr val="FFFF00"/>
                  </a:solidFill>
                  <a:latin typeface="Times New Roman" panose="02020603050405020304" pitchFamily="18" charset="0"/>
                  <a:cs typeface="Times New Roman" panose="02020603050405020304" pitchFamily="18" charset="0"/>
                </a:rPr>
                <a:t> ở Việt Nam. </a:t>
              </a:r>
            </a:p>
            <a:p>
              <a:pPr>
                <a:lnSpc>
                  <a:spcPct val="150000"/>
                </a:lnSpc>
                <a:spcBef>
                  <a:spcPts val="240"/>
                </a:spcBef>
                <a:spcAft>
                  <a:spcPts val="240"/>
                </a:spcAft>
              </a:pPr>
              <a:r>
                <a:rPr lang="en-US" sz="3200" b="1" dirty="0">
                  <a:solidFill>
                    <a:srgbClr val="FFFF00"/>
                  </a:solidFill>
                  <a:latin typeface="Times New Roman" panose="02020603050405020304" pitchFamily="18" charset="0"/>
                  <a:cs typeface="Times New Roman" panose="02020603050405020304" pitchFamily="18" charset="0"/>
                </a:rPr>
                <a:t>- </a:t>
              </a:r>
              <a:r>
                <a:rPr lang="vi-VN" sz="3200" b="1" dirty="0">
                  <a:solidFill>
                    <a:srgbClr val="FFFF00"/>
                  </a:solidFill>
                  <a:latin typeface="Times New Roman" panose="02020603050405020304" pitchFamily="18" charset="0"/>
                  <a:cs typeface="Times New Roman" panose="02020603050405020304" pitchFamily="18" charset="0"/>
                </a:rPr>
                <a:t>Kể lại được một số câu chuyện về tình đoàn kết của cộng đồng các dân tộc Việt Nam.</a:t>
              </a:r>
              <a:endParaRPr lang="en-US" sz="3200" b="1" dirty="0">
                <a:solidFill>
                  <a:srgbClr val="FFFF00"/>
                </a:solidFill>
                <a:latin typeface="Times New Roman" panose="02020603050405020304" pitchFamily="18" charset="0"/>
                <a:cs typeface="Times New Roman" panose="02020603050405020304" pitchFamily="18" charset="0"/>
              </a:endParaRPr>
            </a:p>
            <a:p>
              <a:pPr>
                <a:lnSpc>
                  <a:spcPct val="150000"/>
                </a:lnSpc>
                <a:spcBef>
                  <a:spcPts val="240"/>
                </a:spcBef>
                <a:spcAft>
                  <a:spcPts val="240"/>
                </a:spcAft>
              </a:pP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Nêu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được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sự</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dạng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văn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hóa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dân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tộc</a:t>
              </a:r>
              <a:r>
                <a:rPr lang="en-US" sz="3200" b="1" dirty="0">
                  <a:solidFill>
                    <a:srgbClr val="FFFF00"/>
                  </a:solidFill>
                  <a:latin typeface="Times New Roman" panose="02020603050405020304" pitchFamily="18" charset="0"/>
                  <a:cs typeface="Times New Roman" panose="02020603050405020304" pitchFamily="18" charset="0"/>
                </a:rPr>
                <a:t> </a:t>
              </a:r>
            </a:p>
            <a:p>
              <a:pPr marL="0" marR="0" algn="ctr">
                <a:lnSpc>
                  <a:spcPct val="150000"/>
                </a:lnSpc>
                <a:spcBef>
                  <a:spcPts val="240"/>
                </a:spcBef>
                <a:spcAft>
                  <a:spcPts val="240"/>
                </a:spcAft>
              </a:pP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lnSpc>
                  <a:spcPct val="150000"/>
                </a:lnSpc>
                <a:spcBef>
                  <a:spcPts val="240"/>
                </a:spcBef>
                <a:spcAft>
                  <a:spcPts val="240"/>
                </a:spcAft>
              </a:pP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39190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1741</TotalTime>
  <Words>696</Words>
  <Application>Microsoft Office PowerPoint</Application>
  <PresentationFormat>Widescreen</PresentationFormat>
  <Paragraphs>79</Paragraphs>
  <Slides>24</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SimSun</vt:lpstr>
      <vt:lpstr>#9Slide03 Arima Madurai Light</vt:lpstr>
      <vt:lpstr>Arial</vt:lpstr>
      <vt:lpstr>Calibri</vt:lpstr>
      <vt:lpstr>Calibri Light</vt:lpstr>
      <vt:lpstr>Cambria</vt:lpstr>
      <vt:lpstr>等线</vt:lpstr>
      <vt:lpstr>Noteworthy Light</vt:lpstr>
      <vt:lpstr>SignPainter-HouseScript</vt:lpstr>
      <vt:lpstr>Times New Roman</vt:lpstr>
      <vt:lpstr>UTM Avo</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write cuong</cp:lastModifiedBy>
  <cp:revision>92</cp:revision>
  <dcterms:created xsi:type="dcterms:W3CDTF">2024-07-19T12:50:26Z</dcterms:created>
  <dcterms:modified xsi:type="dcterms:W3CDTF">2025-12-25T03:56:03Z</dcterms:modified>
</cp:coreProperties>
</file>