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Lst>
  <p:notesMasterIdLst>
    <p:notesMasterId r:id="rId20"/>
  </p:notesMasterIdLst>
  <p:sldIdLst>
    <p:sldId id="471" r:id="rId4"/>
    <p:sldId id="474" r:id="rId5"/>
    <p:sldId id="466" r:id="rId6"/>
    <p:sldId id="468" r:id="rId7"/>
    <p:sldId id="467" r:id="rId8"/>
    <p:sldId id="257" r:id="rId9"/>
    <p:sldId id="262" r:id="rId10"/>
    <p:sldId id="261" r:id="rId11"/>
    <p:sldId id="449" r:id="rId12"/>
    <p:sldId id="454" r:id="rId13"/>
    <p:sldId id="456" r:id="rId14"/>
    <p:sldId id="455" r:id="rId15"/>
    <p:sldId id="457" r:id="rId16"/>
    <p:sldId id="472" r:id="rId17"/>
    <p:sldId id="448"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6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18C5C-5E5F-4E4A-A412-C059795C2FC7}"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52B30-5E50-4354-943F-1DA636145616}" type="slidenum">
              <a:rPr lang="en-US" smtClean="0"/>
              <a:t>‹#›</a:t>
            </a:fld>
            <a:endParaRPr lang="en-US"/>
          </a:p>
        </p:txBody>
      </p:sp>
    </p:spTree>
    <p:extLst>
      <p:ext uri="{BB962C8B-B14F-4D97-AF65-F5344CB8AC3E}">
        <p14:creationId xmlns:p14="http://schemas.microsoft.com/office/powerpoint/2010/main" val="4755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1F1FC-F61F-41DB-A122-526FC83EC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29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43503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FC9FA1F9-2889-4419-9F48-77255DACB4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876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FC9FA1F9-2889-4419-9F48-77255DACB4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985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FC9FA1F9-2889-4419-9F48-77255DACB4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35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78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2671"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2671"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267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5395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2671"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2671"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267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764562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2671"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2671"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267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703540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2671"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2671"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267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788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76915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65349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40702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77869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787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5851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FFDDAE-1131-814B-A9CC-E913EAEE2F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4" name="图片 3">
            <a:extLst>
              <a:ext uri="{FF2B5EF4-FFF2-40B4-BE49-F238E27FC236}">
                <a16:creationId xmlns:a16="http://schemas.microsoft.com/office/drawing/2014/main" id="{CD19AB6C-4A34-4844-BA34-E83B6EECE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737" y="172031"/>
            <a:ext cx="1122218" cy="575698"/>
          </a:xfrm>
          <a:prstGeom prst="rect">
            <a:avLst/>
          </a:prstGeom>
        </p:spPr>
      </p:pic>
    </p:spTree>
    <p:extLst>
      <p:ext uri="{BB962C8B-B14F-4D97-AF65-F5344CB8AC3E}">
        <p14:creationId xmlns:p14="http://schemas.microsoft.com/office/powerpoint/2010/main" val="680175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82672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9154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42906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0710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15863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3"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4"/>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1"/>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1" y="5171551"/>
            <a:ext cx="3047867" cy="1688124"/>
          </a:xfrm>
          <a:prstGeom prst="rect">
            <a:avLst/>
          </a:prstGeom>
        </p:spPr>
      </p:pic>
      <p:sp>
        <p:nvSpPr>
          <p:cNvPr id="3" name="Date Placeholder 2"/>
          <p:cNvSpPr>
            <a:spLocks noGrp="1"/>
          </p:cNvSpPr>
          <p:nvPr>
            <p:ph type="dt" sz="half" idx="10"/>
          </p:nvPr>
        </p:nvSpPr>
        <p:spPr>
          <a:xfrm>
            <a:off x="838200" y="6356351"/>
            <a:ext cx="2743200" cy="365125"/>
          </a:xfrm>
          <a:prstGeom prst="rect">
            <a:avLst/>
          </a:prstGeom>
        </p:spPr>
        <p:txBody>
          <a:bodyPr/>
          <a:lstStyle/>
          <a:p>
            <a:pPr defTabSz="609630"/>
            <a:fld id="{0516EE7D-276B-4CA8-9C22-89EEC56C6BE5}" type="datetimeFigureOut">
              <a:rPr lang="zh-CN" altLang="en-US" smtClean="0">
                <a:solidFill>
                  <a:prstClr val="black">
                    <a:tint val="75000"/>
                  </a:prstClr>
                </a:solidFill>
              </a:rPr>
              <a:pPr defTabSz="609630"/>
              <a:t>2025/10/11</a:t>
            </a:fld>
            <a:endParaRPr lang="zh-CN" altLang="en-US">
              <a:solidFill>
                <a:prstClr val="black">
                  <a:tint val="75000"/>
                </a:prstClr>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609630"/>
            <a:endParaRPr lang="zh-CN" altLang="en-US">
              <a:solidFill>
                <a:prstClr val="black">
                  <a:tint val="75000"/>
                </a:prstClr>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609630"/>
            <a:fld id="{06CC75A5-5D54-41D7-824F-98141794C689}" type="slidenum">
              <a:rPr lang="zh-CN" altLang="en-US" smtClean="0">
                <a:solidFill>
                  <a:prstClr val="black">
                    <a:tint val="75000"/>
                  </a:prstClr>
                </a:solidFill>
              </a:rPr>
              <a:pPr defTabSz="609630"/>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8"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8" y="6052079"/>
            <a:ext cx="2046229" cy="1021311"/>
          </a:xfrm>
          <a:prstGeom prst="rect">
            <a:avLst/>
          </a:prstGeom>
        </p:spPr>
      </p:pic>
    </p:spTree>
    <p:extLst>
      <p:ext uri="{BB962C8B-B14F-4D97-AF65-F5344CB8AC3E}">
        <p14:creationId xmlns:p14="http://schemas.microsoft.com/office/powerpoint/2010/main" val="22928117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2671"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2671"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267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77603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2671"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2671"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267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77976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2671"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2671"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267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077053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2671"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2671"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267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388731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2671"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2671"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267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5746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2671"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2671"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267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172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2671"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2671"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267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2671"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267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879884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5122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245623-4F8F-4B62-AFE8-CC28955A65FE}"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0BE275-CB98-46F4-B2BF-B94359BE1574}"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7958540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10/11/2025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868A35A9-5AF7-43F8-9F39-7B9926EEF6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32000" y="76200"/>
            <a:ext cx="1790501" cy="1790501"/>
          </a:xfrm>
          <a:prstGeom prst="rect">
            <a:avLst/>
          </a:prstGeom>
        </p:spPr>
      </p:pic>
    </p:spTree>
    <p:extLst>
      <p:ext uri="{BB962C8B-B14F-4D97-AF65-F5344CB8AC3E}">
        <p14:creationId xmlns:p14="http://schemas.microsoft.com/office/powerpoint/2010/main" val="147084078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slide" Target="slide7.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slide" Target="slide7.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slide" Target="slide7.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5672" y="3851346"/>
            <a:ext cx="14463343" cy="7360197"/>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txBody>
            <a:bodyPr/>
            <a:lstStyle/>
            <a:p>
              <a:pPr defTabSz="609630"/>
              <a:endParaRPr lang="en-US" sz="1200">
                <a:solidFill>
                  <a:prstClr val="black"/>
                </a:solidFill>
                <a:latin typeface="Calibri"/>
              </a:endParaRPr>
            </a:p>
          </p:txBody>
        </p:sp>
        <p:sp>
          <p:nvSpPr>
            <p:cNvPr id="4" name="TextBox 4"/>
            <p:cNvSpPr txBox="1"/>
            <p:nvPr/>
          </p:nvSpPr>
          <p:spPr>
            <a:xfrm>
              <a:off x="133540" y="10807"/>
              <a:ext cx="1157351" cy="646110"/>
            </a:xfrm>
            <a:prstGeom prst="rect">
              <a:avLst/>
            </a:prstGeom>
          </p:spPr>
          <p:txBody>
            <a:bodyPr lIns="33867" tIns="33867" rIns="33867" bIns="33867" rtlCol="0" anchor="ctr"/>
            <a:lstStyle/>
            <a:p>
              <a:pPr algn="ctr" defTabSz="609630">
                <a:lnSpc>
                  <a:spcPts val="2326"/>
                </a:lnSpc>
              </a:pPr>
              <a:endParaRPr sz="1200">
                <a:solidFill>
                  <a:prstClr val="black"/>
                </a:solidFill>
                <a:latin typeface="Calibri"/>
              </a:endParaRPr>
            </a:p>
          </p:txBody>
        </p:sp>
      </p:grpSp>
      <p:sp>
        <p:nvSpPr>
          <p:cNvPr id="8" name="Freeform 8"/>
          <p:cNvSpPr/>
          <p:nvPr/>
        </p:nvSpPr>
        <p:spPr>
          <a:xfrm rot="707461">
            <a:off x="9917131" y="3554757"/>
            <a:ext cx="1394973" cy="2043763"/>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a:extLst/>
            </a:blip>
            <a:stretch>
              <a:fillRect l="-507910" t="-102500" b="-178197"/>
            </a:stretch>
          </a:blipFill>
        </p:spPr>
        <p:txBody>
          <a:bodyPr/>
          <a:lstStyle/>
          <a:p>
            <a:pPr defTabSz="609630"/>
            <a:endParaRPr lang="en-US" sz="1200">
              <a:solidFill>
                <a:prstClr val="black"/>
              </a:solidFill>
              <a:latin typeface="Calibri"/>
            </a:endParaRPr>
          </a:p>
        </p:txBody>
      </p:sp>
      <p:sp>
        <p:nvSpPr>
          <p:cNvPr id="9" name="Freeform 9"/>
          <p:cNvSpPr/>
          <p:nvPr/>
        </p:nvSpPr>
        <p:spPr>
          <a:xfrm rot="4263341">
            <a:off x="11129347" y="2045418"/>
            <a:ext cx="494795" cy="912766"/>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rot="-4161082" flipH="1">
            <a:off x="438403" y="3480458"/>
            <a:ext cx="494795" cy="912766"/>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573560" y="685800"/>
            <a:ext cx="803185" cy="73626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a:extLst/>
            </a:blip>
            <a:stretch>
              <a:fillRect l="-195444" r="-350902" b="-380348"/>
            </a:stretch>
          </a:blipFill>
        </p:spPr>
        <p:txBody>
          <a:bodyPr/>
          <a:lstStyle/>
          <a:p>
            <a:pPr defTabSz="609630"/>
            <a:endParaRPr lang="en-US" sz="1200">
              <a:solidFill>
                <a:prstClr val="black"/>
              </a:solidFill>
              <a:latin typeface="Calibri"/>
            </a:endParaRPr>
          </a:p>
        </p:txBody>
      </p:sp>
      <p:sp>
        <p:nvSpPr>
          <p:cNvPr id="27" name="Freeform 27"/>
          <p:cNvSpPr/>
          <p:nvPr/>
        </p:nvSpPr>
        <p:spPr>
          <a:xfrm>
            <a:off x="830640" y="2120134"/>
            <a:ext cx="689910" cy="763829"/>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a:extLst/>
            </a:blip>
            <a:stretch>
              <a:fillRect l="-302707" t="-69356" r="-28898" b="-189782"/>
            </a:stretch>
          </a:blipFill>
        </p:spPr>
        <p:txBody>
          <a:bodyPr/>
          <a:lstStyle/>
          <a:p>
            <a:pPr defTabSz="609630"/>
            <a:endParaRPr lang="en-US" sz="1200">
              <a:solidFill>
                <a:prstClr val="black"/>
              </a:solidFill>
              <a:latin typeface="Calibri"/>
            </a:endParaRPr>
          </a:p>
        </p:txBody>
      </p:sp>
      <p:sp>
        <p:nvSpPr>
          <p:cNvPr id="28" name="Freeform 28"/>
          <p:cNvSpPr/>
          <p:nvPr/>
        </p:nvSpPr>
        <p:spPr>
          <a:xfrm>
            <a:off x="685800" y="685801"/>
            <a:ext cx="1669499" cy="1414543"/>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a:extLst/>
            </a:blip>
            <a:stretch>
              <a:fillRect t="-232761" r="-499472" b="-229128"/>
            </a:stretch>
          </a:blipFill>
        </p:spPr>
        <p:txBody>
          <a:bodyPr/>
          <a:lstStyle/>
          <a:p>
            <a:pPr defTabSz="609630"/>
            <a:endParaRPr lang="en-US" sz="1200">
              <a:solidFill>
                <a:prstClr val="black"/>
              </a:solidFill>
              <a:latin typeface="Calibri"/>
            </a:endParaRPr>
          </a:p>
        </p:txBody>
      </p:sp>
      <p:sp>
        <p:nvSpPr>
          <p:cNvPr id="29" name="TextBox 29"/>
          <p:cNvSpPr txBox="1"/>
          <p:nvPr/>
        </p:nvSpPr>
        <p:spPr>
          <a:xfrm>
            <a:off x="2355299" y="1433606"/>
            <a:ext cx="7975600" cy="1703095"/>
          </a:xfrm>
          <a:prstGeom prst="rect">
            <a:avLst/>
          </a:prstGeom>
        </p:spPr>
        <p:txBody>
          <a:bodyPr wrap="square" lIns="0" tIns="0" rIns="0" bIns="0" rtlCol="0" anchor="t">
            <a:spAutoFit/>
          </a:bodyPr>
          <a:lstStyle/>
          <a:p>
            <a:pPr algn="ctr" defTabSz="609630"/>
            <a:r>
              <a:rPr lang="en-US" sz="11067" dirty="0">
                <a:solidFill>
                  <a:srgbClr val="00B0F0"/>
                </a:solidFill>
                <a:latin typeface="SVN-Hole Hearted" panose="020B0A06020104020203" pitchFamily="34" charset="0"/>
              </a:rPr>
              <a:t>KHỞI ĐỘNG</a:t>
            </a:r>
          </a:p>
        </p:txBody>
      </p:sp>
      <p:pic>
        <p:nvPicPr>
          <p:cNvPr id="30" name="图片 5">
            <a:extLst>
              <a:ext uri="{FF2B5EF4-FFF2-40B4-BE49-F238E27FC236}">
                <a16:creationId xmlns:a16="http://schemas.microsoft.com/office/drawing/2014/main" id="{4DED5D2A-24AA-055C-8070-99E23E1813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04800" y="3378200"/>
            <a:ext cx="3795932" cy="2794001"/>
          </a:xfrm>
          <a:prstGeom prst="rect">
            <a:avLst/>
          </a:prstGeom>
        </p:spPr>
      </p:pic>
      <p:pic>
        <p:nvPicPr>
          <p:cNvPr id="5" name="K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019" y="-1522610"/>
            <a:ext cx="12540159" cy="7898010"/>
          </a:xfrm>
          <a:prstGeom prst="rect">
            <a:avLst/>
          </a:prstGeom>
        </p:spPr>
      </p:pic>
    </p:spTree>
    <p:extLst>
      <p:ext uri="{BB962C8B-B14F-4D97-AF65-F5344CB8AC3E}">
        <p14:creationId xmlns:p14="http://schemas.microsoft.com/office/powerpoint/2010/main" val="2516878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6C60825-2BF1-0203-70E2-BF4E20E8E269}"/>
              </a:ext>
            </a:extLst>
          </p:cNvPr>
          <p:cNvSpPr/>
          <p:nvPr/>
        </p:nvSpPr>
        <p:spPr>
          <a:xfrm>
            <a:off x="1865376" y="76200"/>
            <a:ext cx="8793099" cy="865631"/>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7F8BE9-A208-0B67-2714-DDC5A2854128}"/>
              </a:ext>
            </a:extLst>
          </p:cNvPr>
          <p:cNvSpPr txBox="1"/>
          <p:nvPr/>
        </p:nvSpPr>
        <p:spPr>
          <a:xfrm>
            <a:off x="2329052" y="67056"/>
            <a:ext cx="8277225" cy="954107"/>
          </a:xfrm>
          <a:prstGeom prst="rect">
            <a:avLst/>
          </a:prstGeom>
          <a:noFill/>
        </p:spPr>
        <p:txBody>
          <a:bodyPr wrap="square">
            <a:spAutoFit/>
          </a:bodyPr>
          <a:lstStyle/>
          <a:p>
            <a:pPr lvl="0" algn="ctr">
              <a:defRPr/>
            </a:pPr>
            <a:r>
              <a:rPr lang="en-US" sz="2800" b="1" dirty="0">
                <a:solidFill>
                  <a:srgbClr val="002060"/>
                </a:solidFill>
                <a:latin typeface="Cambria" panose="02040503050406030204" pitchFamily="18" charset="0"/>
                <a:ea typeface="Cambria" panose="02040503050406030204" pitchFamily="18" charset="0"/>
              </a:rPr>
              <a:t>2. </a:t>
            </a:r>
            <a:r>
              <a:rPr lang="vi-VN" sz="2800" b="1" dirty="0">
                <a:solidFill>
                  <a:srgbClr val="002060"/>
                </a:solidFill>
                <a:latin typeface="Cambria" panose="02040503050406030204" pitchFamily="18" charset="0"/>
                <a:ea typeface="Cambria" panose="02040503050406030204" pitchFamily="18" charset="0"/>
              </a:rPr>
              <a:t>Em học được những gì về cách miêu tả phong cảnh từ bài văn trên?</a:t>
            </a:r>
            <a:endParaRPr kumimoji="0" lang="en-SG"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62261636-AFC0-7B7C-3FE1-3C573E298070}"/>
              </a:ext>
            </a:extLst>
          </p:cNvPr>
          <p:cNvSpPr/>
          <p:nvPr/>
        </p:nvSpPr>
        <p:spPr>
          <a:xfrm>
            <a:off x="256117" y="1075476"/>
            <a:ext cx="11506200" cy="5578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B6271C4E-F413-5CE3-C57D-6A55FD0B7E5A}"/>
              </a:ext>
            </a:extLst>
          </p:cNvPr>
          <p:cNvGrpSpPr/>
          <p:nvPr/>
        </p:nvGrpSpPr>
        <p:grpSpPr>
          <a:xfrm>
            <a:off x="1288755" y="1248816"/>
            <a:ext cx="4446936" cy="2033523"/>
            <a:chOff x="691992" y="2456180"/>
            <a:chExt cx="4446936" cy="2033523"/>
          </a:xfrm>
        </p:grpSpPr>
        <p:sp>
          <p:nvSpPr>
            <p:cNvPr id="6" name="Freeform 2">
              <a:extLst>
                <a:ext uri="{FF2B5EF4-FFF2-40B4-BE49-F238E27FC236}">
                  <a16:creationId xmlns:a16="http://schemas.microsoft.com/office/drawing/2014/main" id="{073605E8-3DB3-143E-5D79-379BEEAD2160}"/>
                </a:ext>
              </a:extLst>
            </p:cNvPr>
            <p:cNvSpPr/>
            <p:nvPr/>
          </p:nvSpPr>
          <p:spPr>
            <a:xfrm>
              <a:off x="691992" y="2456180"/>
              <a:ext cx="4446936" cy="2033523"/>
            </a:xfrm>
            <a:custGeom>
              <a:avLst/>
              <a:gdLst/>
              <a:ahLst/>
              <a:cxnLst/>
              <a:rect l="l" t="t" r="r" b="b"/>
              <a:pathLst>
                <a:path w="3024000" h="1704780">
                  <a:moveTo>
                    <a:pt x="0" y="0"/>
                  </a:moveTo>
                  <a:lnTo>
                    <a:pt x="3024000" y="0"/>
                  </a:lnTo>
                  <a:lnTo>
                    <a:pt x="3024000" y="1704780"/>
                  </a:lnTo>
                  <a:lnTo>
                    <a:pt x="0" y="1704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06E2119-C523-0FE9-D632-087634AC8CBD}"/>
                </a:ext>
              </a:extLst>
            </p:cNvPr>
            <p:cNvSpPr txBox="1"/>
            <p:nvPr/>
          </p:nvSpPr>
          <p:spPr>
            <a:xfrm>
              <a:off x="1097280" y="3218688"/>
              <a:ext cx="3785616" cy="1200329"/>
            </a:xfrm>
            <a:prstGeom prst="rect">
              <a:avLst/>
            </a:prstGeom>
            <a:noFill/>
          </p:spPr>
          <p:txBody>
            <a:bodyPr wrap="square" rtlCol="0">
              <a:spAutoFit/>
            </a:bodyPr>
            <a:lstStyle/>
            <a:p>
              <a:pPr algn="ctr"/>
              <a:r>
                <a:rPr lang="en-US" sz="2400" b="0" i="0" dirty="0" err="1">
                  <a:solidFill>
                    <a:srgbClr val="000000"/>
                  </a:solidFill>
                  <a:effectLst/>
                </a:rPr>
                <a:t>Sử</a:t>
              </a:r>
              <a:r>
                <a:rPr lang="en-US" sz="2400" b="0" i="0" dirty="0">
                  <a:solidFill>
                    <a:srgbClr val="000000"/>
                  </a:solidFill>
                  <a:effectLst/>
                </a:rPr>
                <a:t> </a:t>
              </a:r>
              <a:r>
                <a:rPr lang="en-US" sz="2400" b="0" i="0" dirty="0" err="1">
                  <a:solidFill>
                    <a:srgbClr val="000000"/>
                  </a:solidFill>
                  <a:effectLst/>
                </a:rPr>
                <a:t>dụng</a:t>
              </a:r>
              <a:r>
                <a:rPr lang="en-US" sz="2400" b="0" i="0" dirty="0">
                  <a:solidFill>
                    <a:srgbClr val="000000"/>
                  </a:solidFill>
                  <a:effectLst/>
                </a:rPr>
                <a:t> </a:t>
              </a:r>
              <a:r>
                <a:rPr lang="en-US" sz="2400" b="0" i="0" dirty="0" err="1">
                  <a:solidFill>
                    <a:srgbClr val="000000"/>
                  </a:solidFill>
                  <a:effectLst/>
                </a:rPr>
                <a:t>nhiều</a:t>
              </a:r>
              <a:r>
                <a:rPr lang="en-US" sz="2400" b="0" i="0" dirty="0">
                  <a:solidFill>
                    <a:srgbClr val="000000"/>
                  </a:solidFill>
                  <a:effectLst/>
                </a:rPr>
                <a:t> </a:t>
              </a:r>
              <a:r>
                <a:rPr lang="en-US" sz="2400" b="0" i="0" dirty="0" err="1">
                  <a:solidFill>
                    <a:srgbClr val="000000"/>
                  </a:solidFill>
                  <a:effectLst/>
                </a:rPr>
                <a:t>giác</a:t>
              </a:r>
              <a:r>
                <a:rPr lang="en-US" sz="2400" b="0" i="0" dirty="0">
                  <a:solidFill>
                    <a:srgbClr val="000000"/>
                  </a:solidFill>
                  <a:effectLst/>
                </a:rPr>
                <a:t> </a:t>
              </a:r>
              <a:r>
                <a:rPr lang="en-US" sz="2400" b="0" i="0" dirty="0" err="1">
                  <a:solidFill>
                    <a:srgbClr val="000000"/>
                  </a:solidFill>
                  <a:effectLst/>
                </a:rPr>
                <a:t>quan</a:t>
              </a:r>
              <a:r>
                <a:rPr lang="en-US" sz="2400" b="0" i="0" dirty="0">
                  <a:solidFill>
                    <a:srgbClr val="000000"/>
                  </a:solidFill>
                  <a:effectLst/>
                </a:rPr>
                <a:t> </a:t>
              </a:r>
              <a:r>
                <a:rPr lang="en-US" sz="2400" b="0" i="0" dirty="0" err="1">
                  <a:solidFill>
                    <a:srgbClr val="000000"/>
                  </a:solidFill>
                  <a:effectLst/>
                </a:rPr>
                <a:t>như</a:t>
              </a:r>
              <a:r>
                <a:rPr lang="en-US" sz="2400" b="0" i="0" dirty="0">
                  <a:solidFill>
                    <a:srgbClr val="000000"/>
                  </a:solidFill>
                  <a:effectLst/>
                </a:rPr>
                <a:t> tai, </a:t>
              </a:r>
              <a:r>
                <a:rPr lang="en-US" sz="2400" b="0" i="0" dirty="0" err="1">
                  <a:solidFill>
                    <a:srgbClr val="000000"/>
                  </a:solidFill>
                  <a:effectLst/>
                </a:rPr>
                <a:t>mắt</a:t>
              </a:r>
              <a:r>
                <a:rPr lang="en-US" sz="2400" b="0" i="0" dirty="0">
                  <a:solidFill>
                    <a:srgbClr val="000000"/>
                  </a:solidFill>
                  <a:effectLst/>
                </a:rPr>
                <a:t> </a:t>
              </a:r>
              <a:r>
                <a:rPr lang="en-US" sz="2400" b="0" i="0" dirty="0" err="1">
                  <a:solidFill>
                    <a:srgbClr val="000000"/>
                  </a:solidFill>
                  <a:effectLst/>
                </a:rPr>
                <a:t>để</a:t>
              </a:r>
              <a:r>
                <a:rPr lang="en-US" sz="2400" b="0" i="0" dirty="0">
                  <a:solidFill>
                    <a:srgbClr val="000000"/>
                  </a:solidFill>
                  <a:effectLst/>
                </a:rPr>
                <a:t> </a:t>
              </a:r>
              <a:r>
                <a:rPr lang="en-US" sz="2400" b="0" i="0" dirty="0" err="1">
                  <a:solidFill>
                    <a:srgbClr val="000000"/>
                  </a:solidFill>
                  <a:effectLst/>
                </a:rPr>
                <a:t>quan</a:t>
              </a:r>
              <a:r>
                <a:rPr lang="en-US" sz="2400" b="0" i="0" dirty="0">
                  <a:solidFill>
                    <a:srgbClr val="000000"/>
                  </a:solidFill>
                  <a:effectLst/>
                </a:rPr>
                <a:t> sát, </a:t>
              </a:r>
              <a:r>
                <a:rPr lang="en-US" sz="2400" b="0" i="0" dirty="0" err="1">
                  <a:solidFill>
                    <a:srgbClr val="000000"/>
                  </a:solidFill>
                  <a:effectLst/>
                </a:rPr>
                <a:t>cảm</a:t>
              </a:r>
              <a:r>
                <a:rPr lang="en-US" sz="2400" b="0" i="0" dirty="0">
                  <a:solidFill>
                    <a:srgbClr val="000000"/>
                  </a:solidFill>
                  <a:effectLst/>
                </a:rPr>
                <a:t> </a:t>
              </a:r>
              <a:r>
                <a:rPr lang="en-US" sz="2400" b="0" i="0" dirty="0" err="1">
                  <a:solidFill>
                    <a:srgbClr val="000000"/>
                  </a:solidFill>
                  <a:effectLst/>
                </a:rPr>
                <a:t>nhận</a:t>
              </a:r>
              <a:r>
                <a:rPr lang="en-US" sz="2400" b="0" i="0" dirty="0">
                  <a:solidFill>
                    <a:srgbClr val="000000"/>
                  </a:solidFill>
                  <a:effectLst/>
                </a:rPr>
                <a:t> </a:t>
              </a:r>
              <a:r>
                <a:rPr lang="en-US" sz="2400" b="0" i="0" dirty="0" err="1">
                  <a:solidFill>
                    <a:srgbClr val="000000"/>
                  </a:solidFill>
                  <a:effectLst/>
                </a:rPr>
                <a:t>cảnh</a:t>
              </a:r>
              <a:r>
                <a:rPr lang="en-US" sz="2400" b="0" i="0" dirty="0">
                  <a:solidFill>
                    <a:srgbClr val="000000"/>
                  </a:solidFill>
                  <a:effectLst/>
                </a:rPr>
                <a:t> </a:t>
              </a:r>
              <a:r>
                <a:rPr lang="en-US" sz="2400" b="0" i="0" dirty="0" err="1">
                  <a:solidFill>
                    <a:srgbClr val="000000"/>
                  </a:solidFill>
                  <a:effectLst/>
                </a:rPr>
                <a:t>vật</a:t>
              </a:r>
              <a:r>
                <a:rPr lang="en-US" sz="2400" b="0" i="0" dirty="0">
                  <a:solidFill>
                    <a:srgbClr val="000000"/>
                  </a:solidFill>
                  <a:effectLst/>
                </a:rPr>
                <a:t>.</a:t>
              </a:r>
              <a:endParaRPr lang="en-US" sz="2400" dirty="0"/>
            </a:p>
          </p:txBody>
        </p:sp>
      </p:grpSp>
      <p:grpSp>
        <p:nvGrpSpPr>
          <p:cNvPr id="9" name="Group 8">
            <a:extLst>
              <a:ext uri="{FF2B5EF4-FFF2-40B4-BE49-F238E27FC236}">
                <a16:creationId xmlns:a16="http://schemas.microsoft.com/office/drawing/2014/main" id="{24396C7C-D78F-48AE-7B51-101381B341F2}"/>
              </a:ext>
            </a:extLst>
          </p:cNvPr>
          <p:cNvGrpSpPr/>
          <p:nvPr/>
        </p:nvGrpSpPr>
        <p:grpSpPr>
          <a:xfrm>
            <a:off x="6933063" y="1075476"/>
            <a:ext cx="4446936" cy="2033523"/>
            <a:chOff x="691992" y="2456180"/>
            <a:chExt cx="4446936" cy="2033523"/>
          </a:xfrm>
        </p:grpSpPr>
        <p:sp>
          <p:nvSpPr>
            <p:cNvPr id="10" name="Freeform 2">
              <a:extLst>
                <a:ext uri="{FF2B5EF4-FFF2-40B4-BE49-F238E27FC236}">
                  <a16:creationId xmlns:a16="http://schemas.microsoft.com/office/drawing/2014/main" id="{355B9693-BA44-12FE-0F08-27CD120DDF77}"/>
                </a:ext>
              </a:extLst>
            </p:cNvPr>
            <p:cNvSpPr/>
            <p:nvPr/>
          </p:nvSpPr>
          <p:spPr>
            <a:xfrm>
              <a:off x="691992" y="2456180"/>
              <a:ext cx="4446936" cy="2033523"/>
            </a:xfrm>
            <a:custGeom>
              <a:avLst/>
              <a:gdLst/>
              <a:ahLst/>
              <a:cxnLst/>
              <a:rect l="l" t="t" r="r" b="b"/>
              <a:pathLst>
                <a:path w="3024000" h="1704780">
                  <a:moveTo>
                    <a:pt x="0" y="0"/>
                  </a:moveTo>
                  <a:lnTo>
                    <a:pt x="3024000" y="0"/>
                  </a:lnTo>
                  <a:lnTo>
                    <a:pt x="3024000" y="1704780"/>
                  </a:lnTo>
                  <a:lnTo>
                    <a:pt x="0" y="1704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EF390451-805B-9692-B0EC-F998D8484F72}"/>
                </a:ext>
              </a:extLst>
            </p:cNvPr>
            <p:cNvSpPr txBox="1"/>
            <p:nvPr/>
          </p:nvSpPr>
          <p:spPr>
            <a:xfrm>
              <a:off x="1115568" y="3127248"/>
              <a:ext cx="3785616" cy="1200329"/>
            </a:xfrm>
            <a:prstGeom prst="rect">
              <a:avLst/>
            </a:prstGeom>
            <a:noFill/>
          </p:spPr>
          <p:txBody>
            <a:bodyPr wrap="square" rtlCol="0">
              <a:spAutoFit/>
            </a:bodyPr>
            <a:lstStyle/>
            <a:p>
              <a:pPr algn="ctr"/>
              <a:r>
                <a:rPr lang="en-US" sz="2400" b="0" i="0" dirty="0" err="1">
                  <a:solidFill>
                    <a:srgbClr val="000000"/>
                  </a:solidFill>
                  <a:effectLst/>
                  <a:ea typeface="Open Sans" panose="020B0606030504020204" pitchFamily="34" charset="0"/>
                  <a:cs typeface="Open Sans" panose="020B0606030504020204" pitchFamily="34" charset="0"/>
                </a:rPr>
                <a:t>Sử</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dụng</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nhiều</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hình</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ảnh</a:t>
              </a:r>
              <a:r>
                <a:rPr lang="en-US" sz="2400" b="0" i="0" dirty="0">
                  <a:solidFill>
                    <a:srgbClr val="000000"/>
                  </a:solidFill>
                  <a:effectLst/>
                  <a:ea typeface="Open Sans" panose="020B0606030504020204" pitchFamily="34" charset="0"/>
                  <a:cs typeface="Open Sans" panose="020B0606030504020204" pitchFamily="34" charset="0"/>
                </a:rPr>
                <a:t> so </a:t>
              </a:r>
              <a:r>
                <a:rPr lang="en-US" sz="2400" b="0" i="0" dirty="0" err="1">
                  <a:solidFill>
                    <a:srgbClr val="000000"/>
                  </a:solidFill>
                  <a:effectLst/>
                  <a:ea typeface="Open Sans" panose="020B0606030504020204" pitchFamily="34" charset="0"/>
                  <a:cs typeface="Open Sans" panose="020B0606030504020204" pitchFamily="34" charset="0"/>
                </a:rPr>
                <a:t>sánh</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để</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làm</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nổi</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bật</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đặc</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điểm</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từng</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cảnh</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vật</a:t>
              </a:r>
              <a:r>
                <a:rPr lang="en-US" sz="2400" b="0" i="0" dirty="0">
                  <a:solidFill>
                    <a:srgbClr val="000000"/>
                  </a:solidFill>
                  <a:effectLst/>
                  <a:ea typeface="Open Sans" panose="020B0606030504020204" pitchFamily="34" charset="0"/>
                  <a:cs typeface="Open Sans" panose="020B0606030504020204" pitchFamily="34" charset="0"/>
                </a:rPr>
                <a:t>.</a:t>
              </a:r>
              <a:endParaRPr lang="en-US" sz="2400" dirty="0">
                <a:ea typeface="Open Sans" panose="020B0606030504020204" pitchFamily="34" charset="0"/>
                <a:cs typeface="Open Sans" panose="020B0606030504020204" pitchFamily="34" charset="0"/>
              </a:endParaRPr>
            </a:p>
          </p:txBody>
        </p:sp>
      </p:grpSp>
      <p:grpSp>
        <p:nvGrpSpPr>
          <p:cNvPr id="12" name="Group 11">
            <a:extLst>
              <a:ext uri="{FF2B5EF4-FFF2-40B4-BE49-F238E27FC236}">
                <a16:creationId xmlns:a16="http://schemas.microsoft.com/office/drawing/2014/main" id="{F3DF99BE-6008-E211-6384-1896BC5A8A4E}"/>
              </a:ext>
            </a:extLst>
          </p:cNvPr>
          <p:cNvGrpSpPr/>
          <p:nvPr/>
        </p:nvGrpSpPr>
        <p:grpSpPr>
          <a:xfrm>
            <a:off x="4672081" y="2885778"/>
            <a:ext cx="4577366" cy="1958377"/>
            <a:chOff x="1322689" y="1520307"/>
            <a:chExt cx="4446936" cy="2033523"/>
          </a:xfrm>
        </p:grpSpPr>
        <p:sp>
          <p:nvSpPr>
            <p:cNvPr id="13" name="Freeform 2">
              <a:extLst>
                <a:ext uri="{FF2B5EF4-FFF2-40B4-BE49-F238E27FC236}">
                  <a16:creationId xmlns:a16="http://schemas.microsoft.com/office/drawing/2014/main" id="{2D7DDAD2-B205-FCFB-93F3-536FBD11BAE3}"/>
                </a:ext>
              </a:extLst>
            </p:cNvPr>
            <p:cNvSpPr/>
            <p:nvPr/>
          </p:nvSpPr>
          <p:spPr>
            <a:xfrm>
              <a:off x="1322689" y="1520307"/>
              <a:ext cx="4446936" cy="2033523"/>
            </a:xfrm>
            <a:custGeom>
              <a:avLst/>
              <a:gdLst/>
              <a:ahLst/>
              <a:cxnLst/>
              <a:rect l="l" t="t" r="r" b="b"/>
              <a:pathLst>
                <a:path w="3024000" h="1704780">
                  <a:moveTo>
                    <a:pt x="0" y="0"/>
                  </a:moveTo>
                  <a:lnTo>
                    <a:pt x="3024000" y="0"/>
                  </a:lnTo>
                  <a:lnTo>
                    <a:pt x="3024000" y="1704780"/>
                  </a:lnTo>
                  <a:lnTo>
                    <a:pt x="0" y="1704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1416D279-95D2-16BC-A967-59DD084D50CC}"/>
                </a:ext>
              </a:extLst>
            </p:cNvPr>
            <p:cNvSpPr txBox="1"/>
            <p:nvPr/>
          </p:nvSpPr>
          <p:spPr>
            <a:xfrm>
              <a:off x="1784547" y="2234063"/>
              <a:ext cx="3785616" cy="862884"/>
            </a:xfrm>
            <a:prstGeom prst="rect">
              <a:avLst/>
            </a:prstGeom>
            <a:noFill/>
          </p:spPr>
          <p:txBody>
            <a:bodyPr wrap="square" rtlCol="0">
              <a:spAutoFit/>
            </a:bodyPr>
            <a:lstStyle/>
            <a:p>
              <a:pPr algn="ctr"/>
              <a:r>
                <a:rPr lang="en-US" sz="2400" dirty="0" err="1">
                  <a:solidFill>
                    <a:srgbClr val="000000"/>
                  </a:solidFill>
                  <a:ea typeface="Open Sans" panose="020B0606030504020204" pitchFamily="34" charset="0"/>
                  <a:cs typeface="Open Sans" panose="020B0606030504020204" pitchFamily="34" charset="0"/>
                </a:rPr>
                <a:t>Miêu</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tả</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cảnh</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vật</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bằng</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những</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từ</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ngữ</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giàu</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sức</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gợi</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tả</a:t>
              </a:r>
              <a:r>
                <a:rPr lang="en-US" sz="2400" dirty="0">
                  <a:solidFill>
                    <a:srgbClr val="000000"/>
                  </a:solidFill>
                  <a:ea typeface="Open Sans" panose="020B0606030504020204" pitchFamily="34" charset="0"/>
                  <a:cs typeface="Open Sans" panose="020B0606030504020204" pitchFamily="34" charset="0"/>
                </a:rPr>
                <a:t>.</a:t>
              </a:r>
              <a:endParaRPr lang="en-US" sz="2400" dirty="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F3DF99BE-6008-E211-6384-1896BC5A8A4E}"/>
              </a:ext>
            </a:extLst>
          </p:cNvPr>
          <p:cNvGrpSpPr/>
          <p:nvPr/>
        </p:nvGrpSpPr>
        <p:grpSpPr>
          <a:xfrm>
            <a:off x="495236" y="3662760"/>
            <a:ext cx="4446936" cy="2033523"/>
            <a:chOff x="691992" y="2456180"/>
            <a:chExt cx="4446936" cy="2033523"/>
          </a:xfrm>
        </p:grpSpPr>
        <p:sp>
          <p:nvSpPr>
            <p:cNvPr id="16" name="Freeform 2">
              <a:extLst>
                <a:ext uri="{FF2B5EF4-FFF2-40B4-BE49-F238E27FC236}">
                  <a16:creationId xmlns:a16="http://schemas.microsoft.com/office/drawing/2014/main" id="{2D7DDAD2-B205-FCFB-93F3-536FBD11BAE3}"/>
                </a:ext>
              </a:extLst>
            </p:cNvPr>
            <p:cNvSpPr/>
            <p:nvPr/>
          </p:nvSpPr>
          <p:spPr>
            <a:xfrm>
              <a:off x="691992" y="2456180"/>
              <a:ext cx="4446936" cy="2033523"/>
            </a:xfrm>
            <a:custGeom>
              <a:avLst/>
              <a:gdLst/>
              <a:ahLst/>
              <a:cxnLst/>
              <a:rect l="l" t="t" r="r" b="b"/>
              <a:pathLst>
                <a:path w="3024000" h="1704780">
                  <a:moveTo>
                    <a:pt x="0" y="0"/>
                  </a:moveTo>
                  <a:lnTo>
                    <a:pt x="3024000" y="0"/>
                  </a:lnTo>
                  <a:lnTo>
                    <a:pt x="3024000" y="1704780"/>
                  </a:lnTo>
                  <a:lnTo>
                    <a:pt x="0" y="1704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1416D279-95D2-16BC-A967-59DD084D50CC}"/>
                </a:ext>
              </a:extLst>
            </p:cNvPr>
            <p:cNvSpPr txBox="1"/>
            <p:nvPr/>
          </p:nvSpPr>
          <p:spPr>
            <a:xfrm>
              <a:off x="828934" y="3127248"/>
              <a:ext cx="4072250" cy="830997"/>
            </a:xfrm>
            <a:prstGeom prst="rect">
              <a:avLst/>
            </a:prstGeom>
            <a:noFill/>
          </p:spPr>
          <p:txBody>
            <a:bodyPr wrap="square" rtlCol="0">
              <a:spAutoFit/>
            </a:bodyPr>
            <a:lstStyle/>
            <a:p>
              <a:pPr algn="ctr"/>
              <a:r>
                <a:rPr lang="en-US" sz="2400" dirty="0" err="1">
                  <a:solidFill>
                    <a:srgbClr val="000000"/>
                  </a:solidFill>
                  <a:ea typeface="Open Sans" panose="020B0606030504020204" pitchFamily="34" charset="0"/>
                  <a:cs typeface="Open Sans" panose="020B0606030504020204" pitchFamily="34" charset="0"/>
                </a:rPr>
                <a:t>Lựa</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chọn</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những</a:t>
              </a:r>
              <a:r>
                <a:rPr lang="en-US" sz="2400" dirty="0">
                  <a:solidFill>
                    <a:srgbClr val="000000"/>
                  </a:solidFill>
                  <a:ea typeface="Open Sans" panose="020B0606030504020204" pitchFamily="34" charset="0"/>
                  <a:cs typeface="Open Sans" panose="020B0606030504020204" pitchFamily="34" charset="0"/>
                </a:rPr>
                <a:t> chi </a:t>
              </a:r>
              <a:r>
                <a:rPr lang="en-US" sz="2400" dirty="0" err="1">
                  <a:solidFill>
                    <a:srgbClr val="000000"/>
                  </a:solidFill>
                  <a:ea typeface="Open Sans" panose="020B0606030504020204" pitchFamily="34" charset="0"/>
                  <a:cs typeface="Open Sans" panose="020B0606030504020204" pitchFamily="34" charset="0"/>
                </a:rPr>
                <a:t>tiết</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đặc</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sắc</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để</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tả</a:t>
              </a:r>
              <a:r>
                <a:rPr lang="en-US" sz="2400" dirty="0">
                  <a:solidFill>
                    <a:srgbClr val="000000"/>
                  </a:solidFill>
                  <a:ea typeface="Open Sans" panose="020B0606030504020204" pitchFamily="34" charset="0"/>
                  <a:cs typeface="Open Sans" panose="020B0606030504020204" pitchFamily="34" charset="0"/>
                </a:rPr>
                <a:t>.</a:t>
              </a:r>
              <a:endParaRPr lang="en-US" sz="2400" dirty="0">
                <a:ea typeface="Open Sans" panose="020B0606030504020204" pitchFamily="34" charset="0"/>
                <a:cs typeface="Open Sans" panose="020B0606030504020204" pitchFamily="34" charset="0"/>
              </a:endParaRPr>
            </a:p>
          </p:txBody>
        </p:sp>
      </p:grpSp>
      <p:grpSp>
        <p:nvGrpSpPr>
          <p:cNvPr id="18" name="Group 17">
            <a:extLst>
              <a:ext uri="{FF2B5EF4-FFF2-40B4-BE49-F238E27FC236}">
                <a16:creationId xmlns:a16="http://schemas.microsoft.com/office/drawing/2014/main" id="{F3DF99BE-6008-E211-6384-1896BC5A8A4E}"/>
              </a:ext>
            </a:extLst>
          </p:cNvPr>
          <p:cNvGrpSpPr/>
          <p:nvPr/>
        </p:nvGrpSpPr>
        <p:grpSpPr>
          <a:xfrm>
            <a:off x="6933063" y="4620934"/>
            <a:ext cx="4446936" cy="2033523"/>
            <a:chOff x="691992" y="2456180"/>
            <a:chExt cx="4446936" cy="2033523"/>
          </a:xfrm>
        </p:grpSpPr>
        <p:sp>
          <p:nvSpPr>
            <p:cNvPr id="19" name="Freeform 2">
              <a:extLst>
                <a:ext uri="{FF2B5EF4-FFF2-40B4-BE49-F238E27FC236}">
                  <a16:creationId xmlns:a16="http://schemas.microsoft.com/office/drawing/2014/main" id="{2D7DDAD2-B205-FCFB-93F3-536FBD11BAE3}"/>
                </a:ext>
              </a:extLst>
            </p:cNvPr>
            <p:cNvSpPr/>
            <p:nvPr/>
          </p:nvSpPr>
          <p:spPr>
            <a:xfrm>
              <a:off x="691992" y="2456180"/>
              <a:ext cx="4446936" cy="2033523"/>
            </a:xfrm>
            <a:custGeom>
              <a:avLst/>
              <a:gdLst/>
              <a:ahLst/>
              <a:cxnLst/>
              <a:rect l="l" t="t" r="r" b="b"/>
              <a:pathLst>
                <a:path w="3024000" h="1704780">
                  <a:moveTo>
                    <a:pt x="0" y="0"/>
                  </a:moveTo>
                  <a:lnTo>
                    <a:pt x="3024000" y="0"/>
                  </a:lnTo>
                  <a:lnTo>
                    <a:pt x="3024000" y="1704780"/>
                  </a:lnTo>
                  <a:lnTo>
                    <a:pt x="0" y="1704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416D279-95D2-16BC-A967-59DD084D50CC}"/>
                </a:ext>
              </a:extLst>
            </p:cNvPr>
            <p:cNvSpPr txBox="1"/>
            <p:nvPr/>
          </p:nvSpPr>
          <p:spPr>
            <a:xfrm>
              <a:off x="1115568" y="3127248"/>
              <a:ext cx="3785616" cy="830997"/>
            </a:xfrm>
            <a:prstGeom prst="rect">
              <a:avLst/>
            </a:prstGeom>
            <a:noFill/>
          </p:spPr>
          <p:txBody>
            <a:bodyPr wrap="square" rtlCol="0">
              <a:spAutoFit/>
            </a:bodyPr>
            <a:lstStyle/>
            <a:p>
              <a:pPr algn="ctr"/>
              <a:r>
                <a:rPr lang="en-US" sz="2400" dirty="0" err="1">
                  <a:solidFill>
                    <a:srgbClr val="000000"/>
                  </a:solidFill>
                  <a:ea typeface="Open Sans" panose="020B0606030504020204" pitchFamily="34" charset="0"/>
                  <a:cs typeface="Open Sans" panose="020B0606030504020204" pitchFamily="34" charset="0"/>
                </a:rPr>
                <a:t>Viết</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theo</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các</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đoạn</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mỗi</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đoạn</a:t>
              </a:r>
              <a:r>
                <a:rPr lang="en-US" sz="2400" dirty="0">
                  <a:solidFill>
                    <a:srgbClr val="000000"/>
                  </a:solidFill>
                  <a:ea typeface="Open Sans" panose="020B0606030504020204" pitchFamily="34" charset="0"/>
                  <a:cs typeface="Open Sans" panose="020B0606030504020204" pitchFamily="34" charset="0"/>
                </a:rPr>
                <a:t> 1 ý </a:t>
              </a:r>
              <a:r>
                <a:rPr lang="en-US" sz="2400" dirty="0" err="1">
                  <a:solidFill>
                    <a:srgbClr val="000000"/>
                  </a:solidFill>
                  <a:ea typeface="Open Sans" panose="020B0606030504020204" pitchFamily="34" charset="0"/>
                  <a:cs typeface="Open Sans" panose="020B0606030504020204" pitchFamily="34" charset="0"/>
                </a:rPr>
                <a:t>theo</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thời</a:t>
              </a:r>
              <a:r>
                <a:rPr lang="en-US" sz="2400" dirty="0">
                  <a:solidFill>
                    <a:srgbClr val="000000"/>
                  </a:solidFill>
                  <a:ea typeface="Open Sans" panose="020B0606030504020204" pitchFamily="34" charset="0"/>
                  <a:cs typeface="Open Sans" panose="020B0606030504020204" pitchFamily="34" charset="0"/>
                </a:rPr>
                <a:t> </a:t>
              </a:r>
              <a:r>
                <a:rPr lang="en-US" sz="2400" dirty="0" err="1">
                  <a:solidFill>
                    <a:srgbClr val="000000"/>
                  </a:solidFill>
                  <a:ea typeface="Open Sans" panose="020B0606030504020204" pitchFamily="34" charset="0"/>
                  <a:cs typeface="Open Sans" panose="020B0606030504020204" pitchFamily="34" charset="0"/>
                </a:rPr>
                <a:t>gian</a:t>
              </a:r>
              <a:r>
                <a:rPr lang="en-US" sz="2400" dirty="0">
                  <a:solidFill>
                    <a:srgbClr val="000000"/>
                  </a:solidFill>
                  <a:ea typeface="Open Sans" panose="020B0606030504020204" pitchFamily="34" charset="0"/>
                  <a:cs typeface="Open Sans" panose="020B0606030504020204" pitchFamily="34" charset="0"/>
                </a:rPr>
                <a:t>.</a:t>
              </a:r>
              <a:endParaRPr lang="en-US" sz="2400" dirty="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17388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a:extLst>
              <a:ext uri="{FF2B5EF4-FFF2-40B4-BE49-F238E27FC236}">
                <a16:creationId xmlns:a16="http://schemas.microsoft.com/office/drawing/2014/main" id="{263C060C-B9FE-C5F7-8F81-2C20D0F75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139" y="3036412"/>
            <a:ext cx="3444985" cy="3632390"/>
          </a:xfrm>
          <a:prstGeom prst="rect">
            <a:avLst/>
          </a:prstGeom>
        </p:spPr>
      </p:pic>
      <p:sp>
        <p:nvSpPr>
          <p:cNvPr id="3" name="Rectangle 2">
            <a:extLst>
              <a:ext uri="{FF2B5EF4-FFF2-40B4-BE49-F238E27FC236}">
                <a16:creationId xmlns:a16="http://schemas.microsoft.com/office/drawing/2014/main" id="{3CDFEC63-6033-DB3B-EA12-251BCD6BFC8F}"/>
              </a:ext>
            </a:extLst>
          </p:cNvPr>
          <p:cNvSpPr/>
          <p:nvPr/>
        </p:nvSpPr>
        <p:spPr>
          <a:xfrm>
            <a:off x="1903856" y="1703664"/>
            <a:ext cx="8772525" cy="1360757"/>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ctr">
              <a:lnSpc>
                <a:spcPct val="120000"/>
              </a:lnSpc>
            </a:pP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Cách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cảnh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Lạt</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Bốn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mùa</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ánh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nước</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khác</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nhau</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23393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6C60825-2BF1-0203-70E2-BF4E20E8E269}"/>
              </a:ext>
            </a:extLst>
          </p:cNvPr>
          <p:cNvSpPr/>
          <p:nvPr/>
        </p:nvSpPr>
        <p:spPr>
          <a:xfrm>
            <a:off x="1865376" y="76200"/>
            <a:ext cx="8793099" cy="865631"/>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7F8BE9-A208-0B67-2714-DDC5A2854128}"/>
              </a:ext>
            </a:extLst>
          </p:cNvPr>
          <p:cNvSpPr txBox="1"/>
          <p:nvPr/>
        </p:nvSpPr>
        <p:spPr>
          <a:xfrm>
            <a:off x="2329052" y="67056"/>
            <a:ext cx="8277225" cy="954107"/>
          </a:xfrm>
          <a:prstGeom prst="rect">
            <a:avLst/>
          </a:prstGeom>
          <a:noFill/>
        </p:spPr>
        <p:txBody>
          <a:bodyPr wrap="square">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rPr>
              <a:t> </a:t>
            </a:r>
            <a:r>
              <a:rPr lang="en-US" sz="2800" b="1" dirty="0">
                <a:solidFill>
                  <a:srgbClr val="002060"/>
                </a:solidFill>
                <a:latin typeface="Cambria" panose="02040503050406030204" pitchFamily="18" charset="0"/>
                <a:ea typeface="Cambria" panose="02040503050406030204" pitchFamily="18" charset="0"/>
              </a:rPr>
              <a:t>3. </a:t>
            </a:r>
            <a:r>
              <a:rPr lang="vi-VN" sz="2800" b="1" dirty="0">
                <a:solidFill>
                  <a:srgbClr val="002060"/>
                </a:solidFill>
                <a:latin typeface="Cambria" panose="02040503050406030204" pitchFamily="18" charset="0"/>
                <a:ea typeface="Cambria" panose="02040503050406030204" pitchFamily="18" charset="0"/>
              </a:rPr>
              <a:t>So sánh trình tự miêu tả của bài Bốn mùa trong ánh nước với bài Đà Lạt.</a:t>
            </a:r>
            <a:endParaRPr kumimoji="0" lang="en-SG"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2261636-AFC0-7B7C-3FE1-3C573E298070}"/>
              </a:ext>
            </a:extLst>
          </p:cNvPr>
          <p:cNvSpPr/>
          <p:nvPr/>
        </p:nvSpPr>
        <p:spPr>
          <a:xfrm>
            <a:off x="323850" y="1078991"/>
            <a:ext cx="11506200" cy="5578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37B12466-32E2-656F-3FB8-58EA029274E8}"/>
              </a:ext>
            </a:extLst>
          </p:cNvPr>
          <p:cNvGrpSpPr/>
          <p:nvPr/>
        </p:nvGrpSpPr>
        <p:grpSpPr>
          <a:xfrm>
            <a:off x="685800" y="1414080"/>
            <a:ext cx="9875520" cy="2234376"/>
            <a:chOff x="685800" y="1414080"/>
            <a:chExt cx="9875520" cy="2234376"/>
          </a:xfrm>
        </p:grpSpPr>
        <p:sp>
          <p:nvSpPr>
            <p:cNvPr id="5" name="Freeform 3">
              <a:extLst>
                <a:ext uri="{FF2B5EF4-FFF2-40B4-BE49-F238E27FC236}">
                  <a16:creationId xmlns:a16="http://schemas.microsoft.com/office/drawing/2014/main" id="{CF9AE9ED-A588-A7E1-7D70-7594172FB535}"/>
                </a:ext>
              </a:extLst>
            </p:cNvPr>
            <p:cNvSpPr/>
            <p:nvPr/>
          </p:nvSpPr>
          <p:spPr>
            <a:xfrm>
              <a:off x="685800" y="1414080"/>
              <a:ext cx="9875520" cy="2234376"/>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55A61DA8-F404-4683-D05B-47804359D1DB}"/>
                </a:ext>
              </a:extLst>
            </p:cNvPr>
            <p:cNvSpPr txBox="1"/>
            <p:nvPr/>
          </p:nvSpPr>
          <p:spPr>
            <a:xfrm>
              <a:off x="3557016" y="2020824"/>
              <a:ext cx="6702552" cy="954107"/>
            </a:xfrm>
            <a:prstGeom prst="rect">
              <a:avLst/>
            </a:prstGeom>
            <a:noFill/>
          </p:spPr>
          <p:txBody>
            <a:bodyPr wrap="square" rtlCol="0">
              <a:spAutoFit/>
            </a:bodyPr>
            <a:lstStyle/>
            <a:p>
              <a:pPr algn="just"/>
              <a:r>
                <a:rPr lang="en-US" sz="2800" b="1" dirty="0" err="1"/>
                <a:t>Bài</a:t>
              </a:r>
              <a:r>
                <a:rPr lang="en-US" sz="2800" b="1" dirty="0"/>
                <a:t> </a:t>
              </a:r>
              <a:r>
                <a:rPr lang="en-US" sz="2800" b="1" dirty="0" err="1"/>
                <a:t>Đà</a:t>
              </a:r>
              <a:r>
                <a:rPr lang="en-US" sz="2800" b="1" dirty="0"/>
                <a:t> </a:t>
              </a:r>
              <a:r>
                <a:rPr lang="en-US" sz="2800" b="1" dirty="0" err="1"/>
                <a:t>Lạt</a:t>
              </a:r>
              <a:r>
                <a:rPr lang="en-US" sz="2800" b="1" dirty="0"/>
                <a:t>: </a:t>
              </a:r>
              <a:r>
                <a:rPr lang="en-US" sz="2800" dirty="0" err="1"/>
                <a:t>Tả</a:t>
              </a:r>
              <a:r>
                <a:rPr lang="en-US" sz="2800" dirty="0"/>
                <a:t> </a:t>
              </a:r>
              <a:r>
                <a:rPr lang="en-US" sz="2800" dirty="0" err="1"/>
                <a:t>theo</a:t>
              </a:r>
              <a:r>
                <a:rPr lang="en-US" sz="2800" dirty="0"/>
                <a:t> </a:t>
              </a:r>
              <a:r>
                <a:rPr lang="en-US" sz="2800" dirty="0" err="1"/>
                <a:t>trình</a:t>
              </a:r>
              <a:r>
                <a:rPr lang="en-US" sz="2800" dirty="0"/>
                <a:t> </a:t>
              </a:r>
              <a:r>
                <a:rPr lang="en-US" sz="2800" dirty="0" err="1"/>
                <a:t>tự</a:t>
              </a:r>
              <a:r>
                <a:rPr lang="en-US" sz="2800" dirty="0"/>
                <a:t> </a:t>
              </a:r>
              <a:r>
                <a:rPr lang="en-US" sz="2800" dirty="0" err="1"/>
                <a:t>không</a:t>
              </a:r>
              <a:r>
                <a:rPr lang="en-US" sz="2800" dirty="0"/>
                <a:t> </a:t>
              </a:r>
              <a:r>
                <a:rPr lang="en-US" sz="2800" dirty="0" err="1"/>
                <a:t>gian</a:t>
              </a:r>
              <a:r>
                <a:rPr lang="en-US" sz="2800" dirty="0"/>
                <a:t>, </a:t>
              </a:r>
              <a:r>
                <a:rPr lang="en-US" sz="2800" dirty="0" err="1"/>
                <a:t>tả</a:t>
              </a:r>
              <a:r>
                <a:rPr lang="en-US" sz="2800" dirty="0"/>
                <a:t> </a:t>
              </a:r>
              <a:r>
                <a:rPr lang="en-US" sz="2800" dirty="0" err="1"/>
                <a:t>từng</a:t>
              </a:r>
              <a:r>
                <a:rPr lang="en-US" sz="2800" dirty="0"/>
                <a:t> </a:t>
              </a:r>
              <a:r>
                <a:rPr lang="en-US" sz="2800" dirty="0" err="1"/>
                <a:t>bộ</a:t>
              </a:r>
              <a:r>
                <a:rPr lang="en-US" sz="2800" dirty="0"/>
                <a:t> </a:t>
              </a:r>
              <a:r>
                <a:rPr lang="en-US" sz="2800" dirty="0" err="1"/>
                <a:t>phận</a:t>
              </a:r>
              <a:r>
                <a:rPr lang="en-US" sz="2800" dirty="0"/>
                <a:t>/ </a:t>
              </a:r>
              <a:r>
                <a:rPr lang="en-US" sz="2800" dirty="0" err="1"/>
                <a:t>từng</a:t>
              </a:r>
              <a:r>
                <a:rPr lang="en-US" sz="2800" dirty="0"/>
                <a:t> </a:t>
              </a:r>
              <a:r>
                <a:rPr lang="en-US" sz="2800" dirty="0" err="1"/>
                <a:t>vẻ</a:t>
              </a:r>
              <a:r>
                <a:rPr lang="en-US" sz="2800" dirty="0"/>
                <a:t> </a:t>
              </a:r>
              <a:r>
                <a:rPr lang="en-US" sz="2800" dirty="0" err="1"/>
                <a:t>đẹp</a:t>
              </a:r>
              <a:r>
                <a:rPr lang="en-US" sz="2800" dirty="0"/>
                <a:t> </a:t>
              </a:r>
              <a:r>
                <a:rPr lang="en-US" sz="2800" dirty="0" err="1"/>
                <a:t>của</a:t>
              </a:r>
              <a:r>
                <a:rPr lang="en-US" sz="2800" dirty="0"/>
                <a:t> </a:t>
              </a:r>
              <a:r>
                <a:rPr lang="en-US" sz="2800" dirty="0" err="1"/>
                <a:t>phong</a:t>
              </a:r>
              <a:r>
                <a:rPr lang="en-US" sz="2800" dirty="0"/>
                <a:t> </a:t>
              </a:r>
              <a:r>
                <a:rPr lang="en-US" sz="2800" dirty="0" err="1"/>
                <a:t>cảnh</a:t>
              </a:r>
              <a:r>
                <a:rPr lang="en-US" sz="2800" dirty="0"/>
                <a:t>.</a:t>
              </a:r>
            </a:p>
          </p:txBody>
        </p:sp>
      </p:grpSp>
      <p:grpSp>
        <p:nvGrpSpPr>
          <p:cNvPr id="17" name="Group 16">
            <a:extLst>
              <a:ext uri="{FF2B5EF4-FFF2-40B4-BE49-F238E27FC236}">
                <a16:creationId xmlns:a16="http://schemas.microsoft.com/office/drawing/2014/main" id="{035CF152-FCA0-C6EE-6EC8-6406A6E0C2CC}"/>
              </a:ext>
            </a:extLst>
          </p:cNvPr>
          <p:cNvGrpSpPr/>
          <p:nvPr/>
        </p:nvGrpSpPr>
        <p:grpSpPr>
          <a:xfrm>
            <a:off x="649224" y="3773232"/>
            <a:ext cx="10049256" cy="2234376"/>
            <a:chOff x="685800" y="1414080"/>
            <a:chExt cx="9875520" cy="2234376"/>
          </a:xfrm>
        </p:grpSpPr>
        <p:sp>
          <p:nvSpPr>
            <p:cNvPr id="18" name="Freeform 3">
              <a:extLst>
                <a:ext uri="{FF2B5EF4-FFF2-40B4-BE49-F238E27FC236}">
                  <a16:creationId xmlns:a16="http://schemas.microsoft.com/office/drawing/2014/main" id="{F23D52CC-612F-C3CE-39AE-ECA80FE997F6}"/>
                </a:ext>
              </a:extLst>
            </p:cNvPr>
            <p:cNvSpPr/>
            <p:nvPr/>
          </p:nvSpPr>
          <p:spPr>
            <a:xfrm>
              <a:off x="685800" y="1414080"/>
              <a:ext cx="9875520" cy="2234376"/>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1642185C-9093-7329-11E4-41D4AF1DF7EE}"/>
                </a:ext>
              </a:extLst>
            </p:cNvPr>
            <p:cNvSpPr txBox="1"/>
            <p:nvPr/>
          </p:nvSpPr>
          <p:spPr>
            <a:xfrm>
              <a:off x="3557016" y="2020824"/>
              <a:ext cx="6702552" cy="1200329"/>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373700"/>
                  </a:solidFill>
                  <a:effectLst/>
                  <a:latin typeface="Calibri" panose="020F0502020204030204" pitchFamily="34" charset="0"/>
                  <a:cs typeface="Calibri" panose="020F0502020204030204" pitchFamily="34" charset="0"/>
                </a:rPr>
                <a:t>Bài Bốn mùa trong ánh nước: </a:t>
              </a:r>
              <a:r>
                <a:rPr lang="vi-VN" sz="2400" b="0" i="0" u="none" strike="noStrike" dirty="0">
                  <a:solidFill>
                    <a:srgbClr val="373700"/>
                  </a:solidFill>
                  <a:effectLst/>
                  <a:latin typeface="Calibri" panose="020F0502020204030204" pitchFamily="34" charset="0"/>
                  <a:cs typeface="Calibri" panose="020F0502020204030204" pitchFamily="34" charset="0"/>
                </a:rPr>
                <a:t>tả theo trình tự thời gian 4 mùa, mỗi mùa hiện ra trong trí nhớ/ kí ức. Mùa yêu thích nhất được nhắc đến sau cùng.</a:t>
              </a:r>
              <a:endParaRPr lang="vi-VN" sz="3600" b="0" dirty="0">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2750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261636-AFC0-7B7C-3FE1-3C573E298070}"/>
              </a:ext>
            </a:extLst>
          </p:cNvPr>
          <p:cNvSpPr/>
          <p:nvPr/>
        </p:nvSpPr>
        <p:spPr>
          <a:xfrm>
            <a:off x="323850" y="1078991"/>
            <a:ext cx="11506200" cy="5578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extLst>
              <a:ext uri="{FF2B5EF4-FFF2-40B4-BE49-F238E27FC236}">
                <a16:creationId xmlns:a16="http://schemas.microsoft.com/office/drawing/2014/main" id="{4D52C972-AD7D-7546-BACF-BF22EF4649FA}"/>
              </a:ext>
            </a:extLst>
          </p:cNvPr>
          <p:cNvSpPr/>
          <p:nvPr/>
        </p:nvSpPr>
        <p:spPr>
          <a:xfrm>
            <a:off x="1578960" y="1591631"/>
            <a:ext cx="8433720" cy="4178233"/>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8" name="Picture 7" descr="A white and pink text with black background&#10;&#10;Description automatically generated">
            <a:extLst>
              <a:ext uri="{FF2B5EF4-FFF2-40B4-BE49-F238E27FC236}">
                <a16:creationId xmlns:a16="http://schemas.microsoft.com/office/drawing/2014/main" id="{EAF2EF52-EB7D-A247-C746-29C367BFF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344" y="272034"/>
            <a:ext cx="3675888" cy="1593842"/>
          </a:xfrm>
          <a:prstGeom prst="rect">
            <a:avLst/>
          </a:prstGeom>
        </p:spPr>
      </p:pic>
      <p:sp>
        <p:nvSpPr>
          <p:cNvPr id="9" name="TextBox 8">
            <a:extLst>
              <a:ext uri="{FF2B5EF4-FFF2-40B4-BE49-F238E27FC236}">
                <a16:creationId xmlns:a16="http://schemas.microsoft.com/office/drawing/2014/main" id="{D30A5D6E-3D5D-4623-9193-F674E2FA15D3}"/>
              </a:ext>
            </a:extLst>
          </p:cNvPr>
          <p:cNvSpPr txBox="1"/>
          <p:nvPr/>
        </p:nvSpPr>
        <p:spPr>
          <a:xfrm>
            <a:off x="2313432" y="2459736"/>
            <a:ext cx="7498080" cy="3046988"/>
          </a:xfrm>
          <a:prstGeom prst="rect">
            <a:avLst/>
          </a:prstGeom>
          <a:noFill/>
        </p:spPr>
        <p:txBody>
          <a:bodyPr wrap="square" rtlCol="0">
            <a:spAutoFit/>
          </a:bodyPr>
          <a:lstStyle/>
          <a:p>
            <a:pPr algn="just" rtl="0">
              <a:spcBef>
                <a:spcPts val="0"/>
              </a:spcBef>
              <a:spcAft>
                <a:spcPts val="500"/>
              </a:spcAft>
            </a:pPr>
            <a:r>
              <a:rPr lang="en-US" sz="3200" b="1" i="0" u="none" strike="noStrike" dirty="0">
                <a:solidFill>
                  <a:srgbClr val="002060"/>
                </a:solidFill>
                <a:effectLst/>
                <a:latin typeface="Calibri" panose="020F0502020204030204" pitchFamily="34" charset="0"/>
                <a:cs typeface="Calibri" panose="020F0502020204030204" pitchFamily="34" charset="0"/>
              </a:rPr>
              <a:t>   </a:t>
            </a:r>
            <a:r>
              <a:rPr lang="vi-VN" sz="3200" b="1" i="0" u="none" strike="noStrike" dirty="0">
                <a:solidFill>
                  <a:srgbClr val="002060"/>
                </a:solidFill>
                <a:effectLst/>
                <a:latin typeface="Calibri" panose="020F0502020204030204" pitchFamily="34" charset="0"/>
                <a:cs typeface="Calibri" panose="020F0502020204030204" pitchFamily="34" charset="0"/>
              </a:rPr>
              <a:t>Ngoài cách tả lần lượt từng phần, từng vẻ đẹp của phong cảnh, có thể</a:t>
            </a:r>
            <a:r>
              <a:rPr lang="en-US" sz="3200" b="1" dirty="0">
                <a:solidFill>
                  <a:srgbClr val="002060"/>
                </a:solidFill>
                <a:latin typeface="Calibri" panose="020F0502020204030204" pitchFamily="34" charset="0"/>
                <a:cs typeface="Calibri" panose="020F0502020204030204" pitchFamily="34" charset="0"/>
              </a:rPr>
              <a:t> </a:t>
            </a:r>
            <a:r>
              <a:rPr lang="vi-VN" sz="3200" b="1" i="0" u="none" strike="noStrike" dirty="0">
                <a:solidFill>
                  <a:srgbClr val="002060"/>
                </a:solidFill>
                <a:effectLst/>
                <a:latin typeface="Calibri" panose="020F0502020204030204" pitchFamily="34" charset="0"/>
                <a:cs typeface="Calibri" panose="020F0502020204030204" pitchFamily="34" charset="0"/>
              </a:rPr>
              <a:t>tả phong cảnh theo trình tự thời gian (theo các mùa trong năm, theo các buổi trong ngày, theo sự đổi thay của cảnh qua năm tháng,...) hoặc phối hợp cả hai cách để miêu tả.</a:t>
            </a:r>
            <a:endParaRPr lang="vi-VN" sz="3200" b="1"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66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281332"/>
          </a:xfrm>
          <a:prstGeom prst="rect">
            <a:avLst/>
          </a:prstGeom>
        </p:spPr>
      </p:pic>
    </p:spTree>
    <p:extLst>
      <p:ext uri="{BB962C8B-B14F-4D97-AF65-F5344CB8AC3E}">
        <p14:creationId xmlns:p14="http://schemas.microsoft.com/office/powerpoint/2010/main" val="195491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7553AD-F667-C5AD-414E-961E2CE20DC4}"/>
              </a:ext>
            </a:extLst>
          </p:cNvPr>
          <p:cNvPicPr>
            <a:picLocks noChangeAspect="1"/>
          </p:cNvPicPr>
          <p:nvPr/>
        </p:nvPicPr>
        <p:blipFill>
          <a:blip r:embed="rId2"/>
          <a:stretch>
            <a:fillRect/>
          </a:stretch>
        </p:blipFill>
        <p:spPr>
          <a:xfrm>
            <a:off x="2446" y="989071"/>
            <a:ext cx="5551122" cy="4527809"/>
          </a:xfrm>
          <a:prstGeom prst="rect">
            <a:avLst/>
          </a:prstGeom>
        </p:spPr>
      </p:pic>
      <p:sp>
        <p:nvSpPr>
          <p:cNvPr id="3" name="Speech Bubble: Rectangle with Corners Rounded 4">
            <a:extLst>
              <a:ext uri="{FF2B5EF4-FFF2-40B4-BE49-F238E27FC236}">
                <a16:creationId xmlns:a16="http://schemas.microsoft.com/office/drawing/2014/main" id="{A03FF8B5-3E3C-F5B9-46C9-F8692A7EA4BE}"/>
              </a:ext>
            </a:extLst>
          </p:cNvPr>
          <p:cNvSpPr/>
          <p:nvPr/>
        </p:nvSpPr>
        <p:spPr>
          <a:xfrm>
            <a:off x="5299568" y="1608129"/>
            <a:ext cx="6638431" cy="2506671"/>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a:ea typeface="Cambria" panose="02040503050406030204" pitchFamily="18" charset="0"/>
                <a:cs typeface="Calibri" panose="020F0502020204030204" pitchFamily="34" charset="0"/>
              </a:rPr>
              <a:t>Nhắc</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lại</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những</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điều</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cần</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nhớ</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khi</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viết</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bài</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văn</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tả</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cảnh</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108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CE939D-F19B-8645-8EDD-E267128DBF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301" y="3347296"/>
            <a:ext cx="3810577" cy="3510704"/>
          </a:xfrm>
          <a:prstGeom prst="rect">
            <a:avLst/>
          </a:prstGeom>
        </p:spPr>
      </p:pic>
      <p:pic>
        <p:nvPicPr>
          <p:cNvPr id="2" name="Picture 1">
            <a:extLst>
              <a:ext uri="{FF2B5EF4-FFF2-40B4-BE49-F238E27FC236}">
                <a16:creationId xmlns:a16="http://schemas.microsoft.com/office/drawing/2014/main" id="{F40E7AAA-246D-6C83-4342-EE88F065F0D2}"/>
              </a:ext>
            </a:extLst>
          </p:cNvPr>
          <p:cNvPicPr>
            <a:picLocks noChangeAspect="1"/>
          </p:cNvPicPr>
          <p:nvPr/>
        </p:nvPicPr>
        <p:blipFill>
          <a:blip r:embed="rId3"/>
          <a:stretch>
            <a:fillRect/>
          </a:stretch>
        </p:blipFill>
        <p:spPr>
          <a:xfrm>
            <a:off x="887900" y="992292"/>
            <a:ext cx="12739199" cy="3652096"/>
          </a:xfrm>
          <a:prstGeom prst="rect">
            <a:avLst/>
          </a:prstGeom>
        </p:spPr>
      </p:pic>
      <p:pic>
        <p:nvPicPr>
          <p:cNvPr id="3" name="图片 9">
            <a:extLst>
              <a:ext uri="{FF2B5EF4-FFF2-40B4-BE49-F238E27FC236}">
                <a16:creationId xmlns:a16="http://schemas.microsoft.com/office/drawing/2014/main" id="{ABEF1F8D-AABC-FF46-A405-E7E854514D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5116" y="4023359"/>
            <a:ext cx="2977563" cy="2977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4250" t="29108" r="24994" b="28108"/>
          <a:stretch>
            <a:fillRect/>
          </a:stretch>
        </p:blipFill>
        <p:spPr>
          <a:xfrm flipH="1">
            <a:off x="1337925" y="1863239"/>
            <a:ext cx="1065460" cy="750276"/>
          </a:xfrm>
          <a:prstGeom prst="rect">
            <a:avLst/>
          </a:prstGeom>
        </p:spPr>
      </p:pic>
      <p:sp>
        <p:nvSpPr>
          <p:cNvPr id="4" name="Rectangle 3">
            <a:extLst>
              <a:ext uri="{FF2B5EF4-FFF2-40B4-BE49-F238E27FC236}">
                <a16:creationId xmlns:a16="http://schemas.microsoft.com/office/drawing/2014/main" id="{E0A38D5B-34E4-8480-5415-FA949719F06D}"/>
              </a:ext>
            </a:extLst>
          </p:cNvPr>
          <p:cNvSpPr/>
          <p:nvPr/>
        </p:nvSpPr>
        <p:spPr>
          <a:xfrm>
            <a:off x="2015578" y="2613515"/>
            <a:ext cx="8917858" cy="5132438"/>
          </a:xfrm>
          <a:prstGeom prst="rect">
            <a:avLst/>
          </a:prstGeom>
          <a:noFill/>
        </p:spPr>
        <p:txBody>
          <a:bodyPr spcFirstLastPara="1" wrap="none" lIns="91440" tIns="45720" rIns="91440" bIns="45720" numCol="1">
            <a:prstTxWarp prst="textArchUp">
              <a:avLst>
                <a:gd name="adj" fmla="val 9694532"/>
              </a:avLst>
            </a:prstTxWarp>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002060"/>
                  </a:solidFill>
                  <a:prstDash val="solid"/>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noProof="0" dirty="0">
                <a:ln w="22225">
                  <a:solidFill>
                    <a:srgbClr val="002060"/>
                  </a:solidFill>
                  <a:prstDash val="solid"/>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9600" b="1" i="0" u="none" strike="noStrike" kern="1200" cap="none" spc="0" normalizeH="0" noProof="0" dirty="0">
                <a:ln w="22225">
                  <a:solidFill>
                    <a:srgbClr val="00206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Trò chơi ai nhanh hơn</a:t>
            </a:r>
            <a:r>
              <a:rPr kumimoji="0" lang="en-US" sz="9600" b="1" i="0" u="none" strike="noStrike" kern="1200" cap="none" spc="0" normalizeH="0" baseline="0" noProof="0" dirty="0">
                <a:ln w="22225">
                  <a:solidFill>
                    <a:srgbClr val="00206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6179643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3" presetClass="emph" presetSubtype="2" fill="hold" nodeType="withEffect">
                                  <p:stCondLst>
                                    <p:cond delay="0"/>
                                  </p:stCondLst>
                                  <p:childTnLst>
                                    <p:animClr clrSpc="rgb" dir="cw">
                                      <p:cBhvr override="childStyle">
                                        <p:cTn id="9" dur="20000" fill="hold"/>
                                        <p:tgtEl>
                                          <p:spTgt spid="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45848" y="503573"/>
            <a:ext cx="8883650" cy="2616200"/>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6" name="Rounded Rectangle 5"/>
          <p:cNvSpPr/>
          <p:nvPr/>
        </p:nvSpPr>
        <p:spPr>
          <a:xfrm>
            <a:off x="2645848" y="652004"/>
            <a:ext cx="8883650" cy="2319337"/>
          </a:xfrm>
          <a:prstGeom prst="round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Câu hỏi</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lang="en-US" sz="3200" b="1" dirty="0">
                <a:solidFill>
                  <a:prstClr val="black">
                    <a:lumMod val="95000"/>
                    <a:lumOff val="5000"/>
                  </a:prstClr>
                </a:solidFill>
                <a:latin typeface="Arial"/>
                <a:cs typeface="Arial" panose="020B0604020202020204" pitchFamily="34" charset="0"/>
              </a:rPr>
              <a:t>1</a:t>
            </a:r>
            <a:r>
              <a:rPr kumimoji="0" lang="vi-VN" sz="3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Phần</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nào</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của</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bài</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văn</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miêu</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tả</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phong</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cảnh</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chúng</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ta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cần</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phải</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giới</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thiệu</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cảnh</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định</a:t>
            </a:r>
            <a:r>
              <a:rPr kumimoji="0" lang="en-US" sz="3200" b="1" i="0" u="none" strike="noStrike" kern="1200" cap="none" spc="0" normalizeH="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Arial"/>
                <a:ea typeface="+mn-ea"/>
                <a:cs typeface="Arial" panose="020B0604020202020204" pitchFamily="34" charset="0"/>
              </a:rPr>
              <a:t>tả</a:t>
            </a:r>
            <a:r>
              <a:rPr kumimoji="0" lang="en-US" sz="3200" b="1" i="0" u="none" strike="noStrike" kern="1200" cap="none" spc="0" normalizeH="0" noProof="0" dirty="0">
                <a:ln>
                  <a:noFill/>
                </a:ln>
                <a:solidFill>
                  <a:prstClr val="black">
                    <a:lumMod val="95000"/>
                    <a:lumOff val="5000"/>
                  </a:prstClr>
                </a:solidFill>
                <a:effectLst/>
                <a:uLnTx/>
                <a:uFillTx/>
                <a:latin typeface="Arial"/>
                <a:ea typeface="+mn-ea"/>
                <a:cs typeface="Arial" panose="020B0604020202020204" pitchFamily="34" charset="0"/>
              </a:rPr>
              <a:t>?</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endParaRPr kumimoji="0" lang="vi-VN" sz="3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a:xfrm>
            <a:off x="2645848" y="3545224"/>
            <a:ext cx="8883650" cy="2824163"/>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8" name="Rounded Rectangle 7"/>
          <p:cNvSpPr/>
          <p:nvPr/>
        </p:nvSpPr>
        <p:spPr>
          <a:xfrm>
            <a:off x="7105137" y="3724611"/>
            <a:ext cx="40973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a:t>
            </a:r>
            <a:r>
              <a:rPr lang="en-US" sz="3000" b="1" dirty="0">
                <a:solidFill>
                  <a:prstClr val="black">
                    <a:lumMod val="95000"/>
                    <a:lumOff val="5000"/>
                  </a:prstClr>
                </a:solidFill>
                <a:latin typeface="Arial" panose="020B0604020202020204" pitchFamily="34" charset="0"/>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Phần</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kết</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bài</a:t>
            </a:r>
            <a:r>
              <a:rPr lang="en-US" sz="3000" b="1" dirty="0">
                <a:solidFill>
                  <a:prstClr val="black">
                    <a:lumMod val="95000"/>
                    <a:lumOff val="5000"/>
                  </a:prstClr>
                </a:solidFill>
                <a:latin typeface="Arial"/>
                <a:cs typeface="Arial" panose="020B0604020202020204" pitchFamily="34" charset="0"/>
              </a:rPr>
              <a:t>.</a:t>
            </a:r>
            <a:endParaRPr kumimoji="0" lang="vi-VN" sz="3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0" name="Rounded Rectangle 9"/>
          <p:cNvSpPr/>
          <p:nvPr/>
        </p:nvSpPr>
        <p:spPr>
          <a:xfrm>
            <a:off x="4875492" y="5046205"/>
            <a:ext cx="4063961"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prstClr val="black">
                    <a:lumMod val="95000"/>
                    <a:lumOff val="5000"/>
                  </a:prstClr>
                </a:solidFill>
                <a:latin typeface="Arial"/>
                <a:cs typeface="Arial" panose="020B0604020202020204" pitchFamily="34" charset="0"/>
              </a:rPr>
              <a:t>C</a:t>
            </a:r>
            <a:r>
              <a:rPr kumimoji="0" lang="en-US" sz="30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000" b="1" i="0" u="none" strike="noStrike" kern="1200" cap="none" spc="0" normalizeH="0" baseline="0" noProof="0" dirty="0" err="1">
                <a:ln>
                  <a:noFill/>
                </a:ln>
                <a:solidFill>
                  <a:prstClr val="black">
                    <a:lumMod val="95000"/>
                    <a:lumOff val="5000"/>
                  </a:prstClr>
                </a:solidFill>
                <a:effectLst/>
                <a:uLnTx/>
                <a:uFillTx/>
                <a:latin typeface="Arial"/>
                <a:ea typeface="+mn-ea"/>
                <a:cs typeface="Arial" panose="020B0604020202020204" pitchFamily="34" charset="0"/>
              </a:rPr>
              <a:t>Phần</a:t>
            </a:r>
            <a:r>
              <a:rPr kumimoji="0" lang="en-US" sz="3000" b="1" i="0" u="none" strike="noStrike" kern="1200" cap="none" spc="0" normalizeH="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000" b="1" i="0" u="none" strike="noStrike" kern="1200" cap="none" spc="0" normalizeH="0" noProof="0" dirty="0" err="1">
                <a:ln>
                  <a:noFill/>
                </a:ln>
                <a:solidFill>
                  <a:prstClr val="black">
                    <a:lumMod val="95000"/>
                    <a:lumOff val="5000"/>
                  </a:prstClr>
                </a:solidFill>
                <a:effectLst/>
                <a:uLnTx/>
                <a:uFillTx/>
                <a:latin typeface="Arial"/>
                <a:ea typeface="+mn-ea"/>
                <a:cs typeface="Arial" panose="020B0604020202020204" pitchFamily="34" charset="0"/>
              </a:rPr>
              <a:t>mở</a:t>
            </a:r>
            <a:r>
              <a:rPr kumimoji="0" lang="en-US" sz="3000" b="1" i="0" u="none" strike="noStrike" kern="1200" cap="none" spc="0" normalizeH="0" noProof="0" dirty="0">
                <a:ln>
                  <a:noFill/>
                </a:ln>
                <a:solidFill>
                  <a:prstClr val="black">
                    <a:lumMod val="95000"/>
                    <a:lumOff val="5000"/>
                  </a:prstClr>
                </a:solidFill>
                <a:effectLst/>
                <a:uLnTx/>
                <a:uFillTx/>
                <a:latin typeface="Arial"/>
                <a:ea typeface="+mn-ea"/>
                <a:cs typeface="Arial" panose="020B0604020202020204" pitchFamily="34" charset="0"/>
              </a:rPr>
              <a:t> </a:t>
            </a:r>
            <a:r>
              <a:rPr kumimoji="0" lang="en-US" sz="3000" b="1" i="0" u="none" strike="noStrike" kern="1200" cap="none" spc="0" normalizeH="0" noProof="0" dirty="0" err="1">
                <a:ln>
                  <a:noFill/>
                </a:ln>
                <a:solidFill>
                  <a:prstClr val="black">
                    <a:lumMod val="95000"/>
                    <a:lumOff val="5000"/>
                  </a:prstClr>
                </a:solidFill>
                <a:effectLst/>
                <a:uLnTx/>
                <a:uFillTx/>
                <a:latin typeface="Arial"/>
                <a:ea typeface="+mn-ea"/>
                <a:cs typeface="Arial" panose="020B0604020202020204" pitchFamily="34" charset="0"/>
              </a:rPr>
              <a:t>bài</a:t>
            </a:r>
            <a:r>
              <a:rPr kumimoji="0" lang="en-US" sz="3000" b="1" i="0" u="none" strike="noStrike" kern="1200" cap="none" spc="0" normalizeH="0" noProof="0" dirty="0">
                <a:ln>
                  <a:noFill/>
                </a:ln>
                <a:solidFill>
                  <a:prstClr val="black">
                    <a:lumMod val="95000"/>
                    <a:lumOff val="5000"/>
                  </a:prstClr>
                </a:solidFill>
                <a:effectLst/>
                <a:uLnTx/>
                <a:uFillTx/>
                <a:latin typeface="Arial"/>
                <a:ea typeface="+mn-ea"/>
                <a:cs typeface="Arial" panose="020B0604020202020204" pitchFamily="34" charset="0"/>
              </a:rPr>
              <a:t>.</a:t>
            </a:r>
            <a:endParaRPr kumimoji="0" lang="en-US" sz="30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endParaRPr>
          </a:p>
        </p:txBody>
      </p:sp>
      <p:sp>
        <p:nvSpPr>
          <p:cNvPr id="15" name="Flowchart: Terminator 14"/>
          <p:cNvSpPr/>
          <p:nvPr/>
        </p:nvSpPr>
        <p:spPr>
          <a:xfrm rot="5400000">
            <a:off x="4517512" y="3276937"/>
            <a:ext cx="454025" cy="180975"/>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16" name="Flowchart: Terminator 15"/>
          <p:cNvSpPr/>
          <p:nvPr/>
        </p:nvSpPr>
        <p:spPr>
          <a:xfrm rot="5400000">
            <a:off x="9095068" y="3282493"/>
            <a:ext cx="454025" cy="179387"/>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7" name="Rounded Rectangle 6"/>
          <p:cNvSpPr/>
          <p:nvPr/>
        </p:nvSpPr>
        <p:spPr>
          <a:xfrm>
            <a:off x="2972873" y="3724611"/>
            <a:ext cx="38052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A. </a:t>
            </a:r>
            <a:r>
              <a:rPr lang="en-US" sz="3000" b="1" dirty="0" err="1">
                <a:solidFill>
                  <a:prstClr val="black">
                    <a:lumMod val="95000"/>
                    <a:lumOff val="5000"/>
                  </a:prstClr>
                </a:solidFill>
                <a:latin typeface="Arial"/>
                <a:cs typeface="Arial" panose="020B0604020202020204" pitchFamily="34" charset="0"/>
              </a:rPr>
              <a:t>Phần</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thân</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bài</a:t>
            </a:r>
            <a:r>
              <a:rPr lang="en-US" sz="3000" b="1" dirty="0">
                <a:solidFill>
                  <a:prstClr val="black">
                    <a:lumMod val="95000"/>
                    <a:lumOff val="5000"/>
                  </a:prstClr>
                </a:solidFill>
                <a:latin typeface="Arial"/>
                <a:cs typeface="Arial" panose="020B0604020202020204" pitchFamily="34" charset="0"/>
              </a:rPr>
              <a:t>.</a:t>
            </a:r>
            <a:endParaRPr kumimoji="0" lang="en-US" sz="30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endParaRPr>
          </a:p>
        </p:txBody>
      </p:sp>
      <p:sp>
        <p:nvSpPr>
          <p:cNvPr id="21" name="Chevron 20">
            <a:hlinkClick r:id="rId5" action="ppaction://hlinksldjump"/>
          </p:cNvPr>
          <p:cNvSpPr/>
          <p:nvPr/>
        </p:nvSpPr>
        <p:spPr>
          <a:xfrm flipH="1">
            <a:off x="11337412" y="6215399"/>
            <a:ext cx="307975" cy="315913"/>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22" name="Chevron 21">
            <a:hlinkClick r:id="rId5" action="ppaction://hlinksldjump"/>
          </p:cNvPr>
          <p:cNvSpPr/>
          <p:nvPr/>
        </p:nvSpPr>
        <p:spPr>
          <a:xfrm flipH="1">
            <a:off x="11334236" y="3353136"/>
            <a:ext cx="309562"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23" name="Chevron 22">
            <a:hlinkClick r:id="rId5" action="ppaction://hlinksldjump"/>
          </p:cNvPr>
          <p:cNvSpPr/>
          <p:nvPr/>
        </p:nvSpPr>
        <p:spPr>
          <a:xfrm>
            <a:off x="2533137" y="6201112"/>
            <a:ext cx="250825" cy="327025"/>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24" name="Chevron 23">
            <a:hlinkClick r:id="rId5" action="ppaction://hlinksldjump"/>
          </p:cNvPr>
          <p:cNvSpPr/>
          <p:nvPr/>
        </p:nvSpPr>
        <p:spPr>
          <a:xfrm>
            <a:off x="2529962" y="3362661"/>
            <a:ext cx="263525"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19" name="AutoShape 2"/>
          <p:cNvSpPr>
            <a:spLocks noChangeArrowheads="1"/>
          </p:cNvSpPr>
          <p:nvPr/>
        </p:nvSpPr>
        <p:spPr bwMode="auto">
          <a:xfrm>
            <a:off x="527578" y="5320696"/>
            <a:ext cx="1485900" cy="914136"/>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charset="0"/>
                <a:ea typeface="+mn-ea"/>
                <a:cs typeface="+mn-cs"/>
              </a:rPr>
              <a:t>0</a:t>
            </a:r>
          </a:p>
        </p:txBody>
      </p:sp>
      <p:sp>
        <p:nvSpPr>
          <p:cNvPr id="25" name="AutoShape 3"/>
          <p:cNvSpPr>
            <a:spLocks noChangeArrowheads="1"/>
          </p:cNvSpPr>
          <p:nvPr/>
        </p:nvSpPr>
        <p:spPr bwMode="auto">
          <a:xfrm>
            <a:off x="558534" y="5320696"/>
            <a:ext cx="1485900" cy="914136"/>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800000"/>
                </a:solidFill>
                <a:effectLst/>
                <a:uLnTx/>
                <a:uFillTx/>
                <a:latin typeface="Arial" charset="0"/>
                <a:ea typeface="+mn-ea"/>
                <a:cs typeface="+mn-cs"/>
              </a:rPr>
              <a:t>1</a:t>
            </a:r>
          </a:p>
        </p:txBody>
      </p:sp>
      <p:sp>
        <p:nvSpPr>
          <p:cNvPr id="26" name="AutoShape 4"/>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2</a:t>
            </a:r>
          </a:p>
        </p:txBody>
      </p:sp>
      <p:sp>
        <p:nvSpPr>
          <p:cNvPr id="27" name="AutoShape 5"/>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3</a:t>
            </a:r>
          </a:p>
        </p:txBody>
      </p:sp>
      <p:sp>
        <p:nvSpPr>
          <p:cNvPr id="28" name="AutoShape 6"/>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4</a:t>
            </a:r>
          </a:p>
        </p:txBody>
      </p:sp>
      <p:sp>
        <p:nvSpPr>
          <p:cNvPr id="29" name="AutoShape 7"/>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5</a:t>
            </a:r>
          </a:p>
        </p:txBody>
      </p:sp>
      <p:sp>
        <p:nvSpPr>
          <p:cNvPr id="30" name="AutoShape 8"/>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6</a:t>
            </a:r>
          </a:p>
        </p:txBody>
      </p:sp>
      <p:sp>
        <p:nvSpPr>
          <p:cNvPr id="31" name="AutoShape 9"/>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7</a:t>
            </a:r>
          </a:p>
        </p:txBody>
      </p:sp>
      <p:sp>
        <p:nvSpPr>
          <p:cNvPr id="32" name="AutoShape 10"/>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8</a:t>
            </a:r>
          </a:p>
        </p:txBody>
      </p:sp>
      <p:sp>
        <p:nvSpPr>
          <p:cNvPr id="33" name="AutoShape 11"/>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9</a:t>
            </a:r>
          </a:p>
        </p:txBody>
      </p:sp>
      <p:sp>
        <p:nvSpPr>
          <p:cNvPr id="34" name="AutoShape 12"/>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10</a:t>
            </a:r>
          </a:p>
        </p:txBody>
      </p:sp>
      <p:grpSp>
        <p:nvGrpSpPr>
          <p:cNvPr id="35" name="Group 34"/>
          <p:cNvGrpSpPr/>
          <p:nvPr/>
        </p:nvGrpSpPr>
        <p:grpSpPr>
          <a:xfrm>
            <a:off x="413459" y="4215749"/>
            <a:ext cx="1937190" cy="766613"/>
            <a:chOff x="413459" y="4215749"/>
            <a:chExt cx="1937190" cy="766613"/>
          </a:xfrm>
        </p:grpSpPr>
        <p:sp>
          <p:nvSpPr>
            <p:cNvPr id="36" name="Oval 17"/>
            <p:cNvSpPr>
              <a:spLocks noChangeArrowheads="1"/>
            </p:cNvSpPr>
            <p:nvPr/>
          </p:nvSpPr>
          <p:spPr bwMode="auto">
            <a:xfrm>
              <a:off x="413459" y="4215749"/>
              <a:ext cx="1937190" cy="766613"/>
            </a:xfrm>
            <a:prstGeom prst="ellipse">
              <a:avLst/>
            </a:prstGeom>
            <a:solidFill>
              <a:srgbClr val="00FF00"/>
            </a:solidFill>
            <a:ln w="9525">
              <a:solidFill>
                <a:srgbClr val="FF0000"/>
              </a:solidFill>
              <a:round/>
              <a:headEnd/>
              <a:tailEnd/>
            </a:ln>
          </p:spPr>
          <p:txBody>
            <a:bodyPr wrap="none" anchor="ctr"/>
            <a:lstStyle/>
            <a:p>
              <a:pPr marL="0" marR="0" lvl="0" indent="0" algn="l" defTabSz="91379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7" name="WordArt 18"/>
            <p:cNvSpPr>
              <a:spLocks noChangeArrowheads="1" noChangeShapeType="1" noTextEdit="1"/>
            </p:cNvSpPr>
            <p:nvPr/>
          </p:nvSpPr>
          <p:spPr bwMode="auto">
            <a:xfrm>
              <a:off x="814574" y="4436149"/>
              <a:ext cx="1188042" cy="325811"/>
            </a:xfrm>
            <a:prstGeom prst="rect">
              <a:avLst/>
            </a:prstGeom>
          </p:spPr>
          <p:txBody>
            <a:bodyPr wrap="none" fromWordArt="1">
              <a:prstTxWarp prst="textPlain">
                <a:avLst>
                  <a:gd name="adj" fmla="val 47801"/>
                </a:avLst>
              </a:prstTxWarp>
            </a:bodyP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59500" b="1" i="0" u="none" strike="noStrike" kern="10" cap="none" spc="0" normalizeH="0" baseline="0" noProof="0" dirty="0">
                  <a:ln w="9525">
                    <a:solidFill>
                      <a:srgbClr val="FF0000"/>
                    </a:solidFill>
                    <a:round/>
                    <a:headEnd/>
                    <a:tailEnd/>
                  </a:ln>
                  <a:solidFill>
                    <a:srgbClr val="FF6600"/>
                  </a:solidFill>
                  <a:effectLst/>
                  <a:uLnTx/>
                  <a:uFillTx/>
                  <a:latin typeface="Times New Roman" panose="02020603050405020304" pitchFamily="18" charset="0"/>
                  <a:ea typeface="+mn-ea"/>
                  <a:cs typeface="Times New Roman" panose="02020603050405020304" pitchFamily="18" charset="0"/>
                </a:rPr>
                <a:t>HẾT GIỜ</a:t>
              </a:r>
            </a:p>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5400" b="1" i="1" u="none" strike="noStrike" kern="10" cap="none" spc="0" normalizeH="0" baseline="0" noProof="0" dirty="0">
                <a:ln w="9525">
                  <a:solidFill>
                    <a:srgbClr val="FF0000"/>
                  </a:solidFill>
                  <a:round/>
                  <a:headEnd/>
                  <a:tailEnd/>
                </a:ln>
                <a:solidFill>
                  <a:srgbClr val="FF66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9459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xit" presetSubtype="0" fill="hold" grpId="0" nodeType="clickEffect">
                                  <p:stCondLst>
                                    <p:cond delay="0"/>
                                  </p:stCondLst>
                                  <p:childTnLst>
                                    <p:anim calcmode="lin" valueType="num">
                                      <p:cBhvr>
                                        <p:cTn id="6" dur="1000"/>
                                        <p:tgtEl>
                                          <p:spTgt spid="34"/>
                                        </p:tgtEl>
                                        <p:attrNameLst>
                                          <p:attrName>ppt_x</p:attrName>
                                        </p:attrNameLst>
                                      </p:cBhvr>
                                      <p:tavLst>
                                        <p:tav tm="0">
                                          <p:val>
                                            <p:strVal val="ppt_x"/>
                                          </p:val>
                                        </p:tav>
                                        <p:tav tm="100000">
                                          <p:val>
                                            <p:strVal val="ppt_x-.2"/>
                                          </p:val>
                                        </p:tav>
                                      </p:tavLst>
                                    </p:anim>
                                    <p:anim calcmode="lin" valueType="num">
                                      <p:cBhvr>
                                        <p:cTn id="7" dur="1000"/>
                                        <p:tgtEl>
                                          <p:spTgt spid="34"/>
                                        </p:tgtEl>
                                        <p:attrNameLst>
                                          <p:attrName>ppt_y</p:attrName>
                                        </p:attrNameLst>
                                      </p:cBhvr>
                                      <p:tavLst>
                                        <p:tav tm="0">
                                          <p:val>
                                            <p:strVal val="ppt_y"/>
                                          </p:val>
                                        </p:tav>
                                        <p:tav tm="100000">
                                          <p:val>
                                            <p:strVal val="ppt_y"/>
                                          </p:val>
                                        </p:tav>
                                      </p:tavLst>
                                    </p:anim>
                                    <p:animEffect transition="out" filter="fade">
                                      <p:cBhvr>
                                        <p:cTn id="8" dur="1000"/>
                                        <p:tgtEl>
                                          <p:spTgt spid="34"/>
                                        </p:tgtEl>
                                      </p:cBhvr>
                                    </p:animEffect>
                                    <p:set>
                                      <p:cBhvr>
                                        <p:cTn id="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000"/>
                            </p:stCondLst>
                            <p:childTnLst>
                              <p:par>
                                <p:cTn id="11" presetID="29" presetClass="exit" presetSubtype="0" fill="hold" grpId="0" nodeType="afterEffect">
                                  <p:stCondLst>
                                    <p:cond delay="0"/>
                                  </p:stCondLst>
                                  <p:childTnLst>
                                    <p:anim calcmode="lin" valueType="num">
                                      <p:cBhvr>
                                        <p:cTn id="12" dur="1000"/>
                                        <p:tgtEl>
                                          <p:spTgt spid="33"/>
                                        </p:tgtEl>
                                        <p:attrNameLst>
                                          <p:attrName>ppt_x</p:attrName>
                                        </p:attrNameLst>
                                      </p:cBhvr>
                                      <p:tavLst>
                                        <p:tav tm="0">
                                          <p:val>
                                            <p:strVal val="ppt_x"/>
                                          </p:val>
                                        </p:tav>
                                        <p:tav tm="100000">
                                          <p:val>
                                            <p:strVal val="ppt_x-.2"/>
                                          </p:val>
                                        </p:tav>
                                      </p:tavLst>
                                    </p:anim>
                                    <p:anim calcmode="lin" valueType="num">
                                      <p:cBhvr>
                                        <p:cTn id="13" dur="1000"/>
                                        <p:tgtEl>
                                          <p:spTgt spid="33"/>
                                        </p:tgtEl>
                                        <p:attrNameLst>
                                          <p:attrName>ppt_y</p:attrName>
                                        </p:attrNameLst>
                                      </p:cBhvr>
                                      <p:tavLst>
                                        <p:tav tm="0">
                                          <p:val>
                                            <p:strVal val="ppt_y"/>
                                          </p:val>
                                        </p:tav>
                                        <p:tav tm="100000">
                                          <p:val>
                                            <p:strVal val="ppt_y"/>
                                          </p:val>
                                        </p:tav>
                                      </p:tavLst>
                                    </p:anim>
                                    <p:animEffect transition="out" filter="fade">
                                      <p:cBhvr>
                                        <p:cTn id="14" dur="1000"/>
                                        <p:tgtEl>
                                          <p:spTgt spid="33"/>
                                        </p:tgtEl>
                                      </p:cBhvr>
                                    </p:animEffect>
                                    <p:set>
                                      <p:cBhvr>
                                        <p:cTn id="15"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2000"/>
                            </p:stCondLst>
                            <p:childTnLst>
                              <p:par>
                                <p:cTn id="17" presetID="29" presetClass="exit" presetSubtype="0" fill="hold" grpId="0" nodeType="afterEffect">
                                  <p:stCondLst>
                                    <p:cond delay="0"/>
                                  </p:stCondLst>
                                  <p:childTnLst>
                                    <p:anim calcmode="lin" valueType="num">
                                      <p:cBhvr>
                                        <p:cTn id="18" dur="1000"/>
                                        <p:tgtEl>
                                          <p:spTgt spid="32"/>
                                        </p:tgtEl>
                                        <p:attrNameLst>
                                          <p:attrName>ppt_x</p:attrName>
                                        </p:attrNameLst>
                                      </p:cBhvr>
                                      <p:tavLst>
                                        <p:tav tm="0">
                                          <p:val>
                                            <p:strVal val="ppt_x"/>
                                          </p:val>
                                        </p:tav>
                                        <p:tav tm="100000">
                                          <p:val>
                                            <p:strVal val="ppt_x-.2"/>
                                          </p:val>
                                        </p:tav>
                                      </p:tavLst>
                                    </p:anim>
                                    <p:anim calcmode="lin" valueType="num">
                                      <p:cBhvr>
                                        <p:cTn id="19" dur="1000"/>
                                        <p:tgtEl>
                                          <p:spTgt spid="32"/>
                                        </p:tgtEl>
                                        <p:attrNameLst>
                                          <p:attrName>ppt_y</p:attrName>
                                        </p:attrNameLst>
                                      </p:cBhvr>
                                      <p:tavLst>
                                        <p:tav tm="0">
                                          <p:val>
                                            <p:strVal val="ppt_y"/>
                                          </p:val>
                                        </p:tav>
                                        <p:tav tm="100000">
                                          <p:val>
                                            <p:strVal val="ppt_y"/>
                                          </p:val>
                                        </p:tav>
                                      </p:tavLst>
                                    </p:anim>
                                    <p:animEffect transition="out" filter="fade">
                                      <p:cBhvr>
                                        <p:cTn id="20" dur="1000"/>
                                        <p:tgtEl>
                                          <p:spTgt spid="32"/>
                                        </p:tgtEl>
                                      </p:cBhvr>
                                    </p:animEffect>
                                    <p:set>
                                      <p:cBhvr>
                                        <p:cTn id="2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2" fill="hold">
                            <p:stCondLst>
                              <p:cond delay="3000"/>
                            </p:stCondLst>
                            <p:childTnLst>
                              <p:par>
                                <p:cTn id="23" presetID="29" presetClass="exit" presetSubtype="0" fill="hold" grpId="0" nodeType="afterEffect">
                                  <p:stCondLst>
                                    <p:cond delay="0"/>
                                  </p:stCondLst>
                                  <p:childTnLst>
                                    <p:anim calcmode="lin" valueType="num">
                                      <p:cBhvr>
                                        <p:cTn id="24" dur="1000"/>
                                        <p:tgtEl>
                                          <p:spTgt spid="31"/>
                                        </p:tgtEl>
                                        <p:attrNameLst>
                                          <p:attrName>ppt_x</p:attrName>
                                        </p:attrNameLst>
                                      </p:cBhvr>
                                      <p:tavLst>
                                        <p:tav tm="0">
                                          <p:val>
                                            <p:strVal val="ppt_x"/>
                                          </p:val>
                                        </p:tav>
                                        <p:tav tm="100000">
                                          <p:val>
                                            <p:strVal val="ppt_x-.2"/>
                                          </p:val>
                                        </p:tav>
                                      </p:tavLst>
                                    </p:anim>
                                    <p:anim calcmode="lin" valueType="num">
                                      <p:cBhvr>
                                        <p:cTn id="25" dur="1000"/>
                                        <p:tgtEl>
                                          <p:spTgt spid="31"/>
                                        </p:tgtEl>
                                        <p:attrNameLst>
                                          <p:attrName>ppt_y</p:attrName>
                                        </p:attrNameLst>
                                      </p:cBhvr>
                                      <p:tavLst>
                                        <p:tav tm="0">
                                          <p:val>
                                            <p:strVal val="ppt_y"/>
                                          </p:val>
                                        </p:tav>
                                        <p:tav tm="100000">
                                          <p:val>
                                            <p:strVal val="ppt_y"/>
                                          </p:val>
                                        </p:tav>
                                      </p:tavLst>
                                    </p:anim>
                                    <p:animEffect transition="out" filter="fade">
                                      <p:cBhvr>
                                        <p:cTn id="26" dur="1000"/>
                                        <p:tgtEl>
                                          <p:spTgt spid="31"/>
                                        </p:tgtEl>
                                      </p:cBhvr>
                                    </p:animEffect>
                                    <p:set>
                                      <p:cBhvr>
                                        <p:cTn id="2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8" fill="hold">
                            <p:stCondLst>
                              <p:cond delay="4000"/>
                            </p:stCondLst>
                            <p:childTnLst>
                              <p:par>
                                <p:cTn id="29" presetID="29" presetClass="exit" presetSubtype="0" fill="hold" grpId="0" nodeType="afterEffect">
                                  <p:stCondLst>
                                    <p:cond delay="0"/>
                                  </p:stCondLst>
                                  <p:childTnLst>
                                    <p:anim calcmode="lin" valueType="num">
                                      <p:cBhvr>
                                        <p:cTn id="30" dur="1000"/>
                                        <p:tgtEl>
                                          <p:spTgt spid="30"/>
                                        </p:tgtEl>
                                        <p:attrNameLst>
                                          <p:attrName>ppt_x</p:attrName>
                                        </p:attrNameLst>
                                      </p:cBhvr>
                                      <p:tavLst>
                                        <p:tav tm="0">
                                          <p:val>
                                            <p:strVal val="ppt_x"/>
                                          </p:val>
                                        </p:tav>
                                        <p:tav tm="100000">
                                          <p:val>
                                            <p:strVal val="ppt_x-.2"/>
                                          </p:val>
                                        </p:tav>
                                      </p:tavLst>
                                    </p:anim>
                                    <p:anim calcmode="lin" valueType="num">
                                      <p:cBhvr>
                                        <p:cTn id="31" dur="1000"/>
                                        <p:tgtEl>
                                          <p:spTgt spid="30"/>
                                        </p:tgtEl>
                                        <p:attrNameLst>
                                          <p:attrName>ppt_y</p:attrName>
                                        </p:attrNameLst>
                                      </p:cBhvr>
                                      <p:tavLst>
                                        <p:tav tm="0">
                                          <p:val>
                                            <p:strVal val="ppt_y"/>
                                          </p:val>
                                        </p:tav>
                                        <p:tav tm="100000">
                                          <p:val>
                                            <p:strVal val="ppt_y"/>
                                          </p:val>
                                        </p:tav>
                                      </p:tavLst>
                                    </p:anim>
                                    <p:animEffect transition="out" filter="fade">
                                      <p:cBhvr>
                                        <p:cTn id="32" dur="1000"/>
                                        <p:tgtEl>
                                          <p:spTgt spid="30"/>
                                        </p:tgtEl>
                                      </p:cBhvr>
                                    </p:animEffect>
                                    <p:set>
                                      <p:cBhvr>
                                        <p:cTn id="33"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4" fill="hold">
                            <p:stCondLst>
                              <p:cond delay="5000"/>
                            </p:stCondLst>
                            <p:childTnLst>
                              <p:par>
                                <p:cTn id="35" presetID="29" presetClass="exit" presetSubtype="0" fill="hold" grpId="0" nodeType="afterEffect">
                                  <p:stCondLst>
                                    <p:cond delay="0"/>
                                  </p:stCondLst>
                                  <p:childTnLst>
                                    <p:anim calcmode="lin" valueType="num">
                                      <p:cBhvr>
                                        <p:cTn id="36" dur="1000"/>
                                        <p:tgtEl>
                                          <p:spTgt spid="29"/>
                                        </p:tgtEl>
                                        <p:attrNameLst>
                                          <p:attrName>ppt_x</p:attrName>
                                        </p:attrNameLst>
                                      </p:cBhvr>
                                      <p:tavLst>
                                        <p:tav tm="0">
                                          <p:val>
                                            <p:strVal val="ppt_x"/>
                                          </p:val>
                                        </p:tav>
                                        <p:tav tm="100000">
                                          <p:val>
                                            <p:strVal val="ppt_x-.2"/>
                                          </p:val>
                                        </p:tav>
                                      </p:tavLst>
                                    </p:anim>
                                    <p:anim calcmode="lin" valueType="num">
                                      <p:cBhvr>
                                        <p:cTn id="37" dur="1000"/>
                                        <p:tgtEl>
                                          <p:spTgt spid="29"/>
                                        </p:tgtEl>
                                        <p:attrNameLst>
                                          <p:attrName>ppt_y</p:attrName>
                                        </p:attrNameLst>
                                      </p:cBhvr>
                                      <p:tavLst>
                                        <p:tav tm="0">
                                          <p:val>
                                            <p:strVal val="ppt_y"/>
                                          </p:val>
                                        </p:tav>
                                        <p:tav tm="100000">
                                          <p:val>
                                            <p:strVal val="ppt_y"/>
                                          </p:val>
                                        </p:tav>
                                      </p:tavLst>
                                    </p:anim>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40" fill="hold">
                            <p:stCondLst>
                              <p:cond delay="6000"/>
                            </p:stCondLst>
                            <p:childTnLst>
                              <p:par>
                                <p:cTn id="41" presetID="29" presetClass="exit" presetSubtype="0" fill="hold" grpId="0" nodeType="afterEffect">
                                  <p:stCondLst>
                                    <p:cond delay="0"/>
                                  </p:stCondLst>
                                  <p:childTnLst>
                                    <p:anim calcmode="lin" valueType="num">
                                      <p:cBhvr>
                                        <p:cTn id="42" dur="1000"/>
                                        <p:tgtEl>
                                          <p:spTgt spid="28"/>
                                        </p:tgtEl>
                                        <p:attrNameLst>
                                          <p:attrName>ppt_x</p:attrName>
                                        </p:attrNameLst>
                                      </p:cBhvr>
                                      <p:tavLst>
                                        <p:tav tm="0">
                                          <p:val>
                                            <p:strVal val="ppt_x"/>
                                          </p:val>
                                        </p:tav>
                                        <p:tav tm="100000">
                                          <p:val>
                                            <p:strVal val="ppt_x-.2"/>
                                          </p:val>
                                        </p:tav>
                                      </p:tavLst>
                                    </p:anim>
                                    <p:anim calcmode="lin" valueType="num">
                                      <p:cBhvr>
                                        <p:cTn id="43" dur="1000"/>
                                        <p:tgtEl>
                                          <p:spTgt spid="28"/>
                                        </p:tgtEl>
                                        <p:attrNameLst>
                                          <p:attrName>ppt_y</p:attrName>
                                        </p:attrNameLst>
                                      </p:cBhvr>
                                      <p:tavLst>
                                        <p:tav tm="0">
                                          <p:val>
                                            <p:strVal val="ppt_y"/>
                                          </p:val>
                                        </p:tav>
                                        <p:tav tm="100000">
                                          <p:val>
                                            <p:strVal val="ppt_y"/>
                                          </p:val>
                                        </p:tav>
                                      </p:tavLst>
                                    </p:anim>
                                    <p:animEffect transition="out" filter="fade">
                                      <p:cBhvr>
                                        <p:cTn id="44" dur="1000"/>
                                        <p:tgtEl>
                                          <p:spTgt spid="28"/>
                                        </p:tgtEl>
                                      </p:cBhvr>
                                    </p:animEffect>
                                    <p:set>
                                      <p:cBhvr>
                                        <p:cTn id="45"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6" fill="hold">
                            <p:stCondLst>
                              <p:cond delay="7000"/>
                            </p:stCondLst>
                            <p:childTnLst>
                              <p:par>
                                <p:cTn id="47" presetID="29" presetClass="exit" presetSubtype="0" fill="hold" grpId="0" nodeType="afterEffect">
                                  <p:stCondLst>
                                    <p:cond delay="0"/>
                                  </p:stCondLst>
                                  <p:childTnLst>
                                    <p:anim calcmode="lin" valueType="num">
                                      <p:cBhvr>
                                        <p:cTn id="48" dur="1000"/>
                                        <p:tgtEl>
                                          <p:spTgt spid="27"/>
                                        </p:tgtEl>
                                        <p:attrNameLst>
                                          <p:attrName>ppt_x</p:attrName>
                                        </p:attrNameLst>
                                      </p:cBhvr>
                                      <p:tavLst>
                                        <p:tav tm="0">
                                          <p:val>
                                            <p:strVal val="ppt_x"/>
                                          </p:val>
                                        </p:tav>
                                        <p:tav tm="100000">
                                          <p:val>
                                            <p:strVal val="ppt_x-.2"/>
                                          </p:val>
                                        </p:tav>
                                      </p:tavLst>
                                    </p:anim>
                                    <p:anim calcmode="lin" valueType="num">
                                      <p:cBhvr>
                                        <p:cTn id="49" dur="1000"/>
                                        <p:tgtEl>
                                          <p:spTgt spid="27"/>
                                        </p:tgtEl>
                                        <p:attrNameLst>
                                          <p:attrName>ppt_y</p:attrName>
                                        </p:attrNameLst>
                                      </p:cBhvr>
                                      <p:tavLst>
                                        <p:tav tm="0">
                                          <p:val>
                                            <p:strVal val="ppt_y"/>
                                          </p:val>
                                        </p:tav>
                                        <p:tav tm="100000">
                                          <p:val>
                                            <p:strVal val="ppt_y"/>
                                          </p:val>
                                        </p:tav>
                                      </p:tavLst>
                                    </p:anim>
                                    <p:animEffect transition="out" filter="fade">
                                      <p:cBhvr>
                                        <p:cTn id="50" dur="1000"/>
                                        <p:tgtEl>
                                          <p:spTgt spid="27"/>
                                        </p:tgtEl>
                                      </p:cBhvr>
                                    </p:animEffect>
                                    <p:set>
                                      <p:cBhvr>
                                        <p:cTn id="51"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2" fill="hold">
                            <p:stCondLst>
                              <p:cond delay="8000"/>
                            </p:stCondLst>
                            <p:childTnLst>
                              <p:par>
                                <p:cTn id="53" presetID="29" presetClass="exit" presetSubtype="0" fill="hold" grpId="0" nodeType="afterEffect">
                                  <p:stCondLst>
                                    <p:cond delay="0"/>
                                  </p:stCondLst>
                                  <p:childTnLst>
                                    <p:anim calcmode="lin" valueType="num">
                                      <p:cBhvr>
                                        <p:cTn id="54" dur="1000"/>
                                        <p:tgtEl>
                                          <p:spTgt spid="26"/>
                                        </p:tgtEl>
                                        <p:attrNameLst>
                                          <p:attrName>ppt_x</p:attrName>
                                        </p:attrNameLst>
                                      </p:cBhvr>
                                      <p:tavLst>
                                        <p:tav tm="0">
                                          <p:val>
                                            <p:strVal val="ppt_x"/>
                                          </p:val>
                                        </p:tav>
                                        <p:tav tm="100000">
                                          <p:val>
                                            <p:strVal val="ppt_x-.2"/>
                                          </p:val>
                                        </p:tav>
                                      </p:tavLst>
                                    </p:anim>
                                    <p:anim calcmode="lin" valueType="num">
                                      <p:cBhvr>
                                        <p:cTn id="55" dur="1000"/>
                                        <p:tgtEl>
                                          <p:spTgt spid="26"/>
                                        </p:tgtEl>
                                        <p:attrNameLst>
                                          <p:attrName>ppt_y</p:attrName>
                                        </p:attrNameLst>
                                      </p:cBhvr>
                                      <p:tavLst>
                                        <p:tav tm="0">
                                          <p:val>
                                            <p:strVal val="ppt_y"/>
                                          </p:val>
                                        </p:tav>
                                        <p:tav tm="100000">
                                          <p:val>
                                            <p:strVal val="ppt_y"/>
                                          </p:val>
                                        </p:tav>
                                      </p:tavLst>
                                    </p:anim>
                                    <p:animEffect transition="out" filter="fade">
                                      <p:cBhvr>
                                        <p:cTn id="56" dur="1000"/>
                                        <p:tgtEl>
                                          <p:spTgt spid="26"/>
                                        </p:tgtEl>
                                      </p:cBhvr>
                                    </p:animEffect>
                                    <p:set>
                                      <p:cBhvr>
                                        <p:cTn id="5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8" fill="hold">
                            <p:stCondLst>
                              <p:cond delay="9000"/>
                            </p:stCondLst>
                            <p:childTnLst>
                              <p:par>
                                <p:cTn id="59" presetID="29" presetClass="exit" presetSubtype="0" fill="hold" nodeType="afterEffect">
                                  <p:stCondLst>
                                    <p:cond delay="0"/>
                                  </p:stCondLst>
                                  <p:childTnLst>
                                    <p:anim calcmode="lin" valueType="num">
                                      <p:cBhvr>
                                        <p:cTn id="60" dur="1000"/>
                                        <p:tgtEl>
                                          <p:spTgt spid="25"/>
                                        </p:tgtEl>
                                        <p:attrNameLst>
                                          <p:attrName>ppt_x</p:attrName>
                                        </p:attrNameLst>
                                      </p:cBhvr>
                                      <p:tavLst>
                                        <p:tav tm="0">
                                          <p:val>
                                            <p:strVal val="ppt_x"/>
                                          </p:val>
                                        </p:tav>
                                        <p:tav tm="100000">
                                          <p:val>
                                            <p:strVal val="ppt_x-.2"/>
                                          </p:val>
                                        </p:tav>
                                      </p:tavLst>
                                    </p:anim>
                                    <p:anim calcmode="lin" valueType="num">
                                      <p:cBhvr>
                                        <p:cTn id="61" dur="1000"/>
                                        <p:tgtEl>
                                          <p:spTgt spid="25"/>
                                        </p:tgtEl>
                                        <p:attrNameLst>
                                          <p:attrName>ppt_y</p:attrName>
                                        </p:attrNameLst>
                                      </p:cBhvr>
                                      <p:tavLst>
                                        <p:tav tm="0">
                                          <p:val>
                                            <p:strVal val="ppt_y"/>
                                          </p:val>
                                        </p:tav>
                                        <p:tav tm="100000">
                                          <p:val>
                                            <p:strVal val="ppt_y"/>
                                          </p:val>
                                        </p:tav>
                                      </p:tavLst>
                                    </p:anim>
                                    <p:animEffect transition="out" filter="fade">
                                      <p:cBhvr>
                                        <p:cTn id="62" dur="1000"/>
                                        <p:tgtEl>
                                          <p:spTgt spid="25"/>
                                        </p:tgtEl>
                                      </p:cBhvr>
                                    </p:animEffect>
                                    <p:set>
                                      <p:cBhvr>
                                        <p:cTn id="63"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4" fill="hold">
                            <p:stCondLst>
                              <p:cond delay="10000"/>
                            </p:stCondLst>
                            <p:childTnLst>
                              <p:par>
                                <p:cTn id="65" presetID="6" presetClass="emph" presetSubtype="0" fill="hold" grpId="0" nodeType="afterEffect">
                                  <p:stCondLst>
                                    <p:cond delay="0"/>
                                  </p:stCondLst>
                                  <p:childTnLst>
                                    <p:animScale>
                                      <p:cBhvr>
                                        <p:cTn id="66" dur="1000" fill="hold"/>
                                        <p:tgtEl>
                                          <p:spTgt spid="19"/>
                                        </p:tgtEl>
                                      </p:cBhvr>
                                      <p:by x="130000" y="130000"/>
                                    </p:animScale>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7" fill="hold">
                            <p:stCondLst>
                              <p:cond delay="11000"/>
                            </p:stCondLst>
                            <p:childTnLst>
                              <p:par>
                                <p:cTn id="68" presetID="1" presetClass="entr" presetSubtype="0" fill="hold" nodeType="after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0"/>
                                        </p:tgtEl>
                                        <p:attrNameLst>
                                          <p:attrName>fillcolor</p:attrName>
                                        </p:attrNameLst>
                                      </p:cBhvr>
                                      <p:to>
                                        <a:srgbClr val="00B050"/>
                                      </p:to>
                                    </p:animClr>
                                    <p:set>
                                      <p:cBhvr>
                                        <p:cTn id="74" dur="2000" fill="hold"/>
                                        <p:tgtEl>
                                          <p:spTgt spid="10"/>
                                        </p:tgtEl>
                                        <p:attrNameLst>
                                          <p:attrName>fill.type</p:attrName>
                                        </p:attrNameLst>
                                      </p:cBhvr>
                                      <p:to>
                                        <p:strVal val="solid"/>
                                      </p:to>
                                    </p:set>
                                    <p:set>
                                      <p:cBhvr>
                                        <p:cTn id="75" dur="2000" fill="hold"/>
                                        <p:tgtEl>
                                          <p:spTgt spid="10"/>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4"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45848" y="503573"/>
            <a:ext cx="8883650" cy="2616200"/>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6" name="Rounded Rectangle 5"/>
          <p:cNvSpPr/>
          <p:nvPr/>
        </p:nvSpPr>
        <p:spPr>
          <a:xfrm>
            <a:off x="2645848" y="652004"/>
            <a:ext cx="8883650" cy="2319337"/>
          </a:xfrm>
          <a:prstGeom prst="round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Câu hỏi</a:t>
            </a:r>
            <a:r>
              <a:rPr kumimoji="0" lang="en-US" sz="32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2</a:t>
            </a:r>
            <a:r>
              <a:rPr kumimoji="0" lang="vi-VN" sz="3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Kết</a:t>
            </a:r>
            <a:r>
              <a:rPr lang="en-US" sz="3200" b="1" dirty="0">
                <a:solidFill>
                  <a:prstClr val="black">
                    <a:lumMod val="95000"/>
                    <a:lumOff val="5000"/>
                  </a:prstClr>
                </a:solidFill>
                <a:latin typeface="Arial"/>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bài</a:t>
            </a:r>
            <a:r>
              <a:rPr lang="en-US" sz="3200" b="1" dirty="0">
                <a:solidFill>
                  <a:prstClr val="black">
                    <a:lumMod val="95000"/>
                    <a:lumOff val="5000"/>
                  </a:prstClr>
                </a:solidFill>
                <a:latin typeface="Arial"/>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trong</a:t>
            </a:r>
            <a:r>
              <a:rPr lang="en-US" sz="3200" b="1" dirty="0">
                <a:solidFill>
                  <a:prstClr val="black">
                    <a:lumMod val="95000"/>
                    <a:lumOff val="5000"/>
                  </a:prstClr>
                </a:solidFill>
                <a:latin typeface="Arial"/>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bài</a:t>
            </a:r>
            <a:r>
              <a:rPr lang="en-US" sz="3200" b="1" dirty="0">
                <a:solidFill>
                  <a:prstClr val="black">
                    <a:lumMod val="95000"/>
                    <a:lumOff val="5000"/>
                  </a:prstClr>
                </a:solidFill>
                <a:latin typeface="Arial"/>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văn</a:t>
            </a:r>
            <a:r>
              <a:rPr lang="en-US" sz="3200" b="1" dirty="0">
                <a:solidFill>
                  <a:prstClr val="black">
                    <a:lumMod val="95000"/>
                    <a:lumOff val="5000"/>
                  </a:prstClr>
                </a:solidFill>
                <a:latin typeface="Arial"/>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miêu</a:t>
            </a:r>
            <a:r>
              <a:rPr lang="en-US" sz="3200" b="1" dirty="0">
                <a:solidFill>
                  <a:prstClr val="black">
                    <a:lumMod val="95000"/>
                    <a:lumOff val="5000"/>
                  </a:prstClr>
                </a:solidFill>
                <a:latin typeface="Arial"/>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tả</a:t>
            </a:r>
            <a:r>
              <a:rPr lang="en-US" sz="3200" b="1" dirty="0">
                <a:solidFill>
                  <a:prstClr val="black">
                    <a:lumMod val="95000"/>
                    <a:lumOff val="5000"/>
                  </a:prstClr>
                </a:solidFill>
                <a:latin typeface="Arial"/>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phong</a:t>
            </a:r>
            <a:r>
              <a:rPr lang="en-US" sz="3200" b="1" dirty="0">
                <a:solidFill>
                  <a:prstClr val="black">
                    <a:lumMod val="95000"/>
                    <a:lumOff val="5000"/>
                  </a:prstClr>
                </a:solidFill>
                <a:latin typeface="Arial"/>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cảnh</a:t>
            </a:r>
            <a:r>
              <a:rPr lang="en-US" sz="3200" b="1" dirty="0">
                <a:solidFill>
                  <a:prstClr val="black">
                    <a:lumMod val="95000"/>
                    <a:lumOff val="5000"/>
                  </a:prstClr>
                </a:solidFill>
                <a:latin typeface="Arial"/>
                <a:cs typeface="Arial" panose="020B0604020202020204" pitchFamily="34" charset="0"/>
              </a:rPr>
              <a:t> ta </a:t>
            </a:r>
            <a:r>
              <a:rPr lang="en-US" sz="3200" b="1" dirty="0" err="1">
                <a:solidFill>
                  <a:prstClr val="black">
                    <a:lumMod val="95000"/>
                    <a:lumOff val="5000"/>
                  </a:prstClr>
                </a:solidFill>
                <a:latin typeface="Arial"/>
                <a:cs typeface="Arial" panose="020B0604020202020204" pitchFamily="34" charset="0"/>
              </a:rPr>
              <a:t>thường</a:t>
            </a:r>
            <a:r>
              <a:rPr lang="en-US" sz="3200" b="1" dirty="0">
                <a:solidFill>
                  <a:prstClr val="black">
                    <a:lumMod val="95000"/>
                    <a:lumOff val="5000"/>
                  </a:prstClr>
                </a:solidFill>
                <a:latin typeface="Arial"/>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viết</a:t>
            </a:r>
            <a:r>
              <a:rPr lang="en-US" sz="3200" b="1" dirty="0">
                <a:solidFill>
                  <a:prstClr val="black">
                    <a:lumMod val="95000"/>
                    <a:lumOff val="5000"/>
                  </a:prstClr>
                </a:solidFill>
                <a:latin typeface="Arial"/>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những</a:t>
            </a:r>
            <a:r>
              <a:rPr lang="en-US" sz="3200" b="1" dirty="0">
                <a:solidFill>
                  <a:prstClr val="black">
                    <a:lumMod val="95000"/>
                    <a:lumOff val="5000"/>
                  </a:prstClr>
                </a:solidFill>
                <a:latin typeface="Arial"/>
                <a:cs typeface="Arial" panose="020B0604020202020204" pitchFamily="34" charset="0"/>
              </a:rPr>
              <a:t> </a:t>
            </a:r>
            <a:r>
              <a:rPr lang="en-US" sz="3200" b="1" dirty="0" err="1">
                <a:solidFill>
                  <a:prstClr val="black">
                    <a:lumMod val="95000"/>
                    <a:lumOff val="5000"/>
                  </a:prstClr>
                </a:solidFill>
                <a:latin typeface="Arial"/>
                <a:cs typeface="Arial" panose="020B0604020202020204" pitchFamily="34" charset="0"/>
              </a:rPr>
              <a:t>gì</a:t>
            </a:r>
            <a:r>
              <a:rPr lang="en-US" sz="3200" b="1" dirty="0">
                <a:solidFill>
                  <a:prstClr val="black">
                    <a:lumMod val="95000"/>
                    <a:lumOff val="5000"/>
                  </a:prstClr>
                </a:solidFill>
                <a:latin typeface="Arial"/>
                <a:cs typeface="Arial" panose="020B0604020202020204" pitchFamily="34" charset="0"/>
              </a:rPr>
              <a:t>?</a:t>
            </a:r>
            <a:endParaRPr kumimoji="0" lang="vi-VN" sz="3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a:xfrm>
            <a:off x="2658549" y="3487279"/>
            <a:ext cx="8883650" cy="2824163"/>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9" name="Rounded Rectangle 8"/>
          <p:cNvSpPr/>
          <p:nvPr/>
        </p:nvSpPr>
        <p:spPr>
          <a:xfrm>
            <a:off x="4546262" y="5014313"/>
            <a:ext cx="4865512"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a:t>
            </a:r>
            <a:r>
              <a:rPr kumimoji="0" lang="en-US" sz="30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Giới</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thiệu</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phong</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cảnh</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định</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tả</a:t>
            </a:r>
            <a:r>
              <a:rPr lang="en-US" sz="3000" b="1" dirty="0">
                <a:solidFill>
                  <a:prstClr val="black">
                    <a:lumMod val="95000"/>
                    <a:lumOff val="5000"/>
                  </a:prstClr>
                </a:solidFill>
                <a:latin typeface="Arial"/>
                <a:cs typeface="Arial" panose="020B0604020202020204" pitchFamily="34" charset="0"/>
              </a:rPr>
              <a:t>.</a:t>
            </a:r>
            <a:endParaRPr kumimoji="0" lang="en-US" sz="30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p>
        </p:txBody>
      </p:sp>
      <p:sp>
        <p:nvSpPr>
          <p:cNvPr id="10" name="Rounded Rectangle 9"/>
          <p:cNvSpPr/>
          <p:nvPr/>
        </p:nvSpPr>
        <p:spPr>
          <a:xfrm>
            <a:off x="7128174" y="3728862"/>
            <a:ext cx="4063961"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prstClr val="black">
                    <a:lumMod val="95000"/>
                    <a:lumOff val="5000"/>
                  </a:prstClr>
                </a:solidFill>
                <a:latin typeface="Arial"/>
                <a:cs typeface="Arial" panose="020B0604020202020204" pitchFamily="34" charset="0"/>
              </a:rPr>
              <a:t>B</a:t>
            </a:r>
            <a:r>
              <a:rPr kumimoji="0" lang="en-US" sz="30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Nêu</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cảm</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xúc</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suy</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nghĩ</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về</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cảnh</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đã</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tả</a:t>
            </a:r>
            <a:r>
              <a:rPr lang="en-US" sz="3000" b="1" dirty="0">
                <a:solidFill>
                  <a:prstClr val="black">
                    <a:lumMod val="95000"/>
                    <a:lumOff val="5000"/>
                  </a:prstClr>
                </a:solidFill>
                <a:latin typeface="Arial"/>
                <a:cs typeface="Arial" panose="020B0604020202020204" pitchFamily="34" charset="0"/>
              </a:rPr>
              <a:t>.</a:t>
            </a:r>
            <a:endParaRPr kumimoji="0" lang="en-US" sz="30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endParaRPr>
          </a:p>
        </p:txBody>
      </p:sp>
      <p:sp>
        <p:nvSpPr>
          <p:cNvPr id="15" name="Flowchart: Terminator 14"/>
          <p:cNvSpPr/>
          <p:nvPr/>
        </p:nvSpPr>
        <p:spPr>
          <a:xfrm rot="5400000">
            <a:off x="4517512" y="3276937"/>
            <a:ext cx="454025" cy="180975"/>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16" name="Flowchart: Terminator 15"/>
          <p:cNvSpPr/>
          <p:nvPr/>
        </p:nvSpPr>
        <p:spPr>
          <a:xfrm rot="5400000">
            <a:off x="9095068" y="3282493"/>
            <a:ext cx="454025" cy="179387"/>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7" name="Rounded Rectangle 6"/>
          <p:cNvSpPr/>
          <p:nvPr/>
        </p:nvSpPr>
        <p:spPr>
          <a:xfrm>
            <a:off x="2972873" y="3724611"/>
            <a:ext cx="3805238"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A. </a:t>
            </a:r>
            <a:r>
              <a:rPr lang="en-US" sz="3000" b="1" dirty="0" err="1">
                <a:solidFill>
                  <a:prstClr val="black">
                    <a:lumMod val="95000"/>
                    <a:lumOff val="5000"/>
                  </a:prstClr>
                </a:solidFill>
                <a:latin typeface="Arial"/>
                <a:cs typeface="Arial" panose="020B0604020202020204" pitchFamily="34" charset="0"/>
              </a:rPr>
              <a:t>Tả</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từng</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bộ</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phận</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của</a:t>
            </a:r>
            <a:r>
              <a:rPr lang="en-US" sz="3000" b="1" dirty="0">
                <a:solidFill>
                  <a:prstClr val="black">
                    <a:lumMod val="95000"/>
                    <a:lumOff val="5000"/>
                  </a:prstClr>
                </a:solidFill>
                <a:latin typeface="Arial"/>
                <a:cs typeface="Arial" panose="020B0604020202020204" pitchFamily="34" charset="0"/>
              </a:rPr>
              <a:t> </a:t>
            </a:r>
            <a:r>
              <a:rPr lang="en-US" sz="3000" b="1" dirty="0" err="1">
                <a:solidFill>
                  <a:prstClr val="black">
                    <a:lumMod val="95000"/>
                    <a:lumOff val="5000"/>
                  </a:prstClr>
                </a:solidFill>
                <a:latin typeface="Arial"/>
                <a:cs typeface="Arial" panose="020B0604020202020204" pitchFamily="34" charset="0"/>
              </a:rPr>
              <a:t>cảnh</a:t>
            </a:r>
            <a:r>
              <a:rPr lang="en-US" sz="3000" b="1" dirty="0">
                <a:solidFill>
                  <a:prstClr val="black">
                    <a:lumMod val="95000"/>
                    <a:lumOff val="5000"/>
                  </a:prstClr>
                </a:solidFill>
                <a:latin typeface="Arial"/>
                <a:cs typeface="Arial" panose="020B0604020202020204" pitchFamily="34" charset="0"/>
              </a:rPr>
              <a:t>.</a:t>
            </a:r>
            <a:endParaRPr kumimoji="0" lang="en-US" sz="30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endParaRPr>
          </a:p>
        </p:txBody>
      </p:sp>
      <p:sp>
        <p:nvSpPr>
          <p:cNvPr id="21" name="Chevron 20">
            <a:hlinkClick r:id="rId5" action="ppaction://hlinksldjump"/>
          </p:cNvPr>
          <p:cNvSpPr/>
          <p:nvPr/>
        </p:nvSpPr>
        <p:spPr>
          <a:xfrm flipH="1">
            <a:off x="11337412" y="6215399"/>
            <a:ext cx="307975" cy="315913"/>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22" name="Chevron 21">
            <a:hlinkClick r:id="rId5" action="ppaction://hlinksldjump"/>
          </p:cNvPr>
          <p:cNvSpPr/>
          <p:nvPr/>
        </p:nvSpPr>
        <p:spPr>
          <a:xfrm flipH="1">
            <a:off x="11334236" y="3353136"/>
            <a:ext cx="309562"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23" name="Chevron 22">
            <a:hlinkClick r:id="rId5" action="ppaction://hlinksldjump"/>
          </p:cNvPr>
          <p:cNvSpPr/>
          <p:nvPr/>
        </p:nvSpPr>
        <p:spPr>
          <a:xfrm>
            <a:off x="2533137" y="6201112"/>
            <a:ext cx="250825" cy="327025"/>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24" name="Chevron 23">
            <a:hlinkClick r:id="rId5" action="ppaction://hlinksldjump"/>
          </p:cNvPr>
          <p:cNvSpPr/>
          <p:nvPr/>
        </p:nvSpPr>
        <p:spPr>
          <a:xfrm>
            <a:off x="2529962" y="3362661"/>
            <a:ext cx="263525"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19" name="AutoShape 2"/>
          <p:cNvSpPr>
            <a:spLocks noChangeArrowheads="1"/>
          </p:cNvSpPr>
          <p:nvPr/>
        </p:nvSpPr>
        <p:spPr bwMode="auto">
          <a:xfrm>
            <a:off x="527578" y="5320696"/>
            <a:ext cx="1485900" cy="914136"/>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charset="0"/>
                <a:ea typeface="+mn-ea"/>
                <a:cs typeface="+mn-cs"/>
              </a:rPr>
              <a:t>0</a:t>
            </a:r>
          </a:p>
        </p:txBody>
      </p:sp>
      <p:sp>
        <p:nvSpPr>
          <p:cNvPr id="25" name="AutoShape 3"/>
          <p:cNvSpPr>
            <a:spLocks noChangeArrowheads="1"/>
          </p:cNvSpPr>
          <p:nvPr/>
        </p:nvSpPr>
        <p:spPr bwMode="auto">
          <a:xfrm>
            <a:off x="558534" y="5320696"/>
            <a:ext cx="1485900" cy="914136"/>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800000"/>
                </a:solidFill>
                <a:effectLst/>
                <a:uLnTx/>
                <a:uFillTx/>
                <a:latin typeface="Arial" charset="0"/>
                <a:ea typeface="+mn-ea"/>
                <a:cs typeface="+mn-cs"/>
              </a:rPr>
              <a:t>1</a:t>
            </a:r>
          </a:p>
        </p:txBody>
      </p:sp>
      <p:sp>
        <p:nvSpPr>
          <p:cNvPr id="26" name="AutoShape 4"/>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2</a:t>
            </a:r>
          </a:p>
        </p:txBody>
      </p:sp>
      <p:sp>
        <p:nvSpPr>
          <p:cNvPr id="27" name="AutoShape 5"/>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3</a:t>
            </a:r>
          </a:p>
        </p:txBody>
      </p:sp>
      <p:sp>
        <p:nvSpPr>
          <p:cNvPr id="28" name="AutoShape 6"/>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4</a:t>
            </a:r>
          </a:p>
        </p:txBody>
      </p:sp>
      <p:sp>
        <p:nvSpPr>
          <p:cNvPr id="29" name="AutoShape 7"/>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5</a:t>
            </a:r>
          </a:p>
        </p:txBody>
      </p:sp>
      <p:sp>
        <p:nvSpPr>
          <p:cNvPr id="30" name="AutoShape 8"/>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6</a:t>
            </a:r>
          </a:p>
        </p:txBody>
      </p:sp>
      <p:sp>
        <p:nvSpPr>
          <p:cNvPr id="31" name="AutoShape 9"/>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7</a:t>
            </a:r>
          </a:p>
        </p:txBody>
      </p:sp>
      <p:sp>
        <p:nvSpPr>
          <p:cNvPr id="32" name="AutoShape 10"/>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8</a:t>
            </a:r>
          </a:p>
        </p:txBody>
      </p:sp>
      <p:sp>
        <p:nvSpPr>
          <p:cNvPr id="33" name="AutoShape 11"/>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9</a:t>
            </a:r>
          </a:p>
        </p:txBody>
      </p:sp>
      <p:sp>
        <p:nvSpPr>
          <p:cNvPr id="34" name="AutoShape 12"/>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10</a:t>
            </a:r>
          </a:p>
        </p:txBody>
      </p:sp>
      <p:grpSp>
        <p:nvGrpSpPr>
          <p:cNvPr id="35" name="Group 34"/>
          <p:cNvGrpSpPr/>
          <p:nvPr/>
        </p:nvGrpSpPr>
        <p:grpSpPr>
          <a:xfrm>
            <a:off x="413459" y="4215749"/>
            <a:ext cx="1937190" cy="766613"/>
            <a:chOff x="413459" y="4215749"/>
            <a:chExt cx="1937190" cy="766613"/>
          </a:xfrm>
        </p:grpSpPr>
        <p:sp>
          <p:nvSpPr>
            <p:cNvPr id="36" name="Oval 17"/>
            <p:cNvSpPr>
              <a:spLocks noChangeArrowheads="1"/>
            </p:cNvSpPr>
            <p:nvPr/>
          </p:nvSpPr>
          <p:spPr bwMode="auto">
            <a:xfrm>
              <a:off x="413459" y="4215749"/>
              <a:ext cx="1937190" cy="766613"/>
            </a:xfrm>
            <a:prstGeom prst="ellipse">
              <a:avLst/>
            </a:prstGeom>
            <a:solidFill>
              <a:srgbClr val="00FF00"/>
            </a:solidFill>
            <a:ln w="9525">
              <a:solidFill>
                <a:srgbClr val="FF0000"/>
              </a:solidFill>
              <a:round/>
              <a:headEnd/>
              <a:tailEnd/>
            </a:ln>
          </p:spPr>
          <p:txBody>
            <a:bodyPr wrap="none" anchor="ctr"/>
            <a:lstStyle/>
            <a:p>
              <a:pPr marL="0" marR="0" lvl="0" indent="0" algn="l" defTabSz="91379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7" name="WordArt 18"/>
            <p:cNvSpPr>
              <a:spLocks noChangeArrowheads="1" noChangeShapeType="1" noTextEdit="1"/>
            </p:cNvSpPr>
            <p:nvPr/>
          </p:nvSpPr>
          <p:spPr bwMode="auto">
            <a:xfrm>
              <a:off x="814574" y="4436149"/>
              <a:ext cx="1188042" cy="325811"/>
            </a:xfrm>
            <a:prstGeom prst="rect">
              <a:avLst/>
            </a:prstGeom>
          </p:spPr>
          <p:txBody>
            <a:bodyPr wrap="none" fromWordArt="1">
              <a:prstTxWarp prst="textPlain">
                <a:avLst>
                  <a:gd name="adj" fmla="val 47801"/>
                </a:avLst>
              </a:prstTxWarp>
            </a:bodyP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59500" b="1" i="0" u="none" strike="noStrike" kern="10" cap="none" spc="0" normalizeH="0" baseline="0" noProof="0" dirty="0">
                  <a:ln w="9525">
                    <a:solidFill>
                      <a:srgbClr val="FF0000"/>
                    </a:solidFill>
                    <a:round/>
                    <a:headEnd/>
                    <a:tailEnd/>
                  </a:ln>
                  <a:solidFill>
                    <a:srgbClr val="FF6600"/>
                  </a:solidFill>
                  <a:effectLst/>
                  <a:uLnTx/>
                  <a:uFillTx/>
                  <a:latin typeface="Times New Roman" panose="02020603050405020304" pitchFamily="18" charset="0"/>
                  <a:ea typeface="+mn-ea"/>
                  <a:cs typeface="Times New Roman" panose="02020603050405020304" pitchFamily="18" charset="0"/>
                </a:rPr>
                <a:t>HẾT GIỜ</a:t>
              </a:r>
            </a:p>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5400" b="1" i="1" u="none" strike="noStrike" kern="10" cap="none" spc="0" normalizeH="0" baseline="0" noProof="0" dirty="0">
                <a:ln w="9525">
                  <a:solidFill>
                    <a:srgbClr val="FF0000"/>
                  </a:solidFill>
                  <a:round/>
                  <a:headEnd/>
                  <a:tailEnd/>
                </a:ln>
                <a:solidFill>
                  <a:srgbClr val="FF66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03509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xit" presetSubtype="0" fill="hold" grpId="0" nodeType="clickEffect">
                                  <p:stCondLst>
                                    <p:cond delay="0"/>
                                  </p:stCondLst>
                                  <p:childTnLst>
                                    <p:anim calcmode="lin" valueType="num">
                                      <p:cBhvr>
                                        <p:cTn id="6" dur="1000"/>
                                        <p:tgtEl>
                                          <p:spTgt spid="34"/>
                                        </p:tgtEl>
                                        <p:attrNameLst>
                                          <p:attrName>ppt_x</p:attrName>
                                        </p:attrNameLst>
                                      </p:cBhvr>
                                      <p:tavLst>
                                        <p:tav tm="0">
                                          <p:val>
                                            <p:strVal val="ppt_x"/>
                                          </p:val>
                                        </p:tav>
                                        <p:tav tm="100000">
                                          <p:val>
                                            <p:strVal val="ppt_x-.2"/>
                                          </p:val>
                                        </p:tav>
                                      </p:tavLst>
                                    </p:anim>
                                    <p:anim calcmode="lin" valueType="num">
                                      <p:cBhvr>
                                        <p:cTn id="7" dur="1000"/>
                                        <p:tgtEl>
                                          <p:spTgt spid="34"/>
                                        </p:tgtEl>
                                        <p:attrNameLst>
                                          <p:attrName>ppt_y</p:attrName>
                                        </p:attrNameLst>
                                      </p:cBhvr>
                                      <p:tavLst>
                                        <p:tav tm="0">
                                          <p:val>
                                            <p:strVal val="ppt_y"/>
                                          </p:val>
                                        </p:tav>
                                        <p:tav tm="100000">
                                          <p:val>
                                            <p:strVal val="ppt_y"/>
                                          </p:val>
                                        </p:tav>
                                      </p:tavLst>
                                    </p:anim>
                                    <p:animEffect transition="out" filter="fade">
                                      <p:cBhvr>
                                        <p:cTn id="8" dur="1000"/>
                                        <p:tgtEl>
                                          <p:spTgt spid="34"/>
                                        </p:tgtEl>
                                      </p:cBhvr>
                                    </p:animEffect>
                                    <p:set>
                                      <p:cBhvr>
                                        <p:cTn id="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000"/>
                            </p:stCondLst>
                            <p:childTnLst>
                              <p:par>
                                <p:cTn id="11" presetID="29" presetClass="exit" presetSubtype="0" fill="hold" grpId="0" nodeType="afterEffect">
                                  <p:stCondLst>
                                    <p:cond delay="0"/>
                                  </p:stCondLst>
                                  <p:childTnLst>
                                    <p:anim calcmode="lin" valueType="num">
                                      <p:cBhvr>
                                        <p:cTn id="12" dur="1000"/>
                                        <p:tgtEl>
                                          <p:spTgt spid="33"/>
                                        </p:tgtEl>
                                        <p:attrNameLst>
                                          <p:attrName>ppt_x</p:attrName>
                                        </p:attrNameLst>
                                      </p:cBhvr>
                                      <p:tavLst>
                                        <p:tav tm="0">
                                          <p:val>
                                            <p:strVal val="ppt_x"/>
                                          </p:val>
                                        </p:tav>
                                        <p:tav tm="100000">
                                          <p:val>
                                            <p:strVal val="ppt_x-.2"/>
                                          </p:val>
                                        </p:tav>
                                      </p:tavLst>
                                    </p:anim>
                                    <p:anim calcmode="lin" valueType="num">
                                      <p:cBhvr>
                                        <p:cTn id="13" dur="1000"/>
                                        <p:tgtEl>
                                          <p:spTgt spid="33"/>
                                        </p:tgtEl>
                                        <p:attrNameLst>
                                          <p:attrName>ppt_y</p:attrName>
                                        </p:attrNameLst>
                                      </p:cBhvr>
                                      <p:tavLst>
                                        <p:tav tm="0">
                                          <p:val>
                                            <p:strVal val="ppt_y"/>
                                          </p:val>
                                        </p:tav>
                                        <p:tav tm="100000">
                                          <p:val>
                                            <p:strVal val="ppt_y"/>
                                          </p:val>
                                        </p:tav>
                                      </p:tavLst>
                                    </p:anim>
                                    <p:animEffect transition="out" filter="fade">
                                      <p:cBhvr>
                                        <p:cTn id="14" dur="1000"/>
                                        <p:tgtEl>
                                          <p:spTgt spid="33"/>
                                        </p:tgtEl>
                                      </p:cBhvr>
                                    </p:animEffect>
                                    <p:set>
                                      <p:cBhvr>
                                        <p:cTn id="15"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2000"/>
                            </p:stCondLst>
                            <p:childTnLst>
                              <p:par>
                                <p:cTn id="17" presetID="29" presetClass="exit" presetSubtype="0" fill="hold" grpId="0" nodeType="afterEffect">
                                  <p:stCondLst>
                                    <p:cond delay="0"/>
                                  </p:stCondLst>
                                  <p:childTnLst>
                                    <p:anim calcmode="lin" valueType="num">
                                      <p:cBhvr>
                                        <p:cTn id="18" dur="1000"/>
                                        <p:tgtEl>
                                          <p:spTgt spid="32"/>
                                        </p:tgtEl>
                                        <p:attrNameLst>
                                          <p:attrName>ppt_x</p:attrName>
                                        </p:attrNameLst>
                                      </p:cBhvr>
                                      <p:tavLst>
                                        <p:tav tm="0">
                                          <p:val>
                                            <p:strVal val="ppt_x"/>
                                          </p:val>
                                        </p:tav>
                                        <p:tav tm="100000">
                                          <p:val>
                                            <p:strVal val="ppt_x-.2"/>
                                          </p:val>
                                        </p:tav>
                                      </p:tavLst>
                                    </p:anim>
                                    <p:anim calcmode="lin" valueType="num">
                                      <p:cBhvr>
                                        <p:cTn id="19" dur="1000"/>
                                        <p:tgtEl>
                                          <p:spTgt spid="32"/>
                                        </p:tgtEl>
                                        <p:attrNameLst>
                                          <p:attrName>ppt_y</p:attrName>
                                        </p:attrNameLst>
                                      </p:cBhvr>
                                      <p:tavLst>
                                        <p:tav tm="0">
                                          <p:val>
                                            <p:strVal val="ppt_y"/>
                                          </p:val>
                                        </p:tav>
                                        <p:tav tm="100000">
                                          <p:val>
                                            <p:strVal val="ppt_y"/>
                                          </p:val>
                                        </p:tav>
                                      </p:tavLst>
                                    </p:anim>
                                    <p:animEffect transition="out" filter="fade">
                                      <p:cBhvr>
                                        <p:cTn id="20" dur="1000"/>
                                        <p:tgtEl>
                                          <p:spTgt spid="32"/>
                                        </p:tgtEl>
                                      </p:cBhvr>
                                    </p:animEffect>
                                    <p:set>
                                      <p:cBhvr>
                                        <p:cTn id="2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2" fill="hold">
                            <p:stCondLst>
                              <p:cond delay="3000"/>
                            </p:stCondLst>
                            <p:childTnLst>
                              <p:par>
                                <p:cTn id="23" presetID="29" presetClass="exit" presetSubtype="0" fill="hold" grpId="0" nodeType="afterEffect">
                                  <p:stCondLst>
                                    <p:cond delay="0"/>
                                  </p:stCondLst>
                                  <p:childTnLst>
                                    <p:anim calcmode="lin" valueType="num">
                                      <p:cBhvr>
                                        <p:cTn id="24" dur="1000"/>
                                        <p:tgtEl>
                                          <p:spTgt spid="31"/>
                                        </p:tgtEl>
                                        <p:attrNameLst>
                                          <p:attrName>ppt_x</p:attrName>
                                        </p:attrNameLst>
                                      </p:cBhvr>
                                      <p:tavLst>
                                        <p:tav tm="0">
                                          <p:val>
                                            <p:strVal val="ppt_x"/>
                                          </p:val>
                                        </p:tav>
                                        <p:tav tm="100000">
                                          <p:val>
                                            <p:strVal val="ppt_x-.2"/>
                                          </p:val>
                                        </p:tav>
                                      </p:tavLst>
                                    </p:anim>
                                    <p:anim calcmode="lin" valueType="num">
                                      <p:cBhvr>
                                        <p:cTn id="25" dur="1000"/>
                                        <p:tgtEl>
                                          <p:spTgt spid="31"/>
                                        </p:tgtEl>
                                        <p:attrNameLst>
                                          <p:attrName>ppt_y</p:attrName>
                                        </p:attrNameLst>
                                      </p:cBhvr>
                                      <p:tavLst>
                                        <p:tav tm="0">
                                          <p:val>
                                            <p:strVal val="ppt_y"/>
                                          </p:val>
                                        </p:tav>
                                        <p:tav tm="100000">
                                          <p:val>
                                            <p:strVal val="ppt_y"/>
                                          </p:val>
                                        </p:tav>
                                      </p:tavLst>
                                    </p:anim>
                                    <p:animEffect transition="out" filter="fade">
                                      <p:cBhvr>
                                        <p:cTn id="26" dur="1000"/>
                                        <p:tgtEl>
                                          <p:spTgt spid="31"/>
                                        </p:tgtEl>
                                      </p:cBhvr>
                                    </p:animEffect>
                                    <p:set>
                                      <p:cBhvr>
                                        <p:cTn id="2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8" fill="hold">
                            <p:stCondLst>
                              <p:cond delay="4000"/>
                            </p:stCondLst>
                            <p:childTnLst>
                              <p:par>
                                <p:cTn id="29" presetID="29" presetClass="exit" presetSubtype="0" fill="hold" grpId="0" nodeType="afterEffect">
                                  <p:stCondLst>
                                    <p:cond delay="0"/>
                                  </p:stCondLst>
                                  <p:childTnLst>
                                    <p:anim calcmode="lin" valueType="num">
                                      <p:cBhvr>
                                        <p:cTn id="30" dur="1000"/>
                                        <p:tgtEl>
                                          <p:spTgt spid="30"/>
                                        </p:tgtEl>
                                        <p:attrNameLst>
                                          <p:attrName>ppt_x</p:attrName>
                                        </p:attrNameLst>
                                      </p:cBhvr>
                                      <p:tavLst>
                                        <p:tav tm="0">
                                          <p:val>
                                            <p:strVal val="ppt_x"/>
                                          </p:val>
                                        </p:tav>
                                        <p:tav tm="100000">
                                          <p:val>
                                            <p:strVal val="ppt_x-.2"/>
                                          </p:val>
                                        </p:tav>
                                      </p:tavLst>
                                    </p:anim>
                                    <p:anim calcmode="lin" valueType="num">
                                      <p:cBhvr>
                                        <p:cTn id="31" dur="1000"/>
                                        <p:tgtEl>
                                          <p:spTgt spid="30"/>
                                        </p:tgtEl>
                                        <p:attrNameLst>
                                          <p:attrName>ppt_y</p:attrName>
                                        </p:attrNameLst>
                                      </p:cBhvr>
                                      <p:tavLst>
                                        <p:tav tm="0">
                                          <p:val>
                                            <p:strVal val="ppt_y"/>
                                          </p:val>
                                        </p:tav>
                                        <p:tav tm="100000">
                                          <p:val>
                                            <p:strVal val="ppt_y"/>
                                          </p:val>
                                        </p:tav>
                                      </p:tavLst>
                                    </p:anim>
                                    <p:animEffect transition="out" filter="fade">
                                      <p:cBhvr>
                                        <p:cTn id="32" dur="1000"/>
                                        <p:tgtEl>
                                          <p:spTgt spid="30"/>
                                        </p:tgtEl>
                                      </p:cBhvr>
                                    </p:animEffect>
                                    <p:set>
                                      <p:cBhvr>
                                        <p:cTn id="33"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4" fill="hold">
                            <p:stCondLst>
                              <p:cond delay="5000"/>
                            </p:stCondLst>
                            <p:childTnLst>
                              <p:par>
                                <p:cTn id="35" presetID="29" presetClass="exit" presetSubtype="0" fill="hold" grpId="0" nodeType="afterEffect">
                                  <p:stCondLst>
                                    <p:cond delay="0"/>
                                  </p:stCondLst>
                                  <p:childTnLst>
                                    <p:anim calcmode="lin" valueType="num">
                                      <p:cBhvr>
                                        <p:cTn id="36" dur="1000"/>
                                        <p:tgtEl>
                                          <p:spTgt spid="29"/>
                                        </p:tgtEl>
                                        <p:attrNameLst>
                                          <p:attrName>ppt_x</p:attrName>
                                        </p:attrNameLst>
                                      </p:cBhvr>
                                      <p:tavLst>
                                        <p:tav tm="0">
                                          <p:val>
                                            <p:strVal val="ppt_x"/>
                                          </p:val>
                                        </p:tav>
                                        <p:tav tm="100000">
                                          <p:val>
                                            <p:strVal val="ppt_x-.2"/>
                                          </p:val>
                                        </p:tav>
                                      </p:tavLst>
                                    </p:anim>
                                    <p:anim calcmode="lin" valueType="num">
                                      <p:cBhvr>
                                        <p:cTn id="37" dur="1000"/>
                                        <p:tgtEl>
                                          <p:spTgt spid="29"/>
                                        </p:tgtEl>
                                        <p:attrNameLst>
                                          <p:attrName>ppt_y</p:attrName>
                                        </p:attrNameLst>
                                      </p:cBhvr>
                                      <p:tavLst>
                                        <p:tav tm="0">
                                          <p:val>
                                            <p:strVal val="ppt_y"/>
                                          </p:val>
                                        </p:tav>
                                        <p:tav tm="100000">
                                          <p:val>
                                            <p:strVal val="ppt_y"/>
                                          </p:val>
                                        </p:tav>
                                      </p:tavLst>
                                    </p:anim>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40" fill="hold">
                            <p:stCondLst>
                              <p:cond delay="6000"/>
                            </p:stCondLst>
                            <p:childTnLst>
                              <p:par>
                                <p:cTn id="41" presetID="29" presetClass="exit" presetSubtype="0" fill="hold" grpId="0" nodeType="afterEffect">
                                  <p:stCondLst>
                                    <p:cond delay="0"/>
                                  </p:stCondLst>
                                  <p:childTnLst>
                                    <p:anim calcmode="lin" valueType="num">
                                      <p:cBhvr>
                                        <p:cTn id="42" dur="1000"/>
                                        <p:tgtEl>
                                          <p:spTgt spid="28"/>
                                        </p:tgtEl>
                                        <p:attrNameLst>
                                          <p:attrName>ppt_x</p:attrName>
                                        </p:attrNameLst>
                                      </p:cBhvr>
                                      <p:tavLst>
                                        <p:tav tm="0">
                                          <p:val>
                                            <p:strVal val="ppt_x"/>
                                          </p:val>
                                        </p:tav>
                                        <p:tav tm="100000">
                                          <p:val>
                                            <p:strVal val="ppt_x-.2"/>
                                          </p:val>
                                        </p:tav>
                                      </p:tavLst>
                                    </p:anim>
                                    <p:anim calcmode="lin" valueType="num">
                                      <p:cBhvr>
                                        <p:cTn id="43" dur="1000"/>
                                        <p:tgtEl>
                                          <p:spTgt spid="28"/>
                                        </p:tgtEl>
                                        <p:attrNameLst>
                                          <p:attrName>ppt_y</p:attrName>
                                        </p:attrNameLst>
                                      </p:cBhvr>
                                      <p:tavLst>
                                        <p:tav tm="0">
                                          <p:val>
                                            <p:strVal val="ppt_y"/>
                                          </p:val>
                                        </p:tav>
                                        <p:tav tm="100000">
                                          <p:val>
                                            <p:strVal val="ppt_y"/>
                                          </p:val>
                                        </p:tav>
                                      </p:tavLst>
                                    </p:anim>
                                    <p:animEffect transition="out" filter="fade">
                                      <p:cBhvr>
                                        <p:cTn id="44" dur="1000"/>
                                        <p:tgtEl>
                                          <p:spTgt spid="28"/>
                                        </p:tgtEl>
                                      </p:cBhvr>
                                    </p:animEffect>
                                    <p:set>
                                      <p:cBhvr>
                                        <p:cTn id="45"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6" fill="hold">
                            <p:stCondLst>
                              <p:cond delay="7000"/>
                            </p:stCondLst>
                            <p:childTnLst>
                              <p:par>
                                <p:cTn id="47" presetID="29" presetClass="exit" presetSubtype="0" fill="hold" grpId="0" nodeType="afterEffect">
                                  <p:stCondLst>
                                    <p:cond delay="0"/>
                                  </p:stCondLst>
                                  <p:childTnLst>
                                    <p:anim calcmode="lin" valueType="num">
                                      <p:cBhvr>
                                        <p:cTn id="48" dur="1000"/>
                                        <p:tgtEl>
                                          <p:spTgt spid="27"/>
                                        </p:tgtEl>
                                        <p:attrNameLst>
                                          <p:attrName>ppt_x</p:attrName>
                                        </p:attrNameLst>
                                      </p:cBhvr>
                                      <p:tavLst>
                                        <p:tav tm="0">
                                          <p:val>
                                            <p:strVal val="ppt_x"/>
                                          </p:val>
                                        </p:tav>
                                        <p:tav tm="100000">
                                          <p:val>
                                            <p:strVal val="ppt_x-.2"/>
                                          </p:val>
                                        </p:tav>
                                      </p:tavLst>
                                    </p:anim>
                                    <p:anim calcmode="lin" valueType="num">
                                      <p:cBhvr>
                                        <p:cTn id="49" dur="1000"/>
                                        <p:tgtEl>
                                          <p:spTgt spid="27"/>
                                        </p:tgtEl>
                                        <p:attrNameLst>
                                          <p:attrName>ppt_y</p:attrName>
                                        </p:attrNameLst>
                                      </p:cBhvr>
                                      <p:tavLst>
                                        <p:tav tm="0">
                                          <p:val>
                                            <p:strVal val="ppt_y"/>
                                          </p:val>
                                        </p:tav>
                                        <p:tav tm="100000">
                                          <p:val>
                                            <p:strVal val="ppt_y"/>
                                          </p:val>
                                        </p:tav>
                                      </p:tavLst>
                                    </p:anim>
                                    <p:animEffect transition="out" filter="fade">
                                      <p:cBhvr>
                                        <p:cTn id="50" dur="1000"/>
                                        <p:tgtEl>
                                          <p:spTgt spid="27"/>
                                        </p:tgtEl>
                                      </p:cBhvr>
                                    </p:animEffect>
                                    <p:set>
                                      <p:cBhvr>
                                        <p:cTn id="51"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2" fill="hold">
                            <p:stCondLst>
                              <p:cond delay="8000"/>
                            </p:stCondLst>
                            <p:childTnLst>
                              <p:par>
                                <p:cTn id="53" presetID="29" presetClass="exit" presetSubtype="0" fill="hold" grpId="0" nodeType="afterEffect">
                                  <p:stCondLst>
                                    <p:cond delay="0"/>
                                  </p:stCondLst>
                                  <p:childTnLst>
                                    <p:anim calcmode="lin" valueType="num">
                                      <p:cBhvr>
                                        <p:cTn id="54" dur="1000"/>
                                        <p:tgtEl>
                                          <p:spTgt spid="26"/>
                                        </p:tgtEl>
                                        <p:attrNameLst>
                                          <p:attrName>ppt_x</p:attrName>
                                        </p:attrNameLst>
                                      </p:cBhvr>
                                      <p:tavLst>
                                        <p:tav tm="0">
                                          <p:val>
                                            <p:strVal val="ppt_x"/>
                                          </p:val>
                                        </p:tav>
                                        <p:tav tm="100000">
                                          <p:val>
                                            <p:strVal val="ppt_x-.2"/>
                                          </p:val>
                                        </p:tav>
                                      </p:tavLst>
                                    </p:anim>
                                    <p:anim calcmode="lin" valueType="num">
                                      <p:cBhvr>
                                        <p:cTn id="55" dur="1000"/>
                                        <p:tgtEl>
                                          <p:spTgt spid="26"/>
                                        </p:tgtEl>
                                        <p:attrNameLst>
                                          <p:attrName>ppt_y</p:attrName>
                                        </p:attrNameLst>
                                      </p:cBhvr>
                                      <p:tavLst>
                                        <p:tav tm="0">
                                          <p:val>
                                            <p:strVal val="ppt_y"/>
                                          </p:val>
                                        </p:tav>
                                        <p:tav tm="100000">
                                          <p:val>
                                            <p:strVal val="ppt_y"/>
                                          </p:val>
                                        </p:tav>
                                      </p:tavLst>
                                    </p:anim>
                                    <p:animEffect transition="out" filter="fade">
                                      <p:cBhvr>
                                        <p:cTn id="56" dur="1000"/>
                                        <p:tgtEl>
                                          <p:spTgt spid="26"/>
                                        </p:tgtEl>
                                      </p:cBhvr>
                                    </p:animEffect>
                                    <p:set>
                                      <p:cBhvr>
                                        <p:cTn id="5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8" fill="hold">
                            <p:stCondLst>
                              <p:cond delay="9000"/>
                            </p:stCondLst>
                            <p:childTnLst>
                              <p:par>
                                <p:cTn id="59" presetID="29" presetClass="exit" presetSubtype="0" fill="hold" nodeType="afterEffect">
                                  <p:stCondLst>
                                    <p:cond delay="0"/>
                                  </p:stCondLst>
                                  <p:childTnLst>
                                    <p:anim calcmode="lin" valueType="num">
                                      <p:cBhvr>
                                        <p:cTn id="60" dur="1000"/>
                                        <p:tgtEl>
                                          <p:spTgt spid="25"/>
                                        </p:tgtEl>
                                        <p:attrNameLst>
                                          <p:attrName>ppt_x</p:attrName>
                                        </p:attrNameLst>
                                      </p:cBhvr>
                                      <p:tavLst>
                                        <p:tav tm="0">
                                          <p:val>
                                            <p:strVal val="ppt_x"/>
                                          </p:val>
                                        </p:tav>
                                        <p:tav tm="100000">
                                          <p:val>
                                            <p:strVal val="ppt_x-.2"/>
                                          </p:val>
                                        </p:tav>
                                      </p:tavLst>
                                    </p:anim>
                                    <p:anim calcmode="lin" valueType="num">
                                      <p:cBhvr>
                                        <p:cTn id="61" dur="1000"/>
                                        <p:tgtEl>
                                          <p:spTgt spid="25"/>
                                        </p:tgtEl>
                                        <p:attrNameLst>
                                          <p:attrName>ppt_y</p:attrName>
                                        </p:attrNameLst>
                                      </p:cBhvr>
                                      <p:tavLst>
                                        <p:tav tm="0">
                                          <p:val>
                                            <p:strVal val="ppt_y"/>
                                          </p:val>
                                        </p:tav>
                                        <p:tav tm="100000">
                                          <p:val>
                                            <p:strVal val="ppt_y"/>
                                          </p:val>
                                        </p:tav>
                                      </p:tavLst>
                                    </p:anim>
                                    <p:animEffect transition="out" filter="fade">
                                      <p:cBhvr>
                                        <p:cTn id="62" dur="1000"/>
                                        <p:tgtEl>
                                          <p:spTgt spid="25"/>
                                        </p:tgtEl>
                                      </p:cBhvr>
                                    </p:animEffect>
                                    <p:set>
                                      <p:cBhvr>
                                        <p:cTn id="63"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4" fill="hold">
                            <p:stCondLst>
                              <p:cond delay="10000"/>
                            </p:stCondLst>
                            <p:childTnLst>
                              <p:par>
                                <p:cTn id="65" presetID="6" presetClass="emph" presetSubtype="0" fill="hold" grpId="0" nodeType="afterEffect">
                                  <p:stCondLst>
                                    <p:cond delay="0"/>
                                  </p:stCondLst>
                                  <p:childTnLst>
                                    <p:animScale>
                                      <p:cBhvr>
                                        <p:cTn id="66" dur="1000" fill="hold"/>
                                        <p:tgtEl>
                                          <p:spTgt spid="19"/>
                                        </p:tgtEl>
                                      </p:cBhvr>
                                      <p:by x="130000" y="130000"/>
                                    </p:animScale>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7" fill="hold">
                            <p:stCondLst>
                              <p:cond delay="11000"/>
                            </p:stCondLst>
                            <p:childTnLst>
                              <p:par>
                                <p:cTn id="68" presetID="1" presetClass="entr" presetSubtype="0" fill="hold" nodeType="after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0"/>
                                        </p:tgtEl>
                                        <p:attrNameLst>
                                          <p:attrName>fillcolor</p:attrName>
                                        </p:attrNameLst>
                                      </p:cBhvr>
                                      <p:to>
                                        <a:srgbClr val="00B050"/>
                                      </p:to>
                                    </p:animClr>
                                    <p:set>
                                      <p:cBhvr>
                                        <p:cTn id="74" dur="2000" fill="hold"/>
                                        <p:tgtEl>
                                          <p:spTgt spid="10"/>
                                        </p:tgtEl>
                                        <p:attrNameLst>
                                          <p:attrName>fill.type</p:attrName>
                                        </p:attrNameLst>
                                      </p:cBhvr>
                                      <p:to>
                                        <p:strVal val="solid"/>
                                      </p:to>
                                    </p:set>
                                    <p:set>
                                      <p:cBhvr>
                                        <p:cTn id="75" dur="2000" fill="hold"/>
                                        <p:tgtEl>
                                          <p:spTgt spid="10"/>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4"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96688" y="474080"/>
            <a:ext cx="8883650" cy="2616200"/>
          </a:xfrm>
          <a:prstGeom prst="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6" name="Rounded Rectangle 5"/>
          <p:cNvSpPr/>
          <p:nvPr/>
        </p:nvSpPr>
        <p:spPr>
          <a:xfrm>
            <a:off x="2793487" y="474080"/>
            <a:ext cx="8786851" cy="2511099"/>
          </a:xfrm>
          <a:prstGeom prst="roundRect">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Câu</a:t>
            </a:r>
            <a:r>
              <a:rPr kumimoji="0" lang="en-US" sz="2800" b="1"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a:ea typeface="+mn-ea"/>
                <a:cs typeface="+mn-cs"/>
              </a:rPr>
              <a:t>hỏi</a:t>
            </a:r>
            <a:r>
              <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800" b="1" noProof="0" dirty="0">
                <a:solidFill>
                  <a:prstClr val="black">
                    <a:lumMod val="95000"/>
                    <a:lumOff val="5000"/>
                  </a:prstClr>
                </a:solidFill>
                <a:latin typeface="Arial"/>
              </a:rPr>
              <a:t>3</a:t>
            </a:r>
            <a:r>
              <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Đâu</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là</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sắp</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xếp</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đúng</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các</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phần</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trong</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bài</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văn</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miêu</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tả</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phong</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mn-cs"/>
              </a:rPr>
              <a:t>cảnh</a:t>
            </a: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Thực hiện tính </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1443-1417</a:t>
            </a: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được kết quả là:</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endParaRPr kumimoji="0" lang="vi-VN" sz="2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p:txBody>
      </p:sp>
      <p:sp>
        <p:nvSpPr>
          <p:cNvPr id="11" name="Rounded Rectangle 10"/>
          <p:cNvSpPr/>
          <p:nvPr/>
        </p:nvSpPr>
        <p:spPr>
          <a:xfrm>
            <a:off x="2663312" y="3570281"/>
            <a:ext cx="8883650" cy="2824163"/>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8" name="Rounded Rectangle 7"/>
          <p:cNvSpPr/>
          <p:nvPr/>
        </p:nvSpPr>
        <p:spPr>
          <a:xfrm>
            <a:off x="7105137" y="3724611"/>
            <a:ext cx="4441826"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B.</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Mở</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bài</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Thân</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bài</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Kết</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bài</a:t>
            </a:r>
            <a:r>
              <a:rPr kumimoji="0" lang="en-US" sz="24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 </a:t>
            </a:r>
          </a:p>
        </p:txBody>
      </p:sp>
      <p:sp>
        <p:nvSpPr>
          <p:cNvPr id="9" name="Rounded Rectangle 8"/>
          <p:cNvSpPr/>
          <p:nvPr/>
        </p:nvSpPr>
        <p:spPr>
          <a:xfrm>
            <a:off x="4458742" y="5106981"/>
            <a:ext cx="5136671" cy="11763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C.</a:t>
            </a:r>
            <a:r>
              <a:rPr kumimoji="0" lang="vi-VN"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Kết</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bài</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Thân</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bài</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Mở</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bài</a:t>
            </a:r>
            <a:r>
              <a:rPr kumimoji="0" lang="vi-VN"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endParaRPr kumimoji="0" lang="en-US" sz="24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endParaRPr>
          </a:p>
        </p:txBody>
      </p:sp>
      <p:sp>
        <p:nvSpPr>
          <p:cNvPr id="15" name="Flowchart: Terminator 14"/>
          <p:cNvSpPr/>
          <p:nvPr/>
        </p:nvSpPr>
        <p:spPr>
          <a:xfrm rot="5400000">
            <a:off x="4517512" y="3276937"/>
            <a:ext cx="454025" cy="180975"/>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16" name="Flowchart: Terminator 15"/>
          <p:cNvSpPr/>
          <p:nvPr/>
        </p:nvSpPr>
        <p:spPr>
          <a:xfrm rot="5400000">
            <a:off x="9095068" y="3282493"/>
            <a:ext cx="454025" cy="179387"/>
          </a:xfrm>
          <a:prstGeom prst="flowChartTerminator">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7" name="Rounded Rectangle 6"/>
          <p:cNvSpPr/>
          <p:nvPr/>
        </p:nvSpPr>
        <p:spPr>
          <a:xfrm>
            <a:off x="2696688" y="3724611"/>
            <a:ext cx="4408449" cy="1174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rPr>
              <a:t>A.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Mở</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bài-Kết</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bài-Thân</a:t>
            </a:r>
            <a:r>
              <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bài</a:t>
            </a:r>
            <a:r>
              <a:rPr kumimoji="0" lang="vi-VN"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endParaRPr kumimoji="0" lang="en-US" sz="2400" b="1" i="0" u="none" strike="noStrike" kern="1200" cap="none" spc="0" normalizeH="0" baseline="0" noProof="0" dirty="0">
              <a:ln>
                <a:noFill/>
              </a:ln>
              <a:solidFill>
                <a:prstClr val="black">
                  <a:lumMod val="95000"/>
                  <a:lumOff val="5000"/>
                </a:prstClr>
              </a:solidFill>
              <a:effectLst/>
              <a:uLnTx/>
              <a:uFillTx/>
              <a:latin typeface="Arial"/>
              <a:ea typeface="+mn-ea"/>
              <a:cs typeface="Arial" panose="020B0604020202020204" pitchFamily="34" charset="0"/>
            </a:endParaRPr>
          </a:p>
        </p:txBody>
      </p:sp>
      <p:sp>
        <p:nvSpPr>
          <p:cNvPr id="21" name="Chevron 20">
            <a:hlinkClick r:id="rId5" action="ppaction://hlinksldjump"/>
          </p:cNvPr>
          <p:cNvSpPr/>
          <p:nvPr/>
        </p:nvSpPr>
        <p:spPr>
          <a:xfrm flipH="1">
            <a:off x="11337412" y="6215399"/>
            <a:ext cx="307975" cy="315913"/>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22" name="Chevron 21">
            <a:hlinkClick r:id="rId5" action="ppaction://hlinksldjump"/>
          </p:cNvPr>
          <p:cNvSpPr/>
          <p:nvPr/>
        </p:nvSpPr>
        <p:spPr>
          <a:xfrm flipH="1">
            <a:off x="11334236" y="3353136"/>
            <a:ext cx="309562"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23" name="Chevron 22">
            <a:hlinkClick r:id="rId5" action="ppaction://hlinksldjump"/>
          </p:cNvPr>
          <p:cNvSpPr/>
          <p:nvPr/>
        </p:nvSpPr>
        <p:spPr>
          <a:xfrm>
            <a:off x="-2168511" y="6021118"/>
            <a:ext cx="250825" cy="327025"/>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24" name="Chevron 23">
            <a:hlinkClick r:id="rId5" action="ppaction://hlinksldjump"/>
          </p:cNvPr>
          <p:cNvSpPr/>
          <p:nvPr/>
        </p:nvSpPr>
        <p:spPr>
          <a:xfrm>
            <a:off x="2529962" y="3362661"/>
            <a:ext cx="263525" cy="315912"/>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95000"/>
                  <a:lumOff val="5000"/>
                </a:prstClr>
              </a:solidFill>
              <a:effectLst/>
              <a:uLnTx/>
              <a:uFillTx/>
              <a:latin typeface="Arial"/>
              <a:ea typeface="+mn-ea"/>
              <a:cs typeface="+mn-cs"/>
            </a:endParaRPr>
          </a:p>
        </p:txBody>
      </p:sp>
      <p:sp>
        <p:nvSpPr>
          <p:cNvPr id="19" name="AutoShape 2"/>
          <p:cNvSpPr>
            <a:spLocks noChangeArrowheads="1"/>
          </p:cNvSpPr>
          <p:nvPr/>
        </p:nvSpPr>
        <p:spPr bwMode="auto">
          <a:xfrm>
            <a:off x="527578" y="5320696"/>
            <a:ext cx="1485900" cy="914136"/>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charset="0"/>
                <a:ea typeface="+mn-ea"/>
                <a:cs typeface="+mn-cs"/>
              </a:rPr>
              <a:t>0</a:t>
            </a:r>
          </a:p>
        </p:txBody>
      </p:sp>
      <p:sp>
        <p:nvSpPr>
          <p:cNvPr id="20" name="AutoShape 3"/>
          <p:cNvSpPr>
            <a:spLocks noChangeArrowheads="1"/>
          </p:cNvSpPr>
          <p:nvPr/>
        </p:nvSpPr>
        <p:spPr bwMode="auto">
          <a:xfrm>
            <a:off x="558534" y="5320696"/>
            <a:ext cx="1485900" cy="914136"/>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800000"/>
                </a:solidFill>
                <a:effectLst/>
                <a:uLnTx/>
                <a:uFillTx/>
                <a:latin typeface="Arial" charset="0"/>
                <a:ea typeface="+mn-ea"/>
                <a:cs typeface="+mn-cs"/>
              </a:rPr>
              <a:t>1</a:t>
            </a:r>
          </a:p>
        </p:txBody>
      </p:sp>
      <p:sp>
        <p:nvSpPr>
          <p:cNvPr id="25" name="AutoShape 4"/>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2</a:t>
            </a:r>
          </a:p>
        </p:txBody>
      </p:sp>
      <p:sp>
        <p:nvSpPr>
          <p:cNvPr id="26" name="AutoShape 5"/>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3</a:t>
            </a:r>
          </a:p>
        </p:txBody>
      </p:sp>
      <p:sp>
        <p:nvSpPr>
          <p:cNvPr id="27" name="AutoShape 6"/>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4</a:t>
            </a:r>
          </a:p>
        </p:txBody>
      </p:sp>
      <p:sp>
        <p:nvSpPr>
          <p:cNvPr id="28" name="AutoShape 7"/>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5</a:t>
            </a:r>
          </a:p>
        </p:txBody>
      </p:sp>
      <p:sp>
        <p:nvSpPr>
          <p:cNvPr id="29" name="AutoShape 8"/>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6</a:t>
            </a:r>
          </a:p>
        </p:txBody>
      </p:sp>
      <p:sp>
        <p:nvSpPr>
          <p:cNvPr id="30" name="AutoShape 9"/>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7</a:t>
            </a:r>
          </a:p>
        </p:txBody>
      </p:sp>
      <p:sp>
        <p:nvSpPr>
          <p:cNvPr id="31" name="AutoShape 10"/>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8</a:t>
            </a:r>
          </a:p>
        </p:txBody>
      </p:sp>
      <p:sp>
        <p:nvSpPr>
          <p:cNvPr id="32" name="AutoShape 11"/>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9</a:t>
            </a:r>
          </a:p>
        </p:txBody>
      </p:sp>
      <p:sp>
        <p:nvSpPr>
          <p:cNvPr id="33" name="AutoShape 12"/>
          <p:cNvSpPr>
            <a:spLocks noChangeArrowheads="1"/>
          </p:cNvSpPr>
          <p:nvPr/>
        </p:nvSpPr>
        <p:spPr bwMode="auto">
          <a:xfrm>
            <a:off x="552086" y="5302176"/>
            <a:ext cx="1485900" cy="914136"/>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lIns="91379" tIns="45690" rIns="91379" bIns="45690" anchor="ct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33CC"/>
                </a:solidFill>
                <a:effectLst/>
                <a:uLnTx/>
                <a:uFillTx/>
                <a:latin typeface="Arial" charset="0"/>
                <a:ea typeface="+mn-ea"/>
                <a:cs typeface="+mn-cs"/>
              </a:rPr>
              <a:t>10</a:t>
            </a:r>
          </a:p>
        </p:txBody>
      </p:sp>
      <p:grpSp>
        <p:nvGrpSpPr>
          <p:cNvPr id="2" name="Group 1"/>
          <p:cNvGrpSpPr/>
          <p:nvPr/>
        </p:nvGrpSpPr>
        <p:grpSpPr>
          <a:xfrm>
            <a:off x="413459" y="4215749"/>
            <a:ext cx="1937190" cy="766613"/>
            <a:chOff x="413459" y="4215749"/>
            <a:chExt cx="1937190" cy="766613"/>
          </a:xfrm>
        </p:grpSpPr>
        <p:sp>
          <p:nvSpPr>
            <p:cNvPr id="35" name="Oval 17"/>
            <p:cNvSpPr>
              <a:spLocks noChangeArrowheads="1"/>
            </p:cNvSpPr>
            <p:nvPr/>
          </p:nvSpPr>
          <p:spPr bwMode="auto">
            <a:xfrm>
              <a:off x="413459" y="4215749"/>
              <a:ext cx="1937190" cy="766613"/>
            </a:xfrm>
            <a:prstGeom prst="ellipse">
              <a:avLst/>
            </a:prstGeom>
            <a:solidFill>
              <a:srgbClr val="00FF00"/>
            </a:solidFill>
            <a:ln w="9525">
              <a:solidFill>
                <a:srgbClr val="FF0000"/>
              </a:solidFill>
              <a:round/>
              <a:headEnd/>
              <a:tailEnd/>
            </a:ln>
          </p:spPr>
          <p:txBody>
            <a:bodyPr wrap="none" anchor="ctr"/>
            <a:lstStyle/>
            <a:p>
              <a:pPr marL="0" marR="0" lvl="0" indent="0" algn="l" defTabSz="913791"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6" name="WordArt 18"/>
            <p:cNvSpPr>
              <a:spLocks noChangeArrowheads="1" noChangeShapeType="1" noTextEdit="1"/>
            </p:cNvSpPr>
            <p:nvPr/>
          </p:nvSpPr>
          <p:spPr bwMode="auto">
            <a:xfrm>
              <a:off x="814574" y="4436149"/>
              <a:ext cx="1188042" cy="325811"/>
            </a:xfrm>
            <a:prstGeom prst="rect">
              <a:avLst/>
            </a:prstGeom>
          </p:spPr>
          <p:txBody>
            <a:bodyPr wrap="none" fromWordArt="1">
              <a:prstTxWarp prst="textPlain">
                <a:avLst>
                  <a:gd name="adj" fmla="val 47801"/>
                </a:avLst>
              </a:prstTxWarp>
            </a:bodyP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59500" b="1" i="0" u="none" strike="noStrike" kern="10" cap="none" spc="0" normalizeH="0" baseline="0" noProof="0" dirty="0">
                  <a:ln w="9525">
                    <a:solidFill>
                      <a:srgbClr val="FF0000"/>
                    </a:solidFill>
                    <a:round/>
                    <a:headEnd/>
                    <a:tailEnd/>
                  </a:ln>
                  <a:solidFill>
                    <a:srgbClr val="FF6600"/>
                  </a:solidFill>
                  <a:effectLst/>
                  <a:uLnTx/>
                  <a:uFillTx/>
                  <a:latin typeface="Times New Roman" panose="02020603050405020304" pitchFamily="18" charset="0"/>
                  <a:ea typeface="+mn-ea"/>
                  <a:cs typeface="Times New Roman" panose="02020603050405020304" pitchFamily="18" charset="0"/>
                </a:rPr>
                <a:t>HẾT GIỜ</a:t>
              </a:r>
            </a:p>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5400" b="1" i="1" u="none" strike="noStrike" kern="10" cap="none" spc="0" normalizeH="0" baseline="0" noProof="0" dirty="0">
                <a:ln w="9525">
                  <a:solidFill>
                    <a:srgbClr val="FF0000"/>
                  </a:solidFill>
                  <a:round/>
                  <a:headEnd/>
                  <a:tailEnd/>
                </a:ln>
                <a:solidFill>
                  <a:srgbClr val="FF66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29868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xit" presetSubtype="0" fill="hold" grpId="0" nodeType="clickEffect">
                                  <p:stCondLst>
                                    <p:cond delay="0"/>
                                  </p:stCondLst>
                                  <p:childTnLst>
                                    <p:anim calcmode="lin" valueType="num">
                                      <p:cBhvr>
                                        <p:cTn id="6" dur="1000"/>
                                        <p:tgtEl>
                                          <p:spTgt spid="33"/>
                                        </p:tgtEl>
                                        <p:attrNameLst>
                                          <p:attrName>ppt_x</p:attrName>
                                        </p:attrNameLst>
                                      </p:cBhvr>
                                      <p:tavLst>
                                        <p:tav tm="0">
                                          <p:val>
                                            <p:strVal val="ppt_x"/>
                                          </p:val>
                                        </p:tav>
                                        <p:tav tm="100000">
                                          <p:val>
                                            <p:strVal val="ppt_x-.2"/>
                                          </p:val>
                                        </p:tav>
                                      </p:tavLst>
                                    </p:anim>
                                    <p:anim calcmode="lin" valueType="num">
                                      <p:cBhvr>
                                        <p:cTn id="7" dur="1000"/>
                                        <p:tgtEl>
                                          <p:spTgt spid="33"/>
                                        </p:tgtEl>
                                        <p:attrNameLst>
                                          <p:attrName>ppt_y</p:attrName>
                                        </p:attrNameLst>
                                      </p:cBhvr>
                                      <p:tavLst>
                                        <p:tav tm="0">
                                          <p:val>
                                            <p:strVal val="ppt_y"/>
                                          </p:val>
                                        </p:tav>
                                        <p:tav tm="100000">
                                          <p:val>
                                            <p:strVal val="ppt_y"/>
                                          </p:val>
                                        </p:tav>
                                      </p:tavLst>
                                    </p:anim>
                                    <p:animEffect transition="out" filter="fade">
                                      <p:cBhvr>
                                        <p:cTn id="8" dur="1000"/>
                                        <p:tgtEl>
                                          <p:spTgt spid="33"/>
                                        </p:tgtEl>
                                      </p:cBhvr>
                                    </p:animEffect>
                                    <p:set>
                                      <p:cBhvr>
                                        <p:cTn id="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000"/>
                            </p:stCondLst>
                            <p:childTnLst>
                              <p:par>
                                <p:cTn id="11" presetID="29" presetClass="exit" presetSubtype="0" fill="hold" grpId="0" nodeType="afterEffect">
                                  <p:stCondLst>
                                    <p:cond delay="0"/>
                                  </p:stCondLst>
                                  <p:childTnLst>
                                    <p:anim calcmode="lin" valueType="num">
                                      <p:cBhvr>
                                        <p:cTn id="12" dur="1000"/>
                                        <p:tgtEl>
                                          <p:spTgt spid="32"/>
                                        </p:tgtEl>
                                        <p:attrNameLst>
                                          <p:attrName>ppt_x</p:attrName>
                                        </p:attrNameLst>
                                      </p:cBhvr>
                                      <p:tavLst>
                                        <p:tav tm="0">
                                          <p:val>
                                            <p:strVal val="ppt_x"/>
                                          </p:val>
                                        </p:tav>
                                        <p:tav tm="100000">
                                          <p:val>
                                            <p:strVal val="ppt_x-.2"/>
                                          </p:val>
                                        </p:tav>
                                      </p:tavLst>
                                    </p:anim>
                                    <p:anim calcmode="lin" valueType="num">
                                      <p:cBhvr>
                                        <p:cTn id="13" dur="1000"/>
                                        <p:tgtEl>
                                          <p:spTgt spid="32"/>
                                        </p:tgtEl>
                                        <p:attrNameLst>
                                          <p:attrName>ppt_y</p:attrName>
                                        </p:attrNameLst>
                                      </p:cBhvr>
                                      <p:tavLst>
                                        <p:tav tm="0">
                                          <p:val>
                                            <p:strVal val="ppt_y"/>
                                          </p:val>
                                        </p:tav>
                                        <p:tav tm="100000">
                                          <p:val>
                                            <p:strVal val="ppt_y"/>
                                          </p:val>
                                        </p:tav>
                                      </p:tavLst>
                                    </p:anim>
                                    <p:animEffect transition="out" filter="fade">
                                      <p:cBhvr>
                                        <p:cTn id="14" dur="1000"/>
                                        <p:tgtEl>
                                          <p:spTgt spid="32"/>
                                        </p:tgtEl>
                                      </p:cBhvr>
                                    </p:animEffect>
                                    <p:set>
                                      <p:cBhvr>
                                        <p:cTn id="15"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2000"/>
                            </p:stCondLst>
                            <p:childTnLst>
                              <p:par>
                                <p:cTn id="17" presetID="29" presetClass="exit" presetSubtype="0" fill="hold" grpId="0" nodeType="afterEffect">
                                  <p:stCondLst>
                                    <p:cond delay="0"/>
                                  </p:stCondLst>
                                  <p:childTnLst>
                                    <p:anim calcmode="lin" valueType="num">
                                      <p:cBhvr>
                                        <p:cTn id="18" dur="1000"/>
                                        <p:tgtEl>
                                          <p:spTgt spid="31"/>
                                        </p:tgtEl>
                                        <p:attrNameLst>
                                          <p:attrName>ppt_x</p:attrName>
                                        </p:attrNameLst>
                                      </p:cBhvr>
                                      <p:tavLst>
                                        <p:tav tm="0">
                                          <p:val>
                                            <p:strVal val="ppt_x"/>
                                          </p:val>
                                        </p:tav>
                                        <p:tav tm="100000">
                                          <p:val>
                                            <p:strVal val="ppt_x-.2"/>
                                          </p:val>
                                        </p:tav>
                                      </p:tavLst>
                                    </p:anim>
                                    <p:anim calcmode="lin" valueType="num">
                                      <p:cBhvr>
                                        <p:cTn id="19" dur="1000"/>
                                        <p:tgtEl>
                                          <p:spTgt spid="31"/>
                                        </p:tgtEl>
                                        <p:attrNameLst>
                                          <p:attrName>ppt_y</p:attrName>
                                        </p:attrNameLst>
                                      </p:cBhvr>
                                      <p:tavLst>
                                        <p:tav tm="0">
                                          <p:val>
                                            <p:strVal val="ppt_y"/>
                                          </p:val>
                                        </p:tav>
                                        <p:tav tm="100000">
                                          <p:val>
                                            <p:strVal val="ppt_y"/>
                                          </p:val>
                                        </p:tav>
                                      </p:tavLst>
                                    </p:anim>
                                    <p:animEffect transition="out" filter="fade">
                                      <p:cBhvr>
                                        <p:cTn id="20" dur="1000"/>
                                        <p:tgtEl>
                                          <p:spTgt spid="31"/>
                                        </p:tgtEl>
                                      </p:cBhvr>
                                    </p:animEffect>
                                    <p:set>
                                      <p:cBhvr>
                                        <p:cTn id="21"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2" fill="hold">
                            <p:stCondLst>
                              <p:cond delay="3000"/>
                            </p:stCondLst>
                            <p:childTnLst>
                              <p:par>
                                <p:cTn id="23" presetID="29" presetClass="exit" presetSubtype="0" fill="hold" grpId="0" nodeType="afterEffect">
                                  <p:stCondLst>
                                    <p:cond delay="0"/>
                                  </p:stCondLst>
                                  <p:childTnLst>
                                    <p:anim calcmode="lin" valueType="num">
                                      <p:cBhvr>
                                        <p:cTn id="24" dur="1000"/>
                                        <p:tgtEl>
                                          <p:spTgt spid="30"/>
                                        </p:tgtEl>
                                        <p:attrNameLst>
                                          <p:attrName>ppt_x</p:attrName>
                                        </p:attrNameLst>
                                      </p:cBhvr>
                                      <p:tavLst>
                                        <p:tav tm="0">
                                          <p:val>
                                            <p:strVal val="ppt_x"/>
                                          </p:val>
                                        </p:tav>
                                        <p:tav tm="100000">
                                          <p:val>
                                            <p:strVal val="ppt_x-.2"/>
                                          </p:val>
                                        </p:tav>
                                      </p:tavLst>
                                    </p:anim>
                                    <p:anim calcmode="lin" valueType="num">
                                      <p:cBhvr>
                                        <p:cTn id="25" dur="1000"/>
                                        <p:tgtEl>
                                          <p:spTgt spid="30"/>
                                        </p:tgtEl>
                                        <p:attrNameLst>
                                          <p:attrName>ppt_y</p:attrName>
                                        </p:attrNameLst>
                                      </p:cBhvr>
                                      <p:tavLst>
                                        <p:tav tm="0">
                                          <p:val>
                                            <p:strVal val="ppt_y"/>
                                          </p:val>
                                        </p:tav>
                                        <p:tav tm="100000">
                                          <p:val>
                                            <p:strVal val="ppt_y"/>
                                          </p:val>
                                        </p:tav>
                                      </p:tavLst>
                                    </p:anim>
                                    <p:animEffect transition="out" filter="fade">
                                      <p:cBhvr>
                                        <p:cTn id="26" dur="1000"/>
                                        <p:tgtEl>
                                          <p:spTgt spid="30"/>
                                        </p:tgtEl>
                                      </p:cBhvr>
                                    </p:animEffect>
                                    <p:set>
                                      <p:cBhvr>
                                        <p:cTn id="27"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8" fill="hold">
                            <p:stCondLst>
                              <p:cond delay="4000"/>
                            </p:stCondLst>
                            <p:childTnLst>
                              <p:par>
                                <p:cTn id="29" presetID="29" presetClass="exit" presetSubtype="0" fill="hold" grpId="0" nodeType="afterEffect">
                                  <p:stCondLst>
                                    <p:cond delay="0"/>
                                  </p:stCondLst>
                                  <p:childTnLst>
                                    <p:anim calcmode="lin" valueType="num">
                                      <p:cBhvr>
                                        <p:cTn id="30" dur="1000"/>
                                        <p:tgtEl>
                                          <p:spTgt spid="29"/>
                                        </p:tgtEl>
                                        <p:attrNameLst>
                                          <p:attrName>ppt_x</p:attrName>
                                        </p:attrNameLst>
                                      </p:cBhvr>
                                      <p:tavLst>
                                        <p:tav tm="0">
                                          <p:val>
                                            <p:strVal val="ppt_x"/>
                                          </p:val>
                                        </p:tav>
                                        <p:tav tm="100000">
                                          <p:val>
                                            <p:strVal val="ppt_x-.2"/>
                                          </p:val>
                                        </p:tav>
                                      </p:tavLst>
                                    </p:anim>
                                    <p:anim calcmode="lin" valueType="num">
                                      <p:cBhvr>
                                        <p:cTn id="31" dur="1000"/>
                                        <p:tgtEl>
                                          <p:spTgt spid="29"/>
                                        </p:tgtEl>
                                        <p:attrNameLst>
                                          <p:attrName>ppt_y</p:attrName>
                                        </p:attrNameLst>
                                      </p:cBhvr>
                                      <p:tavLst>
                                        <p:tav tm="0">
                                          <p:val>
                                            <p:strVal val="ppt_y"/>
                                          </p:val>
                                        </p:tav>
                                        <p:tav tm="100000">
                                          <p:val>
                                            <p:strVal val="ppt_y"/>
                                          </p:val>
                                        </p:tav>
                                      </p:tavLst>
                                    </p:anim>
                                    <p:animEffect transition="out" filter="fade">
                                      <p:cBhvr>
                                        <p:cTn id="32" dur="1000"/>
                                        <p:tgtEl>
                                          <p:spTgt spid="29"/>
                                        </p:tgtEl>
                                      </p:cBhvr>
                                    </p:animEffect>
                                    <p:set>
                                      <p:cBhvr>
                                        <p:cTn id="33"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4" fill="hold">
                            <p:stCondLst>
                              <p:cond delay="5000"/>
                            </p:stCondLst>
                            <p:childTnLst>
                              <p:par>
                                <p:cTn id="35" presetID="29" presetClass="exit" presetSubtype="0" fill="hold" grpId="0" nodeType="afterEffect">
                                  <p:stCondLst>
                                    <p:cond delay="0"/>
                                  </p:stCondLst>
                                  <p:childTnLst>
                                    <p:anim calcmode="lin" valueType="num">
                                      <p:cBhvr>
                                        <p:cTn id="36" dur="1000"/>
                                        <p:tgtEl>
                                          <p:spTgt spid="28"/>
                                        </p:tgtEl>
                                        <p:attrNameLst>
                                          <p:attrName>ppt_x</p:attrName>
                                        </p:attrNameLst>
                                      </p:cBhvr>
                                      <p:tavLst>
                                        <p:tav tm="0">
                                          <p:val>
                                            <p:strVal val="ppt_x"/>
                                          </p:val>
                                        </p:tav>
                                        <p:tav tm="100000">
                                          <p:val>
                                            <p:strVal val="ppt_x-.2"/>
                                          </p:val>
                                        </p:tav>
                                      </p:tavLst>
                                    </p:anim>
                                    <p:anim calcmode="lin" valueType="num">
                                      <p:cBhvr>
                                        <p:cTn id="37" dur="1000"/>
                                        <p:tgtEl>
                                          <p:spTgt spid="28"/>
                                        </p:tgtEl>
                                        <p:attrNameLst>
                                          <p:attrName>ppt_y</p:attrName>
                                        </p:attrNameLst>
                                      </p:cBhvr>
                                      <p:tavLst>
                                        <p:tav tm="0">
                                          <p:val>
                                            <p:strVal val="ppt_y"/>
                                          </p:val>
                                        </p:tav>
                                        <p:tav tm="100000">
                                          <p:val>
                                            <p:strVal val="ppt_y"/>
                                          </p:val>
                                        </p:tav>
                                      </p:tavLst>
                                    </p:anim>
                                    <p:animEffect transition="out" filter="fade">
                                      <p:cBhvr>
                                        <p:cTn id="38" dur="1000"/>
                                        <p:tgtEl>
                                          <p:spTgt spid="28"/>
                                        </p:tgtEl>
                                      </p:cBhvr>
                                    </p:animEffect>
                                    <p:set>
                                      <p:cBhvr>
                                        <p:cTn id="39"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40" fill="hold">
                            <p:stCondLst>
                              <p:cond delay="6000"/>
                            </p:stCondLst>
                            <p:childTnLst>
                              <p:par>
                                <p:cTn id="41" presetID="29" presetClass="exit" presetSubtype="0" fill="hold" grpId="0" nodeType="afterEffect">
                                  <p:stCondLst>
                                    <p:cond delay="0"/>
                                  </p:stCondLst>
                                  <p:childTnLst>
                                    <p:anim calcmode="lin" valueType="num">
                                      <p:cBhvr>
                                        <p:cTn id="42" dur="1000"/>
                                        <p:tgtEl>
                                          <p:spTgt spid="27"/>
                                        </p:tgtEl>
                                        <p:attrNameLst>
                                          <p:attrName>ppt_x</p:attrName>
                                        </p:attrNameLst>
                                      </p:cBhvr>
                                      <p:tavLst>
                                        <p:tav tm="0">
                                          <p:val>
                                            <p:strVal val="ppt_x"/>
                                          </p:val>
                                        </p:tav>
                                        <p:tav tm="100000">
                                          <p:val>
                                            <p:strVal val="ppt_x-.2"/>
                                          </p:val>
                                        </p:tav>
                                      </p:tavLst>
                                    </p:anim>
                                    <p:anim calcmode="lin" valueType="num">
                                      <p:cBhvr>
                                        <p:cTn id="43" dur="1000"/>
                                        <p:tgtEl>
                                          <p:spTgt spid="27"/>
                                        </p:tgtEl>
                                        <p:attrNameLst>
                                          <p:attrName>ppt_y</p:attrName>
                                        </p:attrNameLst>
                                      </p:cBhvr>
                                      <p:tavLst>
                                        <p:tav tm="0">
                                          <p:val>
                                            <p:strVal val="ppt_y"/>
                                          </p:val>
                                        </p:tav>
                                        <p:tav tm="100000">
                                          <p:val>
                                            <p:strVal val="ppt_y"/>
                                          </p:val>
                                        </p:tav>
                                      </p:tavLst>
                                    </p:anim>
                                    <p:animEffect transition="out" filter="fade">
                                      <p:cBhvr>
                                        <p:cTn id="44" dur="1000"/>
                                        <p:tgtEl>
                                          <p:spTgt spid="27"/>
                                        </p:tgtEl>
                                      </p:cBhvr>
                                    </p:animEffect>
                                    <p:set>
                                      <p:cBhvr>
                                        <p:cTn id="45"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6" fill="hold">
                            <p:stCondLst>
                              <p:cond delay="7000"/>
                            </p:stCondLst>
                            <p:childTnLst>
                              <p:par>
                                <p:cTn id="47" presetID="29" presetClass="exit" presetSubtype="0" fill="hold" grpId="0" nodeType="afterEffect">
                                  <p:stCondLst>
                                    <p:cond delay="0"/>
                                  </p:stCondLst>
                                  <p:childTnLst>
                                    <p:anim calcmode="lin" valueType="num">
                                      <p:cBhvr>
                                        <p:cTn id="48" dur="1000"/>
                                        <p:tgtEl>
                                          <p:spTgt spid="26"/>
                                        </p:tgtEl>
                                        <p:attrNameLst>
                                          <p:attrName>ppt_x</p:attrName>
                                        </p:attrNameLst>
                                      </p:cBhvr>
                                      <p:tavLst>
                                        <p:tav tm="0">
                                          <p:val>
                                            <p:strVal val="ppt_x"/>
                                          </p:val>
                                        </p:tav>
                                        <p:tav tm="100000">
                                          <p:val>
                                            <p:strVal val="ppt_x-.2"/>
                                          </p:val>
                                        </p:tav>
                                      </p:tavLst>
                                    </p:anim>
                                    <p:anim calcmode="lin" valueType="num">
                                      <p:cBhvr>
                                        <p:cTn id="49" dur="1000"/>
                                        <p:tgtEl>
                                          <p:spTgt spid="26"/>
                                        </p:tgtEl>
                                        <p:attrNameLst>
                                          <p:attrName>ppt_y</p:attrName>
                                        </p:attrNameLst>
                                      </p:cBhvr>
                                      <p:tavLst>
                                        <p:tav tm="0">
                                          <p:val>
                                            <p:strVal val="ppt_y"/>
                                          </p:val>
                                        </p:tav>
                                        <p:tav tm="100000">
                                          <p:val>
                                            <p:strVal val="ppt_y"/>
                                          </p:val>
                                        </p:tav>
                                      </p:tavLst>
                                    </p:anim>
                                    <p:animEffect transition="out" filter="fade">
                                      <p:cBhvr>
                                        <p:cTn id="50" dur="1000"/>
                                        <p:tgtEl>
                                          <p:spTgt spid="26"/>
                                        </p:tgtEl>
                                      </p:cBhvr>
                                    </p:animEffect>
                                    <p:set>
                                      <p:cBhvr>
                                        <p:cTn id="51"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2" fill="hold">
                            <p:stCondLst>
                              <p:cond delay="8000"/>
                            </p:stCondLst>
                            <p:childTnLst>
                              <p:par>
                                <p:cTn id="53" presetID="29" presetClass="exit" presetSubtype="0" fill="hold" grpId="0" nodeType="afterEffect">
                                  <p:stCondLst>
                                    <p:cond delay="0"/>
                                  </p:stCondLst>
                                  <p:childTnLst>
                                    <p:anim calcmode="lin" valueType="num">
                                      <p:cBhvr>
                                        <p:cTn id="54" dur="1000"/>
                                        <p:tgtEl>
                                          <p:spTgt spid="25"/>
                                        </p:tgtEl>
                                        <p:attrNameLst>
                                          <p:attrName>ppt_x</p:attrName>
                                        </p:attrNameLst>
                                      </p:cBhvr>
                                      <p:tavLst>
                                        <p:tav tm="0">
                                          <p:val>
                                            <p:strVal val="ppt_x"/>
                                          </p:val>
                                        </p:tav>
                                        <p:tav tm="100000">
                                          <p:val>
                                            <p:strVal val="ppt_x-.2"/>
                                          </p:val>
                                        </p:tav>
                                      </p:tavLst>
                                    </p:anim>
                                    <p:anim calcmode="lin" valueType="num">
                                      <p:cBhvr>
                                        <p:cTn id="55" dur="1000"/>
                                        <p:tgtEl>
                                          <p:spTgt spid="25"/>
                                        </p:tgtEl>
                                        <p:attrNameLst>
                                          <p:attrName>ppt_y</p:attrName>
                                        </p:attrNameLst>
                                      </p:cBhvr>
                                      <p:tavLst>
                                        <p:tav tm="0">
                                          <p:val>
                                            <p:strVal val="ppt_y"/>
                                          </p:val>
                                        </p:tav>
                                        <p:tav tm="100000">
                                          <p:val>
                                            <p:strVal val="ppt_y"/>
                                          </p:val>
                                        </p:tav>
                                      </p:tavLst>
                                    </p:anim>
                                    <p:animEffect transition="out" filter="fade">
                                      <p:cBhvr>
                                        <p:cTn id="56" dur="1000"/>
                                        <p:tgtEl>
                                          <p:spTgt spid="25"/>
                                        </p:tgtEl>
                                      </p:cBhvr>
                                    </p:animEffect>
                                    <p:set>
                                      <p:cBhvr>
                                        <p:cTn id="5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8" fill="hold">
                            <p:stCondLst>
                              <p:cond delay="9000"/>
                            </p:stCondLst>
                            <p:childTnLst>
                              <p:par>
                                <p:cTn id="59" presetID="29" presetClass="exit" presetSubtype="0" fill="hold" nodeType="afterEffect">
                                  <p:stCondLst>
                                    <p:cond delay="0"/>
                                  </p:stCondLst>
                                  <p:childTnLst>
                                    <p:anim calcmode="lin" valueType="num">
                                      <p:cBhvr>
                                        <p:cTn id="60" dur="1000"/>
                                        <p:tgtEl>
                                          <p:spTgt spid="20"/>
                                        </p:tgtEl>
                                        <p:attrNameLst>
                                          <p:attrName>ppt_x</p:attrName>
                                        </p:attrNameLst>
                                      </p:cBhvr>
                                      <p:tavLst>
                                        <p:tav tm="0">
                                          <p:val>
                                            <p:strVal val="ppt_x"/>
                                          </p:val>
                                        </p:tav>
                                        <p:tav tm="100000">
                                          <p:val>
                                            <p:strVal val="ppt_x-.2"/>
                                          </p:val>
                                        </p:tav>
                                      </p:tavLst>
                                    </p:anim>
                                    <p:anim calcmode="lin" valueType="num">
                                      <p:cBhvr>
                                        <p:cTn id="61" dur="1000"/>
                                        <p:tgtEl>
                                          <p:spTgt spid="20"/>
                                        </p:tgtEl>
                                        <p:attrNameLst>
                                          <p:attrName>ppt_y</p:attrName>
                                        </p:attrNameLst>
                                      </p:cBhvr>
                                      <p:tavLst>
                                        <p:tav tm="0">
                                          <p:val>
                                            <p:strVal val="ppt_y"/>
                                          </p:val>
                                        </p:tav>
                                        <p:tav tm="100000">
                                          <p:val>
                                            <p:strVal val="ppt_y"/>
                                          </p:val>
                                        </p:tav>
                                      </p:tavLst>
                                    </p:anim>
                                    <p:animEffect transition="out" filter="fade">
                                      <p:cBhvr>
                                        <p:cTn id="62" dur="1000"/>
                                        <p:tgtEl>
                                          <p:spTgt spid="20"/>
                                        </p:tgtEl>
                                      </p:cBhvr>
                                    </p:animEffect>
                                    <p:set>
                                      <p:cBhvr>
                                        <p:cTn id="63"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4" fill="hold">
                            <p:stCondLst>
                              <p:cond delay="10000"/>
                            </p:stCondLst>
                            <p:childTnLst>
                              <p:par>
                                <p:cTn id="65" presetID="6" presetClass="emph" presetSubtype="0" fill="hold" grpId="0" nodeType="afterEffect">
                                  <p:stCondLst>
                                    <p:cond delay="0"/>
                                  </p:stCondLst>
                                  <p:childTnLst>
                                    <p:animScale>
                                      <p:cBhvr>
                                        <p:cTn id="66" dur="1000" fill="hold"/>
                                        <p:tgtEl>
                                          <p:spTgt spid="19"/>
                                        </p:tgtEl>
                                      </p:cBhvr>
                                      <p:by x="130000" y="130000"/>
                                    </p:animScale>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7" fill="hold">
                            <p:stCondLst>
                              <p:cond delay="11000"/>
                            </p:stCondLst>
                            <p:childTnLst>
                              <p:par>
                                <p:cTn id="68" presetID="1" presetClass="entr" presetSubtype="0"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8"/>
                                        </p:tgtEl>
                                        <p:attrNameLst>
                                          <p:attrName>fillcolor</p:attrName>
                                        </p:attrNameLst>
                                      </p:cBhvr>
                                      <p:to>
                                        <a:srgbClr val="00B050"/>
                                      </p:to>
                                    </p:animClr>
                                    <p:set>
                                      <p:cBhvr>
                                        <p:cTn id="74" dur="2000" fill="hold"/>
                                        <p:tgtEl>
                                          <p:spTgt spid="8"/>
                                        </p:tgtEl>
                                        <p:attrNameLst>
                                          <p:attrName>fill.type</p:attrName>
                                        </p:attrNameLst>
                                      </p:cBhvr>
                                      <p:to>
                                        <p:strVal val="solid"/>
                                      </p:to>
                                    </p:set>
                                    <p:set>
                                      <p:cBhvr>
                                        <p:cTn id="75" dur="2000" fill="hold"/>
                                        <p:tgtEl>
                                          <p:spTgt spid="8"/>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4"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A43296-DA5D-AD43-9075-3AB4C98EF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7642" y="4018101"/>
            <a:ext cx="2597318" cy="2839898"/>
          </a:xfrm>
          <a:prstGeom prst="rect">
            <a:avLst/>
          </a:prstGeom>
        </p:spPr>
      </p:pic>
      <p:pic>
        <p:nvPicPr>
          <p:cNvPr id="7" name="图片 6">
            <a:extLst>
              <a:ext uri="{FF2B5EF4-FFF2-40B4-BE49-F238E27FC236}">
                <a16:creationId xmlns:a16="http://schemas.microsoft.com/office/drawing/2014/main" id="{4E2BA7B3-27E4-6C43-A53D-EA02EE5877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2" name="Picture 1">
            <a:extLst>
              <a:ext uri="{FF2B5EF4-FFF2-40B4-BE49-F238E27FC236}">
                <a16:creationId xmlns:a16="http://schemas.microsoft.com/office/drawing/2014/main" id="{A908FA6F-57BE-354F-9FCF-0DB30ABA70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9" name="Picture 8">
            <a:extLst>
              <a:ext uri="{FF2B5EF4-FFF2-40B4-BE49-F238E27FC236}">
                <a16:creationId xmlns:a16="http://schemas.microsoft.com/office/drawing/2014/main" id="{CA3FA004-250F-31E5-5844-F40841B6DA2C}"/>
              </a:ext>
            </a:extLst>
          </p:cNvPr>
          <p:cNvPicPr>
            <a:picLocks noChangeAspect="1"/>
          </p:cNvPicPr>
          <p:nvPr/>
        </p:nvPicPr>
        <p:blipFill>
          <a:blip r:embed="rId6"/>
          <a:stretch>
            <a:fillRect/>
          </a:stretch>
        </p:blipFill>
        <p:spPr>
          <a:xfrm>
            <a:off x="5092354" y="174445"/>
            <a:ext cx="2121592" cy="1213209"/>
          </a:xfrm>
          <a:prstGeom prst="rect">
            <a:avLst/>
          </a:prstGeom>
        </p:spPr>
      </p:pic>
      <p:pic>
        <p:nvPicPr>
          <p:cNvPr id="12" name="Picture 11">
            <a:extLst>
              <a:ext uri="{FF2B5EF4-FFF2-40B4-BE49-F238E27FC236}">
                <a16:creationId xmlns:a16="http://schemas.microsoft.com/office/drawing/2014/main" id="{9DA565E8-D732-7892-A543-777087494296}"/>
              </a:ext>
            </a:extLst>
          </p:cNvPr>
          <p:cNvPicPr>
            <a:picLocks noChangeAspect="1"/>
          </p:cNvPicPr>
          <p:nvPr/>
        </p:nvPicPr>
        <p:blipFill>
          <a:blip r:embed="rId7"/>
          <a:stretch>
            <a:fillRect/>
          </a:stretch>
        </p:blipFill>
        <p:spPr>
          <a:xfrm>
            <a:off x="1851675" y="1307461"/>
            <a:ext cx="8431499" cy="3023878"/>
          </a:xfrm>
          <a:prstGeom prst="rect">
            <a:avLst/>
          </a:prstGeom>
        </p:spPr>
      </p:pic>
      <p:pic>
        <p:nvPicPr>
          <p:cNvPr id="15" name="Picture 14">
            <a:extLst>
              <a:ext uri="{FF2B5EF4-FFF2-40B4-BE49-F238E27FC236}">
                <a16:creationId xmlns:a16="http://schemas.microsoft.com/office/drawing/2014/main" id="{7AAD505D-1419-2A5B-08DE-7E5041481F44}"/>
              </a:ext>
            </a:extLst>
          </p:cNvPr>
          <p:cNvPicPr>
            <a:picLocks noChangeAspect="1"/>
          </p:cNvPicPr>
          <p:nvPr/>
        </p:nvPicPr>
        <p:blipFill>
          <a:blip r:embed="rId8"/>
          <a:stretch>
            <a:fillRect/>
          </a:stretch>
        </p:blipFill>
        <p:spPr>
          <a:xfrm>
            <a:off x="4624323" y="3852616"/>
            <a:ext cx="5877053"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3" name="Picture 2">
            <a:extLst>
              <a:ext uri="{FF2B5EF4-FFF2-40B4-BE49-F238E27FC236}">
                <a16:creationId xmlns:a16="http://schemas.microsoft.com/office/drawing/2014/main" id="{04217BCA-55C9-5DCB-DE49-83184B21F744}"/>
              </a:ext>
            </a:extLst>
          </p:cNvPr>
          <p:cNvPicPr>
            <a:picLocks noChangeAspect="1"/>
          </p:cNvPicPr>
          <p:nvPr/>
        </p:nvPicPr>
        <p:blipFill>
          <a:blip r:embed="rId4"/>
          <a:stretch>
            <a:fillRect/>
          </a:stretch>
        </p:blipFill>
        <p:spPr>
          <a:xfrm>
            <a:off x="609601" y="867327"/>
            <a:ext cx="7344894" cy="5536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6C60825-2BF1-0203-70E2-BF4E20E8E269}"/>
              </a:ext>
            </a:extLst>
          </p:cNvPr>
          <p:cNvSpPr/>
          <p:nvPr/>
        </p:nvSpPr>
        <p:spPr>
          <a:xfrm>
            <a:off x="2219325" y="76201"/>
            <a:ext cx="8439150" cy="666750"/>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7F8BE9-A208-0B67-2714-DDC5A2854128}"/>
              </a:ext>
            </a:extLst>
          </p:cNvPr>
          <p:cNvSpPr txBox="1"/>
          <p:nvPr/>
        </p:nvSpPr>
        <p:spPr>
          <a:xfrm>
            <a:off x="2530220" y="94488"/>
            <a:ext cx="82772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văn dưới đây và trả lời câu hỏi.</a:t>
            </a: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2261636-AFC0-7B7C-3FE1-3C573E298070}"/>
              </a:ext>
            </a:extLst>
          </p:cNvPr>
          <p:cNvSpPr/>
          <p:nvPr/>
        </p:nvSpPr>
        <p:spPr>
          <a:xfrm>
            <a:off x="323850" y="981075"/>
            <a:ext cx="11506200" cy="56769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967A9EC1-87D7-C655-DE31-3EF8AB38D80F}"/>
              </a:ext>
            </a:extLst>
          </p:cNvPr>
          <p:cNvSpPr txBox="1"/>
          <p:nvPr/>
        </p:nvSpPr>
        <p:spPr>
          <a:xfrm>
            <a:off x="419100" y="948690"/>
            <a:ext cx="11287125" cy="5632311"/>
          </a:xfrm>
          <a:prstGeom prst="rect">
            <a:avLst/>
          </a:prstGeom>
          <a:noFill/>
        </p:spPr>
        <p:txBody>
          <a:bodyPr wrap="square" rtlCol="0">
            <a:spAutoFit/>
          </a:bodyPr>
          <a:lstStyle/>
          <a:p>
            <a:pPr algn="ctr"/>
            <a:r>
              <a:rPr lang="vi-VN" b="1" i="0" dirty="0">
                <a:solidFill>
                  <a:srgbClr val="000000"/>
                </a:solidFill>
                <a:effectLst/>
                <a:latin typeface="Cambria" panose="02040503050406030204" pitchFamily="18" charset="0"/>
                <a:ea typeface="Cambria" panose="02040503050406030204" pitchFamily="18" charset="0"/>
              </a:rPr>
              <a:t>Bốn mùa trong ánh nước</a:t>
            </a:r>
            <a:endParaRPr lang="vi-VN" b="0" i="0" dirty="0">
              <a:solidFill>
                <a:srgbClr val="000000"/>
              </a:solidFill>
              <a:effectLst/>
              <a:latin typeface="Cambria" panose="02040503050406030204" pitchFamily="18" charset="0"/>
              <a:ea typeface="Cambria" panose="02040503050406030204" pitchFamily="18" charset="0"/>
            </a:endParaRP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Hồ Hoàn Kiếm là nơi quen thuộc với rất nhiều người. Cảnh đẹp lộng lẫy từ ngọn cỏ, hàng cây cho tới nước hồ trong xanh gợn sóng.</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Có lẽ tưng bừng nhất là vào dịp tết Nguyên đán, hồ được trang điểm lộng lẫy bởi đèn đủ màu, cờ bay phất phới và hoa rực rỡ. Trong mưa bay, người người đi trảy hội. Ngàn vạn tiếng rao, tiếng mời chào của người bán hàng rong cất lên như chim hót mùa xuân.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a:p>
            <a:pPr algn="r"/>
            <a:r>
              <a:rPr lang="vi-VN" b="0" i="0" dirty="0">
                <a:solidFill>
                  <a:srgbClr val="000000"/>
                </a:solidFill>
                <a:effectLst/>
                <a:latin typeface="Cambria" panose="02040503050406030204" pitchFamily="18" charset="0"/>
                <a:ea typeface="Cambria" panose="02040503050406030204" pitchFamily="18" charset="0"/>
              </a:rPr>
              <a:t>(</a:t>
            </a:r>
            <a:r>
              <a:rPr lang="vi-VN" b="0" i="1" dirty="0">
                <a:solidFill>
                  <a:srgbClr val="000000"/>
                </a:solidFill>
                <a:effectLst/>
                <a:latin typeface="Cambria" panose="02040503050406030204" pitchFamily="18" charset="0"/>
                <a:ea typeface="Cambria" panose="02040503050406030204" pitchFamily="18" charset="0"/>
              </a:rPr>
              <a:t>Theo</a:t>
            </a:r>
            <a:r>
              <a:rPr lang="vi-VN" b="0" i="0" dirty="0">
                <a:solidFill>
                  <a:srgbClr val="000000"/>
                </a:solidFill>
                <a:effectLst/>
                <a:latin typeface="Cambria" panose="02040503050406030204" pitchFamily="18" charset="0"/>
                <a:ea typeface="Cambria" panose="02040503050406030204" pitchFamily="18" charset="0"/>
              </a:rPr>
              <a:t> Lê Phương Liên)</a:t>
            </a:r>
          </a:p>
        </p:txBody>
      </p:sp>
      <p:sp>
        <p:nvSpPr>
          <p:cNvPr id="6" name="Line 8"/>
          <p:cNvSpPr>
            <a:spLocks noChangeShapeType="1"/>
          </p:cNvSpPr>
          <p:nvPr/>
        </p:nvSpPr>
        <p:spPr bwMode="auto">
          <a:xfrm>
            <a:off x="2985911" y="581061"/>
            <a:ext cx="2133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r>
              <a:rPr lang="en-US" dirty="0"/>
              <a:t>                          </a:t>
            </a:r>
          </a:p>
        </p:txBody>
      </p:sp>
      <p:sp>
        <p:nvSpPr>
          <p:cNvPr id="7" name="Line 8"/>
          <p:cNvSpPr>
            <a:spLocks noChangeShapeType="1"/>
          </p:cNvSpPr>
          <p:nvPr/>
        </p:nvSpPr>
        <p:spPr bwMode="auto">
          <a:xfrm>
            <a:off x="7625644" y="561879"/>
            <a:ext cx="2432755" cy="1918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r>
              <a:rPr lang="en-US" dirty="0"/>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43">
            <a:extLst>
              <a:ext uri="{FF2B5EF4-FFF2-40B4-BE49-F238E27FC236}">
                <a16:creationId xmlns:a16="http://schemas.microsoft.com/office/drawing/2014/main" id="{E920F71E-1B9E-669F-BE2E-787307AF29C9}"/>
              </a:ext>
            </a:extLst>
          </p:cNvPr>
          <p:cNvGrpSpPr/>
          <p:nvPr/>
        </p:nvGrpSpPr>
        <p:grpSpPr>
          <a:xfrm>
            <a:off x="1219200" y="1812616"/>
            <a:ext cx="8477955" cy="1201517"/>
            <a:chOff x="7718302" y="1609715"/>
            <a:chExt cx="3460511" cy="1847934"/>
          </a:xfrm>
        </p:grpSpPr>
        <p:sp>
          <p:nvSpPr>
            <p:cNvPr id="21" name="TextBox 44">
              <a:extLst>
                <a:ext uri="{FF2B5EF4-FFF2-40B4-BE49-F238E27FC236}">
                  <a16:creationId xmlns:a16="http://schemas.microsoft.com/office/drawing/2014/main" id="{39489B3E-E5C1-71EB-4C5A-AB036924A998}"/>
                </a:ext>
              </a:extLst>
            </p:cNvPr>
            <p:cNvSpPr txBox="1"/>
            <p:nvPr/>
          </p:nvSpPr>
          <p:spPr>
            <a:xfrm>
              <a:off x="7718302" y="1609715"/>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Trầm</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mặc</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tính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600" b="1" i="0" u="none" strike="noStrike" kern="1200" cap="none" spc="0" normalizeH="0" baseline="0" noProof="0" dirty="0">
                <a:ln>
                  <a:noFill/>
                </a:ln>
                <a:solidFill>
                  <a:srgbClr val="00B0F0"/>
                </a:solidFill>
                <a:effectLst/>
                <a:uLnTx/>
                <a:uFillTx/>
                <a:latin typeface="Cambria" panose="02040503050406030204" pitchFamily="18" charset="0"/>
                <a:ea typeface="等线" panose="02010600030101010101" pitchFamily="2" charset="-122"/>
                <a:cs typeface="Arial" panose="020B0604020202020204" pitchFamily="34" charset="0"/>
              </a:endParaRPr>
            </a:p>
          </p:txBody>
        </p:sp>
        <p:sp>
          <p:nvSpPr>
            <p:cNvPr id="22" name="TextBox 45">
              <a:extLst>
                <a:ext uri="{FF2B5EF4-FFF2-40B4-BE49-F238E27FC236}">
                  <a16:creationId xmlns:a16="http://schemas.microsoft.com/office/drawing/2014/main" id="{EF4A3320-58A6-8FF1-929A-4E5A11B7D67B}"/>
                </a:ext>
              </a:extLst>
            </p:cNvPr>
            <p:cNvSpPr txBox="1"/>
            <p:nvPr/>
          </p:nvSpPr>
          <p:spPr>
            <a:xfrm>
              <a:off x="7950523" y="2204728"/>
              <a:ext cx="3228290" cy="1252921"/>
            </a:xfrm>
            <a:prstGeom prst="rect">
              <a:avLst/>
            </a:prstGeom>
            <a:noFill/>
          </p:spPr>
          <p:txBody>
            <a:bodyPr wrap="square" lIns="0" tIns="0" rIns="0" bIns="0">
              <a:normAutofit fontScale="85000" lnSpcReduction="1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dirty="0">
                  <a:latin typeface="Cambria" panose="02040503050406030204" pitchFamily="18" charset="0"/>
                  <a:ea typeface="Cambria" panose="02040503050406030204" pitchFamily="18" charset="0"/>
                  <a:cs typeface="Arial" panose="020B0604020202020204" pitchFamily="34" charset="0"/>
                </a:rPr>
                <a:t>C</a:t>
              </a:r>
              <a:r>
                <a:rPr kumimoji="0" lang="vi-VN" altLang="zh-C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ó dáng vẻ đang tập trung suy tư, ngẫm nghĩ điều gì.</a:t>
              </a:r>
            </a:p>
          </p:txBody>
        </p:sp>
      </p:grpSp>
      <p:sp>
        <p:nvSpPr>
          <p:cNvPr id="23" name="Rounded Rectangle 37">
            <a:extLst>
              <a:ext uri="{FF2B5EF4-FFF2-40B4-BE49-F238E27FC236}">
                <a16:creationId xmlns:a16="http://schemas.microsoft.com/office/drawing/2014/main" id="{598CF4A1-F5F8-14EC-BFBD-F48742750E14}"/>
              </a:ext>
            </a:extLst>
          </p:cNvPr>
          <p:cNvSpPr/>
          <p:nvPr/>
        </p:nvSpPr>
        <p:spPr>
          <a:xfrm>
            <a:off x="2852156" y="731193"/>
            <a:ext cx="5859809" cy="737189"/>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pic>
        <p:nvPicPr>
          <p:cNvPr id="24" name="图片 6">
            <a:extLst>
              <a:ext uri="{FF2B5EF4-FFF2-40B4-BE49-F238E27FC236}">
                <a16:creationId xmlns:a16="http://schemas.microsoft.com/office/drawing/2014/main" id="{962A9BB3-DFF9-53E0-9A36-712CBB765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
            <a:extLst>
              <a:ext uri="{FF2B5EF4-FFF2-40B4-BE49-F238E27FC236}">
                <a16:creationId xmlns:a16="http://schemas.microsoft.com/office/drawing/2014/main" id="{1344A563-72B3-CA49-3087-D6BDAA360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2342777D-55A4-8F28-E3FB-3CFAB2398CAB}"/>
              </a:ext>
            </a:extLst>
          </p:cNvPr>
          <p:cNvGrpSpPr/>
          <p:nvPr/>
        </p:nvGrpSpPr>
        <p:grpSpPr>
          <a:xfrm>
            <a:off x="335666" y="2834147"/>
            <a:ext cx="9361489" cy="1593669"/>
            <a:chOff x="1058879" y="2163123"/>
            <a:chExt cx="3140135" cy="2831343"/>
          </a:xfrm>
        </p:grpSpPr>
        <p:sp>
          <p:nvSpPr>
            <p:cNvPr id="35" name="TextBox 128">
              <a:extLst>
                <a:ext uri="{FF2B5EF4-FFF2-40B4-BE49-F238E27FC236}">
                  <a16:creationId xmlns:a16="http://schemas.microsoft.com/office/drawing/2014/main" id="{F998CBF3-1913-BBEF-D301-B20A51B5004E}"/>
                </a:ext>
              </a:extLst>
            </p:cNvPr>
            <p:cNvSpPr txBox="1"/>
            <p:nvPr/>
          </p:nvSpPr>
          <p:spPr>
            <a:xfrm>
              <a:off x="1441254" y="2163123"/>
              <a:ext cx="2099640" cy="560959"/>
            </a:xfrm>
            <a:prstGeom prst="rect">
              <a:avLst/>
            </a:prstGeom>
            <a:noFill/>
          </p:spPr>
          <p:txBody>
            <a:bodyPr vert="horz"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a:solidFill>
                    <a:srgbClr val="70AD47"/>
                  </a:solidFill>
                  <a:latin typeface="Cambria" panose="02040503050406030204" pitchFamily="18" charset="0"/>
                  <a:ea typeface="Cambria" panose="02040503050406030204" pitchFamily="18" charset="0"/>
                  <a:cs typeface="Arial" panose="020B0604020202020204" pitchFamily="34" charset="0"/>
                </a:rPr>
                <a:t>Thing </a:t>
              </a:r>
              <a:r>
                <a:rPr lang="en-US" altLang="zh-CN" sz="4400" b="1" dirty="0" err="1">
                  <a:solidFill>
                    <a:srgbClr val="70AD47"/>
                  </a:solidFill>
                  <a:latin typeface="Cambria" panose="02040503050406030204" pitchFamily="18" charset="0"/>
                  <a:ea typeface="Cambria" panose="02040503050406030204" pitchFamily="18" charset="0"/>
                  <a:cs typeface="Arial" panose="020B0604020202020204" pitchFamily="34" charset="0"/>
                </a:rPr>
                <a:t>không</a:t>
              </a:r>
              <a:r>
                <a:rPr lang="en-US" altLang="zh-CN" sz="4400" b="1" dirty="0">
                  <a:solidFill>
                    <a:srgbClr val="70AD47"/>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70AD47"/>
                  </a:solidFill>
                  <a:latin typeface="Cambria" panose="02040503050406030204" pitchFamily="18" charset="0"/>
                  <a:ea typeface="Cambria" panose="02040503050406030204" pitchFamily="18" charset="0"/>
                  <a:cs typeface="Arial" panose="020B0604020202020204" pitchFamily="34" charset="0"/>
                </a:rPr>
                <a:t>danh</a:t>
              </a:r>
              <a:r>
                <a:rPr lang="en-US" altLang="zh-CN" sz="4400" b="1" dirty="0">
                  <a:solidFill>
                    <a:srgbClr val="70AD47"/>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70AD47"/>
                  </a:solidFill>
                  <a:latin typeface="Cambria" panose="02040503050406030204" pitchFamily="18" charset="0"/>
                  <a:ea typeface="Cambria" panose="02040503050406030204" pitchFamily="18" charset="0"/>
                  <a:cs typeface="Arial" panose="020B0604020202020204" pitchFamily="34" charset="0"/>
                </a:rPr>
                <a:t>từ</a:t>
              </a:r>
              <a:r>
                <a:rPr lang="en-US" altLang="zh-CN" sz="4400" b="1" dirty="0">
                  <a:solidFill>
                    <a:srgbClr val="70AD47"/>
                  </a:solidFill>
                  <a:latin typeface="Cambria" panose="02040503050406030204" pitchFamily="18" charset="0"/>
                  <a:ea typeface="Cambria" panose="02040503050406030204" pitchFamily="18" charset="0"/>
                  <a:cs typeface="Arial" panose="020B0604020202020204" pitchFamily="34" charset="0"/>
                </a:rPr>
                <a:t>)</a:t>
              </a:r>
              <a:endParaRPr kumimoji="0" lang="zh-CN" altLang="en-US" sz="4400" b="1" i="0" u="none" strike="noStrike" kern="1200" cap="none" spc="0" normalizeH="0" baseline="0" noProof="0" dirty="0">
                <a:ln>
                  <a:noFill/>
                </a:ln>
                <a:solidFill>
                  <a:srgbClr val="70AD47"/>
                </a:solidFill>
                <a:effectLst/>
                <a:uLnTx/>
                <a:uFillTx/>
                <a:latin typeface="Cambria" panose="02040503050406030204" pitchFamily="18" charset="0"/>
                <a:ea typeface="等线" panose="02010600030101010101" pitchFamily="2" charset="-122"/>
                <a:cs typeface="Arial" panose="020B0604020202020204" pitchFamily="34" charset="0"/>
              </a:endParaRPr>
            </a:p>
          </p:txBody>
        </p:sp>
        <p:sp>
          <p:nvSpPr>
            <p:cNvPr id="36" name="TextBox 35">
              <a:extLst>
                <a:ext uri="{FF2B5EF4-FFF2-40B4-BE49-F238E27FC236}">
                  <a16:creationId xmlns:a16="http://schemas.microsoft.com/office/drawing/2014/main" id="{C5474742-4021-AB35-53EB-8251A1C249CD}"/>
                </a:ext>
              </a:extLst>
            </p:cNvPr>
            <p:cNvSpPr txBox="1"/>
            <p:nvPr/>
          </p:nvSpPr>
          <p:spPr>
            <a:xfrm>
              <a:off x="1058879" y="3080660"/>
              <a:ext cx="3140135" cy="1913806"/>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không trung, nơi hoàn toàn vắng lặng.</a:t>
              </a:r>
              <a:endParaRPr lang="en-US" sz="3200" dirty="0">
                <a:latin typeface="Cambria" panose="02040503050406030204" pitchFamily="18" charset="0"/>
                <a:ea typeface="Cambria" panose="02040503050406030204" pitchFamily="18" charset="0"/>
              </a:endParaRPr>
            </a:p>
            <a:p>
              <a:pPr algn="just"/>
              <a:r>
                <a:rPr lang="en-US" sz="3200"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kiện</a:t>
              </a:r>
              <a:r>
                <a:rPr lang="en-US" sz="3200" b="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khỏe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lưỡng</a:t>
              </a:r>
              <a:endParaRPr lang="vi-VN" sz="32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3153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951</Words>
  <Application>Microsoft Office PowerPoint</Application>
  <PresentationFormat>Widescreen</PresentationFormat>
  <Paragraphs>93</Paragraphs>
  <Slides>16</Slides>
  <Notes>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等线</vt:lpstr>
      <vt:lpstr>宋体</vt:lpstr>
      <vt:lpstr>Arial</vt:lpstr>
      <vt:lpstr>Calibri</vt:lpstr>
      <vt:lpstr>Cambria</vt:lpstr>
      <vt:lpstr>Open Sans</vt:lpstr>
      <vt:lpstr>SVN-Hole Hearted</vt:lpstr>
      <vt:lpstr>Times New Roman</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Kim Phượng</cp:lastModifiedBy>
  <cp:revision>44</cp:revision>
  <dcterms:created xsi:type="dcterms:W3CDTF">2024-07-07T11:18:07Z</dcterms:created>
  <dcterms:modified xsi:type="dcterms:W3CDTF">2025-10-11T15:46:15Z</dcterms:modified>
</cp:coreProperties>
</file>