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91" r:id="rId3"/>
    <p:sldId id="265" r:id="rId4"/>
    <p:sldId id="268" r:id="rId5"/>
    <p:sldId id="259" r:id="rId6"/>
    <p:sldId id="266" r:id="rId7"/>
    <p:sldId id="267" r:id="rId8"/>
    <p:sldId id="281" r:id="rId9"/>
    <p:sldId id="279" r:id="rId10"/>
    <p:sldId id="264" r:id="rId11"/>
  </p:sldIdLst>
  <p:sldSz cx="16276638" cy="9144000"/>
  <p:notesSz cx="6858000" cy="9144000"/>
  <p:defaultTex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4" userDrawn="1">
          <p15:clr>
            <a:srgbClr val="A4A3A4"/>
          </p15:clr>
        </p15:guide>
        <p15:guide id="2" pos="50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756" y="66"/>
      </p:cViewPr>
      <p:guideLst>
        <p:guide orient="horz" pos="2894"/>
        <p:guide pos="50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11/15/2025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452245" rtl="0" eaLnBrk="1" latinLnBrk="0" hangingPunct="1">
      <a:defRPr sz="1900" kern="1200">
        <a:solidFill>
          <a:schemeClr val="tx1"/>
        </a:solidFill>
        <a:latin typeface="+mn-lt"/>
        <a:ea typeface="+mn-ea"/>
        <a:cs typeface="+mn-cs"/>
      </a:defRPr>
    </a:lvl1pPr>
    <a:lvl2pPr marL="726440" algn="l" defTabSz="1452245" rtl="0" eaLnBrk="1" latinLnBrk="0" hangingPunct="1">
      <a:defRPr sz="1900" kern="1200">
        <a:solidFill>
          <a:schemeClr val="tx1"/>
        </a:solidFill>
        <a:latin typeface="+mn-lt"/>
        <a:ea typeface="+mn-ea"/>
        <a:cs typeface="+mn-cs"/>
      </a:defRPr>
    </a:lvl2pPr>
    <a:lvl3pPr marL="1452245" algn="l" defTabSz="1452245" rtl="0" eaLnBrk="1" latinLnBrk="0" hangingPunct="1">
      <a:defRPr sz="1900" kern="1200">
        <a:solidFill>
          <a:schemeClr val="tx1"/>
        </a:solidFill>
        <a:latin typeface="+mn-lt"/>
        <a:ea typeface="+mn-ea"/>
        <a:cs typeface="+mn-cs"/>
      </a:defRPr>
    </a:lvl3pPr>
    <a:lvl4pPr marL="2178685" algn="l" defTabSz="1452245" rtl="0" eaLnBrk="1" latinLnBrk="0" hangingPunct="1">
      <a:defRPr sz="1900" kern="1200">
        <a:solidFill>
          <a:schemeClr val="tx1"/>
        </a:solidFill>
        <a:latin typeface="+mn-lt"/>
        <a:ea typeface="+mn-ea"/>
        <a:cs typeface="+mn-cs"/>
      </a:defRPr>
    </a:lvl4pPr>
    <a:lvl5pPr marL="2905125" algn="l" defTabSz="1452245" rtl="0" eaLnBrk="1" latinLnBrk="0" hangingPunct="1">
      <a:defRPr sz="1900" kern="1200">
        <a:solidFill>
          <a:schemeClr val="tx1"/>
        </a:solidFill>
        <a:latin typeface="+mn-lt"/>
        <a:ea typeface="+mn-ea"/>
        <a:cs typeface="+mn-cs"/>
      </a:defRPr>
    </a:lvl5pPr>
    <a:lvl6pPr marL="3631565" algn="l" defTabSz="1452245" rtl="0" eaLnBrk="1" latinLnBrk="0" hangingPunct="1">
      <a:defRPr sz="1900" kern="1200">
        <a:solidFill>
          <a:schemeClr val="tx1"/>
        </a:solidFill>
        <a:latin typeface="+mn-lt"/>
        <a:ea typeface="+mn-ea"/>
        <a:cs typeface="+mn-cs"/>
      </a:defRPr>
    </a:lvl6pPr>
    <a:lvl7pPr marL="4357370" algn="l" defTabSz="1452245" rtl="0" eaLnBrk="1" latinLnBrk="0" hangingPunct="1">
      <a:defRPr sz="1900" kern="1200">
        <a:solidFill>
          <a:schemeClr val="tx1"/>
        </a:solidFill>
        <a:latin typeface="+mn-lt"/>
        <a:ea typeface="+mn-ea"/>
        <a:cs typeface="+mn-cs"/>
      </a:defRPr>
    </a:lvl7pPr>
    <a:lvl8pPr marL="5083810" algn="l" defTabSz="1452245" rtl="0" eaLnBrk="1" latinLnBrk="0" hangingPunct="1">
      <a:defRPr sz="1900" kern="1200">
        <a:solidFill>
          <a:schemeClr val="tx1"/>
        </a:solidFill>
        <a:latin typeface="+mn-lt"/>
        <a:ea typeface="+mn-ea"/>
        <a:cs typeface="+mn-cs"/>
      </a:defRPr>
    </a:lvl8pPr>
    <a:lvl9pPr marL="5810250" algn="l" defTabSz="145224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440" indent="0" algn="ctr">
              <a:buNone/>
              <a:defRPr>
                <a:solidFill>
                  <a:schemeClr val="tx1">
                    <a:tint val="75000"/>
                  </a:schemeClr>
                </a:solidFill>
              </a:defRPr>
            </a:lvl2pPr>
            <a:lvl3pPr marL="1452245" indent="0" algn="ctr">
              <a:buNone/>
              <a:defRPr>
                <a:solidFill>
                  <a:schemeClr val="tx1">
                    <a:tint val="75000"/>
                  </a:schemeClr>
                </a:solidFill>
              </a:defRPr>
            </a:lvl3pPr>
            <a:lvl4pPr marL="2178685" indent="0" algn="ctr">
              <a:buNone/>
              <a:defRPr>
                <a:solidFill>
                  <a:schemeClr val="tx1">
                    <a:tint val="75000"/>
                  </a:schemeClr>
                </a:solidFill>
              </a:defRPr>
            </a:lvl4pPr>
            <a:lvl5pPr marL="2905125" indent="0" algn="ctr">
              <a:buNone/>
              <a:defRPr>
                <a:solidFill>
                  <a:schemeClr val="tx1">
                    <a:tint val="75000"/>
                  </a:schemeClr>
                </a:solidFill>
              </a:defRPr>
            </a:lvl5pPr>
            <a:lvl6pPr marL="3631565" indent="0" algn="ctr">
              <a:buNone/>
              <a:defRPr>
                <a:solidFill>
                  <a:schemeClr val="tx1">
                    <a:tint val="75000"/>
                  </a:schemeClr>
                </a:solidFill>
              </a:defRPr>
            </a:lvl6pPr>
            <a:lvl7pPr marL="4357370" indent="0" algn="ctr">
              <a:buNone/>
              <a:defRPr>
                <a:solidFill>
                  <a:schemeClr val="tx1">
                    <a:tint val="75000"/>
                  </a:schemeClr>
                </a:solidFill>
              </a:defRPr>
            </a:lvl7pPr>
            <a:lvl8pPr marL="5083810" indent="0" algn="ctr">
              <a:buNone/>
              <a:defRPr>
                <a:solidFill>
                  <a:schemeClr val="tx1">
                    <a:tint val="75000"/>
                  </a:schemeClr>
                </a:solidFill>
              </a:defRPr>
            </a:lvl8pPr>
            <a:lvl9pPr marL="58102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440" indent="0">
              <a:buNone/>
              <a:defRPr sz="2900">
                <a:solidFill>
                  <a:schemeClr val="tx1">
                    <a:tint val="75000"/>
                  </a:schemeClr>
                </a:solidFill>
              </a:defRPr>
            </a:lvl2pPr>
            <a:lvl3pPr marL="1452245" indent="0">
              <a:buNone/>
              <a:defRPr sz="2500">
                <a:solidFill>
                  <a:schemeClr val="tx1">
                    <a:tint val="75000"/>
                  </a:schemeClr>
                </a:solidFill>
              </a:defRPr>
            </a:lvl3pPr>
            <a:lvl4pPr marL="2178685" indent="0">
              <a:buNone/>
              <a:defRPr sz="2200">
                <a:solidFill>
                  <a:schemeClr val="tx1">
                    <a:tint val="75000"/>
                  </a:schemeClr>
                </a:solidFill>
              </a:defRPr>
            </a:lvl4pPr>
            <a:lvl5pPr marL="2905125" indent="0">
              <a:buNone/>
              <a:defRPr sz="2200">
                <a:solidFill>
                  <a:schemeClr val="tx1">
                    <a:tint val="75000"/>
                  </a:schemeClr>
                </a:solidFill>
              </a:defRPr>
            </a:lvl5pPr>
            <a:lvl6pPr marL="3631565" indent="0">
              <a:buNone/>
              <a:defRPr sz="2200">
                <a:solidFill>
                  <a:schemeClr val="tx1">
                    <a:tint val="75000"/>
                  </a:schemeClr>
                </a:solidFill>
              </a:defRPr>
            </a:lvl6pPr>
            <a:lvl7pPr marL="4357370" indent="0">
              <a:buNone/>
              <a:defRPr sz="2200">
                <a:solidFill>
                  <a:schemeClr val="tx1">
                    <a:tint val="75000"/>
                  </a:schemeClr>
                </a:solidFill>
              </a:defRPr>
            </a:lvl7pPr>
            <a:lvl8pPr marL="5083810" indent="0">
              <a:buNone/>
              <a:defRPr sz="2200">
                <a:solidFill>
                  <a:schemeClr val="tx1">
                    <a:tint val="75000"/>
                  </a:schemeClr>
                </a:solidFill>
              </a:defRPr>
            </a:lvl8pPr>
            <a:lvl9pPr marL="581025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440" indent="0">
              <a:buNone/>
              <a:defRPr sz="4400"/>
            </a:lvl2pPr>
            <a:lvl3pPr marL="1452245" indent="0">
              <a:buNone/>
              <a:defRPr sz="3800"/>
            </a:lvl3pPr>
            <a:lvl4pPr marL="2178685" indent="0">
              <a:buNone/>
              <a:defRPr sz="3200"/>
            </a:lvl4pPr>
            <a:lvl5pPr marL="2905125" indent="0">
              <a:buNone/>
              <a:defRPr sz="3200"/>
            </a:lvl5pPr>
            <a:lvl6pPr marL="3631565" indent="0">
              <a:buNone/>
              <a:defRPr sz="3200"/>
            </a:lvl6pPr>
            <a:lvl7pPr marL="4357370" indent="0">
              <a:buNone/>
              <a:defRPr sz="3200"/>
            </a:lvl7pPr>
            <a:lvl8pPr marL="5083810" indent="0">
              <a:buNone/>
              <a:defRPr sz="3200"/>
            </a:lvl8pPr>
            <a:lvl9pPr marL="5810250"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11/15/2025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0465"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90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834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415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2059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703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34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rgbClr val="FF0066"/>
                </a:solidFill>
                <a:latin typeface="Times New Roman" panose="02020603050405020304" pitchFamily="18" charset="0"/>
              </a:rPr>
              <a:t>TRƯỜNG TIỂU HỌC ĐOÀN LẬP</a:t>
            </a:r>
          </a:p>
        </p:txBody>
      </p:sp>
      <p:sp>
        <p:nvSpPr>
          <p:cNvPr id="10" name="Text Box 14"/>
          <p:cNvSpPr txBox="1">
            <a:spLocks noChangeArrowheads="1"/>
          </p:cNvSpPr>
          <p:nvPr/>
        </p:nvSpPr>
        <p:spPr bwMode="auto">
          <a:xfrm>
            <a:off x="2748915" y="5387975"/>
            <a:ext cx="11471275" cy="139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Toán lớp 3</a:t>
            </a:r>
          </a:p>
          <a:p>
            <a:pPr algn="ctr" eaLnBrk="1" hangingPunct="1">
              <a:spcBef>
                <a:spcPts val="1800"/>
              </a:spcBef>
              <a:defRPr/>
            </a:pPr>
            <a:endPar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2733040" y="2057400"/>
            <a:ext cx="11218545" cy="268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VỀ DỰ GIỜ TIẾT HỌC TỐT CHÀO MỪNG 20/11</a:t>
            </a:r>
          </a:p>
          <a:p>
            <a:pPr algn="ctr" eaLnBrk="1" hangingPunct="1">
              <a:spcBef>
                <a:spcPts val="0"/>
              </a:spcBef>
              <a:defRPr/>
            </a:pP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2427605" y="7416800"/>
            <a:ext cx="7362825" cy="107632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GV: Nguyễn Thị Kim Phượng </a:t>
            </a:r>
          </a:p>
          <a:p>
            <a:r>
              <a:rPr lang="en-US" sz="3200" b="1">
                <a:latin typeface="Times New Roman" panose="02020603050405020304" pitchFamily="18" charset="0"/>
                <a:cs typeface="Times New Roman" panose="02020603050405020304" pitchFamily="18" charset="0"/>
              </a:rPr>
              <a:t>Lớp: 3C</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a:fillRect/>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57043" r="17449" b="33334"/>
          <a:stretch>
            <a:fillRect/>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023360" y="2133600"/>
            <a:ext cx="9296559" cy="6367408"/>
            <a:chOff x="4023360" y="2133600"/>
            <a:chExt cx="9296559" cy="63674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6735"/>
            <a:stretch>
              <a:fillRect/>
            </a:stretch>
          </p:blipFill>
          <p:spPr bwMode="auto">
            <a:xfrm>
              <a:off x="4023360" y="2133600"/>
              <a:ext cx="912050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a:fillRect/>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a:fillRect/>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a:fillRect/>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p:cNvSpPr>
            <a:spLocks noChangeShapeType="1"/>
          </p:cNvSpPr>
          <p:nvPr/>
        </p:nvSpPr>
        <p:spPr bwMode="auto">
          <a:xfrm>
            <a:off x="6309000" y="5959543"/>
            <a:ext cx="733348" cy="0"/>
          </a:xfrm>
          <a:prstGeom prst="line">
            <a:avLst/>
          </a:prstGeom>
          <a:noFill/>
          <a:ln w="38100">
            <a:solidFill>
              <a:schemeClr val="accent1"/>
            </a:solidFill>
            <a:rou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a:fillRect/>
          </a:stretch>
        </p:blipFill>
        <p:spPr>
          <a:xfrm>
            <a:off x="9144633" y="2133600"/>
            <a:ext cx="5270500" cy="2223358"/>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Tính.</a:t>
              </a: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a:fillRect/>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Tính nhẩm ( Theo mẫu)</a:t>
              </a:r>
            </a:p>
          </p:txBody>
        </p:sp>
      </p:grpSp>
      <p:grpSp>
        <p:nvGrpSpPr>
          <p:cNvPr id="37" name="Group 2"/>
          <p:cNvGrpSpPr/>
          <p:nvPr/>
        </p:nvGrpSpPr>
        <p:grpSpPr bwMode="auto">
          <a:xfrm>
            <a:off x="969591" y="2485489"/>
            <a:ext cx="13597467" cy="5647267"/>
            <a:chOff x="897400" y="1578422"/>
            <a:chExt cx="10196960" cy="4234211"/>
          </a:xfrm>
        </p:grpSpPr>
        <p:pic>
          <p:nvPicPr>
            <p:cNvPr id="38" name="Picture 3"/>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2" name="TextBox 41"/>
              <p:cNvSpPr txBox="1"/>
              <p:nvPr/>
            </p:nvSpPr>
            <p:spPr>
              <a:xfrm>
                <a:off x="2019733" y="2723152"/>
                <a:ext cx="5255198" cy="858248"/>
              </a:xfrm>
              <a:prstGeom prst="rect">
                <a:avLst/>
              </a:prstGeom>
              <a:noFill/>
            </p:spPr>
            <p:txBody>
              <a:bodyPr wrap="square">
                <a:spAutoFit/>
              </a:bodyPr>
              <a:lstStyle/>
              <a:p>
                <a:pPr defTabSz="1625600">
                  <a:buClr>
                    <a:srgbClr val="000000"/>
                  </a:buClr>
                  <a:defRPr/>
                </a:pP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Mẫu</a:t>
                </a:r>
                <a:r>
                  <a:rPr lang="en-US" sz="4975"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20 </a:t>
                </a:r>
                <a14:m>
                  <m:oMath xmlns:m="http://schemas.openxmlformats.org/officeDocument/2006/math">
                    <m:r>
                      <a:rPr lang="en-US" sz="4975" b="1" i="1" kern="0" smtClean="0">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975"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 ?</a:t>
                </a:r>
                <a:endParaRPr lang="en-US" sz="4975"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019733" y="2723152"/>
                <a:ext cx="5255198" cy="858248"/>
              </a:xfrm>
              <a:prstGeom prst="rect">
                <a:avLst/>
              </a:prstGeom>
              <a:blipFill rotWithShape="1">
                <a:blip r:embed="rId3"/>
                <a:stretch>
                  <a:fillRect l="-8" t="-32" r="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118450" y="3767168"/>
                <a:ext cx="7437572" cy="707886"/>
              </a:xfrm>
              <a:prstGeom prst="rect">
                <a:avLst/>
              </a:prstGeom>
              <a:noFill/>
            </p:spPr>
            <p:txBody>
              <a:bodyPr wrap="square">
                <a:spAutoFit/>
              </a:bodyPr>
              <a:lstStyle/>
              <a:p>
                <a:pPr defTabSz="1625600">
                  <a:buClr>
                    <a:srgbClr val="000000"/>
                  </a:buClr>
                  <a:defRPr/>
                </a:pP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Nhẩm: 2 chục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 6 chục</a:t>
                </a:r>
                <a:endParaRPr lang="en-US" sz="4000"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118450" y="3767168"/>
                <a:ext cx="7437572" cy="707886"/>
              </a:xfrm>
              <a:prstGeom prst="rect">
                <a:avLst/>
              </a:prstGeom>
              <a:blipFill rotWithShape="1">
                <a:blip r:embed="rId4"/>
                <a:stretch>
                  <a:fillRect l="-1" t="-49" r="7" b="30"/>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140921" y="4752307"/>
                <a:ext cx="5255198" cy="706755"/>
              </a:xfrm>
              <a:prstGeom prst="rect">
                <a:avLst/>
              </a:prstGeom>
              <a:noFill/>
            </p:spPr>
            <p:txBody>
              <a:bodyPr wrap="square">
                <a:spAutoFit/>
              </a:bodyPr>
              <a:lstStyle/>
              <a:p>
                <a:pPr defTabSz="1625600">
                  <a:buClr>
                    <a:srgbClr val="000000"/>
                  </a:buClr>
                  <a:defRPr/>
                </a:pPr>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 60</a:t>
                </a:r>
                <a:endParaRPr lang="vi-VN" altLang="en-US" sz="4000" b="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140921" y="4752307"/>
                <a:ext cx="5255198" cy="706755"/>
              </a:xfrm>
              <a:prstGeom prst="rect">
                <a:avLst/>
              </a:prstGeom>
              <a:blipFill rotWithShape="1">
                <a:blip r:embed="rId5"/>
                <a:stretch>
                  <a:fillRect l="-4" t="-85" r="3" b="8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810510" y="5683044"/>
                <a:ext cx="3308985" cy="1075690"/>
              </a:xfrm>
              <a:prstGeom prst="rect">
                <a:avLst/>
              </a:prstGeom>
              <a:noFill/>
            </p:spPr>
            <p:txBody>
              <a:bodyPr wrap="square">
                <a:no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8 = </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810510" y="5683044"/>
                <a:ext cx="3308985" cy="1075690"/>
              </a:xfrm>
              <a:prstGeom prst="rect">
                <a:avLst/>
              </a:prstGeom>
              <a:blipFill rotWithShape="1">
                <a:blip r:embed="rId6"/>
                <a:stretch>
                  <a:fillRect t="-40" b="40"/>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880217" y="6631940"/>
                <a:ext cx="2651760" cy="683260"/>
              </a:xfrm>
              <a:prstGeom prst="rect">
                <a:avLst/>
              </a:prstGeom>
              <a:noFill/>
            </p:spPr>
            <p:txBody>
              <a:bodyPr wrap="square">
                <a:no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3 =</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880217" y="6631940"/>
                <a:ext cx="2651760" cy="683260"/>
              </a:xfrm>
              <a:prstGeom prst="rect">
                <a:avLst/>
              </a:prstGeom>
              <a:blipFill rotWithShape="1">
                <a:blip r:embed="rId7"/>
                <a:stretch>
                  <a:fillRect l="-19" r="1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071610" y="5694045"/>
                <a:ext cx="2809875" cy="706755"/>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4 = </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9071610" y="5694045"/>
                <a:ext cx="2809875" cy="70675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9088914" y="6629400"/>
                <a:ext cx="2707005" cy="706755"/>
              </a:xfrm>
              <a:prstGeom prst="rect">
                <a:avLst/>
              </a:prstGeom>
              <a:noFill/>
            </p:spPr>
            <p:txBody>
              <a:bodyPr wrap="square">
                <a:spAutoFit/>
              </a:bodyPr>
              <a:lstStyle/>
              <a:p>
                <a:pPr defTabSz="1625600">
                  <a:buClr>
                    <a:srgbClr val="000000"/>
                  </a:buClr>
                  <a:defRPr/>
                </a:pPr>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panose="020B0604020202020204"/>
                        <a:sym typeface="Arial" panose="020B0604020202020204"/>
                      </a:rPr>
                      <m:t>×</m:t>
                    </m:r>
                  </m:oMath>
                </a14:m>
                <a:r>
                  <a:rPr lang="en-US" sz="4000" b="1" ker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2 = </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9088914" y="6629400"/>
                <a:ext cx="2707005" cy="706755"/>
              </a:xfrm>
              <a:prstGeom prst="rect">
                <a:avLst/>
              </a:prstGeom>
              <a:blipFill rotWithShape="1">
                <a:blip r:embed="rId9"/>
                <a:stretch>
                  <a:fillRect l="-6" r="6"/>
                </a:stretch>
              </a:blipFill>
            </p:spPr>
            <p:txBody>
              <a:bodyPr/>
              <a:lstStyle/>
              <a:p>
                <a:r>
                  <a:rPr lang="en-US" altLang="en-US">
                    <a:noFill/>
                  </a:rPr>
                  <a:t> </a:t>
                </a:r>
              </a:p>
            </p:txBody>
          </p:sp>
        </mc:Fallback>
      </mc:AlternateContent>
      <p:sp>
        <p:nvSpPr>
          <p:cNvPr id="49" name="TextBox 48"/>
          <p:cNvSpPr txBox="1"/>
          <p:nvPr/>
        </p:nvSpPr>
        <p:spPr>
          <a:xfrm>
            <a:off x="4633119" y="5573752"/>
            <a:ext cx="1309370" cy="857250"/>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1" name="TextBox 50"/>
          <p:cNvSpPr txBox="1"/>
          <p:nvPr/>
        </p:nvSpPr>
        <p:spPr>
          <a:xfrm>
            <a:off x="10951015" y="5571736"/>
            <a:ext cx="1280391" cy="858248"/>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2" name="TextBox 51"/>
          <p:cNvSpPr txBox="1"/>
          <p:nvPr/>
        </p:nvSpPr>
        <p:spPr>
          <a:xfrm>
            <a:off x="10896528" y="6553200"/>
            <a:ext cx="1280391" cy="858248"/>
          </a:xfrm>
          <a:prstGeom prst="rect">
            <a:avLst/>
          </a:prstGeom>
          <a:noFill/>
        </p:spPr>
        <p:txBody>
          <a:bodyPr wrap="square">
            <a:spAutoFit/>
          </a:bodyPr>
          <a:lstStyle/>
          <a:p>
            <a:pPr algn="ctr" defTabSz="1625600">
              <a:buClr>
                <a:srgbClr val="000000"/>
              </a:buClr>
              <a:defRPr/>
            </a:pPr>
            <a:r>
              <a:rPr lang="en-US" sz="4975" b="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80</a:t>
            </a:r>
            <a:endParaRPr lang="en-US" sz="4975"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7" name="Text Box 6"/>
          <p:cNvSpPr txBox="1"/>
          <p:nvPr/>
        </p:nvSpPr>
        <p:spPr>
          <a:xfrm>
            <a:off x="4937919" y="6587490"/>
            <a:ext cx="1271270" cy="727710"/>
          </a:xfrm>
          <a:prstGeom prst="rect">
            <a:avLst/>
          </a:prstGeom>
          <a:noFill/>
        </p:spPr>
        <p:txBody>
          <a:bodyPr wrap="square" rtlCol="0">
            <a:noAutofit/>
          </a:bodyPr>
          <a:lstStyle/>
          <a:p>
            <a:r>
              <a:rPr lang="en-US" sz="4800" b="1">
                <a:latin typeface="Times New Roman" panose="02020603050405020304" pitchFamily="18" charset="0"/>
                <a:cs typeface="Times New Roman" panose="02020603050405020304" pitchFamily="18" charset="0"/>
              </a:rPr>
              <a:t>90</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20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0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20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3</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anose="02020603050405020304" pitchFamily="18" charset="0"/>
                  <a:cs typeface="Times New Roman" panose="02020603050405020304" pitchFamily="18" charset="0"/>
                </a:rPr>
                <a:t>Có 3 </a:t>
              </a:r>
              <a:r>
                <a:rPr lang="en-US" sz="3600" b="1">
                  <a:solidFill>
                    <a:srgbClr val="0000FF"/>
                  </a:solidFill>
                  <a:latin typeface="Times New Roman" panose="02020603050405020304" pitchFamily="18" charset="0"/>
                  <a:cs typeface="Times New Roman" panose="02020603050405020304" pitchFamily="18" charset="0"/>
                </a:rPr>
                <a:t>bình</a:t>
              </a:r>
              <a:r>
                <a:rPr lang="en-US" sz="3800" b="1">
                  <a:solidFill>
                    <a:srgbClr val="0000FF"/>
                  </a:solidFill>
                  <a:latin typeface="Times New Roman" panose="02020603050405020304" pitchFamily="18" charset="0"/>
                  <a:cs typeface="Times New Roman" panose="02020603050405020304"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24" name="Rectangle 23"/>
          <p:cNvSpPr>
            <a:spLocks noChangeArrowheads="1"/>
          </p:cNvSpPr>
          <p:nvPr/>
        </p:nvSpPr>
        <p:spPr bwMode="auto">
          <a:xfrm>
            <a:off x="1419384" y="3880624"/>
            <a:ext cx="3352799"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anose="02020603050405020304" pitchFamily="18" charset="0"/>
                <a:cs typeface="Times New Roman" panose="02020603050405020304" pitchFamily="18" charset="0"/>
              </a:rPr>
              <a:t>Tóm tắt</a:t>
            </a:r>
            <a:r>
              <a:rPr lang="en-US" altLang="en-US" sz="4000" b="1" kern="1200" dirty="0">
                <a:solidFill>
                  <a:srgbClr val="FF3399"/>
                </a:solidFill>
                <a:latin typeface="Times New Roman" panose="02020603050405020304" pitchFamily="18" charset="0"/>
                <a:cs typeface="Times New Roman" panose="02020603050405020304" pitchFamily="18" charset="0"/>
              </a:rPr>
              <a:t>:</a:t>
            </a:r>
          </a:p>
        </p:txBody>
      </p:sp>
      <p:sp>
        <p:nvSpPr>
          <p:cNvPr id="25" name="Rectangle 24"/>
          <p:cNvSpPr>
            <a:spLocks noChangeArrowheads="1"/>
          </p:cNvSpPr>
          <p:nvPr/>
        </p:nvSpPr>
        <p:spPr bwMode="auto">
          <a:xfrm>
            <a:off x="594144" y="4724539"/>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FF3399"/>
                </a:solidFill>
                <a:latin typeface="Times New Roman" panose="02020603050405020304" pitchFamily="18" charset="0"/>
                <a:cs typeface="Times New Roman" panose="02020603050405020304" pitchFamily="18" charset="0"/>
              </a:rPr>
              <a:t>- Mỗi bình: thả 21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670504" y="5621645"/>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FF3399"/>
                </a:solidFill>
                <a:latin typeface="Times New Roman" panose="02020603050405020304" pitchFamily="18" charset="0"/>
                <a:cs typeface="Times New Roman" panose="02020603050405020304" pitchFamily="18" charset="0"/>
              </a:rPr>
              <a:t>- 3 bình: ?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537960" y="3657600"/>
            <a:ext cx="8612505" cy="522668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3</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anose="02020603050405020304" pitchFamily="18" charset="0"/>
                  <a:cs typeface="Times New Roman" panose="02020603050405020304" pitchFamily="18" charset="0"/>
                </a:rPr>
                <a:t>Có 3 </a:t>
              </a:r>
              <a:r>
                <a:rPr lang="en-US" sz="3600" b="1">
                  <a:solidFill>
                    <a:srgbClr val="0000FF"/>
                  </a:solidFill>
                  <a:latin typeface="Times New Roman" panose="02020603050405020304" pitchFamily="18" charset="0"/>
                  <a:cs typeface="Times New Roman" panose="02020603050405020304" pitchFamily="18" charset="0"/>
                </a:rPr>
                <a:t>bình</a:t>
              </a:r>
              <a:r>
                <a:rPr lang="en-US" sz="3800" b="1">
                  <a:solidFill>
                    <a:srgbClr val="0000FF"/>
                  </a:solidFill>
                  <a:latin typeface="Times New Roman" panose="02020603050405020304" pitchFamily="18" charset="0"/>
                  <a:cs typeface="Times New Roman" panose="02020603050405020304"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anose="02020603050405020304" pitchFamily="18" charset="0"/>
                <a:cs typeface="Times New Roman" panose="02020603050405020304" pitchFamily="18" charset="0"/>
              </a:rPr>
              <a:t>Bài</a:t>
            </a:r>
            <a:r>
              <a:rPr lang="en-US" altLang="en-US" sz="4000" b="1" u="sng" kern="1200" dirty="0">
                <a:solidFill>
                  <a:srgbClr val="0000FF"/>
                </a:solidFill>
                <a:latin typeface="Times New Roman" panose="02020603050405020304" pitchFamily="18" charset="0"/>
                <a:cs typeface="Times New Roman" panose="02020603050405020304" pitchFamily="18" charset="0"/>
              </a:rPr>
              <a:t> </a:t>
            </a:r>
            <a:r>
              <a:rPr lang="en-US" altLang="en-US" sz="4000" b="1" u="sng" kern="1200" dirty="0" err="1">
                <a:solidFill>
                  <a:srgbClr val="0000FF"/>
                </a:solidFill>
                <a:latin typeface="Times New Roman" panose="02020603050405020304" pitchFamily="18" charset="0"/>
                <a:cs typeface="Times New Roman" panose="02020603050405020304" pitchFamily="18" charset="0"/>
              </a:rPr>
              <a:t>giải</a:t>
            </a:r>
            <a:r>
              <a:rPr lang="en-US" altLang="en-US" sz="4000" b="1" kern="1200" dirty="0">
                <a:solidFill>
                  <a:srgbClr val="0000FF"/>
                </a:solidFill>
                <a:latin typeface="Times New Roman" panose="02020603050405020304" pitchFamily="18" charset="0"/>
                <a:cs typeface="Times New Roman" panose="02020603050405020304" pitchFamily="18" charset="0"/>
              </a:rPr>
              <a:t>:</a:t>
            </a:r>
          </a:p>
        </p:txBody>
      </p:sp>
      <p:sp>
        <p:nvSpPr>
          <p:cNvPr id="35" name="Rectangle 34"/>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anose="02020603050405020304" pitchFamily="18" charset="0"/>
                <a:cs typeface="Times New Roman" panose="02020603050405020304" pitchFamily="18" charset="0"/>
              </a:rPr>
              <a:t>Số viên sỏi quạ phải thả để uống được nước cả 3 bình đó là</a:t>
            </a:r>
            <a:r>
              <a:rPr lang="en-US" altLang="en-US" sz="4000" b="1" kern="1200" dirty="0">
                <a:solidFill>
                  <a:srgbClr val="0000FF"/>
                </a:solidFill>
                <a:latin typeface="Times New Roman" panose="02020603050405020304" pitchFamily="18" charset="0"/>
                <a:cs typeface="Times New Roman" panose="02020603050405020304" pitchFamily="18" charset="0"/>
              </a:rPr>
              <a:t>:</a:t>
            </a:r>
          </a:p>
        </p:txBody>
      </p:sp>
      <p:sp>
        <p:nvSpPr>
          <p:cNvPr id="53" name="Rectangle 52"/>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kern="1200" dirty="0" err="1">
                <a:solidFill>
                  <a:srgbClr val="0000FF"/>
                </a:solidFill>
                <a:latin typeface="Times New Roman" panose="02020603050405020304" pitchFamily="18" charset="0"/>
                <a:cs typeface="Times New Roman" panose="02020603050405020304" pitchFamily="18" charset="0"/>
              </a:rPr>
              <a:t>Đáp</a:t>
            </a:r>
            <a:r>
              <a:rPr lang="en-US" altLang="en-US" sz="4000" b="1" kern="1200" dirty="0">
                <a:solidFill>
                  <a:srgbClr val="0000FF"/>
                </a:solidFill>
                <a:latin typeface="Times New Roman" panose="02020603050405020304" pitchFamily="18" charset="0"/>
                <a:cs typeface="Times New Roman" panose="02020603050405020304" pitchFamily="18" charset="0"/>
              </a:rPr>
              <a:t> </a:t>
            </a:r>
            <a:r>
              <a:rPr lang="en-US" altLang="en-US" sz="4000" b="1" kern="1200" dirty="0" err="1">
                <a:solidFill>
                  <a:srgbClr val="0000FF"/>
                </a:solidFill>
                <a:latin typeface="Times New Roman" panose="02020603050405020304" pitchFamily="18" charset="0"/>
                <a:cs typeface="Times New Roman" panose="02020603050405020304" pitchFamily="18" charset="0"/>
              </a:rPr>
              <a:t>số</a:t>
            </a:r>
            <a:r>
              <a:rPr lang="en-US" altLang="en-US" sz="4000" b="1" kern="1200">
                <a:solidFill>
                  <a:srgbClr val="0000FF"/>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63 viên sỏi</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Rectangle 53"/>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anose="02020603050405020304" pitchFamily="18" charset="0"/>
                    <a:cs typeface="Times New Roman" panose="02020603050405020304"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4000" b="1" kern="1200">
                    <a:solidFill>
                      <a:srgbClr val="0000FF"/>
                    </a:solidFill>
                    <a:latin typeface="Times New Roman" panose="02020603050405020304" pitchFamily="18" charset="0"/>
                    <a:cs typeface="Times New Roman" panose="02020603050405020304" pitchFamily="18" charset="0"/>
                  </a:rPr>
                  <a:t> 3 = 63 (</a:t>
                </a:r>
                <a:r>
                  <a:rPr lang="en-US" altLang="en-US" sz="4000" b="1">
                    <a:solidFill>
                      <a:srgbClr val="0000FF"/>
                    </a:solidFill>
                    <a:latin typeface="Times New Roman" panose="02020603050405020304" pitchFamily="18" charset="0"/>
                    <a:cs typeface="Times New Roman" panose="02020603050405020304" pitchFamily="18" charset="0"/>
                  </a:rPr>
                  <a:t>viên sỏi</a:t>
                </a:r>
                <a:r>
                  <a:rPr lang="en-US" altLang="en-US" sz="4000" b="1" kern="1200">
                    <a:solidFill>
                      <a:srgbClr val="0000FF"/>
                    </a:solidFill>
                    <a:latin typeface="Times New Roman" panose="02020603050405020304" pitchFamily="18" charset="0"/>
                    <a:cs typeface="Times New Roman" panose="02020603050405020304" pitchFamily="18" charset="0"/>
                  </a:rPr>
                  <a:t> )</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3" t="-74" r="-488" b="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p:cNvSpPr>
            <a:spLocks noChangeArrowheads="1"/>
          </p:cNvSpPr>
          <p:nvPr/>
        </p:nvSpPr>
        <p:spPr bwMode="auto">
          <a:xfrm>
            <a:off x="1737519" y="4080014"/>
            <a:ext cx="3352799"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anose="02020603050405020304" pitchFamily="18" charset="0"/>
                <a:cs typeface="Times New Roman" panose="02020603050405020304" pitchFamily="18" charset="0"/>
              </a:rPr>
              <a:t>Tóm tắt</a:t>
            </a:r>
            <a:r>
              <a:rPr lang="en-US" altLang="en-US" sz="4000" b="1" kern="1200" dirty="0">
                <a:solidFill>
                  <a:srgbClr val="FF3399"/>
                </a:solidFill>
                <a:latin typeface="Times New Roman" panose="02020603050405020304" pitchFamily="18" charset="0"/>
                <a:cs typeface="Times New Roman" panose="02020603050405020304" pitchFamily="18" charset="0"/>
              </a:rPr>
              <a:t>:</a:t>
            </a:r>
          </a:p>
        </p:txBody>
      </p:sp>
      <p:sp>
        <p:nvSpPr>
          <p:cNvPr id="25" name="Rectangle 24"/>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FF3399"/>
                </a:solidFill>
                <a:latin typeface="Times New Roman" panose="02020603050405020304" pitchFamily="18" charset="0"/>
                <a:cs typeface="Times New Roman" panose="02020603050405020304" pitchFamily="18" charset="0"/>
              </a:rPr>
              <a:t>- Mỗi bình: thả 21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FF3399"/>
                </a:solidFill>
                <a:latin typeface="Times New Roman" panose="02020603050405020304" pitchFamily="18" charset="0"/>
                <a:cs typeface="Times New Roman" panose="02020603050405020304" pitchFamily="18" charset="0"/>
              </a:rPr>
              <a:t>- 3 bình: ? viên sỏi </a:t>
            </a:r>
            <a:endParaRPr lang="en-US" altLang="en-US" sz="4000" b="1" kern="1200" dirty="0">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slow">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292</Words>
  <Application>Microsoft Office PowerPoint</Application>
  <PresentationFormat>Custom</PresentationFormat>
  <Paragraphs>49</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宋体</vt:lpstr>
      <vt:lpstr>Arial</vt:lpstr>
      <vt:lpstr>Calibri</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Kim Phượng</cp:lastModifiedBy>
  <cp:revision>155</cp:revision>
  <dcterms:created xsi:type="dcterms:W3CDTF">2022-07-10T01:37:00Z</dcterms:created>
  <dcterms:modified xsi:type="dcterms:W3CDTF">2025-11-15T15:20:24Z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1A31C03141BA4F0D9E717AB9EEBF1679_12</vt:lpwstr>
  </property>
  <property fmtid="{D5CDD505-2E9C-101B-9397-08002B2CF9AE}" pid="3" name="KSOProductBuildVer">
    <vt:lpwstr>1033-12.2.0.13279</vt:lpwstr>
  </property>
</Properties>
</file>