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7" r:id="rId4"/>
    <p:sldId id="258" r:id="rId5"/>
    <p:sldId id="269" r:id="rId6"/>
    <p:sldId id="270" r:id="rId7"/>
    <p:sldId id="267" r:id="rId8"/>
    <p:sldId id="268" r:id="rId9"/>
  </p:sldIdLst>
  <p:sldSz cx="16276320" cy="9144000"/>
  <p:notesSz cx="6858000" cy="9144000"/>
  <p:defaultTextStyle>
    <a:defPPr>
      <a:defRPr lang="en-US"/>
    </a:defPPr>
    <a:lvl1pPr marL="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44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245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685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125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565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37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1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25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CDFF"/>
    <a:srgbClr val="F8A6EC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46" d="100"/>
          <a:sy n="46" d="100"/>
        </p:scale>
        <p:origin x="408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44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245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685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125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565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37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1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25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44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4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68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12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56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3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1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25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440" indent="0">
              <a:buNone/>
              <a:defRPr sz="3200" b="1"/>
            </a:lvl2pPr>
            <a:lvl3pPr marL="1452245" indent="0">
              <a:buNone/>
              <a:defRPr sz="2900" b="1"/>
            </a:lvl3pPr>
            <a:lvl4pPr marL="2178685" indent="0">
              <a:buNone/>
              <a:defRPr sz="2500" b="1"/>
            </a:lvl4pPr>
            <a:lvl5pPr marL="2905125" indent="0">
              <a:buNone/>
              <a:defRPr sz="2500" b="1"/>
            </a:lvl5pPr>
            <a:lvl6pPr marL="3631565" indent="0">
              <a:buNone/>
              <a:defRPr sz="2500" b="1"/>
            </a:lvl6pPr>
            <a:lvl7pPr marL="4357370" indent="0">
              <a:buNone/>
              <a:defRPr sz="2500" b="1"/>
            </a:lvl7pPr>
            <a:lvl8pPr marL="5083810" indent="0">
              <a:buNone/>
              <a:defRPr sz="2500" b="1"/>
            </a:lvl8pPr>
            <a:lvl9pPr marL="5810250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440" indent="0">
              <a:buNone/>
              <a:defRPr sz="3200" b="1"/>
            </a:lvl2pPr>
            <a:lvl3pPr marL="1452245" indent="0">
              <a:buNone/>
              <a:defRPr sz="2900" b="1"/>
            </a:lvl3pPr>
            <a:lvl4pPr marL="2178685" indent="0">
              <a:buNone/>
              <a:defRPr sz="2500" b="1"/>
            </a:lvl4pPr>
            <a:lvl5pPr marL="2905125" indent="0">
              <a:buNone/>
              <a:defRPr sz="2500" b="1"/>
            </a:lvl5pPr>
            <a:lvl6pPr marL="3631565" indent="0">
              <a:buNone/>
              <a:defRPr sz="2500" b="1"/>
            </a:lvl6pPr>
            <a:lvl7pPr marL="4357370" indent="0">
              <a:buNone/>
              <a:defRPr sz="2500" b="1"/>
            </a:lvl7pPr>
            <a:lvl8pPr marL="5083810" indent="0">
              <a:buNone/>
              <a:defRPr sz="2500" b="1"/>
            </a:lvl8pPr>
            <a:lvl9pPr marL="5810250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440" indent="0">
              <a:buNone/>
              <a:defRPr sz="1900"/>
            </a:lvl2pPr>
            <a:lvl3pPr marL="1452245" indent="0">
              <a:buNone/>
              <a:defRPr sz="1600"/>
            </a:lvl3pPr>
            <a:lvl4pPr marL="2178685" indent="0">
              <a:buNone/>
              <a:defRPr sz="1400"/>
            </a:lvl4pPr>
            <a:lvl5pPr marL="2905125" indent="0">
              <a:buNone/>
              <a:defRPr sz="1400"/>
            </a:lvl5pPr>
            <a:lvl6pPr marL="3631565" indent="0">
              <a:buNone/>
              <a:defRPr sz="1400"/>
            </a:lvl6pPr>
            <a:lvl7pPr marL="4357370" indent="0">
              <a:buNone/>
              <a:defRPr sz="1400"/>
            </a:lvl7pPr>
            <a:lvl8pPr marL="5083810" indent="0">
              <a:buNone/>
              <a:defRPr sz="1400"/>
            </a:lvl8pPr>
            <a:lvl9pPr marL="581025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440" indent="0">
              <a:buNone/>
              <a:defRPr sz="4400"/>
            </a:lvl2pPr>
            <a:lvl3pPr marL="1452245" indent="0">
              <a:buNone/>
              <a:defRPr sz="3800"/>
            </a:lvl3pPr>
            <a:lvl4pPr marL="2178685" indent="0">
              <a:buNone/>
              <a:defRPr sz="3200"/>
            </a:lvl4pPr>
            <a:lvl5pPr marL="2905125" indent="0">
              <a:buNone/>
              <a:defRPr sz="3200"/>
            </a:lvl5pPr>
            <a:lvl6pPr marL="3631565" indent="0">
              <a:buNone/>
              <a:defRPr sz="3200"/>
            </a:lvl6pPr>
            <a:lvl7pPr marL="4357370" indent="0">
              <a:buNone/>
              <a:defRPr sz="3200"/>
            </a:lvl7pPr>
            <a:lvl8pPr marL="5083810" indent="0">
              <a:buNone/>
              <a:defRPr sz="3200"/>
            </a:lvl8pPr>
            <a:lvl9pPr marL="581025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440" indent="0">
              <a:buNone/>
              <a:defRPr sz="1900"/>
            </a:lvl2pPr>
            <a:lvl3pPr marL="1452245" indent="0">
              <a:buNone/>
              <a:defRPr sz="1600"/>
            </a:lvl3pPr>
            <a:lvl4pPr marL="2178685" indent="0">
              <a:buNone/>
              <a:defRPr sz="1400"/>
            </a:lvl4pPr>
            <a:lvl5pPr marL="2905125" indent="0">
              <a:buNone/>
              <a:defRPr sz="1400"/>
            </a:lvl5pPr>
            <a:lvl6pPr marL="3631565" indent="0">
              <a:buNone/>
              <a:defRPr sz="1400"/>
            </a:lvl6pPr>
            <a:lvl7pPr marL="4357370" indent="0">
              <a:buNone/>
              <a:defRPr sz="1400"/>
            </a:lvl7pPr>
            <a:lvl8pPr marL="5083810" indent="0">
              <a:buNone/>
              <a:defRPr sz="1400"/>
            </a:lvl8pPr>
            <a:lvl9pPr marL="581025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245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830" indent="-54483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465" indent="-454025" algn="l" defTabSz="1452245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465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05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345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15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59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703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47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44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4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68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12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56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37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1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25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microsoft.com/office/2007/relationships/hdphoto" Target="../media/image15.wdp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</a:t>
            </a:r>
            <a:r>
              <a:rPr lang="vi-VN" altLang="en-US" sz="3500" b="1">
                <a:solidFill>
                  <a:srgbClr val="FF0066"/>
                </a:solidFill>
                <a:latin typeface="Times New Roman" panose="02020603050405020304" pitchFamily="18" charset="0"/>
              </a:rPr>
              <a:t>ĐOÀN </a:t>
            </a:r>
            <a:r>
              <a:rPr lang="vi-VN" altLang="en-US" sz="3500" b="1">
                <a:solidFill>
                  <a:srgbClr val="FF0066"/>
                </a:solidFill>
                <a:latin typeface="Times New Roman" panose="02020603050405020304" pitchFamily="18" charset="0"/>
              </a:rPr>
              <a:t>LẬP</a:t>
            </a:r>
            <a:endParaRPr lang="vi-VN" altLang="en-US" sz="35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64: PHÉP TRỪ TRONG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 VI 100 000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CÔ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DỰ GIỜ THĂM LỚP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>
            <a:fillRect/>
          </a:stretch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HÁI XOÀI</a:t>
            </a:r>
            <a:endParaRPr lang="en-GB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liền trước 590 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liền sau 899 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024361" y="1605215"/>
            <a:ext cx="5649390" cy="681454"/>
            <a:chOff x="1470819" y="1943100"/>
            <a:chExt cx="5649390" cy="681454"/>
          </a:xfrm>
        </p:grpSpPr>
        <p:grpSp>
          <p:nvGrpSpPr>
            <p:cNvPr id="27" name="Group 26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  <a:endPara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209157" y="2462213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80 000 – 50 000 = ?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 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80 000 – 50 000 = 30 000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223268" y="4197330"/>
            <a:ext cx="15521892" cy="131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60 000 – 20 000			90 000 – 70 000		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100 000 – 40 000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4932727" y="4191328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40 000</a:t>
            </a:r>
            <a:endParaRPr lang="en-US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12232943" y="4208408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20 000</a:t>
            </a:r>
            <a:endParaRPr lang="en-US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9622221" y="4801510"/>
            <a:ext cx="3199797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60 000</a:t>
            </a:r>
            <a:endParaRPr lang="en-US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76841" y="2291826"/>
            <a:ext cx="848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45892" y="5541622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38 000 – 4 000 = ?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38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34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38 000 – 4 000 = 34 000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637110" y="7400504"/>
            <a:ext cx="15521892" cy="131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57 000 – 3 000				43 000 – 8 000		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86 000 – 5 000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5236910" y="7417931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54 000</a:t>
            </a:r>
            <a:endParaRPr lang="en-US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12409075" y="7378076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35 000</a:t>
            </a:r>
            <a:endParaRPr lang="en-US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9844663" y="7985279"/>
            <a:ext cx="3199797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81 000</a:t>
            </a:r>
            <a:endParaRPr lang="en-US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13576" y="5371235"/>
            <a:ext cx="848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902353" y="5487565"/>
            <a:ext cx="14488960" cy="179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14691519" y="2443897"/>
            <a:ext cx="14488960" cy="179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34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 Box 29"/>
          <p:cNvSpPr txBox="1"/>
          <p:nvPr/>
        </p:nvSpPr>
        <p:spPr>
          <a:xfrm>
            <a:off x="661609" y="2662603"/>
            <a:ext cx="1503441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97 582 – 81 645		56 938 – 9 456		43 572 - 637</a:t>
            </a:r>
            <a:endParaRPr lang="en-US" altLang="vi-VN" sz="4000" b="1" dirty="0">
              <a:latin typeface="Times New Roman" panose="02020603050405020304" pitchFamily="18" charset="0"/>
            </a:endParaRPr>
          </a:p>
        </p:txBody>
      </p:sp>
      <p:sp>
        <p:nvSpPr>
          <p:cNvPr id="16" name="Text Box 29"/>
          <p:cNvSpPr txBox="1"/>
          <p:nvPr/>
        </p:nvSpPr>
        <p:spPr>
          <a:xfrm>
            <a:off x="1976923" y="383931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97 582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31"/>
          <p:cNvSpPr txBox="1"/>
          <p:nvPr/>
        </p:nvSpPr>
        <p:spPr>
          <a:xfrm>
            <a:off x="1976924" y="4572000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81 645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32"/>
          <p:cNvSpPr txBox="1"/>
          <p:nvPr/>
        </p:nvSpPr>
        <p:spPr>
          <a:xfrm>
            <a:off x="1595923" y="4220310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endParaRPr lang="en-US" altLang="vi-VN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Line 33"/>
          <p:cNvSpPr/>
          <p:nvPr/>
        </p:nvSpPr>
        <p:spPr>
          <a:xfrm>
            <a:off x="1762158" y="534147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Text Box 35"/>
          <p:cNvSpPr txBox="1"/>
          <p:nvPr/>
        </p:nvSpPr>
        <p:spPr>
          <a:xfrm>
            <a:off x="1981505" y="5374194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15 937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29"/>
          <p:cNvSpPr txBox="1"/>
          <p:nvPr/>
        </p:nvSpPr>
        <p:spPr>
          <a:xfrm>
            <a:off x="7585946" y="383931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56 938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31"/>
          <p:cNvSpPr txBox="1"/>
          <p:nvPr/>
        </p:nvSpPr>
        <p:spPr>
          <a:xfrm>
            <a:off x="7585947" y="4572000"/>
            <a:ext cx="17510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9 456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32"/>
          <p:cNvSpPr txBox="1"/>
          <p:nvPr/>
        </p:nvSpPr>
        <p:spPr>
          <a:xfrm>
            <a:off x="7204946" y="4220310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endParaRPr lang="en-US" altLang="vi-VN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Line 33"/>
          <p:cNvSpPr/>
          <p:nvPr/>
        </p:nvSpPr>
        <p:spPr>
          <a:xfrm>
            <a:off x="7371181" y="534147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Text Box 35"/>
          <p:cNvSpPr txBox="1"/>
          <p:nvPr/>
        </p:nvSpPr>
        <p:spPr>
          <a:xfrm>
            <a:off x="7590528" y="5374194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47 482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 Box 29"/>
          <p:cNvSpPr txBox="1"/>
          <p:nvPr/>
        </p:nvSpPr>
        <p:spPr>
          <a:xfrm>
            <a:off x="12782697" y="3770373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43 572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 Box 31"/>
          <p:cNvSpPr txBox="1"/>
          <p:nvPr/>
        </p:nvSpPr>
        <p:spPr>
          <a:xfrm>
            <a:off x="12782698" y="4503063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637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 Box 32"/>
          <p:cNvSpPr txBox="1"/>
          <p:nvPr/>
        </p:nvSpPr>
        <p:spPr>
          <a:xfrm>
            <a:off x="12401697" y="4151373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endParaRPr lang="en-US" altLang="vi-VN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Line 33"/>
          <p:cNvSpPr/>
          <p:nvPr/>
        </p:nvSpPr>
        <p:spPr>
          <a:xfrm>
            <a:off x="12567932" y="5272533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Text Box 35"/>
          <p:cNvSpPr txBox="1"/>
          <p:nvPr/>
        </p:nvSpPr>
        <p:spPr>
          <a:xfrm>
            <a:off x="12787279" y="5305257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42 935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7596" y="1637872"/>
            <a:ext cx="14590619" cy="712232"/>
            <a:chOff x="1470819" y="1943100"/>
            <a:chExt cx="14590619" cy="712232"/>
          </a:xfrm>
        </p:grpSpPr>
        <p:grpSp>
          <p:nvGrpSpPr>
            <p:cNvPr id="3" name="Group 2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118519" y="1947446"/>
              <a:ext cx="13942919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4000" b="1" i="0" dirty="0">
                  <a:solidFill>
                    <a:srgbClr val="000000"/>
                  </a:solidFill>
                  <a:effectLst/>
                  <a:latin typeface="+mj-lt"/>
                </a:rPr>
                <a:t>Trong hai biểu thức dưới đây, biểu thức nào có giá trị lớn hơn?</a:t>
              </a:r>
              <a:endParaRPr lang="en-US" sz="40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35"/>
          <p:cNvSpPr txBox="1"/>
          <p:nvPr/>
        </p:nvSpPr>
        <p:spPr>
          <a:xfrm>
            <a:off x="10470255" y="2893364"/>
            <a:ext cx="5495332" cy="1754326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a) 70 000 – 9 000 + 6 023</a:t>
            </a:r>
            <a:endParaRPr lang="en-US" altLang="vi-VN" sz="36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61 000 + 6 023</a:t>
            </a:r>
            <a:endParaRPr lang="en-US" altLang="vi-VN" sz="36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67 023</a:t>
            </a:r>
            <a:endParaRPr lang="en-US" altLang="vi-VN" sz="3600" b="1" dirty="0">
              <a:latin typeface="Times New Roman" panose="02020603050405020304" pitchFamily="18" charset="0"/>
            </a:endParaRPr>
          </a:p>
        </p:txBody>
      </p:sp>
      <p:sp>
        <p:nvSpPr>
          <p:cNvPr id="20" name="Text Box 35"/>
          <p:cNvSpPr txBox="1"/>
          <p:nvPr/>
        </p:nvSpPr>
        <p:spPr>
          <a:xfrm>
            <a:off x="10506635" y="4805363"/>
            <a:ext cx="5495332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b) 93 279 – 3 279 – 20 000</a:t>
            </a:r>
            <a:endParaRPr lang="en-US" altLang="vi-VN" sz="36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90 000 – 20 000</a:t>
            </a:r>
            <a:endParaRPr lang="en-US" altLang="vi-VN" sz="36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70 000</a:t>
            </a:r>
            <a:endParaRPr lang="en-US" altLang="vi-VN" sz="3600" b="1" dirty="0">
              <a:latin typeface="Times New Roman" panose="02020603050405020304" pitchFamily="18" charset="0"/>
            </a:endParaRPr>
          </a:p>
        </p:txBody>
      </p:sp>
      <p:pic>
        <p:nvPicPr>
          <p:cNvPr id="1028" name="Picture 4" descr="Toán lớp 3 trang 73, 74, 75 Bài 64: Phép trừ trong phạm vi 100000 | Kết nối tri thức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54" y="3087397"/>
            <a:ext cx="9879484" cy="511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5"/>
          <p:cNvSpPr txBox="1"/>
          <p:nvPr/>
        </p:nvSpPr>
        <p:spPr>
          <a:xfrm>
            <a:off x="9659866" y="6727435"/>
            <a:ext cx="6629400" cy="70788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1286642"/>
            <a:ext cx="16302273" cy="1830526"/>
            <a:chOff x="1470819" y="1943100"/>
            <a:chExt cx="16432556" cy="183052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2019300"/>
              <a:ext cx="15832066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từ nhà An đến thị xã gồm một đoạn lên dốc và một đoạn xuống dốc.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Đoạn đường lên dốc dài 6 700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m, đoạn đường xuống dốc ngắn hơn đoạn đường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lên dốc là 2 900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m. Hỏi đường từ nhà An đến thị xã dài bao nhiêu mét?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"/>
          <a:srcRect l="3421" r="11926" b="78723"/>
          <a:stretch>
            <a:fillRect/>
          </a:stretch>
        </p:blipFill>
        <p:spPr>
          <a:xfrm rot="5400000">
            <a:off x="10226473" y="4297033"/>
            <a:ext cx="2444789" cy="6959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"/>
          <a:srcRect l="3421" r="11926" b="78723"/>
          <a:stretch>
            <a:fillRect/>
          </a:stretch>
        </p:blipFill>
        <p:spPr>
          <a:xfrm rot="10800000">
            <a:off x="8107861" y="4278327"/>
            <a:ext cx="2441555" cy="6283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15711" y="3081938"/>
            <a:ext cx="3912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5729" y="5586576"/>
            <a:ext cx="153392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6 700 – 2 900 = 3 800 (m)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6 700 + 3 800 = 10 500 (m)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10 500 m.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0331" y="3965810"/>
            <a:ext cx="32189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endParaRPr lang="en-US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"/>
          <a:srcRect l="3421" r="11926" b="78723"/>
          <a:stretch>
            <a:fillRect/>
          </a:stretch>
        </p:blipFill>
        <p:spPr>
          <a:xfrm>
            <a:off x="4644003" y="3823078"/>
            <a:ext cx="6011475" cy="628338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4724732" y="4242966"/>
            <a:ext cx="5768636" cy="264927"/>
            <a:chOff x="2956719" y="5780114"/>
            <a:chExt cx="7620000" cy="468286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295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057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956719" y="6014257"/>
              <a:ext cx="76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6428392" y="3382127"/>
            <a:ext cx="3109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6 700 m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98056" y="4693183"/>
            <a:ext cx="207965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2 900 m</a:t>
            </a:r>
            <a:endParaRPr lang="en-US" sz="34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931616" y="4242460"/>
            <a:ext cx="102400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m</a:t>
            </a:r>
            <a:endParaRPr lang="en-US" sz="34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724732" y="4451416"/>
            <a:ext cx="0" cy="841460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218683" y="4772370"/>
            <a:ext cx="3452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endParaRPr lang="en-US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724732" y="5138078"/>
            <a:ext cx="3413584" cy="165470"/>
            <a:chOff x="2956719" y="5780114"/>
            <a:chExt cx="7620000" cy="468286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295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057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956719" y="6014257"/>
              <a:ext cx="76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/>
          <p:cNvCxnSpPr/>
          <p:nvPr/>
        </p:nvCxnSpPr>
        <p:spPr>
          <a:xfrm flipH="1">
            <a:off x="8116876" y="4311415"/>
            <a:ext cx="21440" cy="1022508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7077" y="3037050"/>
            <a:ext cx="11558336" cy="6093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8" grpId="0"/>
      <p:bldP spid="29" grpId="0"/>
      <p:bldP spid="30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XIN CHÂN THÀNH CẢM ƠN </a:t>
            </a:r>
            <a:endParaRPr lang="vi-VN" sz="5700" b="1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1354</Words>
  <Application>WPS Slides</Application>
  <PresentationFormat>Custom</PresentationFormat>
  <Paragraphs>143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SimSun</vt:lpstr>
      <vt:lpstr>Wingdings</vt:lpstr>
      <vt:lpstr>Times New Roman</vt:lpstr>
      <vt:lpstr>VNI-Avo</vt:lpstr>
      <vt:lpstr>Arial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Kim Phượng Nguyễn Thị</cp:lastModifiedBy>
  <cp:revision>154</cp:revision>
  <dcterms:created xsi:type="dcterms:W3CDTF">2022-07-10T01:37:00Z</dcterms:created>
  <dcterms:modified xsi:type="dcterms:W3CDTF">2025-04-02T15:50:27Z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63D1777D166342238395FCFE9CB78BFC_12</vt:lpwstr>
  </property>
  <property fmtid="{D5CDD505-2E9C-101B-9397-08002B2CF9AE}" pid="3" name="KSOProductBuildVer">
    <vt:lpwstr>1033-12.2.0.20782</vt:lpwstr>
  </property>
</Properties>
</file>