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0" r:id="rId3"/>
    <p:sldId id="257" r:id="rId4"/>
    <p:sldId id="266" r:id="rId5"/>
    <p:sldId id="267" r:id="rId6"/>
    <p:sldId id="263" r:id="rId7"/>
    <p:sldId id="268" r:id="rId8"/>
    <p:sldId id="265" r:id="rId9"/>
    <p:sldId id="269" r:id="rId10"/>
    <p:sldId id="270" r:id="rId11"/>
    <p:sldId id="271" r:id="rId12"/>
    <p:sldId id="259" r:id="rId13"/>
    <p:sldId id="272" r:id="rId14"/>
    <p:sldId id="262" r:id="rId15"/>
    <p:sldId id="273" r:id="rId16"/>
    <p:sldId id="274" r:id="rId17"/>
    <p:sldId id="275" r:id="rId18"/>
    <p:sldId id="277" r:id="rId19"/>
    <p:sldId id="276" r:id="rId20"/>
    <p:sldId id="278" r:id="rId21"/>
    <p:sldId id="258" r:id="rId22"/>
  </p:sldIdLst>
  <p:sldSz cx="12192000" cy="6858000"/>
  <p:notesSz cx="6858000" cy="9144000"/>
  <p:embeddedFontLst>
    <p:embeddedFont>
      <p:font typeface="#9Slide05 VL Fadilla" panose="020B0604020202020204" charset="0"/>
      <p:regular r:id="rId23"/>
    </p:embeddedFont>
    <p:embeddedFont>
      <p:font typeface="Colonna MT" panose="04020805060202030203" pitchFamily="8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F11547-2DAE-4D97-AD20-F584CC68107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117477-96E8-41FA-9740-182F3AD9B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2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6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83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01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9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91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6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0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0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9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9124A-C818-6A99-FC39-8B05D4EF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04" t="46524" r="72496" b="5573"/>
          <a:stretch/>
        </p:blipFill>
        <p:spPr>
          <a:xfrm flipH="1">
            <a:off x="-2168690" y="-493783"/>
            <a:ext cx="8964789" cy="589068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327749" y="1513031"/>
            <a:ext cx="1052891" cy="11981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555118" y="1362125"/>
            <a:ext cx="843438" cy="95981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5D36C76-DABB-2F9D-A684-9CEEAF36F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101990" y="653935"/>
            <a:ext cx="666713" cy="758706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884435"/>
            <a:ext cx="5177960" cy="3930975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gửi bố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875124" y="741442"/>
            <a:ext cx="2463020" cy="937185"/>
            <a:chOff x="4951288" y="1452919"/>
            <a:chExt cx="2463020" cy="937185"/>
          </a:xfrm>
        </p:grpSpPr>
        <p:sp>
          <p:nvSpPr>
            <p:cNvPr id="86" name="TextBox 85"/>
            <p:cNvSpPr txBox="1"/>
            <p:nvPr/>
          </p:nvSpPr>
          <p:spPr>
            <a:xfrm>
              <a:off x="4951288" y="1452919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n w="130175"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85009" y="1466774"/>
              <a:ext cx="2429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VL Fadilla" pitchFamily="2" charset="0"/>
                </a:rPr>
                <a:t>Bài 22</a:t>
              </a:r>
            </a:p>
          </p:txBody>
        </p:sp>
      </p:grp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5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6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53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8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1317050" y="2331101"/>
            <a:ext cx="432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>
                <a:solidFill>
                  <a:srgbClr val="C00000"/>
                </a:solidFill>
                <a:latin typeface="UTM Avo" panose="02040603050506020204" pitchFamily="18" charset="0"/>
              </a:rPr>
              <a:t>Từ ngữ</a:t>
            </a:r>
            <a:endParaRPr lang="en-US" altLang="en-US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7101" y="1692349"/>
            <a:ext cx="6609677" cy="4589542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4094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61311" y="4930853"/>
            <a:ext cx="2633472" cy="521208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67" y="2815859"/>
            <a:ext cx="4426678" cy="4426678"/>
          </a:xfrm>
          <a:prstGeom prst="rect">
            <a:avLst/>
          </a:prstGeom>
        </p:spPr>
      </p:pic>
      <p:sp>
        <p:nvSpPr>
          <p:cNvPr id="273" name="文本框 223"/>
          <p:cNvSpPr txBox="1"/>
          <p:nvPr/>
        </p:nvSpPr>
        <p:spPr>
          <a:xfrm>
            <a:off x="6731977" y="2718981"/>
            <a:ext cx="317060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4800" b="1" i="1">
                <a:solidFill>
                  <a:srgbClr val="002060"/>
                </a:solidFill>
                <a:latin typeface="UTM Avo" panose="02040603050506020204" pitchFamily="18" charset="0"/>
              </a:rPr>
              <a:t>Hòm thư</a:t>
            </a:r>
            <a:endParaRPr lang="en-US" altLang="en-US" sz="4800" b="1" i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74" name="文本框 223"/>
          <p:cNvSpPr txBox="1"/>
          <p:nvPr/>
        </p:nvSpPr>
        <p:spPr>
          <a:xfrm>
            <a:off x="5613250" y="3992209"/>
            <a:ext cx="5996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>
                <a:solidFill>
                  <a:srgbClr val="0070C0"/>
                </a:solidFill>
                <a:latin typeface="UTM Avo" panose="02040603050506020204" pitchFamily="18" charset="0"/>
              </a:rPr>
              <a:t>Thùng để bỏ thư.</a:t>
            </a:r>
            <a:endParaRPr lang="en-US" altLang="en-US" sz="4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3" grpId="0" animBg="1"/>
      <p:bldP spid="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2 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442902" y="3440909"/>
            <a:ext cx="775119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Tìm hiểu bài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04598" y="2227264"/>
            <a:ext cx="5350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  <a:r>
              <a:rPr lang="en-US" altLang="en-US" sz="3500" b="1">
                <a:solidFill>
                  <a:srgbClr val="C00000"/>
                </a:solidFill>
                <a:latin typeface="UTM Avo" panose="02040603050506020204" pitchFamily="18" charset="0"/>
              </a:rPr>
              <a:t>. Bạn nhỏ viết thư cho bố vào dịp nào?</a:t>
            </a:r>
            <a:endParaRPr lang="en-US" altLang="en-US" sz="35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205292" y="3002006"/>
            <a:ext cx="5111790" cy="202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Bạn nhỏ viết thư cho bố vào dịp sắp đến Tết.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1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2. Bố bạn nhỏ đang làm công việc gì ở đảo?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" name="文本框 224"/>
          <p:cNvSpPr txBox="1"/>
          <p:nvPr/>
        </p:nvSpPr>
        <p:spPr>
          <a:xfrm>
            <a:off x="6153040" y="3002006"/>
            <a:ext cx="535640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>
                <a:solidFill>
                  <a:srgbClr val="0070C0"/>
                </a:solidFill>
                <a:latin typeface="UTM Avo" panose="02040603050506020204" pitchFamily="18" charset="0"/>
              </a:rPr>
              <a:t>Bố bạn nhỏ đang làm công việc giữ đảo và giữ trời của Tổ quốc.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1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260395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>
                <a:solidFill>
                  <a:srgbClr val="C00000"/>
                </a:solidFill>
                <a:latin typeface="UTM Aptima" panose="02040603050506020204" pitchFamily="18" charset="0"/>
              </a:rPr>
              <a:t>3. Bạn nhỏ đã gửi gì cho bố?</a:t>
            </a:r>
            <a:endParaRPr lang="en-US" altLang="en-US" sz="40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2471" y="2148885"/>
            <a:ext cx="5967897" cy="4129823"/>
            <a:chOff x="5120691" y="1689167"/>
            <a:chExt cx="6609677" cy="4589542"/>
          </a:xfrm>
        </p:grpSpPr>
        <p:sp>
          <p:nvSpPr>
            <p:cNvPr id="10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143" name="Freeform 142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3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14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Colonna MT" panose="04020805060202030203" pitchFamily="8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2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51116" y="240944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a. Bánh chưng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3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30114" y="3580466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b. hoa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4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6062030" y="4731747"/>
            <a:ext cx="3984749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UTM Avo" panose="02040603050506020204" pitchFamily="18" charset="0"/>
              </a:rPr>
              <a:t> c. thư</a:t>
            </a:r>
            <a:endParaRPr sz="36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76" name="Picture 27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69" y="1625450"/>
            <a:ext cx="2220891" cy="2220891"/>
          </a:xfrm>
          <a:prstGeom prst="rect">
            <a:avLst/>
          </a:prstGeom>
        </p:spPr>
      </p:pic>
      <p:pic>
        <p:nvPicPr>
          <p:cNvPr id="277" name="Picture 276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48" y="3290459"/>
            <a:ext cx="1929670" cy="1206044"/>
          </a:xfrm>
          <a:prstGeom prst="rect">
            <a:avLst/>
          </a:prstGeom>
        </p:spPr>
      </p:pic>
      <p:pic>
        <p:nvPicPr>
          <p:cNvPr id="278" name="Picture 277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366" y="4399800"/>
            <a:ext cx="1333037" cy="1237821"/>
          </a:xfrm>
          <a:prstGeom prst="rect">
            <a:avLst/>
          </a:prstGeom>
        </p:spPr>
      </p:pic>
      <p:pic>
        <p:nvPicPr>
          <p:cNvPr id="279" name="Picture 2" descr="Tick and cross cartoon Royalty Free Vector Image">
            <a:extLst>
              <a:ext uri="{FF2B5EF4-FFF2-40B4-BE49-F238E27FC236}">
                <a16:creationId xmlns:a16="http://schemas.microsoft.com/office/drawing/2014/main" id="{A0189507-5C05-4A1E-BA68-25B43A1A6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98139" y="4406012"/>
            <a:ext cx="1094734" cy="16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2" grpId="0" animBg="1"/>
      <p:bldP spid="273" grpId="0" animBg="1"/>
      <p:bldP spid="2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6"/>
          <p:cNvGrpSpPr/>
          <p:nvPr/>
        </p:nvGrpSpPr>
        <p:grpSpPr>
          <a:xfrm>
            <a:off x="365906" y="349491"/>
            <a:ext cx="5072303" cy="3390210"/>
            <a:chOff x="749229" y="2602111"/>
            <a:chExt cx="5156200" cy="3545035"/>
          </a:xfrm>
        </p:grpSpPr>
        <p:sp>
          <p:nvSpPr>
            <p:cNvPr id="3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23"/>
          <p:cNvSpPr txBox="1"/>
          <p:nvPr/>
        </p:nvSpPr>
        <p:spPr>
          <a:xfrm>
            <a:off x="556850" y="2227264"/>
            <a:ext cx="488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UTM Aptima" panose="02040603050506020204" pitchFamily="18" charset="0"/>
              </a:rPr>
              <a:t>4. Theo em khổ thơ cuối muốn nói điều gì?</a:t>
            </a:r>
            <a:endParaRPr lang="en-US" altLang="en-US" sz="3600" b="1" dirty="0">
              <a:solidFill>
                <a:srgbClr val="C00000"/>
              </a:solidFill>
              <a:latin typeface="UTM Aptima" panose="02040603050506020204" pitchFamily="18" charset="0"/>
            </a:endParaRPr>
          </a:p>
        </p:txBody>
      </p:sp>
      <p:grpSp>
        <p:nvGrpSpPr>
          <p:cNvPr id="159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0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8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99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604193" y="5205047"/>
            <a:ext cx="1646483" cy="325866"/>
          </a:xfrm>
          <a:prstGeom prst="rect">
            <a:avLst/>
          </a:prstGeom>
        </p:spPr>
      </p:pic>
      <p:grpSp>
        <p:nvGrpSpPr>
          <p:cNvPr id="200" name="组合 501"/>
          <p:cNvGrpSpPr/>
          <p:nvPr/>
        </p:nvGrpSpPr>
        <p:grpSpPr>
          <a:xfrm>
            <a:off x="938319" y="3987812"/>
            <a:ext cx="1605530" cy="2564859"/>
            <a:chOff x="9907194" y="1320800"/>
            <a:chExt cx="1271981" cy="2798762"/>
          </a:xfrm>
        </p:grpSpPr>
        <p:sp>
          <p:nvSpPr>
            <p:cNvPr id="201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5830462" y="548640"/>
            <a:ext cx="5338281" cy="2312126"/>
            <a:chOff x="5830462" y="548640"/>
            <a:chExt cx="5338281" cy="2312126"/>
          </a:xfrm>
        </p:grpSpPr>
        <p:sp>
          <p:nvSpPr>
            <p:cNvPr id="274" name="Rectangle: Rounded Corners 24">
              <a:extLst>
                <a:ext uri="{FF2B5EF4-FFF2-40B4-BE49-F238E27FC236}">
                  <a16:creationId xmlns:a16="http://schemas.microsoft.com/office/drawing/2014/main" id="{2AD8FA34-AB1B-3592-E209-030D4DDD998D}"/>
                </a:ext>
              </a:extLst>
            </p:cNvPr>
            <p:cNvSpPr/>
            <p:nvPr/>
          </p:nvSpPr>
          <p:spPr>
            <a:xfrm>
              <a:off x="5830462" y="548640"/>
              <a:ext cx="5090088" cy="231212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0CE28DED-901F-40EB-99B4-E4A0E0C17020}"/>
                </a:ext>
              </a:extLst>
            </p:cNvPr>
            <p:cNvSpPr txBox="1"/>
            <p:nvPr/>
          </p:nvSpPr>
          <p:spPr>
            <a:xfrm>
              <a:off x="6046514" y="672376"/>
              <a:ext cx="512222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: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hàng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rào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biển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đấy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ơi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các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chú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bạn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bố</a:t>
              </a:r>
              <a:endParaRPr lang="en-US" sz="3200" dirty="0">
                <a:solidFill>
                  <a:srgbClr val="0000FF"/>
                </a:solidFill>
                <a:latin typeface="UTM Avo" panose="02040603050506020204" pitchFamily="18" charset="0"/>
              </a:endParaRPr>
            </a:p>
            <a:p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đảo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giữ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UTM Avo" panose="02040603050506020204" pitchFamily="18" charset="0"/>
                </a:rPr>
                <a:t>trời</a:t>
              </a:r>
              <a:r>
                <a:rPr lang="en-US" sz="3200" dirty="0">
                  <a:solidFill>
                    <a:srgbClr val="0000FF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276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61996" y="3691193"/>
            <a:ext cx="7036422" cy="94455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a. Bố và các chú bảo vệ vùng biển, vùng trời quê hương.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7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775540" y="4733317"/>
            <a:ext cx="7160871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800">
                <a:latin typeface="UTM Avo" panose="02040603050506020204" pitchFamily="18" charset="0"/>
              </a:rPr>
              <a:t>b. Bố và các chú xây hàng rào ở đảo.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78" name="Google Shape;276;p7">
            <a:extLst>
              <a:ext uri="{FF2B5EF4-FFF2-40B4-BE49-F238E27FC236}">
                <a16:creationId xmlns:a16="http://schemas.microsoft.com/office/drawing/2014/main" id="{D33CB0D1-8FD9-7C5D-268F-E2711EEE24E1}"/>
              </a:ext>
            </a:extLst>
          </p:cNvPr>
          <p:cNvSpPr/>
          <p:nvPr/>
        </p:nvSpPr>
        <p:spPr>
          <a:xfrm>
            <a:off x="4842070" y="5714692"/>
            <a:ext cx="6811347" cy="85320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UTM Avo" panose="02040603050506020204" pitchFamily="18" charset="0"/>
              </a:rPr>
              <a:t> c. Bố và các chú là hàng rào chắn song, chắn gió.</a:t>
            </a:r>
            <a:endParaRPr sz="2800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6" grpId="0" animBg="1"/>
      <p:bldP spid="277" grpId="0" animBg="1"/>
      <p:bldP spid="277" grpId="1" animBg="1"/>
      <p:bldP spid="278" grpId="0" animBg="1"/>
      <p:bldP spid="27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5" name="文本框 38"/>
          <p:cNvSpPr txBox="1"/>
          <p:nvPr/>
        </p:nvSpPr>
        <p:spPr>
          <a:xfrm>
            <a:off x="4342850" y="235432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3 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638547" y="3467375"/>
            <a:ext cx="7751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tập theo văn bản đọc</a:t>
            </a:r>
            <a:endParaRPr lang="zh-CN" altLang="en-US" sz="8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775912" y="451127"/>
            <a:ext cx="10928408" cy="1339632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Từ ngữ nào chỉ hành động của bố? Từ ngữ nào chỉ hành động của con?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704028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4184056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755144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gửi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16695" y="4184056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728012"/>
            <a:ext cx="1788607" cy="829022"/>
            <a:chOff x="5235190" y="2728012"/>
            <a:chExt cx="1788607" cy="82902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/>
                <a:t>bố</a:t>
              </a:r>
              <a:endParaRPr lang="vi-VN" sz="36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235190" y="4226891"/>
            <a:ext cx="1788607" cy="829022"/>
            <a:chOff x="5235190" y="2728012"/>
            <a:chExt cx="1788607" cy="8290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con</a:t>
              </a:r>
              <a:endParaRPr lang="vi-VN" sz="3600" b="1" dirty="0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912014" y="3355033"/>
            <a:ext cx="1604681" cy="121990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11" idx="2"/>
            <a:endCxn id="3" idx="3"/>
          </p:cNvCxnSpPr>
          <p:nvPr/>
        </p:nvCxnSpPr>
        <p:spPr>
          <a:xfrm flipH="1" flipV="1">
            <a:off x="3670149" y="3094909"/>
            <a:ext cx="1565041" cy="476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</p:cNvCxnSpPr>
          <p:nvPr/>
        </p:nvCxnSpPr>
        <p:spPr>
          <a:xfrm flipV="1">
            <a:off x="6579165" y="3277780"/>
            <a:ext cx="2011680" cy="10058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  <a:stCxn id="14" idx="2"/>
            <a:endCxn id="4" idx="3"/>
          </p:cNvCxnSpPr>
          <p:nvPr/>
        </p:nvCxnSpPr>
        <p:spPr>
          <a:xfrm flipH="1" flipV="1">
            <a:off x="3670149" y="4574937"/>
            <a:ext cx="1565041" cy="664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1" y="1280160"/>
            <a:ext cx="11512212" cy="5303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815581" y="320498"/>
            <a:ext cx="10484271" cy="1270933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Thay lời bạn nhỏ, nói một câu thể hiện tình cảm đối với bố.</a:t>
            </a:r>
            <a:endParaRPr lang="en-US" sz="3400" b="1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57716" y="1839625"/>
            <a:ext cx="6918960" cy="6128717"/>
            <a:chOff x="6057716" y="1839625"/>
            <a:chExt cx="6918960" cy="6128717"/>
          </a:xfrm>
        </p:grpSpPr>
        <p:sp>
          <p:nvSpPr>
            <p:cNvPr id="4" name="Oval 3"/>
            <p:cNvSpPr/>
            <p:nvPr/>
          </p:nvSpPr>
          <p:spPr>
            <a:xfrm>
              <a:off x="6057716" y="1839625"/>
              <a:ext cx="6918960" cy="6128717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文本框 223"/>
            <p:cNvSpPr txBox="1"/>
            <p:nvPr/>
          </p:nvSpPr>
          <p:spPr>
            <a:xfrm>
              <a:off x="6788772" y="3546613"/>
              <a:ext cx="48813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3600" b="1">
                  <a:solidFill>
                    <a:srgbClr val="0070C0"/>
                  </a:solidFill>
                  <a:latin typeface="UTM Aptima" panose="02040603050506020204" pitchFamily="18" charset="0"/>
                </a:rPr>
                <a:t>Con rất yêu và nhớ bố. Bố hãy yên tâm công tác. Con và mẹ luôn mong và chờ bố về.</a:t>
              </a:r>
              <a:endParaRPr lang="en-US" altLang="en-US" sz="3600" b="1" dirty="0">
                <a:solidFill>
                  <a:srgbClr val="0070C0"/>
                </a:solidFill>
                <a:latin typeface="UTM Aptim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0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" y="1498380"/>
            <a:ext cx="4426678" cy="4426678"/>
          </a:xfrm>
          <a:prstGeom prst="rect">
            <a:avLst/>
          </a:prstGeom>
        </p:spPr>
      </p:pic>
      <p:sp>
        <p:nvSpPr>
          <p:cNvPr id="47" name="矩形 8">
            <a:extLst>
              <a:ext uri="{FF2B5EF4-FFF2-40B4-BE49-F238E27FC236}">
                <a16:creationId xmlns:a16="http://schemas.microsoft.com/office/drawing/2014/main" id="{DA22254A-A799-40C9-B770-624458B1EC6E}"/>
              </a:ext>
            </a:extLst>
          </p:cNvPr>
          <p:cNvSpPr/>
          <p:nvPr/>
        </p:nvSpPr>
        <p:spPr>
          <a:xfrm>
            <a:off x="4921616" y="1786377"/>
            <a:ext cx="5046574" cy="3631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 algn="ctr"/>
            <a:r>
              <a:rPr lang="en-US" altLang="zh-CN" sz="1150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</a:rPr>
              <a:t>KHỞI </a:t>
            </a:r>
          </a:p>
          <a:p>
            <a:pPr lvl="0" algn="ctr"/>
            <a:r>
              <a:rPr lang="en-US" altLang="zh-CN" sz="11500"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UTM Guanine" panose="02040603050506020204" pitchFamily="18" charset="0"/>
                <a:ea typeface="字魂27号-布丁体" panose="00000505000000000000" pitchFamily="2" charset="-122"/>
              </a:rPr>
              <a:t>ĐỘNG</a:t>
            </a:r>
            <a:endParaRPr lang="zh-CN" altLang="en-US" sz="11500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UTM Guanine" panose="0204060305050602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25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7586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93" y="4649535"/>
            <a:ext cx="2311816" cy="231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5" y="1544075"/>
            <a:ext cx="8854567" cy="492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415" y="364514"/>
            <a:ext cx="10515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</a:rPr>
              <a:t>Em thấy những ai trong 2 bức tranh? Họ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31988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93" y="4649535"/>
            <a:ext cx="2311816" cy="2311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89" y="309387"/>
            <a:ext cx="8854567" cy="492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688" y="5143723"/>
            <a:ext cx="4481764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Bạn nhỏ đang cầm bút viết thư.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3618" y="5143723"/>
            <a:ext cx="5306647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Chú bộ đội hải quân đang cầm súng đứng gác ở đảo Trường Sa.</a:t>
            </a:r>
          </a:p>
        </p:txBody>
      </p:sp>
    </p:spTree>
    <p:extLst>
      <p:ext uri="{BB962C8B-B14F-4D97-AF65-F5344CB8AC3E}">
        <p14:creationId xmlns:p14="http://schemas.microsoft.com/office/powerpoint/2010/main" val="41154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9124A-C818-6A99-FC39-8B05D4EF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504" t="46524" r="72496" b="5573"/>
          <a:stretch/>
        </p:blipFill>
        <p:spPr>
          <a:xfrm flipH="1">
            <a:off x="-2168690" y="-493783"/>
            <a:ext cx="8964789" cy="5890688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327749" y="1513031"/>
            <a:ext cx="1052891" cy="11981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555118" y="1362125"/>
            <a:ext cx="843438" cy="959815"/>
          </a:xfrm>
          <a:prstGeom prst="rect">
            <a:avLst/>
          </a:prstGeom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45D36C76-DABB-2F9D-A684-9CEEAF36F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3101990" y="653935"/>
            <a:ext cx="666713" cy="758706"/>
          </a:xfrm>
          <a:prstGeom prst="rect">
            <a:avLst/>
          </a:prstGeom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884435"/>
            <a:ext cx="5177960" cy="3930975"/>
          </a:xfrm>
          <a:prstGeom prst="rect">
            <a:avLst/>
          </a:prstGeom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843EA261-5086-BF1D-34F4-F4FEC65E50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1723" y="348507"/>
            <a:ext cx="1801097" cy="115720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265" y="494739"/>
            <a:ext cx="6947828" cy="3926172"/>
          </a:xfrm>
          <a:prstGeom prst="rect">
            <a:avLst/>
          </a:prstGeom>
        </p:spPr>
      </p:pic>
      <p:sp>
        <p:nvSpPr>
          <p:cNvPr id="84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4291701" y="1786844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r>
              <a:rPr kumimoji="0" lang="en-US" altLang="zh-CN" sz="8000" b="0" i="0" u="none" strike="noStrike" kern="1200" cap="none" spc="0" normalizeH="0" noProof="0">
                <a:ln w="0"/>
                <a:gradFill flip="none" rotWithShape="1"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gửi bố </a:t>
            </a:r>
            <a:endParaRPr kumimoji="0" lang="en-US" altLang="zh-CN" sz="8000" b="0" i="0" u="none" strike="noStrike" kern="1200" cap="none" spc="0" normalizeH="0" baseline="0" noProof="0" dirty="0">
              <a:ln w="0"/>
              <a:gradFill flip="none" rotWithShape="1"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808092" y="827709"/>
            <a:ext cx="404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VL Fadilla" pitchFamily="2" charset="0"/>
              </a:rPr>
              <a:t>Tiết 1 +2: Đọc</a:t>
            </a:r>
          </a:p>
        </p:txBody>
      </p:sp>
      <p:sp>
        <p:nvSpPr>
          <p:cNvPr id="88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5954248" y="2839789"/>
            <a:ext cx="5863682" cy="1296749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>
                <a:ln w="0"/>
                <a:solidFill>
                  <a:srgbClr val="002060"/>
                </a:solidFill>
                <a:effectLst>
                  <a:glow rad="50800">
                    <a:srgbClr val="ED7D31">
                      <a:satMod val="175000"/>
                      <a:alpha val="33000"/>
                    </a:srgbClr>
                  </a:glow>
                  <a:reflection blurRad="6350" stA="53000" endA="300" endPos="35500" dir="5400000" sy="-90000" algn="bl" rotWithShape="0"/>
                </a:effectLst>
                <a:uLnTx/>
                <a:uFillTx/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 đảo</a:t>
            </a:r>
            <a:endParaRPr kumimoji="0" lang="en-US" altLang="zh-CN" sz="8000" b="0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glow rad="50800">
                  <a:srgbClr val="ED7D31">
                    <a:satMod val="175000"/>
                    <a:alpha val="33000"/>
                  </a:srgbClr>
                </a:glow>
                <a:reflection blurRad="6350" stA="53000" endA="300" endPos="35500" dir="5400000" sy="-90000" algn="bl" rotWithShape="0"/>
              </a:effectLst>
              <a:uLnTx/>
              <a:uFillTx/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50442" y="650799"/>
            <a:ext cx="742683" cy="9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38" presetClass="entr" presetSubtype="0" accel="50000" fill="hold" grpId="0" nodeType="withEffect">
                                      <p:stCondLst>
                                        <p:cond delay="17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37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build="p"/>
          <p:bldP spid="87" grpId="0"/>
          <p:bldP spid="88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5" name="文本框 38"/>
          <p:cNvSpPr txBox="1"/>
          <p:nvPr/>
        </p:nvSpPr>
        <p:spPr>
          <a:xfrm>
            <a:off x="4399724" y="179513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avida" panose="02040603050506020204" pitchFamily="18" charset="0"/>
                <a:ea typeface="思源黑体 CN Medium" panose="020B0600000000000000" pitchFamily="34" charset="-122"/>
              </a:rPr>
              <a:t>HOẠT ĐỘNG 1</a:t>
            </a:r>
            <a:endParaRPr lang="zh-CN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Davida" panose="02040603050506020204" pitchFamily="18" charset="0"/>
              <a:ea typeface="思源黑体 CN Medium" panose="020B0600000000000000" pitchFamily="34" charset="-122"/>
            </a:endParaRPr>
          </a:p>
        </p:txBody>
      </p:sp>
      <p:sp>
        <p:nvSpPr>
          <p:cNvPr id="46" name="文本框 38"/>
          <p:cNvSpPr txBox="1"/>
          <p:nvPr/>
        </p:nvSpPr>
        <p:spPr>
          <a:xfrm>
            <a:off x="3077659" y="2848200"/>
            <a:ext cx="834238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LUYỆN ĐỌC</a:t>
            </a:r>
            <a:endParaRPr lang="zh-CN" altLang="en-US" sz="115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5894" y="3467375"/>
            <a:ext cx="4785616" cy="3828309"/>
          </a:xfrm>
          <a:prstGeom prst="rect">
            <a:avLst/>
          </a:prstGeom>
        </p:spPr>
      </p:pic>
      <p:sp>
        <p:nvSpPr>
          <p:cNvPr id="57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04795" y="2246187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440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khổ thơ </a:t>
            </a:r>
            <a:r>
              <a:rPr lang="en-US" sz="4400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8" name="Speech Bubble: Rectangle with Corners Rounded 6">
            <a:extLst>
              <a:ext uri="{FF2B5EF4-FFF2-40B4-BE49-F238E27FC236}">
                <a16:creationId xmlns:a16="http://schemas.microsoft.com/office/drawing/2014/main" id="{CC902CA6-84EB-0C1B-D213-6DBE65C22AF8}"/>
              </a:ext>
            </a:extLst>
          </p:cNvPr>
          <p:cNvSpPr/>
          <p:nvPr/>
        </p:nvSpPr>
        <p:spPr>
          <a:xfrm>
            <a:off x="4831579" y="2244206"/>
            <a:ext cx="4804255" cy="1964843"/>
          </a:xfrm>
          <a:prstGeom prst="wedgeRoundRectCallout">
            <a:avLst>
              <a:gd name="adj1" fmla="val 48849"/>
              <a:gd name="adj2" fmla="val 957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 err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 khổ thơ.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 animBg="1"/>
      <p:bldP spid="57" grpId="1" animBg="1"/>
      <p:bldP spid="58" grpId="0" animBg="1"/>
      <p:bldP spid="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788595" y="287679"/>
            <a:ext cx="1136256" cy="1379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46678" y="265911"/>
            <a:ext cx="5361055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Thư gửi bố ngoài đảo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695076" y="1057590"/>
            <a:ext cx="5643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…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678873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vui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to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quá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hòm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716387" y="4285434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héo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ra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xôi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gửi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vậy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Hẳn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275810" y="217238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gió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che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sóng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275810" y="4272996"/>
            <a:ext cx="593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rào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biển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bố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368639" y="6179054"/>
            <a:ext cx="27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Xuân</a:t>
            </a:r>
            <a:r>
              <a:rPr lang="en-US" sz="28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Quỳnh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5145164" y="936430"/>
            <a:ext cx="1469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UTM Avo" panose="02040603050506020204" pitchFamily="18" charset="0"/>
              </a:rPr>
              <a:t>(Trích)</a:t>
            </a:r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60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56198" y="1040609"/>
            <a:ext cx="4509656" cy="113177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240329" y="497684"/>
            <a:ext cx="1013110" cy="551416"/>
          </a:xfrm>
          <a:prstGeom prst="wedgeRoundRectCallout">
            <a:avLst>
              <a:gd name="adj1" fmla="val -911"/>
              <a:gd name="adj2" fmla="val 7813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 1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43136" y="2238038"/>
            <a:ext cx="4974372" cy="19569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-12110" y="2402071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Khổ2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77969" y="4375998"/>
            <a:ext cx="4974372" cy="19569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-30537" y="4214312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Khổ3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180489" y="2194902"/>
            <a:ext cx="5508755" cy="20265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95910" y="1740462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Khổ4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68" name="Rectangle: Rounded Corners 24">
            <a:extLst>
              <a:ext uri="{FF2B5EF4-FFF2-40B4-BE49-F238E27FC236}">
                <a16:creationId xmlns:a16="http://schemas.microsoft.com/office/drawing/2014/main" id="{2AD8FA34-AB1B-3592-E209-030D4DDD998D}"/>
              </a:ext>
            </a:extLst>
          </p:cNvPr>
          <p:cNvSpPr/>
          <p:nvPr/>
        </p:nvSpPr>
        <p:spPr>
          <a:xfrm>
            <a:off x="6215322" y="4293669"/>
            <a:ext cx="5508755" cy="202653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82201" y="1747430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Khổ4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Speech Bubble: Rectangle with Corners Rounded 23">
            <a:extLst>
              <a:ext uri="{FF2B5EF4-FFF2-40B4-BE49-F238E27FC236}">
                <a16:creationId xmlns:a16="http://schemas.microsoft.com/office/drawing/2014/main" id="{46085205-D482-7C39-5455-9A8160204F84}"/>
              </a:ext>
            </a:extLst>
          </p:cNvPr>
          <p:cNvSpPr/>
          <p:nvPr/>
        </p:nvSpPr>
        <p:spPr>
          <a:xfrm>
            <a:off x="5594524" y="4211480"/>
            <a:ext cx="703099" cy="581539"/>
          </a:xfrm>
          <a:prstGeom prst="wedgeRoundRectCallout">
            <a:avLst>
              <a:gd name="adj1" fmla="val 41821"/>
              <a:gd name="adj2" fmla="val 758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UTM Avo" panose="02040603050506020204" pitchFamily="18" charset="0"/>
              </a:rPr>
              <a:t>Khổ5</a:t>
            </a:r>
            <a:endParaRPr lang="en-US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9" grpId="0"/>
      <p:bldP spid="50" grpId="0"/>
      <p:bldP spid="51" grpId="0"/>
      <p:bldP spid="52" grpId="0"/>
      <p:bldP spid="53" grpId="0"/>
      <p:bldP spid="54" grpId="0"/>
      <p:bldP spid="55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50" y="11911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63349" y="287679"/>
            <a:ext cx="1461502" cy="1774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34" y="2217740"/>
            <a:ext cx="4426678" cy="4426678"/>
          </a:xfrm>
          <a:prstGeom prst="rect">
            <a:avLst/>
          </a:prstGeom>
        </p:spPr>
      </p:pic>
      <p:sp>
        <p:nvSpPr>
          <p:cNvPr id="46" name="文本框 38"/>
          <p:cNvSpPr txBox="1"/>
          <p:nvPr/>
        </p:nvSpPr>
        <p:spPr>
          <a:xfrm>
            <a:off x="3648178" y="2281748"/>
            <a:ext cx="77511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96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rruba KT" panose="02040603050506020204" pitchFamily="18" charset="0"/>
                <a:ea typeface="思源黑体 CN Medium" panose="020B0600000000000000" pitchFamily="34" charset="-122"/>
              </a:rPr>
              <a:t>Luyện đọc nối tiếp theo khổ</a:t>
            </a:r>
            <a:endParaRPr lang="zh-CN" alt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rruba KT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272" flipH="1">
            <a:off x="810048" y="203905"/>
            <a:ext cx="3081806" cy="3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679</Words>
  <Application>Microsoft Office PowerPoint</Application>
  <PresentationFormat>Màn hình rộng</PresentationFormat>
  <Paragraphs>127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32" baseType="lpstr">
      <vt:lpstr>UTM Avo</vt:lpstr>
      <vt:lpstr>UTM Davida</vt:lpstr>
      <vt:lpstr>Arial</vt:lpstr>
      <vt:lpstr>UTM Aptima</vt:lpstr>
      <vt:lpstr>Times New Roman</vt:lpstr>
      <vt:lpstr>#9Slide05 VL Fadilla</vt:lpstr>
      <vt:lpstr>Calibri</vt:lpstr>
      <vt:lpstr>UTM Guanine</vt:lpstr>
      <vt:lpstr>UTM Arruba KT</vt:lpstr>
      <vt:lpstr>Colonna MT</vt:lpstr>
      <vt:lpstr>Office Theme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ly nguyễn</cp:lastModifiedBy>
  <cp:revision>33</cp:revision>
  <dcterms:created xsi:type="dcterms:W3CDTF">2023-03-26T09:46:09Z</dcterms:created>
  <dcterms:modified xsi:type="dcterms:W3CDTF">2025-04-13T03:26:52Z</dcterms:modified>
</cp:coreProperties>
</file>