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829" r:id="rId2"/>
    <p:sldMasterId id="2147483837" r:id="rId3"/>
    <p:sldMasterId id="2147483846" r:id="rId4"/>
  </p:sldMasterIdLst>
  <p:notesMasterIdLst>
    <p:notesMasterId r:id="rId26"/>
  </p:notesMasterIdLst>
  <p:sldIdLst>
    <p:sldId id="316" r:id="rId5"/>
    <p:sldId id="320" r:id="rId6"/>
    <p:sldId id="257" r:id="rId7"/>
    <p:sldId id="321" r:id="rId8"/>
    <p:sldId id="301" r:id="rId9"/>
    <p:sldId id="302" r:id="rId10"/>
    <p:sldId id="303" r:id="rId11"/>
    <p:sldId id="304" r:id="rId12"/>
    <p:sldId id="307" r:id="rId13"/>
    <p:sldId id="308" r:id="rId14"/>
    <p:sldId id="322" r:id="rId15"/>
    <p:sldId id="259" r:id="rId16"/>
    <p:sldId id="305" r:id="rId17"/>
    <p:sldId id="260" r:id="rId18"/>
    <p:sldId id="261" r:id="rId19"/>
    <p:sldId id="323" r:id="rId20"/>
    <p:sldId id="262" r:id="rId21"/>
    <p:sldId id="263" r:id="rId22"/>
    <p:sldId id="324" r:id="rId23"/>
    <p:sldId id="264" r:id="rId24"/>
    <p:sldId id="325" r:id="rId25"/>
  </p:sldIdLst>
  <p:sldSz cx="9144000" cy="5143500" type="screen16x9"/>
  <p:notesSz cx="6858000" cy="9144000"/>
  <p:embeddedFontLst>
    <p:embeddedFont>
      <p:font typeface="Baloo 2" panose="03080502040302020200" pitchFamily="66" charset="77"/>
      <p:regular r:id="rId27"/>
      <p:bold r:id="rId28"/>
    </p:embeddedFont>
    <p:embeddedFont>
      <p:font typeface="Bebas Neue" panose="020B0606020202050201" pitchFamily="34" charset="77"/>
      <p:regular r:id="rId29"/>
    </p:embeddedFont>
    <p:embeddedFont>
      <p:font typeface="Catamaran" pitchFamily="2" charset="77"/>
      <p:regular r:id="rId30"/>
      <p:bold r:id="rId31"/>
    </p:embeddedFont>
    <p:embeddedFont>
      <p:font typeface="Changa One" panose="02000000000000000000" pitchFamily="2" charset="77"/>
      <p:regular r:id="rId32"/>
      <p:italic r:id="rId33"/>
    </p:embeddedFont>
    <p:embeddedFont>
      <p:font typeface="Comic Sans MS" panose="030F0902030302020204" pitchFamily="66" charset="0"/>
      <p:regular r:id="rId34"/>
      <p:bold r:id="rId35"/>
      <p:italic r:id="rId36"/>
      <p:boldItalic r:id="rId37"/>
    </p:embeddedFont>
    <p:embeddedFont>
      <p:font typeface="Life Savers" panose="020B0604020202020204" pitchFamily="34" charset="0"/>
      <p:regular r:id="rId38"/>
      <p:bold r:id="rId39"/>
      <p:italic r:id="rId40"/>
      <p:boldItalic r:id="rId41"/>
    </p:embeddedFont>
    <p:embeddedFont>
      <p:font typeface="Life Savers ExtraBold" panose="020B0704020202020204" pitchFamily="34" charset="0"/>
      <p:regular r:id="rId42"/>
      <p:bold r:id="rId43"/>
      <p:italic r:id="rId44"/>
      <p:boldItalic r:id="rId45"/>
    </p:embeddedFont>
    <p:embeddedFont>
      <p:font typeface="Montserrat" pitchFamily="2" charset="77"/>
      <p:regular r:id="rId46"/>
      <p:bold r:id="rId47"/>
      <p:italic r:id="rId48"/>
      <p:boldItalic r:id="rId49"/>
    </p:embeddedFont>
    <p:embeddedFont>
      <p:font typeface="Nunito" pitchFamily="2" charset="77"/>
      <p:regular r:id="rId50"/>
      <p:bold r:id="rId51"/>
      <p:italic r:id="rId52"/>
      <p:boldItalic r:id="rId53"/>
    </p:embeddedFont>
    <p:embeddedFont>
      <p:font typeface="Pangolin" pitchFamily="2" charset="77"/>
      <p:regular r:id="rId54"/>
    </p:embeddedFont>
    <p:embeddedFont>
      <p:font typeface="PT Sans" panose="020B0503020203020204" pitchFamily="34" charset="77"/>
      <p:regular r:id="rId55"/>
    </p:embeddedFont>
    <p:embeddedFont>
      <p:font typeface="Quicksand" panose="020B0604020202020204" pitchFamily="34" charset="0"/>
      <p:regular r:id="rId56"/>
      <p:bold r:id="rId57"/>
    </p:embeddedFont>
    <p:embeddedFont>
      <p:font typeface="Quicksand SemiBold" panose="020B0604020202020204" pitchFamily="34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7E3E5E-1D40-49EE-9470-9962CCFEC95C}">
  <a:tblStyle styleId="{E67E3E5E-1D40-49EE-9470-9962CCFEC9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5"/>
    <p:restoredTop sz="79452"/>
  </p:normalViewPr>
  <p:slideViewPr>
    <p:cSldViewPr snapToGrid="0" snapToObjects="1">
      <p:cViewPr varScale="1">
        <p:scale>
          <a:sx n="115" d="100"/>
          <a:sy n="115" d="100"/>
        </p:scale>
        <p:origin x="21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63" Type="http://schemas.openxmlformats.org/officeDocument/2006/relationships/font" Target="fonts/font37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66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font" Target="fonts/font3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font" Target="fonts/font38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font" Target="fonts/font3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13.fntdata"/><Relationship Id="rId34" Type="http://schemas.openxmlformats.org/officeDocument/2006/relationships/font" Target="fonts/font8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0409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</a:t>
            </a:r>
          </a:p>
          <a:p>
            <a:pPr marL="158750" indent="0">
              <a:buNone/>
            </a:pPr>
            <a:r>
              <a:rPr lang="en-US" baseline="0" dirty="0"/>
              <a:t>They’re ____. They’re ____. (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c)</a:t>
            </a:r>
          </a:p>
          <a:p>
            <a:pPr marL="387350" indent="-228600">
              <a:buAutoNum type="alphaLcPeriod"/>
            </a:pPr>
            <a:r>
              <a:rPr lang="en-US" baseline="0" dirty="0"/>
              <a:t>giraffes/ brothers</a:t>
            </a:r>
          </a:p>
          <a:p>
            <a:pPr marL="387350" indent="-228600">
              <a:buAutoNum type="alphaLcPeriod"/>
            </a:pPr>
            <a:r>
              <a:rPr lang="en-US" baseline="0" dirty="0"/>
              <a:t>elephants/ sisters</a:t>
            </a:r>
          </a:p>
          <a:p>
            <a:pPr marL="387350" indent="-228600">
              <a:buAutoNum type="alphaLcPeriod"/>
            </a:pPr>
            <a:r>
              <a:rPr lang="en-US" baseline="0" dirty="0"/>
              <a:t>elephants/ a brother and a sister</a:t>
            </a:r>
          </a:p>
        </p:txBody>
      </p:sp>
    </p:spTree>
    <p:extLst>
      <p:ext uri="{BB962C8B-B14F-4D97-AF65-F5344CB8AC3E}">
        <p14:creationId xmlns:p14="http://schemas.microsoft.com/office/powerpoint/2010/main" val="250940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Animal report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lnSpc>
                <a:spcPct val="115000"/>
              </a:lnSpc>
              <a:buNone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Give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time to finish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lnSpc>
                <a:spcPct val="115000"/>
              </a:lnSpc>
              <a:buNone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report with friends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lnSpc>
                <a:spcPct val="115000"/>
              </a:lnSpc>
              <a:buFontTx/>
              <a:buNone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Award the most effective reporter</a:t>
            </a:r>
          </a:p>
          <a:p>
            <a:pPr marL="158750" indent="0">
              <a:lnSpc>
                <a:spcPct val="115000"/>
              </a:lnSpc>
              <a:buFontTx/>
              <a:buNone/>
            </a:pP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lnSpc>
                <a:spcPct val="115000"/>
              </a:lnSpc>
              <a:buFontTx/>
              <a:buNone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Cho hs thời gian để hoàn thành</a:t>
            </a:r>
          </a:p>
          <a:p>
            <a:pPr marL="158750" indent="0">
              <a:lnSpc>
                <a:spcPct val="115000"/>
              </a:lnSpc>
              <a:buFontTx/>
              <a:buNone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Yêu cầu hs báo cáo với bạn bè</a:t>
            </a:r>
          </a:p>
          <a:p>
            <a:pPr marL="158750" indent="0">
              <a:lnSpc>
                <a:spcPct val="115000"/>
              </a:lnSpc>
              <a:buFontTx/>
              <a:buNone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Trao giải cho người báo cáo hiệu quả nhất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5 CÂU.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351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gặp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Tarzan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rừng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gặp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Tarzan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rừng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7786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205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899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baseline="0" dirty="0"/>
              <a:t> (Nghe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)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khóa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78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7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6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2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2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0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5/28/25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3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780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6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26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31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704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533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728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8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8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92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49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0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4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7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5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5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0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7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3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00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0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2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5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9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7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5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0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297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5/28/25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67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audio" Target="NULL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audio" Target="NUL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734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97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6724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  <p:sldLayoutId id="2147483869" r:id="rId23"/>
    <p:sldLayoutId id="2147483870" r:id="rId24"/>
    <p:sldLayoutId id="2147483871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jpe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gif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emf"/><Relationship Id="rId27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30.gif"/><Relationship Id="rId18" Type="http://schemas.openxmlformats.org/officeDocument/2006/relationships/image" Target="../media/image41.png"/><Relationship Id="rId3" Type="http://schemas.microsoft.com/office/2007/relationships/media" Target="../media/media8.mp3"/><Relationship Id="rId21" Type="http://schemas.openxmlformats.org/officeDocument/2006/relationships/image" Target="../media/image34.png"/><Relationship Id="rId7" Type="http://schemas.microsoft.com/office/2007/relationships/media" Target="../media/media10.mp3"/><Relationship Id="rId12" Type="http://schemas.openxmlformats.org/officeDocument/2006/relationships/image" Target="../media/image38.jpeg"/><Relationship Id="rId17" Type="http://schemas.openxmlformats.org/officeDocument/2006/relationships/image" Target="../media/image40.png"/><Relationship Id="rId2" Type="http://schemas.openxmlformats.org/officeDocument/2006/relationships/audio" Target="../media/media7.mp3"/><Relationship Id="rId16" Type="http://schemas.openxmlformats.org/officeDocument/2006/relationships/image" Target="../media/image39.png"/><Relationship Id="rId20" Type="http://schemas.openxmlformats.org/officeDocument/2006/relationships/image" Target="../media/image3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audio" Target="../media/audio2.wav"/><Relationship Id="rId24" Type="http://schemas.openxmlformats.org/officeDocument/2006/relationships/image" Target="../media/image22.png"/><Relationship Id="rId5" Type="http://schemas.microsoft.com/office/2007/relationships/media" Target="../media/media9.mp3"/><Relationship Id="rId15" Type="http://schemas.openxmlformats.org/officeDocument/2006/relationships/image" Target="../media/image37.png"/><Relationship Id="rId23" Type="http://schemas.openxmlformats.org/officeDocument/2006/relationships/image" Target="../media/image32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5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6.gif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4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3.mp3"/><Relationship Id="rId7" Type="http://schemas.openxmlformats.org/officeDocument/2006/relationships/image" Target="../media/image51.jpeg"/><Relationship Id="rId2" Type="http://schemas.microsoft.com/office/2007/relationships/media" Target="../media/media13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53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25.jpeg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image" Target="../media/image25.jpeg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jpeg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2 – Task </a:t>
              </a: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1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,2,3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FF2458-D6C2-C5C3-4D32-372BDA05553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8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Jungle Scene Images – Browse 26,536 Stock Photos, Vectors, and  Video | Adobe Stock">
            <a:extLst>
              <a:ext uri="{FF2B5EF4-FFF2-40B4-BE49-F238E27FC236}">
                <a16:creationId xmlns:a16="http://schemas.microsoft.com/office/drawing/2014/main" id="{38FE3845-AC05-114D-8834-464E4879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0A7CA20D-511B-3740-9DE1-DDA704A18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5" y="619610"/>
            <a:ext cx="1409252" cy="147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ACHER_NET 1 | Emily So">
            <a:extLst>
              <a:ext uri="{FF2B5EF4-FFF2-40B4-BE49-F238E27FC236}">
                <a16:creationId xmlns:a16="http://schemas.microsoft.com/office/drawing/2014/main" id="{94DBFEBC-2D6D-9847-967E-4656AF73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2211" y="2099188"/>
            <a:ext cx="1332501" cy="133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oacher A | DBZ Dokkan Battle - GamePress">
            <a:extLst>
              <a:ext uri="{FF2B5EF4-FFF2-40B4-BE49-F238E27FC236}">
                <a16:creationId xmlns:a16="http://schemas.microsoft.com/office/drawing/2014/main" id="{106750D3-9FB0-8D43-9206-96A260DA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1" y="2769326"/>
            <a:ext cx="1203656" cy="16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g Image - Open Truck Cartoon - (2400x1190) Png Clipart Download">
            <a:extLst>
              <a:ext uri="{FF2B5EF4-FFF2-40B4-BE49-F238E27FC236}">
                <a16:creationId xmlns:a16="http://schemas.microsoft.com/office/drawing/2014/main" id="{D1E6AF31-AFE4-2F46-B380-3072F4E29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7601" y="1306535"/>
            <a:ext cx="6347012" cy="29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54A8773-8BA8-8843-B52D-821FA549075A}"/>
              </a:ext>
            </a:extLst>
          </p:cNvPr>
          <p:cNvGrpSpPr/>
          <p:nvPr/>
        </p:nvGrpSpPr>
        <p:grpSpPr>
          <a:xfrm>
            <a:off x="2230596" y="259829"/>
            <a:ext cx="1770437" cy="1757382"/>
            <a:chOff x="2230596" y="259829"/>
            <a:chExt cx="1770437" cy="17573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2AED54-F573-B04F-938F-AC081FAD76AA}"/>
                </a:ext>
              </a:extLst>
            </p:cNvPr>
            <p:cNvGrpSpPr/>
            <p:nvPr/>
          </p:nvGrpSpPr>
          <p:grpSpPr>
            <a:xfrm>
              <a:off x="2230596" y="386678"/>
              <a:ext cx="1770437" cy="1630533"/>
              <a:chOff x="2230596" y="386678"/>
              <a:chExt cx="1770437" cy="1630533"/>
            </a:xfrm>
          </p:grpSpPr>
          <p:pic>
            <p:nvPicPr>
              <p:cNvPr id="14" name="Picture 8" descr="Box Crate Wooden - Free vector graphic on Pixabay">
                <a:extLst>
                  <a:ext uri="{FF2B5EF4-FFF2-40B4-BE49-F238E27FC236}">
                    <a16:creationId xmlns:a16="http://schemas.microsoft.com/office/drawing/2014/main" id="{9D1C9DB6-2B68-334A-98B3-A350A7942A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0596" y="386678"/>
                <a:ext cx="1770437" cy="1630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310CB74-686D-CC44-99C0-D978AC54DFAB}"/>
                  </a:ext>
                </a:extLst>
              </p:cNvPr>
              <p:cNvSpPr/>
              <p:nvPr/>
            </p:nvSpPr>
            <p:spPr>
              <a:xfrm>
                <a:off x="3410426" y="1303047"/>
                <a:ext cx="462578" cy="4298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</p:grpSp>
        <p:pic>
          <p:nvPicPr>
            <p:cNvPr id="2060" name="Picture 12" descr="1200 X 1200 5 - Lock With Chain Png Clipart - Full Size Clipart (#3799015)  - PinClipart">
              <a:extLst>
                <a:ext uri="{FF2B5EF4-FFF2-40B4-BE49-F238E27FC236}">
                  <a16:creationId xmlns:a16="http://schemas.microsoft.com/office/drawing/2014/main" id="{E9D0F9F1-6336-EA47-876B-DB4299321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194">
              <a:off x="2324155" y="259829"/>
              <a:ext cx="1420647" cy="151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DAB97E-0552-294C-8474-F83716E552D7}"/>
              </a:ext>
            </a:extLst>
          </p:cNvPr>
          <p:cNvGrpSpPr/>
          <p:nvPr/>
        </p:nvGrpSpPr>
        <p:grpSpPr>
          <a:xfrm>
            <a:off x="3906388" y="187085"/>
            <a:ext cx="1770437" cy="1771478"/>
            <a:chOff x="3906388" y="187085"/>
            <a:chExt cx="1770437" cy="17714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578CF9-C68A-D24F-8DFF-18B9869EEBBD}"/>
                </a:ext>
              </a:extLst>
            </p:cNvPr>
            <p:cNvGrpSpPr/>
            <p:nvPr/>
          </p:nvGrpSpPr>
          <p:grpSpPr>
            <a:xfrm>
              <a:off x="3906388" y="328030"/>
              <a:ext cx="1770437" cy="1630533"/>
              <a:chOff x="3906388" y="328030"/>
              <a:chExt cx="1770437" cy="1630533"/>
            </a:xfrm>
          </p:grpSpPr>
          <p:pic>
            <p:nvPicPr>
              <p:cNvPr id="15" name="Picture 8" descr="Box Crate Wooden - Free vector graphic on Pixabay">
                <a:extLst>
                  <a:ext uri="{FF2B5EF4-FFF2-40B4-BE49-F238E27FC236}">
                    <a16:creationId xmlns:a16="http://schemas.microsoft.com/office/drawing/2014/main" id="{31DE4B33-E989-094A-8288-CD8BC70308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6388" y="328030"/>
                <a:ext cx="1770437" cy="1630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50CC59D-3514-664B-A89E-D9805171B1AE}"/>
                  </a:ext>
                </a:extLst>
              </p:cNvPr>
              <p:cNvSpPr/>
              <p:nvPr/>
            </p:nvSpPr>
            <p:spPr>
              <a:xfrm>
                <a:off x="5120413" y="1268680"/>
                <a:ext cx="462578" cy="4298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</p:grpSp>
        <p:pic>
          <p:nvPicPr>
            <p:cNvPr id="26" name="Picture 12" descr="1200 X 1200 5 - Lock With Chain Png Clipart - Full Size Clipart (#3799015)  - PinClipart">
              <a:extLst>
                <a:ext uri="{FF2B5EF4-FFF2-40B4-BE49-F238E27FC236}">
                  <a16:creationId xmlns:a16="http://schemas.microsoft.com/office/drawing/2014/main" id="{703A1D77-31FE-A44F-BD46-AF58455CB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8661">
              <a:off x="4073968" y="187085"/>
              <a:ext cx="1413808" cy="1509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8F98C3-CD9C-5D4A-A84F-B49D1D2B041A}"/>
              </a:ext>
            </a:extLst>
          </p:cNvPr>
          <p:cNvGrpSpPr/>
          <p:nvPr/>
        </p:nvGrpSpPr>
        <p:grpSpPr>
          <a:xfrm>
            <a:off x="2364931" y="1687943"/>
            <a:ext cx="1770437" cy="1739154"/>
            <a:chOff x="2364931" y="1687943"/>
            <a:chExt cx="1770437" cy="17391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AB00A4-52C8-2A47-8818-A787574E9A8D}"/>
                </a:ext>
              </a:extLst>
            </p:cNvPr>
            <p:cNvGrpSpPr/>
            <p:nvPr/>
          </p:nvGrpSpPr>
          <p:grpSpPr>
            <a:xfrm>
              <a:off x="2364931" y="1796564"/>
              <a:ext cx="1770437" cy="1630533"/>
              <a:chOff x="2364931" y="1796564"/>
              <a:chExt cx="1770437" cy="1630533"/>
            </a:xfrm>
          </p:grpSpPr>
          <p:pic>
            <p:nvPicPr>
              <p:cNvPr id="2056" name="Picture 8" descr="Box Crate Wooden - Free vector graphic on Pixabay">
                <a:extLst>
                  <a:ext uri="{FF2B5EF4-FFF2-40B4-BE49-F238E27FC236}">
                    <a16:creationId xmlns:a16="http://schemas.microsoft.com/office/drawing/2014/main" id="{5D8BF64D-5280-E548-9DF6-027A490C8B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931" y="1796564"/>
                <a:ext cx="1770437" cy="1630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A50EDEE-1A3A-CE4C-BA7D-A7CEEE0B4865}"/>
                  </a:ext>
                </a:extLst>
              </p:cNvPr>
              <p:cNvSpPr/>
              <p:nvPr/>
            </p:nvSpPr>
            <p:spPr>
              <a:xfrm>
                <a:off x="3581448" y="2753584"/>
                <a:ext cx="462578" cy="4298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</p:grpSp>
        <p:pic>
          <p:nvPicPr>
            <p:cNvPr id="27" name="Picture 12" descr="1200 X 1200 5 - Lock With Chain Png Clipart - Full Size Clipart (#3799015)  - PinClipart">
              <a:extLst>
                <a:ext uri="{FF2B5EF4-FFF2-40B4-BE49-F238E27FC236}">
                  <a16:creationId xmlns:a16="http://schemas.microsoft.com/office/drawing/2014/main" id="{F40A826C-06A4-B047-A314-5840D1C4E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194">
              <a:off x="2458489" y="1687943"/>
              <a:ext cx="1420647" cy="151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A3F68-AD85-074B-82C7-68FEEC03C35C}"/>
              </a:ext>
            </a:extLst>
          </p:cNvPr>
          <p:cNvGrpSpPr/>
          <p:nvPr/>
        </p:nvGrpSpPr>
        <p:grpSpPr>
          <a:xfrm>
            <a:off x="4118979" y="1721659"/>
            <a:ext cx="1770437" cy="1694852"/>
            <a:chOff x="4118979" y="1721659"/>
            <a:chExt cx="1770437" cy="16948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176605-6337-2747-B2D8-C76A1CD300B1}"/>
                </a:ext>
              </a:extLst>
            </p:cNvPr>
            <p:cNvGrpSpPr/>
            <p:nvPr/>
          </p:nvGrpSpPr>
          <p:grpSpPr>
            <a:xfrm>
              <a:off x="4118979" y="1785978"/>
              <a:ext cx="1770437" cy="1630533"/>
              <a:chOff x="4118979" y="1785978"/>
              <a:chExt cx="1770437" cy="1630533"/>
            </a:xfrm>
          </p:grpSpPr>
          <p:pic>
            <p:nvPicPr>
              <p:cNvPr id="13" name="Picture 8" descr="Box Crate Wooden - Free vector graphic on Pixabay">
                <a:extLst>
                  <a:ext uri="{FF2B5EF4-FFF2-40B4-BE49-F238E27FC236}">
                    <a16:creationId xmlns:a16="http://schemas.microsoft.com/office/drawing/2014/main" id="{5B0B7957-D181-9146-B6B0-2A9DF31414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50096">
                <a:off x="4118979" y="1785978"/>
                <a:ext cx="1770437" cy="1630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AFEBD3C-FDB8-8A48-9D6C-40C0F9F5744D}"/>
                  </a:ext>
                </a:extLst>
              </p:cNvPr>
              <p:cNvSpPr/>
              <p:nvPr/>
            </p:nvSpPr>
            <p:spPr>
              <a:xfrm>
                <a:off x="5400815" y="2722154"/>
                <a:ext cx="462578" cy="4298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pic>
          <p:nvPicPr>
            <p:cNvPr id="28" name="Picture 12" descr="1200 X 1200 5 - Lock With Chain Png Clipart - Full Size Clipart (#3799015)  - PinClipart">
              <a:extLst>
                <a:ext uri="{FF2B5EF4-FFF2-40B4-BE49-F238E27FC236}">
                  <a16:creationId xmlns:a16="http://schemas.microsoft.com/office/drawing/2014/main" id="{263A7839-49BF-CB48-9BB6-D6292732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194">
              <a:off x="4236108" y="1721659"/>
              <a:ext cx="1396304" cy="149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2" descr="A monkey sitting on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5B24CDA0-4042-EC49-A8D3-E2B967CE78D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643" t="16507" r="23465" b="18367"/>
          <a:stretch/>
        </p:blipFill>
        <p:spPr>
          <a:xfrm>
            <a:off x="5979041" y="929865"/>
            <a:ext cx="2565206" cy="257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Google Shape;361;p29">
            <a:extLst>
              <a:ext uri="{FF2B5EF4-FFF2-40B4-BE49-F238E27FC236}">
                <a16:creationId xmlns:a16="http://schemas.microsoft.com/office/drawing/2014/main" id="{B56E9B79-0DF7-F347-A1BF-B240112C88F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32339" y="2940365"/>
            <a:ext cx="1999412" cy="659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</a:rPr>
              <a:t>monkey</a:t>
            </a:r>
            <a:endParaRPr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5" name="Picture 4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43480AF-CA69-EE4E-8A86-865D48A60BB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3168" t="17778" r="32369" b="17098"/>
          <a:stretch/>
        </p:blipFill>
        <p:spPr>
          <a:xfrm>
            <a:off x="6029398" y="865516"/>
            <a:ext cx="2177203" cy="290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Google Shape;361;p29">
            <a:extLst>
              <a:ext uri="{FF2B5EF4-FFF2-40B4-BE49-F238E27FC236}">
                <a16:creationId xmlns:a16="http://schemas.microsoft.com/office/drawing/2014/main" id="{2B1EADC1-3A44-8B4D-A1EA-AED0428B76CF}"/>
              </a:ext>
            </a:extLst>
          </p:cNvPr>
          <p:cNvSpPr txBox="1">
            <a:spLocks/>
          </p:cNvSpPr>
          <p:nvPr/>
        </p:nvSpPr>
        <p:spPr>
          <a:xfrm>
            <a:off x="5978829" y="3263147"/>
            <a:ext cx="2356055" cy="659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4000">
                <a:solidFill>
                  <a:schemeClr val="accent4">
                    <a:lumMod val="75000"/>
                  </a:schemeClr>
                </a:solidFill>
              </a:rPr>
              <a:t>giraffe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7" name="Picture 4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29BCBF0-D61B-8B41-8781-B0464595950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4020" t="21951" r="28464" b="18730"/>
          <a:stretch/>
        </p:blipFill>
        <p:spPr>
          <a:xfrm>
            <a:off x="5815721" y="842838"/>
            <a:ext cx="2542541" cy="284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Google Shape;361;p29">
            <a:extLst>
              <a:ext uri="{FF2B5EF4-FFF2-40B4-BE49-F238E27FC236}">
                <a16:creationId xmlns:a16="http://schemas.microsoft.com/office/drawing/2014/main" id="{3C83ACD6-E0D1-BC47-A108-B2D13072DE9D}"/>
              </a:ext>
            </a:extLst>
          </p:cNvPr>
          <p:cNvSpPr txBox="1">
            <a:spLocks/>
          </p:cNvSpPr>
          <p:nvPr/>
        </p:nvSpPr>
        <p:spPr>
          <a:xfrm>
            <a:off x="6275238" y="3318049"/>
            <a:ext cx="1612822" cy="659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4000">
                <a:solidFill>
                  <a:schemeClr val="accent4">
                    <a:lumMod val="75000"/>
                  </a:schemeClr>
                </a:solidFill>
              </a:rPr>
              <a:t>lion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9" name="Picture 48" descr="An elephant with tusks&#10;&#10;Description automatically generated">
            <a:extLst>
              <a:ext uri="{FF2B5EF4-FFF2-40B4-BE49-F238E27FC236}">
                <a16:creationId xmlns:a16="http://schemas.microsoft.com/office/drawing/2014/main" id="{9978814A-F80F-DB4A-8356-B31622B851F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2950" t="18866" r="30899" b="18005"/>
          <a:stretch/>
        </p:blipFill>
        <p:spPr>
          <a:xfrm>
            <a:off x="5928286" y="903311"/>
            <a:ext cx="2196658" cy="271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Google Shape;361;p29">
            <a:extLst>
              <a:ext uri="{FF2B5EF4-FFF2-40B4-BE49-F238E27FC236}">
                <a16:creationId xmlns:a16="http://schemas.microsoft.com/office/drawing/2014/main" id="{08AD3152-ED08-CB49-B538-083ECA7B950E}"/>
              </a:ext>
            </a:extLst>
          </p:cNvPr>
          <p:cNvSpPr txBox="1">
            <a:spLocks/>
          </p:cNvSpPr>
          <p:nvPr/>
        </p:nvSpPr>
        <p:spPr>
          <a:xfrm>
            <a:off x="5959963" y="3370138"/>
            <a:ext cx="2353546" cy="659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elephant</a:t>
            </a:r>
          </a:p>
        </p:txBody>
      </p:sp>
      <p:pic>
        <p:nvPicPr>
          <p:cNvPr id="30" name="Tieng-khi-keu-www_tiengdong_com (mp3cut.net)" descr="Tieng-khi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7B4780F-FFD3-FE4E-8DBA-54281D161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pic>
        <p:nvPicPr>
          <p:cNvPr id="31" name="Tiếng Hươu kêu-nhacchuongmp3 (mp3cut.net)" descr="Tiếng Hươu kêu-nhacchuongmp3 (mp3cut.net)">
            <a:hlinkClick r:id="" action="ppaction://media"/>
            <a:extLst>
              <a:ext uri="{FF2B5EF4-FFF2-40B4-BE49-F238E27FC236}">
                <a16:creationId xmlns:a16="http://schemas.microsoft.com/office/drawing/2014/main" id="{E90EB29B-5D16-7746-B747-19D86923E1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239" y="3996817"/>
            <a:ext cx="812800" cy="812800"/>
          </a:xfrm>
          <a:prstGeom prst="rect">
            <a:avLst/>
          </a:prstGeom>
        </p:spPr>
      </p:pic>
      <p:pic>
        <p:nvPicPr>
          <p:cNvPr id="32" name="Tieng-Su-Tu-gam-www_nhacchuongvui_com (mp3cut.net)" descr="Tieng-Su-Tu-gam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D6458118-4FCB-3C46-B106-EEC0361FAD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57162" y="83220"/>
            <a:ext cx="812800" cy="812800"/>
          </a:xfrm>
          <a:prstGeom prst="rect">
            <a:avLst/>
          </a:prstGeom>
        </p:spPr>
      </p:pic>
      <p:pic>
        <p:nvPicPr>
          <p:cNvPr id="33" name="Tieng-voi-keu-www_tiengdong_com (mp3cut.net)" descr="Tieng-voi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93CFD55-FD03-6746-827C-74F186F13D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74613" y="4306084"/>
            <a:ext cx="812800" cy="812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15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01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0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6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build="p" animBg="1"/>
      <p:bldP spid="44" grpId="1" uiExpand="1" build="p" animBg="1"/>
      <p:bldP spid="46" grpId="0" build="p" animBg="1"/>
      <p:bldP spid="46" grpId="1" uiExpand="1" build="allAtOnce" animBg="1"/>
      <p:bldP spid="48" grpId="0" build="p" animBg="1"/>
      <p:bldP spid="48" grpId="1" uiExpand="1" build="allAtOnce" animBg="1"/>
      <p:bldP spid="50" grpId="0" build="p" animBg="1"/>
      <p:bldP spid="50" grpId="1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3.PRACTICE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1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E52F74-2C3E-1942-A234-285780232849}"/>
              </a:ext>
            </a:extLst>
          </p:cNvPr>
          <p:cNvSpPr/>
          <p:nvPr/>
        </p:nvSpPr>
        <p:spPr>
          <a:xfrm>
            <a:off x="247426" y="182880"/>
            <a:ext cx="8745967" cy="48624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6B972-0B33-454A-A615-3D743638844B}"/>
              </a:ext>
            </a:extLst>
          </p:cNvPr>
          <p:cNvSpPr txBox="1"/>
          <p:nvPr/>
        </p:nvSpPr>
        <p:spPr>
          <a:xfrm>
            <a:off x="2366682" y="182880"/>
            <a:ext cx="441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Wildlife reporter</a:t>
            </a:r>
          </a:p>
        </p:txBody>
      </p:sp>
      <p:pic>
        <p:nvPicPr>
          <p:cNvPr id="10" name="Picture 9" descr="A group of elephants in a field&#10;&#10;Description automatically generated with low confidence">
            <a:extLst>
              <a:ext uri="{FF2B5EF4-FFF2-40B4-BE49-F238E27FC236}">
                <a16:creationId xmlns:a16="http://schemas.microsoft.com/office/drawing/2014/main" id="{1F0B8755-5162-DF4A-B659-88BB1BB04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25" y="752122"/>
            <a:ext cx="8689749" cy="4208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Male Announcer Reporter Clipart - Doctor Clipart - Png Download - Full Size  Clipart (#5667785) - PinClipart">
            <a:extLst>
              <a:ext uri="{FF2B5EF4-FFF2-40B4-BE49-F238E27FC236}">
                <a16:creationId xmlns:a16="http://schemas.microsoft.com/office/drawing/2014/main" id="{42DE48E9-75BB-3448-9E2B-08053497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00" y="1159810"/>
            <a:ext cx="1926982" cy="214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D50E847-B327-6149-A1A8-D341F25FF028}"/>
              </a:ext>
            </a:extLst>
          </p:cNvPr>
          <p:cNvSpPr/>
          <p:nvPr/>
        </p:nvSpPr>
        <p:spPr>
          <a:xfrm>
            <a:off x="827640" y="3422557"/>
            <a:ext cx="3682702" cy="14568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8B2C3B7-0AB8-0F47-BA82-867054B7E99B}"/>
              </a:ext>
            </a:extLst>
          </p:cNvPr>
          <p:cNvSpPr/>
          <p:nvPr/>
        </p:nvSpPr>
        <p:spPr>
          <a:xfrm>
            <a:off x="4607680" y="3395214"/>
            <a:ext cx="4324574" cy="148421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B6ABD-7A8C-B34F-A976-D5F0F31DC415}"/>
              </a:ext>
            </a:extLst>
          </p:cNvPr>
          <p:cNvSpPr txBox="1"/>
          <p:nvPr/>
        </p:nvSpPr>
        <p:spPr>
          <a:xfrm>
            <a:off x="832567" y="3570833"/>
            <a:ext cx="36695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These are animals in Africa:</a:t>
            </a:r>
          </a:p>
          <a:p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lions, giraffes, monkeys </a:t>
            </a:r>
          </a:p>
          <a:p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and elephants.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25B4FA-DF63-DD40-B201-77D10D65AB4C}"/>
              </a:ext>
            </a:extLst>
          </p:cNvPr>
          <p:cNvSpPr txBox="1"/>
          <p:nvPr/>
        </p:nvSpPr>
        <p:spPr>
          <a:xfrm>
            <a:off x="4678869" y="3395214"/>
            <a:ext cx="3775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Look at the elephants.</a:t>
            </a:r>
          </a:p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They’re a family. That’s the mum. </a:t>
            </a:r>
          </a:p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Those are the baby elephants.</a:t>
            </a:r>
          </a:p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They’re young. They’re a brother and a sister.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" name="3.5WW3">
            <a:hlinkClick r:id="" action="ppaction://media"/>
            <a:extLst>
              <a:ext uri="{FF2B5EF4-FFF2-40B4-BE49-F238E27FC236}">
                <a16:creationId xmlns:a16="http://schemas.microsoft.com/office/drawing/2014/main" id="{FD498666-70A1-D6C1-471F-4C5873691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9954" y="223820"/>
            <a:ext cx="487363" cy="487363"/>
          </a:xfrm>
          <a:prstGeom prst="rect">
            <a:avLst/>
          </a:prstGeom>
        </p:spPr>
      </p:pic>
      <p:pic>
        <p:nvPicPr>
          <p:cNvPr id="7" name="3.5WW3">
            <a:hlinkClick r:id="" action="ppaction://media"/>
            <a:extLst>
              <a:ext uri="{FF2B5EF4-FFF2-40B4-BE49-F238E27FC236}">
                <a16:creationId xmlns:a16="http://schemas.microsoft.com/office/drawing/2014/main" id="{6462EED3-23AA-20FA-8D15-19F21D86EF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26" end="1819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12230" y="4352961"/>
            <a:ext cx="487363" cy="487363"/>
          </a:xfrm>
          <a:prstGeom prst="rect">
            <a:avLst/>
          </a:prstGeom>
        </p:spPr>
      </p:pic>
      <p:pic>
        <p:nvPicPr>
          <p:cNvPr id="9" name="3.5WW3">
            <a:hlinkClick r:id="" action="ppaction://media"/>
            <a:extLst>
              <a:ext uri="{FF2B5EF4-FFF2-40B4-BE49-F238E27FC236}">
                <a16:creationId xmlns:a16="http://schemas.microsoft.com/office/drawing/2014/main" id="{F61C1C70-75FF-A01B-0C78-05F583CCDA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10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015" y="43529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8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F81E90-37F5-2E46-80FE-72A283A1C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9125"/>
            <a:ext cx="9144000" cy="1248740"/>
          </a:xfrm>
          <a:prstGeom prst="rect">
            <a:avLst/>
          </a:prstGeom>
        </p:spPr>
      </p:pic>
      <p:sp>
        <p:nvSpPr>
          <p:cNvPr id="5" name="Google Shape;361;p29">
            <a:extLst>
              <a:ext uri="{FF2B5EF4-FFF2-40B4-BE49-F238E27FC236}">
                <a16:creationId xmlns:a16="http://schemas.microsoft.com/office/drawing/2014/main" id="{CDC56702-252C-3F4B-B7E7-4A47AACC22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41434" y="534426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tick</a:t>
            </a:r>
            <a:endParaRPr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oogle Shape;212;p25">
            <a:extLst>
              <a:ext uri="{FF2B5EF4-FFF2-40B4-BE49-F238E27FC236}">
                <a16:creationId xmlns:a16="http://schemas.microsoft.com/office/drawing/2014/main" id="{3F23B368-2A66-9644-9C07-C642FFC8901C}"/>
              </a:ext>
            </a:extLst>
          </p:cNvPr>
          <p:cNvGrpSpPr/>
          <p:nvPr/>
        </p:nvGrpSpPr>
        <p:grpSpPr>
          <a:xfrm rot="-668250">
            <a:off x="1355498" y="567617"/>
            <a:ext cx="849903" cy="571578"/>
            <a:chOff x="6429375" y="2405775"/>
            <a:chExt cx="528050" cy="355125"/>
          </a:xfrm>
        </p:grpSpPr>
        <p:sp>
          <p:nvSpPr>
            <p:cNvPr id="7" name="Google Shape;213;p25">
              <a:extLst>
                <a:ext uri="{FF2B5EF4-FFF2-40B4-BE49-F238E27FC236}">
                  <a16:creationId xmlns:a16="http://schemas.microsoft.com/office/drawing/2014/main" id="{2E85A020-39B2-324E-97E7-1556CED88FA8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4;p25">
              <a:extLst>
                <a:ext uri="{FF2B5EF4-FFF2-40B4-BE49-F238E27FC236}">
                  <a16:creationId xmlns:a16="http://schemas.microsoft.com/office/drawing/2014/main" id="{ED5622B0-EC1C-AB43-B77D-5E5630933793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5;p25">
              <a:extLst>
                <a:ext uri="{FF2B5EF4-FFF2-40B4-BE49-F238E27FC236}">
                  <a16:creationId xmlns:a16="http://schemas.microsoft.com/office/drawing/2014/main" id="{A2549EC2-8E75-C74E-80F1-994894CD625E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6;p25">
              <a:extLst>
                <a:ext uri="{FF2B5EF4-FFF2-40B4-BE49-F238E27FC236}">
                  <a16:creationId xmlns:a16="http://schemas.microsoft.com/office/drawing/2014/main" id="{4E5CEDBC-A03D-114C-9B34-0C68C1AD5AAC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7;p25">
              <a:extLst>
                <a:ext uri="{FF2B5EF4-FFF2-40B4-BE49-F238E27FC236}">
                  <a16:creationId xmlns:a16="http://schemas.microsoft.com/office/drawing/2014/main" id="{44C4562C-854C-FE4B-982A-AD6F3D9F3B3F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8;p25">
              <a:extLst>
                <a:ext uri="{FF2B5EF4-FFF2-40B4-BE49-F238E27FC236}">
                  <a16:creationId xmlns:a16="http://schemas.microsoft.com/office/drawing/2014/main" id="{80C49D82-4F5E-E24C-AC15-5704B10A49DD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9;p25">
              <a:extLst>
                <a:ext uri="{FF2B5EF4-FFF2-40B4-BE49-F238E27FC236}">
                  <a16:creationId xmlns:a16="http://schemas.microsoft.com/office/drawing/2014/main" id="{15E64520-567D-4E42-8048-8DD2564D5A7D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335;p28">
            <a:extLst>
              <a:ext uri="{FF2B5EF4-FFF2-40B4-BE49-F238E27FC236}">
                <a16:creationId xmlns:a16="http://schemas.microsoft.com/office/drawing/2014/main" id="{8C87C9A8-9411-D44A-A256-4C341E695D90}"/>
              </a:ext>
            </a:extLst>
          </p:cNvPr>
          <p:cNvSpPr/>
          <p:nvPr/>
        </p:nvSpPr>
        <p:spPr>
          <a:xfrm>
            <a:off x="4660464" y="1373811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343;p28">
            <a:extLst>
              <a:ext uri="{FF2B5EF4-FFF2-40B4-BE49-F238E27FC236}">
                <a16:creationId xmlns:a16="http://schemas.microsoft.com/office/drawing/2014/main" id="{62CA65F8-A3F5-CB40-BA20-B34C6009C342}"/>
              </a:ext>
            </a:extLst>
          </p:cNvPr>
          <p:cNvGrpSpPr/>
          <p:nvPr/>
        </p:nvGrpSpPr>
        <p:grpSpPr>
          <a:xfrm>
            <a:off x="6790202" y="46902"/>
            <a:ext cx="790837" cy="1083272"/>
            <a:chOff x="1731150" y="1748550"/>
            <a:chExt cx="228625" cy="313175"/>
          </a:xfrm>
        </p:grpSpPr>
        <p:sp>
          <p:nvSpPr>
            <p:cNvPr id="16" name="Google Shape;344;p28">
              <a:extLst>
                <a:ext uri="{FF2B5EF4-FFF2-40B4-BE49-F238E27FC236}">
                  <a16:creationId xmlns:a16="http://schemas.microsoft.com/office/drawing/2014/main" id="{A6FC2551-BB9E-DB41-8349-457B0EBB8B02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;p28">
              <a:extLst>
                <a:ext uri="{FF2B5EF4-FFF2-40B4-BE49-F238E27FC236}">
                  <a16:creationId xmlns:a16="http://schemas.microsoft.com/office/drawing/2014/main" id="{075FDCC3-1731-3E41-A211-8929BF83F7D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;p28">
              <a:extLst>
                <a:ext uri="{FF2B5EF4-FFF2-40B4-BE49-F238E27FC236}">
                  <a16:creationId xmlns:a16="http://schemas.microsoft.com/office/drawing/2014/main" id="{D34A7CB4-EAB5-4242-B60B-24F799A49A50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7;p28">
              <a:extLst>
                <a:ext uri="{FF2B5EF4-FFF2-40B4-BE49-F238E27FC236}">
                  <a16:creationId xmlns:a16="http://schemas.microsoft.com/office/drawing/2014/main" id="{C0C29540-38D9-7141-8E23-1D753CF9078B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8;p28">
              <a:extLst>
                <a:ext uri="{FF2B5EF4-FFF2-40B4-BE49-F238E27FC236}">
                  <a16:creationId xmlns:a16="http://schemas.microsoft.com/office/drawing/2014/main" id="{038979EB-18CB-9E48-8518-68CFD053F68F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9;p28">
              <a:extLst>
                <a:ext uri="{FF2B5EF4-FFF2-40B4-BE49-F238E27FC236}">
                  <a16:creationId xmlns:a16="http://schemas.microsoft.com/office/drawing/2014/main" id="{87CA6F05-D2AF-B647-8C6F-69D23F74F99A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0;p28">
              <a:extLst>
                <a:ext uri="{FF2B5EF4-FFF2-40B4-BE49-F238E27FC236}">
                  <a16:creationId xmlns:a16="http://schemas.microsoft.com/office/drawing/2014/main" id="{10DDC772-7CB2-A84E-BC84-B5EFAC3D6A68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8D3CF45-0F66-544F-9072-BFF3AC019BF8}"/>
              </a:ext>
            </a:extLst>
          </p:cNvPr>
          <p:cNvSpPr txBox="1"/>
          <p:nvPr/>
        </p:nvSpPr>
        <p:spPr>
          <a:xfrm>
            <a:off x="1530072" y="2090402"/>
            <a:ext cx="727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tx1"/>
                </a:solidFill>
              </a:rPr>
              <a:t>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D69F14-87EC-C04C-ACE3-9F81096E5981}"/>
              </a:ext>
            </a:extLst>
          </p:cNvPr>
          <p:cNvSpPr txBox="1"/>
          <p:nvPr/>
        </p:nvSpPr>
        <p:spPr>
          <a:xfrm>
            <a:off x="5591998" y="2575263"/>
            <a:ext cx="727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tx1"/>
                </a:solidFill>
              </a:rPr>
              <a:t>✓</a:t>
            </a:r>
          </a:p>
        </p:txBody>
      </p:sp>
      <p:pic>
        <p:nvPicPr>
          <p:cNvPr id="5122" name="Picture 2" descr="Happy family of owls vector illustration | Free SVG">
            <a:extLst>
              <a:ext uri="{FF2B5EF4-FFF2-40B4-BE49-F238E27FC236}">
                <a16:creationId xmlns:a16="http://schemas.microsoft.com/office/drawing/2014/main" id="{19753DD1-E017-0843-BEA5-259374A95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" y="4068112"/>
            <a:ext cx="1452282" cy="14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5078452-498B-1A4F-B928-0AF1B9C0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7" y="5915"/>
            <a:ext cx="1054746" cy="10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5.mp3" descr="3.5.mp3">
            <a:hlinkClick r:id="" action="ppaction://media"/>
            <a:extLst>
              <a:ext uri="{FF2B5EF4-FFF2-40B4-BE49-F238E27FC236}">
                <a16:creationId xmlns:a16="http://schemas.microsoft.com/office/drawing/2014/main" id="{6D82BF85-FAED-85B6-82FD-DE61EB417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1998" y="5825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4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593297" y="936869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57" name="Google Shape;357;p29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2125949" y="1921528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Look and say</a:t>
            </a:r>
            <a:endParaRPr sz="5000" dirty="0"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30765" y="489363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64D6FEF-666E-9348-A779-F10110F80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D2AEE2-34CD-4744-8D29-E5EE1D96F030}"/>
              </a:ext>
            </a:extLst>
          </p:cNvPr>
          <p:cNvSpPr/>
          <p:nvPr/>
        </p:nvSpPr>
        <p:spPr>
          <a:xfrm>
            <a:off x="0" y="161363"/>
            <a:ext cx="9144000" cy="46257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 descr="A picture containing text, grass, outdoor, mammal&#10;&#10;Description automatically generated">
            <a:extLst>
              <a:ext uri="{FF2B5EF4-FFF2-40B4-BE49-F238E27FC236}">
                <a16:creationId xmlns:a16="http://schemas.microsoft.com/office/drawing/2014/main" id="{ADA6EF89-2508-0F4F-9A92-12E8FDB4B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364"/>
            <a:ext cx="9144000" cy="167077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5B43F62-FFC4-8B4C-B733-2420C8D60FB1}"/>
              </a:ext>
            </a:extLst>
          </p:cNvPr>
          <p:cNvSpPr/>
          <p:nvPr/>
        </p:nvSpPr>
        <p:spPr>
          <a:xfrm>
            <a:off x="193527" y="3665469"/>
            <a:ext cx="1269402" cy="44106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C5316D7-14E7-A441-9E38-A1852CD727D2}"/>
              </a:ext>
            </a:extLst>
          </p:cNvPr>
          <p:cNvSpPr/>
          <p:nvPr/>
        </p:nvSpPr>
        <p:spPr>
          <a:xfrm>
            <a:off x="1570955" y="3665830"/>
            <a:ext cx="1269402" cy="44106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black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968450C-D843-8948-964E-59BC80AC52C5}"/>
              </a:ext>
            </a:extLst>
          </p:cNvPr>
          <p:cNvSpPr/>
          <p:nvPr/>
        </p:nvSpPr>
        <p:spPr>
          <a:xfrm>
            <a:off x="2940536" y="3665469"/>
            <a:ext cx="1515035" cy="441064"/>
          </a:xfrm>
          <a:prstGeom prst="roundRect">
            <a:avLst/>
          </a:prstGeom>
          <a:solidFill>
            <a:srgbClr val="9452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brown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4BDE7E0-7A1F-9D49-BFA8-1926F949ABF0}"/>
              </a:ext>
            </a:extLst>
          </p:cNvPr>
          <p:cNvSpPr/>
          <p:nvPr/>
        </p:nvSpPr>
        <p:spPr>
          <a:xfrm>
            <a:off x="4663776" y="3672038"/>
            <a:ext cx="1269402" cy="441064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grey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C7A07C7-2030-BD4C-AD38-8CFF345C7BF4}"/>
              </a:ext>
            </a:extLst>
          </p:cNvPr>
          <p:cNvSpPr/>
          <p:nvPr/>
        </p:nvSpPr>
        <p:spPr>
          <a:xfrm>
            <a:off x="6070786" y="3660364"/>
            <a:ext cx="1269402" cy="44106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F029288-E0F6-F94F-ACB0-40B07910A1A7}"/>
              </a:ext>
            </a:extLst>
          </p:cNvPr>
          <p:cNvSpPr/>
          <p:nvPr/>
        </p:nvSpPr>
        <p:spPr>
          <a:xfrm>
            <a:off x="7448214" y="3660364"/>
            <a:ext cx="1377428" cy="441064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orange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E048D81-2C94-414E-A7A3-402301F587B6}"/>
              </a:ext>
            </a:extLst>
          </p:cNvPr>
          <p:cNvSpPr/>
          <p:nvPr/>
        </p:nvSpPr>
        <p:spPr>
          <a:xfrm>
            <a:off x="108026" y="4232136"/>
            <a:ext cx="806823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176229B-9B47-3846-B36D-B8C9223F8814}"/>
              </a:ext>
            </a:extLst>
          </p:cNvPr>
          <p:cNvSpPr/>
          <p:nvPr/>
        </p:nvSpPr>
        <p:spPr>
          <a:xfrm>
            <a:off x="1058731" y="4240928"/>
            <a:ext cx="1153311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7C4C067-6C17-C44D-8E11-D0BFC67CBAAE}"/>
              </a:ext>
            </a:extLst>
          </p:cNvPr>
          <p:cNvSpPr/>
          <p:nvPr/>
        </p:nvSpPr>
        <p:spPr>
          <a:xfrm>
            <a:off x="3420472" y="4245274"/>
            <a:ext cx="1189617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small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2E00FDD-2723-C344-8D5C-8564F9ED3FAB}"/>
              </a:ext>
            </a:extLst>
          </p:cNvPr>
          <p:cNvSpPr/>
          <p:nvPr/>
        </p:nvSpPr>
        <p:spPr>
          <a:xfrm>
            <a:off x="4724636" y="4240928"/>
            <a:ext cx="992840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big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FF6D431-5DE3-9B46-A2BF-9C70792E024E}"/>
              </a:ext>
            </a:extLst>
          </p:cNvPr>
          <p:cNvSpPr/>
          <p:nvPr/>
        </p:nvSpPr>
        <p:spPr>
          <a:xfrm>
            <a:off x="5812701" y="4240928"/>
            <a:ext cx="938154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nice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115DE58-4B69-7943-9F42-8B2049C2D428}"/>
              </a:ext>
            </a:extLst>
          </p:cNvPr>
          <p:cNvSpPr/>
          <p:nvPr/>
        </p:nvSpPr>
        <p:spPr>
          <a:xfrm>
            <a:off x="6861810" y="4232136"/>
            <a:ext cx="1189617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funny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6E5EB05-D027-E94D-AC5A-50ACB1A6B7E4}"/>
              </a:ext>
            </a:extLst>
          </p:cNvPr>
          <p:cNvSpPr/>
          <p:nvPr/>
        </p:nvSpPr>
        <p:spPr>
          <a:xfrm>
            <a:off x="8136928" y="4240928"/>
            <a:ext cx="921570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cool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3761589-7F29-7040-A31D-1EAE337CEFC6}"/>
              </a:ext>
            </a:extLst>
          </p:cNvPr>
          <p:cNvSpPr/>
          <p:nvPr/>
        </p:nvSpPr>
        <p:spPr>
          <a:xfrm>
            <a:off x="2295411" y="4240928"/>
            <a:ext cx="1125062" cy="441064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great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AF4B25E7-4C05-C64B-9D4B-649C862D5334}"/>
              </a:ext>
            </a:extLst>
          </p:cNvPr>
          <p:cNvSpPr/>
          <p:nvPr/>
        </p:nvSpPr>
        <p:spPr>
          <a:xfrm>
            <a:off x="1274433" y="220478"/>
            <a:ext cx="4658745" cy="637856"/>
          </a:xfrm>
          <a:prstGeom prst="wedgeRoundRectCallout">
            <a:avLst>
              <a:gd name="adj1" fmla="val -57073"/>
              <a:gd name="adj2" fmla="val 7635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They’re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elephants.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They’re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black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nice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7 -0.06112 L -0.15296 -0.146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-42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525 L -0.46181 -0.281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42" y="-1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4.PRODUCTION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F1192-582B-3D6F-81ED-1CC405D90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18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oo Clipart Great - Great Zoo Pictures">
            <a:extLst>
              <a:ext uri="{FF2B5EF4-FFF2-40B4-BE49-F238E27FC236}">
                <a16:creationId xmlns:a16="http://schemas.microsoft.com/office/drawing/2014/main" id="{E52DCA3F-955F-264D-94E3-5C4150244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4"/>
          <a:stretch/>
        </p:blipFill>
        <p:spPr bwMode="auto">
          <a:xfrm>
            <a:off x="941992" y="176145"/>
            <a:ext cx="7249507" cy="4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toon Teacher Transparent | PNG All">
            <a:extLst>
              <a:ext uri="{FF2B5EF4-FFF2-40B4-BE49-F238E27FC236}">
                <a16:creationId xmlns:a16="http://schemas.microsoft.com/office/drawing/2014/main" id="{1457A0BD-9BD6-9747-B645-10533DB12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79234" y="2926080"/>
            <a:ext cx="2017578" cy="2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C549BE7-0057-684B-B64C-C6EFD806A36B}"/>
              </a:ext>
            </a:extLst>
          </p:cNvPr>
          <p:cNvSpPr/>
          <p:nvPr/>
        </p:nvSpPr>
        <p:spPr>
          <a:xfrm>
            <a:off x="376518" y="398033"/>
            <a:ext cx="8552329" cy="44429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14BEC05-F898-144A-9E64-F9629BFF1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65226"/>
              </p:ext>
            </p:extLst>
          </p:nvPr>
        </p:nvGraphicFramePr>
        <p:xfrm>
          <a:off x="1210235" y="1637108"/>
          <a:ext cx="6884894" cy="309681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460560">
                  <a:extLst>
                    <a:ext uri="{9D8B030D-6E8A-4147-A177-3AD203B41FA5}">
                      <a16:colId xmlns:a16="http://schemas.microsoft.com/office/drawing/2014/main" val="1230042583"/>
                    </a:ext>
                  </a:extLst>
                </a:gridCol>
                <a:gridCol w="3424334">
                  <a:extLst>
                    <a:ext uri="{9D8B030D-6E8A-4147-A177-3AD203B41FA5}">
                      <a16:colId xmlns:a16="http://schemas.microsoft.com/office/drawing/2014/main" val="2197037337"/>
                    </a:ext>
                  </a:extLst>
                </a:gridCol>
              </a:tblGrid>
              <a:tr h="9224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solidFill>
                            <a:srgbClr val="FF0000"/>
                          </a:solidFill>
                          <a:effectLst/>
                        </a:rPr>
                        <a:t>Name of animals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solidFill>
                            <a:srgbClr val="FF0000"/>
                          </a:solidFill>
                          <a:effectLst/>
                        </a:rPr>
                        <a:t>Animal information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85496"/>
                  </a:ext>
                </a:extLst>
              </a:tr>
              <a:tr h="543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elephant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grey, big, nice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479909"/>
                  </a:ext>
                </a:extLst>
              </a:tr>
              <a:tr h="543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915695"/>
                  </a:ext>
                </a:extLst>
              </a:tr>
              <a:tr h="543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4733"/>
                  </a:ext>
                </a:extLst>
              </a:tr>
              <a:tr h="543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68327"/>
                  </a:ext>
                </a:extLst>
              </a:tr>
            </a:tbl>
          </a:graphicData>
        </a:graphic>
      </p:graphicFrame>
      <p:sp>
        <p:nvSpPr>
          <p:cNvPr id="59" name="Google Shape;361;p29">
            <a:extLst>
              <a:ext uri="{FF2B5EF4-FFF2-40B4-BE49-F238E27FC236}">
                <a16:creationId xmlns:a16="http://schemas.microsoft.com/office/drawing/2014/main" id="{B351F100-7EAB-E74B-B317-819EABFC4CE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25950" y="586039"/>
            <a:ext cx="4892100" cy="650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Animal fact file</a:t>
            </a:r>
            <a:endParaRPr sz="5000" dirty="0"/>
          </a:p>
        </p:txBody>
      </p:sp>
      <p:pic>
        <p:nvPicPr>
          <p:cNvPr id="60" name="Picture 2" descr="Happy family of owls vector illustration | Free SVG">
            <a:extLst>
              <a:ext uri="{FF2B5EF4-FFF2-40B4-BE49-F238E27FC236}">
                <a16:creationId xmlns:a16="http://schemas.microsoft.com/office/drawing/2014/main" id="{D044151E-A763-AD4A-8B2E-F7CAE71F5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" y="4068112"/>
            <a:ext cx="1452282" cy="14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B8438AF0-0DC6-814D-8A51-1FB9A834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814" y="684868"/>
            <a:ext cx="1162349" cy="11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5.ASSESSMENT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2B9D7-6AAE-E4CD-A584-3C6280047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 WARM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9C3FD1-40E9-1F1E-3804-F4D0EE8F5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7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17520D-CE65-824F-B60A-BBA414CD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1" y="176083"/>
            <a:ext cx="4338490" cy="572700"/>
          </a:xfrm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AU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Circle the correct word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E25F0CF-B119-B343-918C-DCB32B272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829526"/>
            <a:ext cx="7743825" cy="427094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2699751" y="1522228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2573563" y="2913693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2573563" y="4031704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6671676" y="3246253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6614526" y="4340942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25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e Animal Song" descr="The Animal Song">
            <a:hlinkClick r:id="" action="ppaction://media"/>
            <a:extLst>
              <a:ext uri="{FF2B5EF4-FFF2-40B4-BE49-F238E27FC236}">
                <a16:creationId xmlns:a16="http://schemas.microsoft.com/office/drawing/2014/main" id="{30362ACA-828E-B04D-A581-47CB4616E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4763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2.PRESENTATION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5ACD4-C736-D895-29E6-BE15116F8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1124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84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3" name="Picture 2" descr="An elephant with tusks&#10;&#10;Description automatically generated">
            <a:extLst>
              <a:ext uri="{FF2B5EF4-FFF2-40B4-BE49-F238E27FC236}">
                <a16:creationId xmlns:a16="http://schemas.microsoft.com/office/drawing/2014/main" id="{8590C0BD-64EE-B840-80BE-405BE96EB2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950" t="18866" r="30899" b="18005"/>
          <a:stretch/>
        </p:blipFill>
        <p:spPr>
          <a:xfrm>
            <a:off x="5062903" y="1901564"/>
            <a:ext cx="2347182" cy="287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Google Shape;361;p29">
            <a:extLst>
              <a:ext uri="{FF2B5EF4-FFF2-40B4-BE49-F238E27FC236}">
                <a16:creationId xmlns:a16="http://schemas.microsoft.com/office/drawing/2014/main" id="{FCBF204C-06F1-2244-A11B-18517B5BB9A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34983" y="4338267"/>
            <a:ext cx="2353546" cy="6596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elephant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4.mp3" descr="3.4.mp3">
            <a:hlinkClick r:id="" action="ppaction://media"/>
            <a:extLst>
              <a:ext uri="{FF2B5EF4-FFF2-40B4-BE49-F238E27FC236}">
                <a16:creationId xmlns:a16="http://schemas.microsoft.com/office/drawing/2014/main" id="{CF707F27-8D26-D15F-2B50-E9B5BB7C1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0085" y="2130717"/>
            <a:ext cx="612022" cy="612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B944841-00A5-0E40-8C88-3324F1C983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168" t="17778" r="32369" b="17098"/>
          <a:stretch/>
        </p:blipFill>
        <p:spPr>
          <a:xfrm>
            <a:off x="5517959" y="1785257"/>
            <a:ext cx="2388239" cy="307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Google Shape;361;p29">
            <a:extLst>
              <a:ext uri="{FF2B5EF4-FFF2-40B4-BE49-F238E27FC236}">
                <a16:creationId xmlns:a16="http://schemas.microsoft.com/office/drawing/2014/main" id="{222E865F-F6C9-FD4B-9843-B37CA873699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534050" y="4344557"/>
            <a:ext cx="2356055" cy="6596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giraffe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4-2.mp3" descr="3.4-2.mp3">
            <a:hlinkClick r:id="" action="ppaction://media"/>
            <a:extLst>
              <a:ext uri="{FF2B5EF4-FFF2-40B4-BE49-F238E27FC236}">
                <a16:creationId xmlns:a16="http://schemas.microsoft.com/office/drawing/2014/main" id="{413F3C57-243A-1711-8609-EBF12F126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54932" y="1976635"/>
            <a:ext cx="714543" cy="7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C83E822-CD38-7D4E-9D67-B531B240049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020" t="21951" r="28464" b="18730"/>
          <a:stretch/>
        </p:blipFill>
        <p:spPr>
          <a:xfrm>
            <a:off x="5348515" y="1846011"/>
            <a:ext cx="2873200" cy="309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Google Shape;361;p29">
            <a:extLst>
              <a:ext uri="{FF2B5EF4-FFF2-40B4-BE49-F238E27FC236}">
                <a16:creationId xmlns:a16="http://schemas.microsoft.com/office/drawing/2014/main" id="{FD087DD4-C65B-BD43-A83A-244C97252E5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44032" y="4426868"/>
            <a:ext cx="1612822" cy="6596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lion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4-3.mp3" descr="3.4-3.mp3">
            <a:hlinkClick r:id="" action="ppaction://media"/>
            <a:extLst>
              <a:ext uri="{FF2B5EF4-FFF2-40B4-BE49-F238E27FC236}">
                <a16:creationId xmlns:a16="http://schemas.microsoft.com/office/drawing/2014/main" id="{D7E80795-6111-63E1-AF91-47DBF6290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45425" y="2151125"/>
            <a:ext cx="714543" cy="7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4" name="Picture 3" descr="A monkey sitting on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9C836DEB-4252-244E-B734-3417DB9F44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643" t="16507" r="23465" b="18367"/>
          <a:stretch/>
        </p:blipFill>
        <p:spPr>
          <a:xfrm>
            <a:off x="5139021" y="2002971"/>
            <a:ext cx="2769781" cy="291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Google Shape;361;p29">
            <a:extLst>
              <a:ext uri="{FF2B5EF4-FFF2-40B4-BE49-F238E27FC236}">
                <a16:creationId xmlns:a16="http://schemas.microsoft.com/office/drawing/2014/main" id="{21D3E6FE-2936-874F-9E0A-9A4EC97D17F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596894" y="4351257"/>
            <a:ext cx="1999412" cy="6596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monkey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4-4.mp3" descr="3.4-4.mp3">
            <a:hlinkClick r:id="" action="ppaction://media"/>
            <a:extLst>
              <a:ext uri="{FF2B5EF4-FFF2-40B4-BE49-F238E27FC236}">
                <a16:creationId xmlns:a16="http://schemas.microsoft.com/office/drawing/2014/main" id="{69568ABD-A0B7-DDA0-6408-2E90581B1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20525" y="2340757"/>
            <a:ext cx="714543" cy="7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1028" name="Picture 4" descr="POACHER_NET 1 | Emily So">
            <a:extLst>
              <a:ext uri="{FF2B5EF4-FFF2-40B4-BE49-F238E27FC236}">
                <a16:creationId xmlns:a16="http://schemas.microsoft.com/office/drawing/2014/main" id="{CF613EA3-453A-C543-99DC-E1AA595F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3304" y="209918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acher A | DBZ Dokkan Battle - GamePress">
            <a:extLst>
              <a:ext uri="{FF2B5EF4-FFF2-40B4-BE49-F238E27FC236}">
                <a16:creationId xmlns:a16="http://schemas.microsoft.com/office/drawing/2014/main" id="{A8BEF187-9B18-2946-9B57-3A0C9848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86" y="2485586"/>
            <a:ext cx="2268236" cy="30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402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4.Unit 3-Lesson 2-Period 1"/>
  <p:tag name="ISPRING_LMS_API_VERSION" val="SCORM 2004 (2nd edition)"/>
  <p:tag name="ISPRING_ULTRA_SCORM_COURSE_ID" val="BB989097-7E4D-4551-A5CD-9FC4EAA50685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4.Unit 3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tf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Xx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tf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G18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tf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G18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tfEdVe8ZnLmYAAABoAAAAHAAAAHVuaXZlcnNhbC9sb2NhbF9zZXR0aW5ncy54bWyzsa/IzVEoSy0qzszPs1Uy1DNQUkjNS85PycxLt1UKDXHTtVBSKC5JzEtJzMnPS7VVystXUrC347LJyU9OzAlOLSkBKixWKMhJrEwtCknNBTJKUv0Sc4EqQzxd/RRcXTxDlPTtuABQSwMEFAACAAgAbnx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G58R1WhbY9iTAAAAGsAAAAbAAAAdW5pdmVyc2FsL3VuaXZlcnNhbC5wbmcueG1ss7GvyM1RKEstKs7Mz7NVMtQzULK34+WyKShKLctMLVeoAIoBBSFASaHSVsnECMEtz0wpyQCpMDBBCGakZqZnlNgqWRhZwAX1gWYCAFBLAQIAABQAAgAIAIxeVlE2YVgCRwMAAOEJAAAUAAAAAAAAAAEAAAAAAAAAAAB1bml2ZXJzYWwvcGxheWVyLnhtbFBLAQIAABQAAgAIAG18R1WcXjIIFAYAADcXAAAdAAAAAAAAAAEAAAAAAHkDAAB1bml2ZXJzYWwvY29tbW9uX21lc3NhZ2VzLmxuZ1BLAQIAABQAAgAIAG18R1UVHmAbowAAAH8BAAAuAAAAAAAAAAEAAAAAAMgJAAB1bml2ZXJzYWwvcGxheWJhY2tfYW5kX25hdmlnYXRpb25fc2V0dGluZ3MueG1sUEsBAgAAFAACAAgAbXxHVaenV+h8BAAAbxcAACcAAAAAAAAAAQAAAAAAtwoAAHVuaXZlcnNhbC9mbGFzaF9wdWJsaXNoaW5nX3NldHRpbmdzLnhtbFBLAQIAABQAAgAIAG18R1XlX+THbQMAAKEMAAAhAAAAAAAAAAEAAAAAAHgPAAB1bml2ZXJzYWwvZmxhc2hfc2tpbl9zZXR0aW5ncy54bWxQSwECAAAUAAIACABtfEdVF9vd2HcEAAD5FgAAJgAAAAAAAAABAAAAAAAkEwAAdW5pdmVyc2FsL2h0bWxfcHVibGlzaGluZ19zZXR0aW5ncy54bWxQSwECAAAUAAIACABtfEdVJR/xB6oBAABoBgAAHwAAAAAAAAABAAAAAADfFwAAdW5pdmVyc2FsL2h0bWxfc2tpbl9zZXR0aW5ncy5qc1BLAQIAABQAAgAIAG18R1V7xmcuZgAAAGgAAAAcAAAAAAAAAAEAAAAAAMYZAAB1bml2ZXJzYWwvbG9jYWxfc2V0dGluZ3MueG1sUEsBAgAAFAACAAgAbnxHVRbuq+5BBgAAWxwAABcAAAAAAAAAAAAAAAAAZhoAAHVuaXZlcnNhbC91bml2ZXJzYWwucG5nUEsBAgAAFAACAAgAbnx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FE75F0"/>
      </a:dk2>
      <a:lt2>
        <a:srgbClr val="E3E7EA"/>
      </a:lt2>
      <a:accent1>
        <a:srgbClr val="66DDD4"/>
      </a:accent1>
      <a:accent2>
        <a:srgbClr val="52BBB3"/>
      </a:accent2>
      <a:accent3>
        <a:srgbClr val="FEDF66"/>
      </a:accent3>
      <a:accent4>
        <a:srgbClr val="FD985E"/>
      </a:accent4>
      <a:accent5>
        <a:srgbClr val="9FE4F5"/>
      </a:accent5>
      <a:accent6>
        <a:srgbClr val="E8ACE9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357</Words>
  <Application>Microsoft Macintosh PowerPoint</Application>
  <PresentationFormat>On-screen Show (16:9)</PresentationFormat>
  <Paragraphs>106</Paragraphs>
  <Slides>21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Comic Sans MS</vt:lpstr>
      <vt:lpstr>Calibri</vt:lpstr>
      <vt:lpstr>Life Savers ExtraBold</vt:lpstr>
      <vt:lpstr>Pangolin</vt:lpstr>
      <vt:lpstr>PT Sans</vt:lpstr>
      <vt:lpstr>Catamaran</vt:lpstr>
      <vt:lpstr>Times New Roman</vt:lpstr>
      <vt:lpstr>Arial</vt:lpstr>
      <vt:lpstr>Roboto</vt:lpstr>
      <vt:lpstr>Montserrat</vt:lpstr>
      <vt:lpstr>Baloo 2</vt:lpstr>
      <vt:lpstr>Quicksand SemiBold</vt:lpstr>
      <vt:lpstr>Life Savers</vt:lpstr>
      <vt:lpstr>Quicksand</vt:lpstr>
      <vt:lpstr>Nunito</vt:lpstr>
      <vt:lpstr>Bebas Neue</vt:lpstr>
      <vt:lpstr>Changa One</vt:lpstr>
      <vt:lpstr>English Vocabulary Workshop by Slidesgo</vt:lpstr>
      <vt:lpstr>2_Science Subject for Elementary - 3rd Grade: Physical, Life, and Earth by Slidesgo</vt:lpstr>
      <vt:lpstr>It's Springtime! MK Plan by Slidesgo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Circle the correct word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34.Unit 3-Lesson 2-Period 1</dc:title>
  <dc:creator>Christiaan Rheeder;Chiêm Thủy</dc:creator>
  <cp:lastModifiedBy>Hoàng Thị Vân Anh</cp:lastModifiedBy>
  <cp:revision>28</cp:revision>
  <dcterms:modified xsi:type="dcterms:W3CDTF">2025-05-28T08:51:24Z</dcterms:modified>
</cp:coreProperties>
</file>