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76" r:id="rId3"/>
    <p:sldId id="294" r:id="rId4"/>
    <p:sldId id="295" r:id="rId5"/>
    <p:sldId id="297" r:id="rId6"/>
    <p:sldId id="268" r:id="rId7"/>
    <p:sldId id="280" r:id="rId8"/>
    <p:sldId id="281" r:id="rId9"/>
    <p:sldId id="298" r:id="rId10"/>
    <p:sldId id="284" r:id="rId11"/>
    <p:sldId id="285" r:id="rId12"/>
    <p:sldId id="286" r:id="rId13"/>
    <p:sldId id="299" r:id="rId14"/>
  </p:sldIdLst>
  <p:sldSz cx="6858000" cy="9906000" type="A4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1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2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6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0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6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4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7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5DE9-1B96-498C-A887-9A53046AB0C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CA2F4-C1C0-4AAB-B1C4-EADB5DB29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0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0489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" y="405167"/>
            <a:ext cx="819828" cy="855196"/>
          </a:xfrm>
          <a:prstGeom prst="rect">
            <a:avLst/>
          </a:prstGeom>
        </p:spPr>
      </p:pic>
      <p:sp>
        <p:nvSpPr>
          <p:cNvPr id="30" name="Text Box 4"/>
          <p:cNvSpPr txBox="1"/>
          <p:nvPr/>
        </p:nvSpPr>
        <p:spPr>
          <a:xfrm>
            <a:off x="1006324" y="522313"/>
            <a:ext cx="2305757" cy="3869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Apple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 bwMode="auto">
          <a:xfrm>
            <a:off x="77264" y="1656871"/>
            <a:ext cx="1309457" cy="714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 Box 8"/>
          <p:cNvSpPr txBox="1"/>
          <p:nvPr/>
        </p:nvSpPr>
        <p:spPr>
          <a:xfrm>
            <a:off x="1368811" y="1786549"/>
            <a:ext cx="2292016" cy="3869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kiến</a:t>
            </a:r>
          </a:p>
        </p:txBody>
      </p:sp>
      <p:pic>
        <p:nvPicPr>
          <p:cNvPr id="33" name="Pictur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2140"/>
            <a:ext cx="1234440" cy="890905"/>
          </a:xfrm>
          <a:prstGeom prst="rect">
            <a:avLst/>
          </a:prstGeom>
        </p:spPr>
      </p:pic>
      <p:sp>
        <p:nvSpPr>
          <p:cNvPr id="34" name="Text Box 10"/>
          <p:cNvSpPr txBox="1"/>
          <p:nvPr/>
        </p:nvSpPr>
        <p:spPr>
          <a:xfrm>
            <a:off x="1420496" y="3052555"/>
            <a:ext cx="2292016" cy="3869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Red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màu đỏ</a:t>
            </a:r>
          </a:p>
        </p:txBody>
      </p: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" y="4123028"/>
            <a:ext cx="1147910" cy="885931"/>
          </a:xfrm>
          <a:prstGeom prst="rect">
            <a:avLst/>
          </a:prstGeom>
        </p:spPr>
      </p:pic>
      <p:sp>
        <p:nvSpPr>
          <p:cNvPr id="36" name="Text Box 12"/>
          <p:cNvSpPr txBox="1"/>
          <p:nvPr/>
        </p:nvSpPr>
        <p:spPr>
          <a:xfrm>
            <a:off x="1060264" y="4318562"/>
            <a:ext cx="3407382" cy="3830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Green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màu xanh lá cây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8" y="5447498"/>
            <a:ext cx="1732721" cy="805825"/>
          </a:xfrm>
          <a:prstGeom prst="rect">
            <a:avLst/>
          </a:prstGeom>
        </p:spPr>
      </p:pic>
      <p:sp>
        <p:nvSpPr>
          <p:cNvPr id="19" name="Text Box 16"/>
          <p:cNvSpPr txBox="1"/>
          <p:nvPr/>
        </p:nvSpPr>
        <p:spPr>
          <a:xfrm>
            <a:off x="1721383" y="5583731"/>
            <a:ext cx="4236737" cy="265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Small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77619"/>
            <a:ext cx="1794184" cy="782172"/>
          </a:xfrm>
          <a:prstGeom prst="rect">
            <a:avLst/>
          </a:prstGeom>
        </p:spPr>
      </p:pic>
      <p:sp>
        <p:nvSpPr>
          <p:cNvPr id="21" name="Text Box 18"/>
          <p:cNvSpPr txBox="1"/>
          <p:nvPr/>
        </p:nvSpPr>
        <p:spPr>
          <a:xfrm>
            <a:off x="1731322" y="6893415"/>
            <a:ext cx="2404052" cy="265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Big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22179" r="10589" b="28623"/>
          <a:stretch/>
        </p:blipFill>
        <p:spPr bwMode="auto">
          <a:xfrm>
            <a:off x="43265" y="7872497"/>
            <a:ext cx="1051805" cy="798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 Box 72"/>
          <p:cNvSpPr txBox="1"/>
          <p:nvPr/>
        </p:nvSpPr>
        <p:spPr>
          <a:xfrm>
            <a:off x="1206885" y="8195605"/>
            <a:ext cx="2652003" cy="265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Bee 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21070" r="8873" b="25296"/>
          <a:stretch/>
        </p:blipFill>
        <p:spPr bwMode="auto">
          <a:xfrm>
            <a:off x="132286" y="9125745"/>
            <a:ext cx="1086679" cy="78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 Box 73"/>
          <p:cNvSpPr txBox="1"/>
          <p:nvPr/>
        </p:nvSpPr>
        <p:spPr>
          <a:xfrm>
            <a:off x="1402083" y="9516157"/>
            <a:ext cx="3331175" cy="2657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Bear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con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gấu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12" y="237607"/>
            <a:ext cx="1303020" cy="87630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7438"/>
          <a:stretch/>
        </p:blipFill>
        <p:spPr bwMode="auto">
          <a:xfrm>
            <a:off x="3887558" y="1639172"/>
            <a:ext cx="978756" cy="77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 Box 75"/>
          <p:cNvSpPr txBox="1"/>
          <p:nvPr/>
        </p:nvSpPr>
        <p:spPr>
          <a:xfrm>
            <a:off x="4779475" y="792102"/>
            <a:ext cx="3691342" cy="301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Butterfly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bướm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7"/>
          <p:cNvSpPr txBox="1"/>
          <p:nvPr/>
        </p:nvSpPr>
        <p:spPr>
          <a:xfrm>
            <a:off x="5125205" y="1935390"/>
            <a:ext cx="2466810" cy="301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Cat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con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/>
        </p:blipFill>
        <p:spPr bwMode="auto">
          <a:xfrm>
            <a:off x="3563294" y="3018251"/>
            <a:ext cx="1325714" cy="836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Text Box 25"/>
          <p:cNvSpPr txBox="1"/>
          <p:nvPr/>
        </p:nvSpPr>
        <p:spPr>
          <a:xfrm>
            <a:off x="5249736" y="3554821"/>
            <a:ext cx="2111873" cy="301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Cow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bò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Explosion 2 42"/>
          <p:cNvSpPr/>
          <p:nvPr/>
        </p:nvSpPr>
        <p:spPr>
          <a:xfrm>
            <a:off x="3712512" y="4340179"/>
            <a:ext cx="1120140" cy="867029"/>
          </a:xfrm>
          <a:prstGeom prst="irregularSeal2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Text Box 28"/>
          <p:cNvSpPr txBox="1"/>
          <p:nvPr/>
        </p:nvSpPr>
        <p:spPr>
          <a:xfrm>
            <a:off x="4866314" y="4614774"/>
            <a:ext cx="3398519" cy="301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Blue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Explosion 2 44"/>
          <p:cNvSpPr/>
          <p:nvPr/>
        </p:nvSpPr>
        <p:spPr>
          <a:xfrm>
            <a:off x="3748335" y="5480091"/>
            <a:ext cx="1093759" cy="887822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 Box 35"/>
          <p:cNvSpPr txBox="1"/>
          <p:nvPr/>
        </p:nvSpPr>
        <p:spPr>
          <a:xfrm>
            <a:off x="4952647" y="5908839"/>
            <a:ext cx="3305329" cy="4625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Yellow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màu vàng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Explosion 2 46"/>
          <p:cNvSpPr/>
          <p:nvPr/>
        </p:nvSpPr>
        <p:spPr>
          <a:xfrm>
            <a:off x="3807397" y="6635189"/>
            <a:ext cx="1058917" cy="900469"/>
          </a:xfrm>
          <a:prstGeom prst="irregularSeal2">
            <a:avLst/>
          </a:prstGeom>
          <a:solidFill>
            <a:srgbClr val="FF99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Text Box 37"/>
          <p:cNvSpPr txBox="1"/>
          <p:nvPr/>
        </p:nvSpPr>
        <p:spPr>
          <a:xfrm>
            <a:off x="4779475" y="7095874"/>
            <a:ext cx="3158270" cy="4321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Orange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màu da cam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3830091" y="7721245"/>
            <a:ext cx="1058917" cy="992739"/>
          </a:xfrm>
          <a:prstGeom prst="irregularSeal2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ext Box 39"/>
          <p:cNvSpPr txBox="1"/>
          <p:nvPr/>
        </p:nvSpPr>
        <p:spPr>
          <a:xfrm>
            <a:off x="4822763" y="8252440"/>
            <a:ext cx="3251395" cy="4181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Brown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màu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nâu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0338" r="8674" b="25977"/>
          <a:stretch/>
        </p:blipFill>
        <p:spPr bwMode="auto">
          <a:xfrm>
            <a:off x="3660827" y="9062577"/>
            <a:ext cx="1072431" cy="777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Text Box 45"/>
          <p:cNvSpPr txBox="1"/>
          <p:nvPr/>
        </p:nvSpPr>
        <p:spPr>
          <a:xfrm>
            <a:off x="4866314" y="9498132"/>
            <a:ext cx="2214767" cy="4625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uck 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vịt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204287"/>
            <a:ext cx="6718374" cy="1281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8294211"/>
            <a:ext cx="6718374" cy="1281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72031" y="3372730"/>
            <a:ext cx="6718374" cy="1281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72031" y="5537415"/>
            <a:ext cx="6718374" cy="1281375"/>
          </a:xfrm>
          <a:prstGeom prst="rect">
            <a:avLst/>
          </a:prstGeom>
        </p:spPr>
      </p:pic>
      <p:pic>
        <p:nvPicPr>
          <p:cNvPr id="17" name="Picture 16" descr="Free Png Download Kite Black And White Kite- Freekite - Kite Clipart  Transparent Png (#3284583) - PinClipart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3" b="97170" l="2500" r="97500">
                        <a14:foregroundMark x1="12812" y1="68711" x2="12812" y2="68711"/>
                        <a14:foregroundMark x1="16563" y1="70126" x2="16563" y2="70126"/>
                        <a14:foregroundMark x1="9375" y1="72013" x2="9375" y2="72013"/>
                        <a14:foregroundMark x1="21875" y1="75629" x2="21875" y2="75629"/>
                        <a14:foregroundMark x1="13438" y1="78459" x2="13438" y2="78459"/>
                        <a14:foregroundMark x1="31250" y1="79245" x2="31250" y2="79245"/>
                        <a14:foregroundMark x1="25000" y1="84119" x2="25000" y2="84119"/>
                        <a14:foregroundMark x1="21250" y1="83176" x2="21250" y2="83176"/>
                        <a14:foregroundMark x1="37188" y1="83019" x2="37188" y2="83019"/>
                        <a14:foregroundMark x1="33750" y1="86478" x2="33750" y2="86478"/>
                        <a14:foregroundMark x1="48438" y1="86950" x2="48438" y2="86950"/>
                        <a14:foregroundMark x1="41563" y1="89937" x2="41563" y2="89937"/>
                        <a14:foregroundMark x1="59375" y1="91509" x2="59375" y2="91509"/>
                        <a14:foregroundMark x1="50625" y1="94497" x2="50625" y2="94497"/>
                        <a14:foregroundMark x1="11563" y1="70755" x2="11563" y2="70755"/>
                        <a14:foregroundMark x1="12188" y1="72799" x2="12188" y2="72799"/>
                        <a14:foregroundMark x1="14375" y1="75472" x2="14375" y2="75472"/>
                        <a14:foregroundMark x1="16875" y1="76887" x2="16875" y2="76887"/>
                        <a14:foregroundMark x1="20000" y1="79088" x2="20000" y2="79088"/>
                        <a14:foregroundMark x1="24688" y1="80503" x2="24688" y2="80503"/>
                        <a14:foregroundMark x1="23438" y1="80346" x2="23438" y2="80346"/>
                        <a14:foregroundMark x1="21250" y1="79560" x2="21250" y2="79560"/>
                        <a14:foregroundMark x1="19063" y1="78616" x2="19063" y2="78616"/>
                        <a14:foregroundMark x1="17500" y1="77516" x2="17500" y2="77516"/>
                        <a14:foregroundMark x1="17500" y1="76730" x2="17500" y2="76730"/>
                        <a14:foregroundMark x1="15000" y1="75629" x2="15000" y2="75629"/>
                        <a14:foregroundMark x1="13438" y1="73742" x2="13438" y2="73742"/>
                        <a14:foregroundMark x1="13438" y1="74528" x2="13438" y2="74528"/>
                        <a14:foregroundMark x1="13438" y1="75314" x2="13438" y2="75314"/>
                        <a14:foregroundMark x1="11563" y1="72799" x2="12500" y2="68396"/>
                        <a14:foregroundMark x1="45625" y1="87736" x2="36875" y2="84906"/>
                        <a14:foregroundMark x1="35313" y1="84748" x2="28438" y2="82233"/>
                        <a14:foregroundMark x1="26875" y1="82233" x2="23438" y2="79874"/>
                        <a14:foregroundMark x1="44063" y1="88050" x2="56875" y2="93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2" y="360734"/>
            <a:ext cx="980662" cy="8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024"/>
          <p:cNvSpPr txBox="1"/>
          <p:nvPr/>
        </p:nvSpPr>
        <p:spPr>
          <a:xfrm>
            <a:off x="2697723" y="615630"/>
            <a:ext cx="2523634" cy="3805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kite [kaɪt] – cái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Dolls clipart 1 » Clipart Station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t="6388" r="21231" b="5899"/>
          <a:stretch/>
        </p:blipFill>
        <p:spPr bwMode="auto">
          <a:xfrm>
            <a:off x="1818409" y="2522534"/>
            <a:ext cx="656888" cy="876700"/>
          </a:xfrm>
          <a:prstGeom prst="rect">
            <a:avLst/>
          </a:prstGeom>
          <a:noFill/>
          <a:extLst/>
        </p:spPr>
      </p:pic>
      <p:pic>
        <p:nvPicPr>
          <p:cNvPr id="23" name="Picture 2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16734" r="11313" b="22468"/>
          <a:stretch/>
        </p:blipFill>
        <p:spPr bwMode="auto">
          <a:xfrm>
            <a:off x="1656522" y="4686681"/>
            <a:ext cx="792480" cy="817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 Box 1027"/>
          <p:cNvSpPr txBox="1"/>
          <p:nvPr/>
        </p:nvSpPr>
        <p:spPr>
          <a:xfrm>
            <a:off x="2621171" y="2775986"/>
            <a:ext cx="201168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doll [dɒl] – búp bê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029"/>
          <p:cNvSpPr txBox="1"/>
          <p:nvPr/>
        </p:nvSpPr>
        <p:spPr>
          <a:xfrm>
            <a:off x="2449002" y="5001315"/>
            <a:ext cx="3320846" cy="5029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kitten [‘kɪtn] – con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Fresh Lemon Png Clip Art Image - Lemon Png Clipart, Transparent Png -  kindpn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98667" l="13256" r="8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9" r="12380"/>
          <a:stretch/>
        </p:blipFill>
        <p:spPr bwMode="auto">
          <a:xfrm>
            <a:off x="1640936" y="7409544"/>
            <a:ext cx="879314" cy="858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 Box 1030"/>
          <p:cNvSpPr txBox="1"/>
          <p:nvPr/>
        </p:nvSpPr>
        <p:spPr>
          <a:xfrm>
            <a:off x="2450520" y="7640786"/>
            <a:ext cx="3319328" cy="5167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lemon [‘lemәn] – quả chanh thể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84259" y="684384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.VnBodoniH" panose="020B7200000000000000" pitchFamily="34" charset="0"/>
              </a:rPr>
              <a:t>UNIT 12 : LETTER L</a:t>
            </a:r>
            <a:endParaRPr lang="en-US" dirty="0">
              <a:solidFill>
                <a:srgbClr val="009900"/>
              </a:solidFill>
              <a:latin typeface=".VnBodoniH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1024" y="7102883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Vocabulary</a:t>
            </a:r>
            <a:endParaRPr lang="en-US" b="1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7114" y="3614513"/>
            <a:ext cx="6724508" cy="1281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323555"/>
            <a:ext cx="6718374" cy="1281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3494" y="5953207"/>
            <a:ext cx="6724508" cy="1281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6746" y="8210541"/>
            <a:ext cx="6724508" cy="1281375"/>
          </a:xfrm>
          <a:prstGeom prst="rect">
            <a:avLst/>
          </a:prstGeom>
        </p:spPr>
      </p:pic>
      <p:pic>
        <p:nvPicPr>
          <p:cNvPr id="14" name="Picture 13" descr="Lemon Juice Orange Drink Orange Juice Lime Juice PNG, Clipart, Citric Acid,  Cocktail Garnish, Drink, Drinking,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76" l="9753" r="89973">
                        <a14:backgroundMark x1="37363" y1="23790" x2="38187" y2="74194"/>
                        <a14:backgroundMark x1="38462" y1="23992" x2="38599" y2="73185"/>
                        <a14:backgroundMark x1="62225" y1="29435" x2="60989" y2="87097"/>
                        <a14:backgroundMark x1="30907" y1="78427" x2="32143" y2="84476"/>
                        <a14:backgroundMark x1="51374" y1="11694" x2="52335" y2="4637"/>
                        <a14:backgroundMark x1="57692" y1="1008" x2="65934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0" r="27409"/>
          <a:stretch/>
        </p:blipFill>
        <p:spPr bwMode="auto">
          <a:xfrm>
            <a:off x="1643269" y="334734"/>
            <a:ext cx="817007" cy="1070427"/>
          </a:xfrm>
          <a:prstGeom prst="rect">
            <a:avLst/>
          </a:prstGeom>
          <a:noFill/>
          <a:extLst/>
        </p:spPr>
      </p:pic>
      <p:sp>
        <p:nvSpPr>
          <p:cNvPr id="17" name="Text Box 1031"/>
          <p:cNvSpPr txBox="1"/>
          <p:nvPr/>
        </p:nvSpPr>
        <p:spPr>
          <a:xfrm>
            <a:off x="2420520" y="688889"/>
            <a:ext cx="359664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lemonade [lemә ‘neɪd] – nước chanh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05328" y="2585473"/>
            <a:ext cx="1018124" cy="975224"/>
            <a:chOff x="-2043236" y="1213994"/>
            <a:chExt cx="724905" cy="749864"/>
          </a:xfrm>
        </p:grpSpPr>
        <p:sp>
          <p:nvSpPr>
            <p:cNvPr id="26" name="Oval 25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871649" y="128266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6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65316" y="4911934"/>
            <a:ext cx="1018124" cy="975224"/>
            <a:chOff x="-2043236" y="1213994"/>
            <a:chExt cx="724905" cy="749864"/>
          </a:xfrm>
        </p:grpSpPr>
        <p:sp>
          <p:nvSpPr>
            <p:cNvPr id="32" name="Oval 31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862213" y="128266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05072" y="7284499"/>
            <a:ext cx="1018124" cy="975224"/>
            <a:chOff x="-2043236" y="1213994"/>
            <a:chExt cx="724905" cy="749864"/>
          </a:xfrm>
        </p:grpSpPr>
        <p:sp>
          <p:nvSpPr>
            <p:cNvPr id="36" name="Oval 35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862213" y="128266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8</a:t>
              </a:r>
            </a:p>
          </p:txBody>
        </p:sp>
      </p:grpSp>
      <p:sp>
        <p:nvSpPr>
          <p:cNvPr id="39" name="Text Box 1032"/>
          <p:cNvSpPr txBox="1"/>
          <p:nvPr/>
        </p:nvSpPr>
        <p:spPr>
          <a:xfrm>
            <a:off x="2702708" y="2915411"/>
            <a:ext cx="201168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six [sɪks] – số 6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1033"/>
          <p:cNvSpPr txBox="1"/>
          <p:nvPr/>
        </p:nvSpPr>
        <p:spPr>
          <a:xfrm>
            <a:off x="2720785" y="5230237"/>
            <a:ext cx="201168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seven [‘sevn] – số 7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035"/>
          <p:cNvSpPr txBox="1"/>
          <p:nvPr/>
        </p:nvSpPr>
        <p:spPr>
          <a:xfrm>
            <a:off x="2720785" y="7591053"/>
            <a:ext cx="201168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eight [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eɪt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] – số 8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10960" y="453114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.VnBodoniH" panose="020B7200000000000000" pitchFamily="34" charset="0"/>
              </a:rPr>
              <a:t>UNIT 13 : LETTER M</a:t>
            </a:r>
            <a:endParaRPr lang="en-US" dirty="0">
              <a:solidFill>
                <a:srgbClr val="009900"/>
              </a:solidFill>
              <a:latin typeface=".VnBodoniH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449" y="479018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Vocabulary</a:t>
            </a:r>
            <a:endParaRPr lang="en-US" b="1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7114" y="3177194"/>
            <a:ext cx="6724508" cy="1281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29874" b="32414"/>
          <a:stretch/>
        </p:blipFill>
        <p:spPr>
          <a:xfrm>
            <a:off x="63248" y="1270548"/>
            <a:ext cx="6718374" cy="8763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6746" y="8210541"/>
            <a:ext cx="6724508" cy="12813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65316" y="286914"/>
            <a:ext cx="1018124" cy="975224"/>
            <a:chOff x="-2043236" y="1213994"/>
            <a:chExt cx="724905" cy="749864"/>
          </a:xfrm>
        </p:grpSpPr>
        <p:sp>
          <p:nvSpPr>
            <p:cNvPr id="26" name="Oval 25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862213" y="127247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05069" y="2195656"/>
            <a:ext cx="1018125" cy="975224"/>
            <a:chOff x="-2043236" y="1213994"/>
            <a:chExt cx="724905" cy="749864"/>
          </a:xfrm>
        </p:grpSpPr>
        <p:sp>
          <p:nvSpPr>
            <p:cNvPr id="33" name="Oval 32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2003746" y="1282663"/>
              <a:ext cx="619975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.VnBlack" panose="020B7200000000000000" pitchFamily="34" charset="0"/>
                </a:rPr>
                <a:t>10</a:t>
              </a:r>
              <a:endParaRPr lang="en-US" sz="4000" b="1" dirty="0">
                <a:latin typeface=".VnBlack" panose="020B7200000000000000" pitchFamily="34" charset="0"/>
              </a:endParaRPr>
            </a:p>
          </p:txBody>
        </p:sp>
      </p:grpSp>
      <p:sp>
        <p:nvSpPr>
          <p:cNvPr id="36" name="Text Box 1037"/>
          <p:cNvSpPr txBox="1"/>
          <p:nvPr/>
        </p:nvSpPr>
        <p:spPr>
          <a:xfrm>
            <a:off x="2655238" y="620743"/>
            <a:ext cx="201168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nine [naɪn] – số 9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038"/>
          <p:cNvSpPr txBox="1"/>
          <p:nvPr/>
        </p:nvSpPr>
        <p:spPr>
          <a:xfrm>
            <a:off x="2655238" y="2577805"/>
            <a:ext cx="201168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 [ten] – số mười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90" b="91210" l="9954" r="89931">
                        <a14:foregroundMark x1="44508" y1="45161" x2="47597" y2="48387"/>
                        <a14:foregroundMark x1="25057" y1="64194" x2="75057" y2="6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12198" r="19609" b="20947"/>
          <a:stretch/>
        </p:blipFill>
        <p:spPr bwMode="auto">
          <a:xfrm>
            <a:off x="1590260" y="5155796"/>
            <a:ext cx="869221" cy="852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 Box 1039"/>
          <p:cNvSpPr txBox="1"/>
          <p:nvPr/>
        </p:nvSpPr>
        <p:spPr>
          <a:xfrm>
            <a:off x="2623194" y="5428939"/>
            <a:ext cx="201168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mum [mᴧm] – mẹ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5" t="17037" r="25617" b="21150"/>
          <a:stretch/>
        </p:blipFill>
        <p:spPr bwMode="auto">
          <a:xfrm>
            <a:off x="1664764" y="7424379"/>
            <a:ext cx="794717" cy="767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Text Box 1040"/>
          <p:cNvSpPr txBox="1"/>
          <p:nvPr/>
        </p:nvSpPr>
        <p:spPr>
          <a:xfrm>
            <a:off x="2583440" y="7644758"/>
            <a:ext cx="201168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dad [dæd] – bố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47585" y="6001855"/>
            <a:ext cx="6724508" cy="12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7114" y="3614513"/>
            <a:ext cx="6724508" cy="1281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323555"/>
            <a:ext cx="6718374" cy="128137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8" t="17137" r="22184" b="19947"/>
          <a:stretch/>
        </p:blipFill>
        <p:spPr bwMode="auto">
          <a:xfrm>
            <a:off x="1484244" y="273413"/>
            <a:ext cx="938766" cy="105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5083" r="9739" b="35778"/>
          <a:stretch/>
        </p:blipFill>
        <p:spPr bwMode="auto">
          <a:xfrm>
            <a:off x="1172336" y="2788897"/>
            <a:ext cx="1703386" cy="72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041"/>
          <p:cNvSpPr txBox="1"/>
          <p:nvPr/>
        </p:nvSpPr>
        <p:spPr>
          <a:xfrm>
            <a:off x="2423010" y="750968"/>
            <a:ext cx="3699494" cy="5725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sister [sɪstә(r)] – chị, em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042"/>
          <p:cNvSpPr txBox="1"/>
          <p:nvPr/>
        </p:nvSpPr>
        <p:spPr>
          <a:xfrm>
            <a:off x="2836718" y="2915410"/>
            <a:ext cx="3285786" cy="4373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mouth [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maʊθ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] – cái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0612" y="6104420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  <a:endParaRPr lang="en-US" sz="4000" b="1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59469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 Box 47"/>
          <p:cNvSpPr txBox="1"/>
          <p:nvPr/>
        </p:nvSpPr>
        <p:spPr>
          <a:xfrm>
            <a:off x="1299873" y="626298"/>
            <a:ext cx="3297569" cy="3818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Donkey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con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21373" r="9023" b="21158"/>
          <a:stretch/>
        </p:blipFill>
        <p:spPr bwMode="auto">
          <a:xfrm>
            <a:off x="273297" y="101739"/>
            <a:ext cx="1083760" cy="893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 Box 49"/>
          <p:cNvSpPr txBox="1"/>
          <p:nvPr/>
        </p:nvSpPr>
        <p:spPr>
          <a:xfrm>
            <a:off x="1472383" y="2002015"/>
            <a:ext cx="2611750" cy="3818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Dog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chó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51"/>
          <p:cNvSpPr txBox="1"/>
          <p:nvPr/>
        </p:nvSpPr>
        <p:spPr>
          <a:xfrm>
            <a:off x="1162807" y="3360341"/>
            <a:ext cx="299466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Chicken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con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98" b="90961" l="10000" r="90000">
                        <a14:foregroundMark x1="55323" y1="31007" x2="55484" y2="36842"/>
                        <a14:foregroundMark x1="66452" y1="36041" x2="69355" y2="40046"/>
                        <a14:foregroundMark x1="54032" y1="31007" x2="55323" y2="37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6" t="10335" r="29411" b="10333"/>
          <a:stretch/>
        </p:blipFill>
        <p:spPr bwMode="auto">
          <a:xfrm>
            <a:off x="176386" y="1594190"/>
            <a:ext cx="944880" cy="95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903" y1="31693" x2="60242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9" t="24165" r="33670" b="14308"/>
          <a:stretch/>
        </p:blipFill>
        <p:spPr bwMode="auto">
          <a:xfrm>
            <a:off x="13430" y="3261110"/>
            <a:ext cx="954156" cy="765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 Box 53"/>
          <p:cNvSpPr txBox="1"/>
          <p:nvPr/>
        </p:nvSpPr>
        <p:spPr>
          <a:xfrm>
            <a:off x="1105160" y="4919678"/>
            <a:ext cx="3692150" cy="3818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Egg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17,962 Egg Clipart Illustrations &amp;amp; Clip Art - iStock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0" t="14864" r="23908" b="17058"/>
          <a:stretch/>
        </p:blipFill>
        <p:spPr bwMode="auto">
          <a:xfrm>
            <a:off x="98766" y="4589817"/>
            <a:ext cx="618602" cy="714221"/>
          </a:xfrm>
          <a:prstGeom prst="rect">
            <a:avLst/>
          </a:prstGeom>
          <a:noFill/>
          <a:extLst/>
        </p:spPr>
      </p:pic>
      <p:pic>
        <p:nvPicPr>
          <p:cNvPr id="17" name="Picture 16" descr="Elephant clipart. Free download transparent .PNG | Creazill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" y="6107786"/>
            <a:ext cx="1389380" cy="80264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55"/>
          <p:cNvSpPr txBox="1"/>
          <p:nvPr/>
        </p:nvSpPr>
        <p:spPr>
          <a:xfrm>
            <a:off x="1357057" y="6345160"/>
            <a:ext cx="4244510" cy="6479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Elephant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con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7074" y="7476916"/>
            <a:ext cx="1018124" cy="975224"/>
            <a:chOff x="-2043236" y="1213994"/>
            <a:chExt cx="724905" cy="749864"/>
          </a:xfrm>
        </p:grpSpPr>
        <p:sp>
          <p:nvSpPr>
            <p:cNvPr id="27" name="Oval 26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871649" y="128266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.VnBlack" panose="020B7200000000000000" pitchFamily="34" charset="0"/>
                </a:rPr>
                <a:t>1</a:t>
              </a:r>
              <a:endParaRPr lang="en-US" sz="4000" b="1" dirty="0">
                <a:latin typeface=".VnBlack" panose="020B7200000000000000" pitchFamily="34" charset="0"/>
              </a:endParaRPr>
            </a:p>
          </p:txBody>
        </p:sp>
      </p:grpSp>
      <p:sp>
        <p:nvSpPr>
          <p:cNvPr id="35" name="Text Box 3"/>
          <p:cNvSpPr txBox="1"/>
          <p:nvPr/>
        </p:nvSpPr>
        <p:spPr>
          <a:xfrm>
            <a:off x="1357057" y="7947640"/>
            <a:ext cx="3431820" cy="4484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1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04108" y="5431436"/>
            <a:ext cx="1018124" cy="975224"/>
            <a:chOff x="-2043236" y="1213994"/>
            <a:chExt cx="724905" cy="749864"/>
          </a:xfrm>
        </p:grpSpPr>
        <p:sp>
          <p:nvSpPr>
            <p:cNvPr id="37" name="Oval 36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862213" y="128266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2</a:t>
              </a:r>
            </a:p>
          </p:txBody>
        </p:sp>
      </p:grpSp>
      <p:sp>
        <p:nvSpPr>
          <p:cNvPr id="42" name="Text Box 5"/>
          <p:cNvSpPr txBox="1"/>
          <p:nvPr/>
        </p:nvSpPr>
        <p:spPr>
          <a:xfrm>
            <a:off x="5439431" y="5918231"/>
            <a:ext cx="2076641" cy="4484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Two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số 2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34711" y="7386178"/>
            <a:ext cx="1018124" cy="975224"/>
            <a:chOff x="-2043236" y="1213994"/>
            <a:chExt cx="724905" cy="749864"/>
          </a:xfrm>
        </p:grpSpPr>
        <p:sp>
          <p:nvSpPr>
            <p:cNvPr id="44" name="Oval 43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862213" y="128266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3</a:t>
              </a:r>
            </a:p>
          </p:txBody>
        </p:sp>
      </p:grpSp>
      <p:sp>
        <p:nvSpPr>
          <p:cNvPr id="47" name="Text Box 6"/>
          <p:cNvSpPr txBox="1"/>
          <p:nvPr/>
        </p:nvSpPr>
        <p:spPr>
          <a:xfrm>
            <a:off x="5439431" y="7825619"/>
            <a:ext cx="2573865" cy="4484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Three 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088380" y="64157"/>
            <a:ext cx="1018124" cy="975224"/>
            <a:chOff x="-2043236" y="1213994"/>
            <a:chExt cx="724905" cy="749864"/>
          </a:xfrm>
        </p:grpSpPr>
        <p:sp>
          <p:nvSpPr>
            <p:cNvPr id="49" name="Oval 48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1871648" y="127247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4</a:t>
              </a:r>
            </a:p>
          </p:txBody>
        </p:sp>
      </p:grpSp>
      <p:sp>
        <p:nvSpPr>
          <p:cNvPr id="52" name="Text Box 24"/>
          <p:cNvSpPr txBox="1"/>
          <p:nvPr/>
        </p:nvSpPr>
        <p:spPr>
          <a:xfrm>
            <a:off x="5027506" y="626298"/>
            <a:ext cx="2385385" cy="512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Four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001203" y="1369599"/>
            <a:ext cx="1018124" cy="964361"/>
            <a:chOff x="-2043236" y="1213994"/>
            <a:chExt cx="724905" cy="749864"/>
          </a:xfrm>
        </p:grpSpPr>
        <p:sp>
          <p:nvSpPr>
            <p:cNvPr id="54" name="Oval 53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1862213" y="127247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5</a:t>
              </a:r>
            </a:p>
          </p:txBody>
        </p:sp>
      </p:grpSp>
      <p:sp>
        <p:nvSpPr>
          <p:cNvPr id="57" name="Text Box 29"/>
          <p:cNvSpPr txBox="1"/>
          <p:nvPr/>
        </p:nvSpPr>
        <p:spPr>
          <a:xfrm>
            <a:off x="5152523" y="1814177"/>
            <a:ext cx="2385385" cy="512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Five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22279" r="9871" b="35983"/>
          <a:stretch/>
        </p:blipFill>
        <p:spPr bwMode="auto">
          <a:xfrm>
            <a:off x="3954328" y="2774485"/>
            <a:ext cx="1073178" cy="667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 Box 30"/>
          <p:cNvSpPr txBox="1"/>
          <p:nvPr/>
        </p:nvSpPr>
        <p:spPr>
          <a:xfrm>
            <a:off x="5033416" y="2932625"/>
            <a:ext cx="2385385" cy="512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Fish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21977" r="8011" b="31143"/>
          <a:stretch/>
        </p:blipFill>
        <p:spPr bwMode="auto">
          <a:xfrm>
            <a:off x="4084133" y="4110371"/>
            <a:ext cx="921139" cy="775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 Box 31"/>
          <p:cNvSpPr txBox="1"/>
          <p:nvPr/>
        </p:nvSpPr>
        <p:spPr>
          <a:xfrm>
            <a:off x="5152523" y="4560415"/>
            <a:ext cx="2385385" cy="512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Frog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7114" y="3455489"/>
            <a:ext cx="6724508" cy="1281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217539"/>
            <a:ext cx="6718374" cy="1281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3494" y="6165239"/>
            <a:ext cx="6724508" cy="1281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6746" y="8303305"/>
            <a:ext cx="6724508" cy="12813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17106" y="234330"/>
            <a:ext cx="1018124" cy="975224"/>
            <a:chOff x="-2043236" y="1213994"/>
            <a:chExt cx="724905" cy="749864"/>
          </a:xfrm>
        </p:grpSpPr>
        <p:sp>
          <p:nvSpPr>
            <p:cNvPr id="28" name="Oval 27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871648" y="127247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4</a:t>
              </a:r>
            </a:p>
          </p:txBody>
        </p:sp>
      </p:grpSp>
      <p:sp>
        <p:nvSpPr>
          <p:cNvPr id="31" name="Text Box 24"/>
          <p:cNvSpPr txBox="1"/>
          <p:nvPr/>
        </p:nvSpPr>
        <p:spPr>
          <a:xfrm>
            <a:off x="2835226" y="637243"/>
            <a:ext cx="2385385" cy="512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Four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12892" y="2517632"/>
            <a:ext cx="1018124" cy="964361"/>
            <a:chOff x="-2043236" y="1213994"/>
            <a:chExt cx="724905" cy="749864"/>
          </a:xfrm>
        </p:grpSpPr>
        <p:sp>
          <p:nvSpPr>
            <p:cNvPr id="33" name="Oval 32"/>
            <p:cNvSpPr/>
            <p:nvPr/>
          </p:nvSpPr>
          <p:spPr>
            <a:xfrm>
              <a:off x="-2043236" y="1213994"/>
              <a:ext cx="724905" cy="749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-1954980" y="1252094"/>
              <a:ext cx="548391" cy="550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1862213" y="1272473"/>
              <a:ext cx="375729" cy="544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.VnBlack" panose="020B7200000000000000" pitchFamily="34" charset="0"/>
                </a:rPr>
                <a:t>5</a:t>
              </a:r>
            </a:p>
          </p:txBody>
        </p:sp>
      </p:grpSp>
      <p:sp>
        <p:nvSpPr>
          <p:cNvPr id="36" name="Text Box 29"/>
          <p:cNvSpPr txBox="1"/>
          <p:nvPr/>
        </p:nvSpPr>
        <p:spPr>
          <a:xfrm>
            <a:off x="2849092" y="2799646"/>
            <a:ext cx="2385385" cy="512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Five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22279" r="9871" b="35983"/>
          <a:stretch/>
        </p:blipFill>
        <p:spPr bwMode="auto">
          <a:xfrm>
            <a:off x="1842306" y="5444749"/>
            <a:ext cx="1073178" cy="667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21977" r="8011" b="31143"/>
          <a:stretch/>
        </p:blipFill>
        <p:spPr bwMode="auto">
          <a:xfrm>
            <a:off x="1885824" y="7528290"/>
            <a:ext cx="921139" cy="775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 Box 30"/>
          <p:cNvSpPr txBox="1"/>
          <p:nvPr/>
        </p:nvSpPr>
        <p:spPr>
          <a:xfrm>
            <a:off x="2915483" y="5587027"/>
            <a:ext cx="2385385" cy="512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Fish [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fɪʃ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] – con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31"/>
          <p:cNvSpPr txBox="1"/>
          <p:nvPr/>
        </p:nvSpPr>
        <p:spPr>
          <a:xfrm>
            <a:off x="2862475" y="7790779"/>
            <a:ext cx="2385385" cy="512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Frog [frɒg] – con ếch</a:t>
            </a:r>
            <a:endParaRPr lang="en-US" sz="1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851" y="5005269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Vocabulary</a:t>
            </a:r>
            <a:endParaRPr lang="en-US" b="1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1086" y="4759479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.VnBodoniH" panose="020B7200000000000000" pitchFamily="34" charset="0"/>
              </a:rPr>
              <a:t>UNIT 6: LETTER F</a:t>
            </a:r>
            <a:endParaRPr lang="en-US" dirty="0">
              <a:solidFill>
                <a:srgbClr val="009900"/>
              </a:solidFill>
              <a:latin typeface=".VnBodoni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1425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6" name="Text Box 2244"/>
          <p:cNvSpPr txBox="1"/>
          <p:nvPr/>
        </p:nvSpPr>
        <p:spPr>
          <a:xfrm>
            <a:off x="2910507" y="637567"/>
            <a:ext cx="3334575" cy="37233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Swim [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sw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ɪ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bơi lội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7114" y="3468741"/>
            <a:ext cx="6724508" cy="1281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204287"/>
            <a:ext cx="6718374" cy="1281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3494" y="5913451"/>
            <a:ext cx="6724508" cy="1281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6746" y="8210541"/>
            <a:ext cx="6724508" cy="1281375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7"/>
          <a:stretch/>
        </p:blipFill>
        <p:spPr bwMode="auto">
          <a:xfrm>
            <a:off x="1797325" y="415244"/>
            <a:ext cx="1113183" cy="755938"/>
          </a:xfrm>
          <a:prstGeom prst="rect">
            <a:avLst/>
          </a:prstGeom>
          <a:noFill/>
        </p:spPr>
      </p:pic>
      <p:sp>
        <p:nvSpPr>
          <p:cNvPr id="15" name="Text Box 2244"/>
          <p:cNvSpPr txBox="1"/>
          <p:nvPr/>
        </p:nvSpPr>
        <p:spPr>
          <a:xfrm>
            <a:off x="2979006" y="2862772"/>
            <a:ext cx="3334575" cy="345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Run [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ᴧ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Running Cartoon Jogging Boy Runner Cartoon Child Running, Cupid, Elf  Transparent Png – Pngset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60" b="97458" l="10200" r="97800">
                        <a14:foregroundMark x1="23500" y1="77589" x2="28100" y2="79096"/>
                        <a14:foregroundMark x1="55200" y1="87100" x2="51200" y2="9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647" b="2197"/>
          <a:stretch/>
        </p:blipFill>
        <p:spPr bwMode="auto">
          <a:xfrm>
            <a:off x="1982276" y="2552737"/>
            <a:ext cx="743280" cy="9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Jumping Boy Clip Art - Royalty Free - GoGraph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8196" r="11999" b="27070"/>
          <a:stretch/>
        </p:blipFill>
        <p:spPr bwMode="auto">
          <a:xfrm>
            <a:off x="1895061" y="4817433"/>
            <a:ext cx="1083945" cy="1028700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26514" r="8155" b="30034"/>
          <a:stretch/>
        </p:blipFill>
        <p:spPr bwMode="auto">
          <a:xfrm>
            <a:off x="1783535" y="7271034"/>
            <a:ext cx="1306995" cy="822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 Box 40"/>
          <p:cNvSpPr txBox="1"/>
          <p:nvPr/>
        </p:nvSpPr>
        <p:spPr>
          <a:xfrm>
            <a:off x="3079970" y="5448623"/>
            <a:ext cx="2432933" cy="46482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jump [dʒᴧmp] – nhảy</a:t>
            </a:r>
            <a:endParaRPr lang="en-US" sz="1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41"/>
          <p:cNvSpPr txBox="1"/>
          <p:nvPr/>
        </p:nvSpPr>
        <p:spPr>
          <a:xfrm>
            <a:off x="3090529" y="7569069"/>
            <a:ext cx="2432933" cy="46482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Fly [flaɪ] – bay</a:t>
            </a:r>
            <a:endParaRPr lang="en-US" sz="1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296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707877"/>
            <a:ext cx="6718374" cy="1281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3872546"/>
            <a:ext cx="6718374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7556" b="14982"/>
          <a:stretch/>
        </p:blipFill>
        <p:spPr>
          <a:xfrm>
            <a:off x="63248" y="5950226"/>
            <a:ext cx="6718374" cy="870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9813" y="8277658"/>
            <a:ext cx="6718374" cy="1281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1774" y="11429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.VnBodoniH" panose="020B7200000000000000" pitchFamily="34" charset="0"/>
              </a:rPr>
              <a:t>UNIT 7 : LETTER G</a:t>
            </a:r>
            <a:endParaRPr lang="en-US" dirty="0">
              <a:solidFill>
                <a:srgbClr val="009900"/>
              </a:solidFill>
              <a:latin typeface=".VnBodoniH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539" y="373339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Vocabulary</a:t>
            </a:r>
            <a:endParaRPr lang="en-US" b="1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pic>
        <p:nvPicPr>
          <p:cNvPr id="19" name="Picture 18" descr="Goat Clipart #1387867 - Illustration by visekart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14" l="3000" r="96000">
                        <a14:foregroundMark x1="15750" y1="22857" x2="31250" y2="25238"/>
                        <a14:foregroundMark x1="10750" y1="68810" x2="29500" y2="95714"/>
                        <a14:foregroundMark x1="7250" y1="93095" x2="14750" y2="82143"/>
                        <a14:foregroundMark x1="8000" y1="82857" x2="7250" y2="94524"/>
                        <a14:foregroundMark x1="91750" y1="82619" x2="88500" y2="93333"/>
                        <a14:foregroundMark x1="84250" y1="87619" x2="87500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6" r="3283" b="4481"/>
          <a:stretch/>
        </p:blipFill>
        <p:spPr bwMode="auto">
          <a:xfrm>
            <a:off x="1868557" y="776319"/>
            <a:ext cx="1127626" cy="910644"/>
          </a:xfrm>
          <a:prstGeom prst="rect">
            <a:avLst/>
          </a:prstGeom>
          <a:noFill/>
          <a:ln w="19050">
            <a:noFill/>
          </a:ln>
          <a:extLst/>
        </p:spPr>
      </p:pic>
      <p:pic>
        <p:nvPicPr>
          <p:cNvPr id="22" name="Picture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27824" r="7594" b="38499"/>
          <a:stretch/>
        </p:blipFill>
        <p:spPr bwMode="auto">
          <a:xfrm>
            <a:off x="1898514" y="3041118"/>
            <a:ext cx="1150678" cy="807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 Box 138"/>
          <p:cNvSpPr txBox="1"/>
          <p:nvPr/>
        </p:nvSpPr>
        <p:spPr>
          <a:xfrm>
            <a:off x="3062222" y="1157512"/>
            <a:ext cx="2346981" cy="2607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Goat [gәʊt] – con dê</a:t>
            </a:r>
            <a:endParaRPr lang="en-US" sz="1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39"/>
          <p:cNvSpPr txBox="1"/>
          <p:nvPr/>
        </p:nvSpPr>
        <p:spPr>
          <a:xfrm>
            <a:off x="2996182" y="3317755"/>
            <a:ext cx="2346981" cy="2607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Grass [gra:s] – cỏ</a:t>
            </a:r>
            <a:endParaRPr lang="en-US" sz="1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25914" r="30756" b="19078"/>
          <a:stretch/>
        </p:blipFill>
        <p:spPr bwMode="auto">
          <a:xfrm>
            <a:off x="1964774" y="5183465"/>
            <a:ext cx="1150679" cy="75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 Box 140"/>
          <p:cNvSpPr txBox="1"/>
          <p:nvPr/>
        </p:nvSpPr>
        <p:spPr>
          <a:xfrm>
            <a:off x="3223651" y="5470366"/>
            <a:ext cx="2346981" cy="2607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Eat [i:t] – ăn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1774" y="683839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.VnBodoniH" panose="020B7200000000000000" pitchFamily="34" charset="0"/>
              </a:rPr>
              <a:t>UNIT 8 : LETTER H</a:t>
            </a:r>
            <a:endParaRPr lang="en-US" dirty="0">
              <a:solidFill>
                <a:srgbClr val="009900"/>
              </a:solidFill>
              <a:latin typeface=".VnBodoniH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539" y="7097435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Vocabulary</a:t>
            </a:r>
            <a:endParaRPr lang="en-US" b="1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pic>
        <p:nvPicPr>
          <p:cNvPr id="34" name="Picture 3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19759" r="10735" b="23381"/>
          <a:stretch/>
        </p:blipFill>
        <p:spPr bwMode="auto">
          <a:xfrm>
            <a:off x="2067339" y="7466767"/>
            <a:ext cx="1041541" cy="814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 Box 141"/>
          <p:cNvSpPr txBox="1"/>
          <p:nvPr/>
        </p:nvSpPr>
        <p:spPr>
          <a:xfrm>
            <a:off x="3115452" y="7727103"/>
            <a:ext cx="2649244" cy="2607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Horse [hͻ:s] – con ngựa</a:t>
            </a:r>
            <a:endParaRPr lang="en-US" sz="1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7114" y="3601261"/>
            <a:ext cx="6724508" cy="1281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270547"/>
            <a:ext cx="6718374" cy="1281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3494" y="5979711"/>
            <a:ext cx="6724508" cy="1281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6746" y="8276801"/>
            <a:ext cx="6724508" cy="1281375"/>
          </a:xfrm>
          <a:prstGeom prst="rect">
            <a:avLst/>
          </a:prstGeom>
        </p:spPr>
      </p:pic>
      <p:pic>
        <p:nvPicPr>
          <p:cNvPr id="14" name="Picture 13" descr="Free Hippopotamus Cliparts, Download Free Hippopotamus Cliparts png images,  Free ClipArts on Clipart Librar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76" y="365037"/>
            <a:ext cx="1243330" cy="90551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arm clipart , farm animals, farmers, tractor, red barn, pig, chicken, –  MUJKA CLIPART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6"/>
          <a:stretch/>
        </p:blipFill>
        <p:spPr bwMode="auto">
          <a:xfrm>
            <a:off x="1643271" y="2720770"/>
            <a:ext cx="1151323" cy="860374"/>
          </a:xfrm>
          <a:prstGeom prst="rect">
            <a:avLst/>
          </a:prstGeom>
          <a:noFill/>
          <a:ln w="19050">
            <a:noFill/>
          </a:ln>
          <a:extLst/>
        </p:spPr>
      </p:pic>
      <p:sp>
        <p:nvSpPr>
          <p:cNvPr id="24" name="Text Box 144"/>
          <p:cNvSpPr txBox="1"/>
          <p:nvPr/>
        </p:nvSpPr>
        <p:spPr>
          <a:xfrm>
            <a:off x="2782432" y="739582"/>
            <a:ext cx="4038026" cy="4304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Hippo [‘hɪpәʊ] – con hà mã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5"/>
          <p:cNvSpPr txBox="1"/>
          <p:nvPr/>
        </p:nvSpPr>
        <p:spPr>
          <a:xfrm>
            <a:off x="2821098" y="2962134"/>
            <a:ext cx="2532780" cy="4304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Farm [fa:m] – trang trại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Transparent Zoo Clipart - Zoo Animals, HD Png Download - kind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15670" r="3170" b="6520"/>
          <a:stretch/>
        </p:blipFill>
        <p:spPr bwMode="auto">
          <a:xfrm>
            <a:off x="1608122" y="5022573"/>
            <a:ext cx="1174309" cy="918145"/>
          </a:xfrm>
          <a:prstGeom prst="rect">
            <a:avLst/>
          </a:prstGeom>
          <a:noFill/>
          <a:ln w="19050">
            <a:noFill/>
          </a:ln>
          <a:extLst/>
        </p:spPr>
      </p:pic>
      <p:pic>
        <p:nvPicPr>
          <p:cNvPr id="29" name="Picture 28" descr="Blue box open icon Royalty Free Vector Image - VectorStock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 b="19185"/>
          <a:stretch/>
        </p:blipFill>
        <p:spPr bwMode="auto">
          <a:xfrm>
            <a:off x="1534146" y="7418472"/>
            <a:ext cx="117983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46"/>
          <p:cNvSpPr txBox="1"/>
          <p:nvPr/>
        </p:nvSpPr>
        <p:spPr>
          <a:xfrm>
            <a:off x="2807845" y="5343862"/>
            <a:ext cx="2379551" cy="4304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Zoo [zu:] – vườn thú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47"/>
          <p:cNvSpPr txBox="1"/>
          <p:nvPr/>
        </p:nvSpPr>
        <p:spPr>
          <a:xfrm>
            <a:off x="2760137" y="7734950"/>
            <a:ext cx="2676995" cy="4304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Box [bɒks] – hộp, thùng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71931" y="450471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.VnBodoniH" panose="020B7200000000000000" pitchFamily="34" charset="0"/>
              </a:rPr>
              <a:t>UNIT 9 : LETTER I</a:t>
            </a:r>
            <a:endParaRPr lang="en-US" dirty="0">
              <a:solidFill>
                <a:srgbClr val="009900"/>
              </a:solidFill>
              <a:latin typeface=".VnBodoniH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696" y="473725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Vocabulary</a:t>
            </a:r>
            <a:endParaRPr lang="en-US" b="1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29873" b="31844"/>
          <a:stretch/>
        </p:blipFill>
        <p:spPr>
          <a:xfrm>
            <a:off x="63248" y="1310304"/>
            <a:ext cx="6718374" cy="8895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3205375"/>
            <a:ext cx="6718374" cy="1281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6098910"/>
            <a:ext cx="6718374" cy="1281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8229519"/>
            <a:ext cx="6718374" cy="1281375"/>
          </a:xfrm>
          <a:prstGeom prst="rect">
            <a:avLst/>
          </a:prstGeom>
        </p:spPr>
      </p:pic>
      <p:pic>
        <p:nvPicPr>
          <p:cNvPr id="17" name="Picture 16" descr="Tree Png Transparent Clip Art Image Free Download - Tree Png Transparent  Clip Art Image Free Download - Free Transparent PNG Clipart Images Download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1" b="95342" l="2738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" t="3378" r="2694" b="4372"/>
          <a:stretch/>
        </p:blipFill>
        <p:spPr bwMode="auto">
          <a:xfrm>
            <a:off x="1484140" y="2192962"/>
            <a:ext cx="1147825" cy="1052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Position Prepositions | ENGLISH PAGE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4840" r="15663" b="38151"/>
          <a:stretch/>
        </p:blipFill>
        <p:spPr bwMode="auto">
          <a:xfrm>
            <a:off x="1497498" y="304801"/>
            <a:ext cx="1241762" cy="10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49"/>
          <p:cNvSpPr txBox="1"/>
          <p:nvPr/>
        </p:nvSpPr>
        <p:spPr>
          <a:xfrm>
            <a:off x="2631964" y="2603768"/>
            <a:ext cx="2456523" cy="3562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Tree [tri:] – cây 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50"/>
          <p:cNvSpPr txBox="1"/>
          <p:nvPr/>
        </p:nvSpPr>
        <p:spPr>
          <a:xfrm>
            <a:off x="2791337" y="809902"/>
            <a:ext cx="2456523" cy="3562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[ɒn]– ở trên, trên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539201" y="304801"/>
            <a:ext cx="398839" cy="16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0" descr="Ink clip art cartoon Royalty Free Vector Image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09"/>
          <a:stretch/>
        </p:blipFill>
        <p:spPr bwMode="auto">
          <a:xfrm>
            <a:off x="1520990" y="5226992"/>
            <a:ext cx="1161318" cy="857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H="1">
            <a:off x="2259898" y="5182340"/>
            <a:ext cx="380365" cy="2209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3" name="Picture 32" descr="Ink clip art cartoon Royalty Free Vector Image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09"/>
          <a:stretch/>
        </p:blipFill>
        <p:spPr bwMode="auto">
          <a:xfrm>
            <a:off x="1499389" y="7421176"/>
            <a:ext cx="1167378" cy="821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2443829" y="7683431"/>
            <a:ext cx="467707" cy="30805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 Box 151"/>
          <p:cNvSpPr txBox="1"/>
          <p:nvPr/>
        </p:nvSpPr>
        <p:spPr>
          <a:xfrm>
            <a:off x="2666766" y="5447972"/>
            <a:ext cx="3813234" cy="520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inkpot [‘ɪƞkpɒt] 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152"/>
          <p:cNvSpPr txBox="1"/>
          <p:nvPr/>
        </p:nvSpPr>
        <p:spPr>
          <a:xfrm>
            <a:off x="2802892" y="7681195"/>
            <a:ext cx="2456523" cy="3562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ink [ɪƞk] – mực</a:t>
            </a:r>
            <a:endParaRPr lang="en-US" sz="1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7114" y="3349473"/>
            <a:ext cx="6724508" cy="1281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217539"/>
            <a:ext cx="6718374" cy="12813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3494" y="5608655"/>
            <a:ext cx="6724508" cy="1281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6746" y="8303305"/>
            <a:ext cx="6724508" cy="128137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8550" r="11456" b="24484"/>
          <a:stretch/>
        </p:blipFill>
        <p:spPr bwMode="auto">
          <a:xfrm>
            <a:off x="1543299" y="2514831"/>
            <a:ext cx="1176406" cy="854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lipart english boo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3" y="303443"/>
            <a:ext cx="1089688" cy="91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53"/>
          <p:cNvSpPr txBox="1"/>
          <p:nvPr/>
        </p:nvSpPr>
        <p:spPr>
          <a:xfrm>
            <a:off x="2719705" y="2706016"/>
            <a:ext cx="2726938" cy="3812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Pen [pen] – bút mực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54"/>
          <p:cNvSpPr txBox="1"/>
          <p:nvPr/>
        </p:nvSpPr>
        <p:spPr>
          <a:xfrm>
            <a:off x="2787098" y="597964"/>
            <a:ext cx="3078135" cy="3812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Book [bʊk] – quyển sách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Clip art Portable Network Graphics Backpack Desktop Wallpaper Bag - png  download - 2888*3000 - Free Transparent Backpack png Download. - Clip Art  Library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158" l="9961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2" r="13095"/>
          <a:stretch/>
        </p:blipFill>
        <p:spPr bwMode="auto">
          <a:xfrm>
            <a:off x="1696277" y="4651220"/>
            <a:ext cx="887896" cy="974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 Box 155"/>
          <p:cNvSpPr txBox="1"/>
          <p:nvPr/>
        </p:nvSpPr>
        <p:spPr>
          <a:xfrm>
            <a:off x="2693200" y="4986471"/>
            <a:ext cx="2810557" cy="40214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Bag [bæg] 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sách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01" y="689322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.VnBodoniH" panose="020B7200000000000000" pitchFamily="34" charset="0"/>
              </a:rPr>
              <a:t>UNIT 10 : LETTER J</a:t>
            </a:r>
            <a:endParaRPr lang="en-US" dirty="0">
              <a:solidFill>
                <a:srgbClr val="009900"/>
              </a:solidFill>
              <a:latin typeface=".VnBodoniH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166" y="7152269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Vocabulary</a:t>
            </a:r>
            <a:endParaRPr lang="en-US" b="1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pic>
        <p:nvPicPr>
          <p:cNvPr id="36" name="Picture 35" descr="Connectyle Kids Summer Straw Hat Bowknot Beach Sun Protection Hats for  Girls : Amazon.co.uk: Clothin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2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36" y="7533052"/>
            <a:ext cx="1215166" cy="781704"/>
          </a:xfrm>
          <a:prstGeom prst="rect">
            <a:avLst/>
          </a:prstGeom>
          <a:noFill/>
          <a:extLst/>
        </p:spPr>
      </p:pic>
      <p:sp>
        <p:nvSpPr>
          <p:cNvPr id="37" name="Text Box 158"/>
          <p:cNvSpPr txBox="1"/>
          <p:nvPr/>
        </p:nvSpPr>
        <p:spPr>
          <a:xfrm>
            <a:off x="2735998" y="7767244"/>
            <a:ext cx="2726938" cy="3812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[hæt] – cái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1310317"/>
            <a:ext cx="6718374" cy="1281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63248" y="3646239"/>
            <a:ext cx="6718374" cy="1281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29873" b="14982"/>
          <a:stretch/>
        </p:blipFill>
        <p:spPr>
          <a:xfrm>
            <a:off x="51683" y="5802554"/>
            <a:ext cx="6718374" cy="1281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t="48138" b="14982"/>
          <a:stretch/>
        </p:blipFill>
        <p:spPr>
          <a:xfrm>
            <a:off x="63248" y="8759687"/>
            <a:ext cx="6718374" cy="85695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16231" r="20468" b="19241"/>
          <a:stretch/>
        </p:blipFill>
        <p:spPr bwMode="auto">
          <a:xfrm>
            <a:off x="1669770" y="2709465"/>
            <a:ext cx="668104" cy="963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16433" r="9882" b="18534"/>
          <a:stretch/>
        </p:blipFill>
        <p:spPr bwMode="auto">
          <a:xfrm>
            <a:off x="1484242" y="290557"/>
            <a:ext cx="913269" cy="104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156"/>
          <p:cNvSpPr txBox="1"/>
          <p:nvPr/>
        </p:nvSpPr>
        <p:spPr>
          <a:xfrm>
            <a:off x="2397510" y="2983542"/>
            <a:ext cx="2598559" cy="3389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jeans [dʒi:nz] 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bò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57"/>
          <p:cNvSpPr txBox="1"/>
          <p:nvPr/>
        </p:nvSpPr>
        <p:spPr>
          <a:xfrm>
            <a:off x="2397510" y="693326"/>
            <a:ext cx="3979467" cy="5034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jacket [‘dʒækɪt] – áo </a:t>
            </a:r>
            <a:r>
              <a:rPr lang="en-US" sz="1600" dirty="0" err="1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Pattern Clipart Sock - Transparent Background Socks Clipart - Png Download  - Full Size Clipart (#104775) - PinClipart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70" b="94023" l="15682" r="84773">
                        <a14:foregroundMark x1="35114" y1="11632" x2="23523" y2="91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4963" r="14911" b="5862"/>
          <a:stretch/>
        </p:blipFill>
        <p:spPr bwMode="auto">
          <a:xfrm>
            <a:off x="1610556" y="5042335"/>
            <a:ext cx="880854" cy="748868"/>
          </a:xfrm>
          <a:prstGeom prst="rect">
            <a:avLst/>
          </a:prstGeom>
          <a:noFill/>
          <a:extLst/>
        </p:spPr>
      </p:pic>
      <p:sp>
        <p:nvSpPr>
          <p:cNvPr id="26" name="Text Box 159"/>
          <p:cNvSpPr txBox="1"/>
          <p:nvPr/>
        </p:nvSpPr>
        <p:spPr>
          <a:xfrm>
            <a:off x="2618352" y="5324474"/>
            <a:ext cx="2506089" cy="2937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socks [sɒks] – đôi tất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Free Transparent Ball Cliparts, Download Free Transparent Ball Cliparts png  images, Free ClipArts on Clipart Librar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5" y="7807803"/>
            <a:ext cx="934773" cy="893993"/>
          </a:xfrm>
          <a:prstGeom prst="rect">
            <a:avLst/>
          </a:prstGeom>
          <a:noFill/>
          <a:extLst/>
        </p:spPr>
      </p:pic>
      <p:sp>
        <p:nvSpPr>
          <p:cNvPr id="35" name="Text Box 1025"/>
          <p:cNvSpPr txBox="1"/>
          <p:nvPr/>
        </p:nvSpPr>
        <p:spPr>
          <a:xfrm>
            <a:off x="2511811" y="8146114"/>
            <a:ext cx="2333400" cy="3389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ball [bͻ:l] – quả bóng</a:t>
            </a:r>
            <a:endParaRPr lang="en-US" sz="16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4259" y="713538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.VnBodoni" panose="020B7200000000000000" pitchFamily="34" charset="0"/>
              </a:rPr>
              <a:t>UNIT 11 : LETTER K</a:t>
            </a:r>
            <a:endParaRPr lang="en-US" dirty="0">
              <a:solidFill>
                <a:srgbClr val="009900"/>
              </a:solidFill>
              <a:latin typeface=".VnBodoni" panose="020B72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024" y="736792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Vocabulary</a:t>
            </a:r>
            <a:endParaRPr lang="en-US" b="1" dirty="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472</Words>
  <Application>Microsoft Office PowerPoint</Application>
  <PresentationFormat>A4 Paper (210x297 mm)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.VnBlack</vt:lpstr>
      <vt:lpstr>.VnBodoni</vt:lpstr>
      <vt:lpstr>.VnBodoniH</vt:lpstr>
      <vt:lpstr>.VnCooper</vt:lpstr>
      <vt:lpstr>Algerian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PKComputer</cp:lastModifiedBy>
  <cp:revision>70</cp:revision>
  <dcterms:created xsi:type="dcterms:W3CDTF">2022-03-25T09:03:17Z</dcterms:created>
  <dcterms:modified xsi:type="dcterms:W3CDTF">2025-01-01T12:35:58Z</dcterms:modified>
</cp:coreProperties>
</file>